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3F9BA2-2943-4C00-A2DB-21F294599857}" type="datetimeFigureOut">
              <a:rPr lang="en-US" smtClean="0"/>
              <a:t>05/11/2021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F9BA2-2943-4C00-A2DB-21F294599857}" type="datetimeFigureOut">
              <a:rPr lang="en-US" smtClean="0"/>
              <a:t>05/11/2021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F9BA2-2943-4C00-A2DB-21F294599857}" type="datetimeFigureOut">
              <a:rPr lang="en-US" smtClean="0"/>
              <a:t>05/11/2021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F9BA2-2943-4C00-A2DB-21F294599857}" type="datetimeFigureOut">
              <a:rPr lang="en-US" smtClean="0"/>
              <a:t>05/11/2021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F9BA2-2943-4C00-A2DB-21F294599857}" type="datetimeFigureOut">
              <a:rPr lang="en-US" smtClean="0"/>
              <a:t>05/11/2021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3F9BA2-2943-4C00-A2DB-21F294599857}" type="datetimeFigureOut">
              <a:rPr lang="en-US" smtClean="0"/>
              <a:t>05/11/2021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3F9BA2-2943-4C00-A2DB-21F294599857}" type="datetimeFigureOut">
              <a:rPr lang="en-US" smtClean="0"/>
              <a:t>05/11/2021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F9BA2-2943-4C00-A2DB-21F294599857}" type="datetimeFigureOut">
              <a:rPr lang="en-US" smtClean="0"/>
              <a:t>05/11/2021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F9BA2-2943-4C00-A2DB-21F294599857}" type="datetimeFigureOut">
              <a:rPr lang="en-US" smtClean="0"/>
              <a:t>05/11/2021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B0BAE-6B0B-47EA-970B-A21458E0B7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3F9BA2-2943-4C00-A2DB-21F294599857}" type="datetimeFigureOut">
              <a:rPr lang="en-US" smtClean="0"/>
              <a:t>05/11/2021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B0BAE-6B0B-47EA-970B-A21458E0B7A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43F9BA2-2943-4C00-A2DB-21F294599857}" type="datetimeFigureOut">
              <a:rPr lang="en-US" smtClean="0"/>
              <a:t>05/11/2021</a:t>
            </a:fld>
            <a:endParaRPr lang="en-US"/>
          </a:p>
        </p:txBody>
      </p:sp>
      <p:sp>
        <p:nvSpPr>
          <p:cNvPr id="9" name="Slide Number Placeholder 8"/>
          <p:cNvSpPr>
            <a:spLocks noGrp="1"/>
          </p:cNvSpPr>
          <p:nvPr>
            <p:ph type="sldNum" sz="quarter" idx="11"/>
          </p:nvPr>
        </p:nvSpPr>
        <p:spPr/>
        <p:txBody>
          <a:bodyPr/>
          <a:lstStyle/>
          <a:p>
            <a:fld id="{EBCB0BAE-6B0B-47EA-970B-A21458E0B7A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BCB0BAE-6B0B-47EA-970B-A21458E0B7A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43F9BA2-2943-4C00-A2DB-21F294599857}" type="datetimeFigureOut">
              <a:rPr lang="en-US" smtClean="0"/>
              <a:t>05/11/2021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543800" cy="1984375"/>
          </a:xfrm>
        </p:spPr>
        <p:txBody>
          <a:bodyPr/>
          <a:lstStyle/>
          <a:p>
            <a:r>
              <a:rPr lang="en-US" dirty="0" smtClean="0"/>
              <a:t>Consumption theory</a:t>
            </a:r>
            <a:endParaRPr lang="en-US" dirty="0"/>
          </a:p>
        </p:txBody>
      </p:sp>
    </p:spTree>
    <p:extLst>
      <p:ext uri="{BB962C8B-B14F-4D97-AF65-F5344CB8AC3E}">
        <p14:creationId xmlns:p14="http://schemas.microsoft.com/office/powerpoint/2010/main" val="1530071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25562"/>
          </a:xfrm>
        </p:spPr>
        <p:txBody>
          <a:bodyPr/>
          <a:lstStyle/>
          <a:p>
            <a:r>
              <a:rPr lang="en-US" dirty="0" smtClean="0"/>
              <a:t>Optimization: what the consumer chooses</a:t>
            </a:r>
            <a:endParaRPr lang="en-US" dirty="0"/>
          </a:p>
        </p:txBody>
      </p:sp>
      <p:sp>
        <p:nvSpPr>
          <p:cNvPr id="3" name="Content Placeholder 2"/>
          <p:cNvSpPr>
            <a:spLocks noGrp="1"/>
          </p:cNvSpPr>
          <p:nvPr>
            <p:ph idx="1"/>
          </p:nvPr>
        </p:nvSpPr>
        <p:spPr>
          <a:xfrm>
            <a:off x="457200" y="1752600"/>
            <a:ext cx="7620000" cy="4648200"/>
          </a:xfrm>
        </p:spPr>
        <p:txBody>
          <a:bodyPr/>
          <a:lstStyle/>
          <a:p>
            <a:r>
              <a:rPr lang="en-US" sz="2400" dirty="0" smtClean="0"/>
              <a:t>The consumer choses the points on the budget line that lies on the highest indifference curve. This point is known as the optimum , and the marginal rate of substitution equals the relative price of two goods. We know the marginal rate of substitution is the slope of indifference curve where as the relative price is the slope of budget line.</a:t>
            </a:r>
          </a:p>
          <a:p>
            <a:r>
              <a:rPr lang="en-US" sz="2400" dirty="0" smtClean="0"/>
              <a:t>MRS = </a:t>
            </a:r>
            <a:r>
              <a:rPr lang="en-US" sz="2400" dirty="0" err="1" smtClean="0"/>
              <a:t>P</a:t>
            </a:r>
            <a:r>
              <a:rPr lang="en-US" sz="2400" baseline="-25000" dirty="0" err="1"/>
              <a:t>x</a:t>
            </a:r>
            <a:r>
              <a:rPr lang="en-US" sz="2400" dirty="0" smtClean="0"/>
              <a:t>  / </a:t>
            </a:r>
            <a:r>
              <a:rPr lang="en-US" sz="2400" dirty="0" err="1" smtClean="0"/>
              <a:t>P</a:t>
            </a:r>
            <a:r>
              <a:rPr lang="en-US" sz="2400" baseline="-25000" dirty="0" err="1"/>
              <a:t>y</a:t>
            </a:r>
            <a:endParaRPr lang="en-US" sz="2400" dirty="0"/>
          </a:p>
          <a:p>
            <a:endParaRPr lang="en-US" dirty="0"/>
          </a:p>
        </p:txBody>
      </p:sp>
    </p:spTree>
    <p:extLst>
      <p:ext uri="{BB962C8B-B14F-4D97-AF65-F5344CB8AC3E}">
        <p14:creationId xmlns:p14="http://schemas.microsoft.com/office/powerpoint/2010/main" val="388062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14400"/>
            <a:ext cx="6800849" cy="4800600"/>
          </a:xfrm>
        </p:spPr>
      </p:pic>
    </p:spTree>
    <p:extLst>
      <p:ext uri="{BB962C8B-B14F-4D97-AF65-F5344CB8AC3E}">
        <p14:creationId xmlns:p14="http://schemas.microsoft.com/office/powerpoint/2010/main" val="158451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Autofit/>
          </a:bodyPr>
          <a:lstStyle/>
          <a:p>
            <a:pPr algn="just"/>
            <a:r>
              <a:rPr lang="en-US" sz="2400" dirty="0" smtClean="0"/>
              <a:t>When you walk into a store you are confronted with thousands of good that you might buy. Because your financial resources are limited , however , you can not buy everything that you want. You therefore consider the prices of the various goods offered for sale and buy a bundle that , given your resources , best suits your needs and desires. </a:t>
            </a:r>
          </a:p>
          <a:p>
            <a:pPr algn="just"/>
            <a:r>
              <a:rPr lang="en-US" sz="2400" dirty="0" smtClean="0"/>
              <a:t>In this presentation we are going to develop a theory that describes how consumers make decisions about what to buy. </a:t>
            </a:r>
          </a:p>
          <a:p>
            <a:pPr algn="just"/>
            <a:r>
              <a:rPr lang="en-US" sz="2400" dirty="0" smtClean="0"/>
              <a:t>As we now know the demand curve for a good reflects consumer’s willingness to pay for it. When the price of a good rises , consumers are willing to pay for fewer units, so the quantity demanded falls.</a:t>
            </a:r>
          </a:p>
          <a:p>
            <a:pPr algn="just"/>
            <a:r>
              <a:rPr lang="en-US" sz="2400" dirty="0" smtClean="0"/>
              <a:t>We are now going to look deeply at the decisions that lie behind the demand curve.</a:t>
            </a:r>
            <a:endParaRPr lang="en-US" sz="2400" dirty="0"/>
          </a:p>
        </p:txBody>
      </p:sp>
    </p:spTree>
    <p:extLst>
      <p:ext uri="{BB962C8B-B14F-4D97-AF65-F5344CB8AC3E}">
        <p14:creationId xmlns:p14="http://schemas.microsoft.com/office/powerpoint/2010/main" val="115549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7620000" cy="5257800"/>
          </a:xfrm>
        </p:spPr>
        <p:txBody>
          <a:bodyPr>
            <a:normAutofit/>
          </a:bodyPr>
          <a:lstStyle/>
          <a:p>
            <a:pPr algn="just"/>
            <a:r>
              <a:rPr lang="en-US" sz="2400" dirty="0" smtClean="0"/>
              <a:t>One of the important principles of Economics , trade-offs that people face in their role as consumers.</a:t>
            </a:r>
          </a:p>
          <a:p>
            <a:pPr algn="just"/>
            <a:r>
              <a:rPr lang="en-US" sz="2400" dirty="0" smtClean="0"/>
              <a:t>When a consumer buy more of one good , he can </a:t>
            </a:r>
            <a:r>
              <a:rPr lang="en-US" sz="2400" dirty="0"/>
              <a:t>a</a:t>
            </a:r>
            <a:r>
              <a:rPr lang="en-US" sz="2400" dirty="0" smtClean="0"/>
              <a:t>fford less of other goods. </a:t>
            </a:r>
          </a:p>
          <a:p>
            <a:pPr algn="just"/>
            <a:r>
              <a:rPr lang="en-US" sz="2400" dirty="0" smtClean="0"/>
              <a:t>When people spend more time enjoying leisure and less time working , he has lower income and can afford less consumption.</a:t>
            </a:r>
          </a:p>
          <a:p>
            <a:pPr algn="just"/>
            <a:r>
              <a:rPr lang="en-US" sz="2400" dirty="0" smtClean="0"/>
              <a:t>When he spends more of his income in the present and save less for future , he must accept a lower level of consumption in the future. The theory of consumer choice examines how consumers facing these trade-offs make decisions and how they respond to changes in the environment. </a:t>
            </a:r>
            <a:endParaRPr lang="en-US" sz="2400" dirty="0"/>
          </a:p>
        </p:txBody>
      </p:sp>
    </p:spTree>
    <p:extLst>
      <p:ext uri="{BB962C8B-B14F-4D97-AF65-F5344CB8AC3E}">
        <p14:creationId xmlns:p14="http://schemas.microsoft.com/office/powerpoint/2010/main" val="192827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401762"/>
          </a:xfrm>
        </p:spPr>
        <p:txBody>
          <a:bodyPr/>
          <a:lstStyle/>
          <a:p>
            <a:r>
              <a:rPr lang="en-US" dirty="0" smtClean="0"/>
              <a:t>The Budget constraint: what the consumer can afford</a:t>
            </a:r>
            <a:endParaRPr lang="en-US" dirty="0"/>
          </a:p>
        </p:txBody>
      </p:sp>
      <p:sp>
        <p:nvSpPr>
          <p:cNvPr id="3" name="Content Placeholder 2"/>
          <p:cNvSpPr>
            <a:spLocks noGrp="1"/>
          </p:cNvSpPr>
          <p:nvPr>
            <p:ph idx="1"/>
          </p:nvPr>
        </p:nvSpPr>
        <p:spPr>
          <a:xfrm>
            <a:off x="457200" y="1981200"/>
            <a:ext cx="7620000" cy="3810000"/>
          </a:xfrm>
        </p:spPr>
        <p:txBody>
          <a:bodyPr>
            <a:normAutofit lnSpcReduction="10000"/>
          </a:bodyPr>
          <a:lstStyle/>
          <a:p>
            <a:r>
              <a:rPr lang="en-US" sz="2400" dirty="0" smtClean="0"/>
              <a:t>The budget constraint shows the combinations of goods the consumer can afford given his income and the prices of the goods.</a:t>
            </a:r>
          </a:p>
          <a:p>
            <a:r>
              <a:rPr lang="en-US" sz="2400" dirty="0" smtClean="0"/>
              <a:t>Most people would like to increase the quantity or the quality of the goods they consume, e.g. to take longer vacations, drive fancier cars or eat at better restaurants.  People consume less than they desire because their spending is constrained , or limited by their income. </a:t>
            </a:r>
          </a:p>
          <a:p>
            <a:r>
              <a:rPr lang="en-US" sz="2400" dirty="0" smtClean="0"/>
              <a:t>Budget line is the limit on the consumption bundles that a consumer  can afford.</a:t>
            </a:r>
            <a:endParaRPr lang="en-US" sz="2400" dirty="0"/>
          </a:p>
        </p:txBody>
      </p:sp>
    </p:spTree>
    <p:extLst>
      <p:ext uri="{BB962C8B-B14F-4D97-AF65-F5344CB8AC3E}">
        <p14:creationId xmlns:p14="http://schemas.microsoft.com/office/powerpoint/2010/main" val="198868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6" y="6927"/>
            <a:ext cx="9204975" cy="5562600"/>
          </a:xfrm>
        </p:spPr>
      </p:pic>
      <p:sp>
        <p:nvSpPr>
          <p:cNvPr id="6" name="TextBox 5"/>
          <p:cNvSpPr txBox="1"/>
          <p:nvPr/>
        </p:nvSpPr>
        <p:spPr>
          <a:xfrm>
            <a:off x="609600" y="5638800"/>
            <a:ext cx="7848600" cy="646331"/>
          </a:xfrm>
          <a:prstGeom prst="rect">
            <a:avLst/>
          </a:prstGeom>
          <a:noFill/>
        </p:spPr>
        <p:txBody>
          <a:bodyPr wrap="square" rtlCol="0">
            <a:spAutoFit/>
          </a:bodyPr>
          <a:lstStyle/>
          <a:p>
            <a:r>
              <a:rPr lang="en-US" dirty="0" smtClean="0"/>
              <a:t>All the points from A to B are possible. This line, called the budget constraint, shows the consumption bundles that the consumer can afford.</a:t>
            </a:r>
            <a:endParaRPr lang="en-US" dirty="0"/>
          </a:p>
        </p:txBody>
      </p:sp>
    </p:spTree>
    <p:extLst>
      <p:ext uri="{BB962C8B-B14F-4D97-AF65-F5344CB8AC3E}">
        <p14:creationId xmlns:p14="http://schemas.microsoft.com/office/powerpoint/2010/main" val="374449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 of the budget line</a:t>
            </a:r>
            <a:endParaRPr lang="en-US" dirty="0"/>
          </a:p>
        </p:txBody>
      </p:sp>
      <p:sp>
        <p:nvSpPr>
          <p:cNvPr id="3" name="Content Placeholder 2"/>
          <p:cNvSpPr>
            <a:spLocks noGrp="1"/>
          </p:cNvSpPr>
          <p:nvPr>
            <p:ph idx="1"/>
          </p:nvPr>
        </p:nvSpPr>
        <p:spPr/>
        <p:txBody>
          <a:bodyPr>
            <a:normAutofit/>
          </a:bodyPr>
          <a:lstStyle/>
          <a:p>
            <a:r>
              <a:rPr lang="en-US" sz="2400" dirty="0" smtClean="0"/>
              <a:t>The slope of the budget constraint measures the rate at which the consumer can trade one good for the other. </a:t>
            </a:r>
          </a:p>
          <a:p>
            <a:r>
              <a:rPr lang="en-US" sz="2400" dirty="0" smtClean="0"/>
              <a:t>Slope between the two points is calculated as </a:t>
            </a:r>
          </a:p>
          <a:p>
            <a:pPr marL="114300" indent="0">
              <a:buNone/>
            </a:pPr>
            <a:r>
              <a:rPr lang="en-US" sz="2400" dirty="0" smtClean="0"/>
              <a:t>    Slope = vertical difference / horizontal difference</a:t>
            </a:r>
          </a:p>
          <a:p>
            <a:r>
              <a:rPr lang="en-US" sz="2400" dirty="0" smtClean="0"/>
              <a:t>In other words we can call it as “rise over run”.</a:t>
            </a:r>
          </a:p>
          <a:p>
            <a:r>
              <a:rPr lang="en-US" sz="2400" dirty="0" smtClean="0"/>
              <a:t>Slope = 500/100 = 5 pints per pizza.</a:t>
            </a:r>
            <a:endParaRPr lang="en-US" sz="2400" dirty="0"/>
          </a:p>
        </p:txBody>
      </p:sp>
    </p:spTree>
    <p:extLst>
      <p:ext uri="{BB962C8B-B14F-4D97-AF65-F5344CB8AC3E}">
        <p14:creationId xmlns:p14="http://schemas.microsoft.com/office/powerpoint/2010/main" val="281278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Preferences: What the consumer wants</a:t>
            </a:r>
            <a:endParaRPr lang="en-US" dirty="0"/>
          </a:p>
        </p:txBody>
      </p:sp>
      <p:sp>
        <p:nvSpPr>
          <p:cNvPr id="3" name="Content Placeholder 2"/>
          <p:cNvSpPr>
            <a:spLocks noGrp="1"/>
          </p:cNvSpPr>
          <p:nvPr>
            <p:ph idx="1"/>
          </p:nvPr>
        </p:nvSpPr>
        <p:spPr>
          <a:xfrm>
            <a:off x="457200" y="1676400"/>
            <a:ext cx="7620000" cy="4724400"/>
          </a:xfrm>
        </p:spPr>
        <p:txBody>
          <a:bodyPr/>
          <a:lstStyle/>
          <a:p>
            <a:r>
              <a:rPr lang="en-US" dirty="0" smtClean="0"/>
              <a:t>The consumer choices , however, depend not only on consumer’s  budget constraint but also on his preferences regarding the two goods. Preferences are represented with  indifference curves.</a:t>
            </a:r>
          </a:p>
          <a:p>
            <a:r>
              <a:rPr lang="en-US" dirty="0" smtClean="0"/>
              <a:t>A curve that shows consumption bundles that give the consumer the same level of satisfaction. In other words we can say an indifference curve shows various bundles of consumption that make the consumer equally happy.</a:t>
            </a:r>
            <a:endParaRPr lang="en-US" dirty="0"/>
          </a:p>
        </p:txBody>
      </p:sp>
    </p:spTree>
    <p:extLst>
      <p:ext uri="{BB962C8B-B14F-4D97-AF65-F5344CB8AC3E}">
        <p14:creationId xmlns:p14="http://schemas.microsoft.com/office/powerpoint/2010/main" val="156644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18622" cy="3657600"/>
          </a:xfrm>
        </p:spPr>
      </p:pic>
      <p:sp>
        <p:nvSpPr>
          <p:cNvPr id="5" name="TextBox 4"/>
          <p:cNvSpPr txBox="1"/>
          <p:nvPr/>
        </p:nvSpPr>
        <p:spPr>
          <a:xfrm>
            <a:off x="152400" y="3773269"/>
            <a:ext cx="6629400" cy="646331"/>
          </a:xfrm>
          <a:prstGeom prst="rect">
            <a:avLst/>
          </a:prstGeom>
          <a:noFill/>
        </p:spPr>
        <p:txBody>
          <a:bodyPr wrap="square" rtlCol="0">
            <a:spAutoFit/>
          </a:bodyPr>
          <a:lstStyle/>
          <a:p>
            <a:r>
              <a:rPr lang="en-US" dirty="0" smtClean="0"/>
              <a:t>Marginal rate of substitution : the rate at which a consumer is willing  to trade one good for another.</a:t>
            </a:r>
            <a:endParaRPr lang="en-US" dirty="0"/>
          </a:p>
        </p:txBody>
      </p:sp>
    </p:spTree>
    <p:extLst>
      <p:ext uri="{BB962C8B-B14F-4D97-AF65-F5344CB8AC3E}">
        <p14:creationId xmlns:p14="http://schemas.microsoft.com/office/powerpoint/2010/main" val="29508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properties of indifference curves</a:t>
            </a:r>
            <a:endParaRPr lang="en-US" dirty="0"/>
          </a:p>
        </p:txBody>
      </p:sp>
      <p:sp>
        <p:nvSpPr>
          <p:cNvPr id="3" name="Content Placeholder 2"/>
          <p:cNvSpPr>
            <a:spLocks noGrp="1"/>
          </p:cNvSpPr>
          <p:nvPr>
            <p:ph idx="1"/>
          </p:nvPr>
        </p:nvSpPr>
        <p:spPr/>
        <p:txBody>
          <a:bodyPr>
            <a:normAutofit/>
          </a:bodyPr>
          <a:lstStyle/>
          <a:p>
            <a:r>
              <a:rPr lang="en-US" sz="2800" dirty="0" smtClean="0"/>
              <a:t>Higher indifference curves are preferred to lower ones.</a:t>
            </a:r>
          </a:p>
          <a:p>
            <a:r>
              <a:rPr lang="en-US" sz="2800" dirty="0" smtClean="0"/>
              <a:t>Indifference curves are downward sloping.</a:t>
            </a:r>
          </a:p>
          <a:p>
            <a:r>
              <a:rPr lang="en-US" sz="2800" dirty="0" smtClean="0"/>
              <a:t>Indifference curves do not cross.</a:t>
            </a:r>
          </a:p>
          <a:p>
            <a:r>
              <a:rPr lang="en-US" sz="2800" dirty="0" smtClean="0"/>
              <a:t>Indifference curves are bowed inward.</a:t>
            </a:r>
          </a:p>
          <a:p>
            <a:pPr marL="114300" indent="0">
              <a:buNone/>
            </a:pPr>
            <a:r>
              <a:rPr lang="en-US" sz="2800" dirty="0" smtClean="0"/>
              <a:t>However, there are two extreme cases </a:t>
            </a:r>
          </a:p>
          <a:p>
            <a:r>
              <a:rPr lang="en-US" sz="2800" dirty="0" smtClean="0"/>
              <a:t>One is the case for perfect substitutes </a:t>
            </a:r>
          </a:p>
          <a:p>
            <a:r>
              <a:rPr lang="en-US" sz="2800" dirty="0" smtClean="0"/>
              <a:t>Second is the case for perfect complements.</a:t>
            </a:r>
            <a:endParaRPr lang="en-US" sz="2800" dirty="0"/>
          </a:p>
        </p:txBody>
      </p:sp>
    </p:spTree>
    <p:extLst>
      <p:ext uri="{BB962C8B-B14F-4D97-AF65-F5344CB8AC3E}">
        <p14:creationId xmlns:p14="http://schemas.microsoft.com/office/powerpoint/2010/main" val="1605803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330</TotalTime>
  <Words>665</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Consumption theory</vt:lpstr>
      <vt:lpstr>PowerPoint Presentation</vt:lpstr>
      <vt:lpstr>PowerPoint Presentation</vt:lpstr>
      <vt:lpstr>The Budget constraint: what the consumer can afford</vt:lpstr>
      <vt:lpstr>PowerPoint Presentation</vt:lpstr>
      <vt:lpstr>Slope of the budget line</vt:lpstr>
      <vt:lpstr>Preferences: What the consumer wants</vt:lpstr>
      <vt:lpstr>PowerPoint Presentation</vt:lpstr>
      <vt:lpstr>Four properties of indifference curves</vt:lpstr>
      <vt:lpstr>Optimization: what the consumer chooses</vt:lpstr>
      <vt:lpstr>PowerPoint Presentation</vt:lpstr>
    </vt:vector>
  </TitlesOfParts>
  <Company>Personal 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Consumption theory</dc:title>
  <dc:creator>Zainab Zeeshan</dc:creator>
  <cp:lastModifiedBy>Zainab Zeeshan</cp:lastModifiedBy>
  <cp:revision>38</cp:revision>
  <dcterms:created xsi:type="dcterms:W3CDTF">2021-11-01T07:04:00Z</dcterms:created>
  <dcterms:modified xsi:type="dcterms:W3CDTF">2021-11-05T12:11:10Z</dcterms:modified>
</cp:coreProperties>
</file>