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6" r:id="rId3"/>
    <p:sldId id="298" r:id="rId4"/>
    <p:sldId id="297" r:id="rId5"/>
    <p:sldId id="274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han" initials="R" lastIdx="1" clrIdx="0"/>
  <p:cmAuthor id="1" name="phallsch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1F28"/>
    <a:srgbClr val="002040"/>
    <a:srgbClr val="839DC5"/>
    <a:srgbClr val="CDCDCD"/>
    <a:srgbClr val="A3B4B8"/>
    <a:srgbClr val="464646"/>
    <a:srgbClr val="2DA2BF"/>
    <a:srgbClr val="486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1" autoAdjust="0"/>
    <p:restoredTop sz="95238" autoAdjust="0"/>
  </p:normalViewPr>
  <p:slideViewPr>
    <p:cSldViewPr>
      <p:cViewPr varScale="1">
        <p:scale>
          <a:sx n="78" d="100"/>
          <a:sy n="78" d="100"/>
        </p:scale>
        <p:origin x="16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FAEF-3A5E-4750-8DE6-39E2F9B8BA0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FF71-C5B0-403C-8729-5A32252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D3DE-332C-4982-A49F-A11411F96F6E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417-4E1D-4DB9-8B42-6F23E440A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3417-4E1D-4DB9-8B42-6F23E440A0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9DAC96-B37E-4228-9079-B09D1E7D2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B6535-3467-434D-AF97-09F2BEE3903E}" type="slidenum">
              <a:rPr lang="fa-IR" altLang="en-US"/>
              <a:pPr/>
              <a:t>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80B5909-C0B4-4689-8700-0D10A963D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C7161EA-11D9-480E-92A9-7937CDE51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5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3A5A5D-21DB-40A9-8B71-9714CF6E3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7924F-3DA2-4455-AFD8-29DE30E55CDD}" type="slidenum">
              <a:rPr lang="fa-IR" altLang="en-US"/>
              <a:pPr/>
              <a:t>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9DB6902-C4AC-492D-8DA4-92A33F05A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17D8C28-27DF-4A7B-A597-925F1E48B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16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1ADB53-0D8B-42D5-8567-C4211B5D6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2D07F-3FCF-4AF6-BB62-836A0B831CCE}" type="slidenum">
              <a:rPr lang="fa-IR" altLang="en-US"/>
              <a:pPr/>
              <a:t>4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ACD43E1-DB05-4CE6-8480-3CCE4D66E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E779C0-BA88-45A8-8AF3-26D69C015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55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C0043A-7BDA-4F55-B843-52002C44B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B35CF-69AF-4341-B403-AA0AB70D95DD}" type="slidenum">
              <a:rPr lang="fa-IR" altLang="en-US"/>
              <a:pPr/>
              <a:t>5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D938CBF-321D-467D-879C-A3C263A63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6736AAA-BBE5-4E5F-BD53-608B1D8BD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81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786D74-6B16-4350-8A9A-41EF0CFB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4124B-1DDD-44A9-8671-59AC025FB047}" type="slidenum">
              <a:rPr lang="fa-IR" altLang="en-US"/>
              <a:pPr/>
              <a:t>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7FD0A0B-230C-4981-95A9-503D85535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0613349-3418-400D-B537-53DA07603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09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4622BD-AB68-40CF-810E-DED559B0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808C5-81F0-421A-8763-BCE078703624}" type="slidenum">
              <a:rPr lang="fa-IR" altLang="en-US"/>
              <a:pPr/>
              <a:t>7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A04A76A-7AD9-4783-A7B8-E58A5D542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427A43A-C535-4A26-B354-E27B53E29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5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UBC_Cliff_Tritone_annedit.jp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867400"/>
            <a:ext cx="9144000" cy="358421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48F195-C2A3-48C1-AC37-65AD8DBA1DFC}"/>
              </a:ext>
            </a:extLst>
          </p:cNvPr>
          <p:cNvSpPr/>
          <p:nvPr userDrawn="1"/>
        </p:nvSpPr>
        <p:spPr>
          <a:xfrm>
            <a:off x="0" y="0"/>
            <a:ext cx="9144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90499" y="3733800"/>
            <a:ext cx="876300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95482" y="1594128"/>
            <a:ext cx="775303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DF66E-48C2-48DD-B4D1-B1F292264871}"/>
              </a:ext>
            </a:extLst>
          </p:cNvPr>
          <p:cNvGrpSpPr/>
          <p:nvPr userDrawn="1"/>
        </p:nvGrpSpPr>
        <p:grpSpPr>
          <a:xfrm>
            <a:off x="152400" y="6225821"/>
            <a:ext cx="3534706" cy="626895"/>
            <a:chOff x="3156098" y="6248756"/>
            <a:chExt cx="3610906" cy="602086"/>
          </a:xfrm>
        </p:grpSpPr>
        <p:pic>
          <p:nvPicPr>
            <p:cNvPr id="44034" name="Picture 2" descr="School of Electrical Engineering &amp; Computer Science (SEECS)">
              <a:extLst>
                <a:ext uri="{FF2B5EF4-FFF2-40B4-BE49-F238E27FC236}">
                  <a16:creationId xmlns:a16="http://schemas.microsoft.com/office/drawing/2014/main" id="{D1619799-2778-49C2-80DC-AAEFADE12C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876" y="6248756"/>
              <a:ext cx="2634128" cy="6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NUST SEECS">
              <a:extLst>
                <a:ext uri="{FF2B5EF4-FFF2-40B4-BE49-F238E27FC236}">
                  <a16:creationId xmlns:a16="http://schemas.microsoft.com/office/drawing/2014/main" id="{FDAE6559-B346-4F2D-B22B-BC1D21923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98" y="6248756"/>
              <a:ext cx="976778" cy="55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06450" y="-3175"/>
            <a:ext cx="15128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65377" y="-3175"/>
            <a:ext cx="6854825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3175"/>
            <a:ext cx="7635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7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27166" y="185460"/>
            <a:ext cx="314707" cy="4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OM.png" descr="/Users/anngoncalves/Desktop/UBC PPT Templates explore/graphic objects/POM.png"/>
          <p:cNvPicPr>
            <a:picLocks noChangeAspect="1"/>
          </p:cNvPicPr>
          <p:nvPr userDrawn="1"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029631" y="215749"/>
            <a:ext cx="896112" cy="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6" r:link="rId7" cstate="print"/>
          <a:srcRect l="9158" t="2914" r="19727" b="2914"/>
          <a:stretch>
            <a:fillRect/>
          </a:stretch>
        </p:blipFill>
        <p:spPr bwMode="auto">
          <a:xfrm>
            <a:off x="0" y="950919"/>
            <a:ext cx="9228138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2"/>
            <a:ext cx="2472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843281"/>
            <a:ext cx="247200" cy="327152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" name="Shape 35"/>
          <p:cNvSpPr/>
          <p:nvPr/>
        </p:nvSpPr>
        <p:spPr>
          <a:xfrm>
            <a:off x="0" y="4114800"/>
            <a:ext cx="2472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" name="Shape 36"/>
          <p:cNvSpPr/>
          <p:nvPr/>
        </p:nvSpPr>
        <p:spPr>
          <a:xfrm>
            <a:off x="0" y="4922002"/>
            <a:ext cx="2472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99419" y="1419765"/>
            <a:ext cx="7952483" cy="51080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0" y="207284"/>
            <a:ext cx="8845685" cy="853440"/>
          </a:xfrm>
          <a:prstGeom prst="roundRect">
            <a:avLst>
              <a:gd name="adj" fmla="val 12220"/>
            </a:avLst>
          </a:prstGeom>
          <a:solidFill>
            <a:srgbClr val="12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hape 37"/>
          <p:cNvCxnSpPr/>
          <p:nvPr userDrawn="1"/>
        </p:nvCxnSpPr>
        <p:spPr>
          <a:xfrm>
            <a:off x="817317" y="315009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38"/>
          <p:cNvSpPr txBox="1">
            <a:spLocks noGrp="1"/>
          </p:cNvSpPr>
          <p:nvPr>
            <p:ph type="title"/>
          </p:nvPr>
        </p:nvSpPr>
        <p:spPr>
          <a:xfrm>
            <a:off x="924649" y="297695"/>
            <a:ext cx="7761825" cy="67385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3733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</p:txBody>
      </p:sp>
      <p:cxnSp>
        <p:nvCxnSpPr>
          <p:cNvPr id="22" name="Shape 37"/>
          <p:cNvCxnSpPr/>
          <p:nvPr userDrawn="1"/>
        </p:nvCxnSpPr>
        <p:spPr>
          <a:xfrm>
            <a:off x="8904677" y="297695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2" name="Shape 112"/>
          <p:cNvGrpSpPr/>
          <p:nvPr userDrawn="1"/>
        </p:nvGrpSpPr>
        <p:grpSpPr>
          <a:xfrm>
            <a:off x="247201" y="429325"/>
            <a:ext cx="366457" cy="366436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220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382000" y="6675120"/>
            <a:ext cx="762000" cy="190254"/>
          </a:xfrm>
          <a:prstGeom prst="rect">
            <a:avLst/>
          </a:prstGeom>
          <a:solidFill>
            <a:srgbClr val="DA1F28"/>
          </a:solidFill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058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5"/>
            <a:ext cx="40401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914405"/>
            <a:ext cx="40417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9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958220" y="5867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0" y="4648200"/>
            <a:ext cx="3352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defRPr/>
            </a:pPr>
            <a:endParaRPr lang="en-US" sz="2400" i="1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1" y="58293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Instructor: Dr.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Arbab Latif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33349" y="1600200"/>
            <a:ext cx="8877299" cy="1219200"/>
          </a:xfrm>
        </p:spPr>
        <p:txBody>
          <a:bodyPr/>
          <a:lstStyle/>
          <a:p>
            <a:r>
              <a:rPr lang="en-US" dirty="0"/>
              <a:t>EE-222: Microprocessor Systems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90499" y="3352800"/>
            <a:ext cx="87630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Nested Loops</a:t>
            </a:r>
          </a:p>
          <a:p>
            <a:r>
              <a:rPr lang="en-US" dirty="0">
                <a:solidFill>
                  <a:srgbClr val="0000FF"/>
                </a:solidFill>
              </a:rPr>
              <a:t>and</a:t>
            </a:r>
          </a:p>
          <a:p>
            <a:r>
              <a:rPr lang="en-US" dirty="0">
                <a:solidFill>
                  <a:srgbClr val="0000FF"/>
                </a:solidFill>
              </a:rPr>
              <a:t>Stack &amp; Call </a:t>
            </a:r>
            <a:endParaRPr lang="en-US" b="1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53FB203-ACAF-4981-96FA-0E9295DD4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B091978-926F-4699-9053-62F9323E4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 (init; condition; calculation)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do something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69D016A9-D98F-45EF-AF96-86ADCF83163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97675" y="971550"/>
            <a:ext cx="2024063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68" name="Group 40">
            <a:extLst>
              <a:ext uri="{FF2B5EF4-FFF2-40B4-BE49-F238E27FC236}">
                <a16:creationId xmlns:a16="http://schemas.microsoft.com/office/drawing/2014/main" id="{A6DD946C-00A4-48D0-9F91-A32409CE4B37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4953000"/>
            <a:ext cx="1439863" cy="360363"/>
            <a:chOff x="4636" y="3120"/>
            <a:chExt cx="907" cy="227"/>
          </a:xfrm>
        </p:grpSpPr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C932B2F0-6858-4113-B5C3-D7073F0B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3120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48BC208D-9F7B-4B62-8C30-15DD347E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3120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95BB3BDE-FF1B-4B96-AA5F-B7D06976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3186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</a:rPr>
                <a:t>END</a:t>
              </a:r>
              <a:endParaRPr lang="en-US" altLang="en-US"/>
            </a:p>
          </p:txBody>
        </p:sp>
      </p:grpSp>
      <p:grpSp>
        <p:nvGrpSpPr>
          <p:cNvPr id="48166" name="Group 38">
            <a:extLst>
              <a:ext uri="{FF2B5EF4-FFF2-40B4-BE49-F238E27FC236}">
                <a16:creationId xmlns:a16="http://schemas.microsoft.com/office/drawing/2014/main" id="{B63D113C-DC53-45CB-8DF6-19D326F1C0CB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2433638"/>
            <a:ext cx="1439863" cy="720725"/>
            <a:chOff x="4636" y="1533"/>
            <a:chExt cx="907" cy="454"/>
          </a:xfrm>
        </p:grpSpPr>
        <p:sp>
          <p:nvSpPr>
            <p:cNvPr id="48148" name="Rectangle 20">
              <a:extLst>
                <a:ext uri="{FF2B5EF4-FFF2-40B4-BE49-F238E27FC236}">
                  <a16:creationId xmlns:a16="http://schemas.microsoft.com/office/drawing/2014/main" id="{E27FD2DA-C9E5-479F-ADDC-5DCA18FE2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760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Rectangle 21">
              <a:extLst>
                <a:ext uri="{FF2B5EF4-FFF2-40B4-BE49-F238E27FC236}">
                  <a16:creationId xmlns:a16="http://schemas.microsoft.com/office/drawing/2014/main" id="{8B854E6F-469D-4F1A-A8B3-765F227A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760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5E94469B-2E22-47A2-96F2-38D5D05F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824"/>
              <a:ext cx="3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</a:rPr>
                <a:t>calculation</a:t>
              </a:r>
              <a:endParaRPr lang="en-US" altLang="en-US"/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DB067BF4-B851-4FA3-BD5C-E50C4E99F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0" y="1533"/>
              <a:ext cx="1" cy="14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27">
              <a:extLst>
                <a:ext uri="{FF2B5EF4-FFF2-40B4-BE49-F238E27FC236}">
                  <a16:creationId xmlns:a16="http://schemas.microsoft.com/office/drawing/2014/main" id="{60B4802F-2A87-4AD9-8AB4-AEDBCD5F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1671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60742A8D-D44D-4DCE-AAE1-729DD11C4FBC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1714500"/>
            <a:ext cx="1439863" cy="719138"/>
            <a:chOff x="4636" y="1080"/>
            <a:chExt cx="907" cy="453"/>
          </a:xfrm>
        </p:grpSpPr>
        <p:sp>
          <p:nvSpPr>
            <p:cNvPr id="48138" name="Rectangle 10">
              <a:extLst>
                <a:ext uri="{FF2B5EF4-FFF2-40B4-BE49-F238E27FC236}">
                  <a16:creationId xmlns:a16="http://schemas.microsoft.com/office/drawing/2014/main" id="{1191A69C-81D6-42D6-9612-A70AB377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306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Rectangle 11">
              <a:extLst>
                <a:ext uri="{FF2B5EF4-FFF2-40B4-BE49-F238E27FC236}">
                  <a16:creationId xmlns:a16="http://schemas.microsoft.com/office/drawing/2014/main" id="{2F9B0150-F4E7-40AE-A5FF-EC7AE8838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306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Rectangle 12">
              <a:extLst>
                <a:ext uri="{FF2B5EF4-FFF2-40B4-BE49-F238E27FC236}">
                  <a16:creationId xmlns:a16="http://schemas.microsoft.com/office/drawing/2014/main" id="{71731916-E5AC-4B11-8FFB-6A845AB4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374"/>
              <a:ext cx="4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</a:rPr>
                <a:t>Do something</a:t>
              </a:r>
              <a:endParaRPr lang="en-US" altLang="en-US"/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F2A46421-B32D-4F48-88D8-8C1D1ACE2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0" y="1080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4">
              <a:extLst>
                <a:ext uri="{FF2B5EF4-FFF2-40B4-BE49-F238E27FC236}">
                  <a16:creationId xmlns:a16="http://schemas.microsoft.com/office/drawing/2014/main" id="{F85B8E2D-8371-47B4-BCED-E94D59352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1217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71" name="Group 43">
            <a:extLst>
              <a:ext uri="{FF2B5EF4-FFF2-40B4-BE49-F238E27FC236}">
                <a16:creationId xmlns:a16="http://schemas.microsoft.com/office/drawing/2014/main" id="{84EA99D0-0323-491F-9840-29DE12E920FD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1846263"/>
            <a:ext cx="1979613" cy="3106737"/>
            <a:chOff x="4296" y="1163"/>
            <a:chExt cx="1247" cy="1957"/>
          </a:xfrm>
        </p:grpSpPr>
        <p:sp>
          <p:nvSpPr>
            <p:cNvPr id="48159" name="Freeform 31">
              <a:extLst>
                <a:ext uri="{FF2B5EF4-FFF2-40B4-BE49-F238E27FC236}">
                  <a16:creationId xmlns:a16="http://schemas.microsoft.com/office/drawing/2014/main" id="{613FBB4E-761C-47FD-8F2D-0ABCA4ED3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163"/>
              <a:ext cx="89" cy="60"/>
            </a:xfrm>
            <a:custGeom>
              <a:avLst/>
              <a:gdLst>
                <a:gd name="T0" fmla="*/ 0 w 89"/>
                <a:gd name="T1" fmla="*/ 0 h 60"/>
                <a:gd name="T2" fmla="*/ 89 w 89"/>
                <a:gd name="T3" fmla="*/ 30 h 60"/>
                <a:gd name="T4" fmla="*/ 0 w 89"/>
                <a:gd name="T5" fmla="*/ 60 h 60"/>
                <a:gd name="T6" fmla="*/ 0 w 8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0">
                  <a:moveTo>
                    <a:pt x="0" y="0"/>
                  </a:moveTo>
                  <a:lnTo>
                    <a:pt x="89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69" name="Group 41">
              <a:extLst>
                <a:ext uri="{FF2B5EF4-FFF2-40B4-BE49-F238E27FC236}">
                  <a16:creationId xmlns:a16="http://schemas.microsoft.com/office/drawing/2014/main" id="{CA3AF47B-4861-4372-A5FC-14686D10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6" y="1193"/>
              <a:ext cx="1247" cy="1927"/>
              <a:chOff x="4296" y="1193"/>
              <a:chExt cx="1247" cy="1927"/>
            </a:xfrm>
          </p:grpSpPr>
          <p:sp>
            <p:nvSpPr>
              <p:cNvPr id="48158" name="Freeform 30">
                <a:extLst>
                  <a:ext uri="{FF2B5EF4-FFF2-40B4-BE49-F238E27FC236}">
                    <a16:creationId xmlns:a16="http://schemas.microsoft.com/office/drawing/2014/main" id="{B19D5BB5-89AE-4B00-A380-E5876C606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193"/>
                <a:ext cx="712" cy="1355"/>
              </a:xfrm>
              <a:custGeom>
                <a:avLst/>
                <a:gdLst>
                  <a:gd name="T0" fmla="*/ 340 w 712"/>
                  <a:gd name="T1" fmla="*/ 1355 h 1355"/>
                  <a:gd name="T2" fmla="*/ 0 w 712"/>
                  <a:gd name="T3" fmla="*/ 1355 h 1355"/>
                  <a:gd name="T4" fmla="*/ 0 w 712"/>
                  <a:gd name="T5" fmla="*/ 0 h 1355"/>
                  <a:gd name="T6" fmla="*/ 712 w 712"/>
                  <a:gd name="T7" fmla="*/ 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2" h="1355">
                    <a:moveTo>
                      <a:pt x="340" y="1355"/>
                    </a:moveTo>
                    <a:lnTo>
                      <a:pt x="0" y="1355"/>
                    </a:lnTo>
                    <a:lnTo>
                      <a:pt x="0" y="0"/>
                    </a:lnTo>
                    <a:lnTo>
                      <a:pt x="712" y="0"/>
                    </a:ln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67" name="Group 39">
                <a:extLst>
                  <a:ext uri="{FF2B5EF4-FFF2-40B4-BE49-F238E27FC236}">
                    <a16:creationId xmlns:a16="http://schemas.microsoft.com/office/drawing/2014/main" id="{6FE08289-A2C8-4573-BE94-ACDB98617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8" y="1987"/>
                <a:ext cx="1105" cy="1133"/>
                <a:chOff x="4438" y="1987"/>
                <a:chExt cx="1105" cy="1133"/>
              </a:xfrm>
            </p:grpSpPr>
            <p:sp>
              <p:nvSpPr>
                <p:cNvPr id="48135" name="Freeform 7">
                  <a:extLst>
                    <a:ext uri="{FF2B5EF4-FFF2-40B4-BE49-F238E27FC236}">
                      <a16:creationId xmlns:a16="http://schemas.microsoft.com/office/drawing/2014/main" id="{71737D28-1B03-4FA8-8377-4F0D83662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321"/>
                  <a:ext cx="907" cy="454"/>
                </a:xfrm>
                <a:custGeom>
                  <a:avLst/>
                  <a:gdLst>
                    <a:gd name="T0" fmla="*/ 0 w 907"/>
                    <a:gd name="T1" fmla="*/ 227 h 454"/>
                    <a:gd name="T2" fmla="*/ 454 w 907"/>
                    <a:gd name="T3" fmla="*/ 0 h 454"/>
                    <a:gd name="T4" fmla="*/ 907 w 907"/>
                    <a:gd name="T5" fmla="*/ 227 h 454"/>
                    <a:gd name="T6" fmla="*/ 454 w 907"/>
                    <a:gd name="T7" fmla="*/ 454 h 454"/>
                    <a:gd name="T8" fmla="*/ 0 w 907"/>
                    <a:gd name="T9" fmla="*/ 227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7" h="454">
                      <a:moveTo>
                        <a:pt x="0" y="227"/>
                      </a:moveTo>
                      <a:lnTo>
                        <a:pt x="454" y="0"/>
                      </a:lnTo>
                      <a:lnTo>
                        <a:pt x="907" y="227"/>
                      </a:lnTo>
                      <a:lnTo>
                        <a:pt x="454" y="454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6" name="Freeform 8">
                  <a:extLst>
                    <a:ext uri="{FF2B5EF4-FFF2-40B4-BE49-F238E27FC236}">
                      <a16:creationId xmlns:a16="http://schemas.microsoft.com/office/drawing/2014/main" id="{19592C0C-C3F3-470E-89CF-29EC32DD8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321"/>
                  <a:ext cx="907" cy="454"/>
                </a:xfrm>
                <a:custGeom>
                  <a:avLst/>
                  <a:gdLst>
                    <a:gd name="T0" fmla="*/ 0 w 907"/>
                    <a:gd name="T1" fmla="*/ 227 h 454"/>
                    <a:gd name="T2" fmla="*/ 454 w 907"/>
                    <a:gd name="T3" fmla="*/ 0 h 454"/>
                    <a:gd name="T4" fmla="*/ 907 w 907"/>
                    <a:gd name="T5" fmla="*/ 227 h 454"/>
                    <a:gd name="T6" fmla="*/ 454 w 907"/>
                    <a:gd name="T7" fmla="*/ 454 h 454"/>
                    <a:gd name="T8" fmla="*/ 0 w 907"/>
                    <a:gd name="T9" fmla="*/ 227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7" h="454">
                      <a:moveTo>
                        <a:pt x="0" y="227"/>
                      </a:moveTo>
                      <a:lnTo>
                        <a:pt x="454" y="0"/>
                      </a:lnTo>
                      <a:lnTo>
                        <a:pt x="907" y="227"/>
                      </a:lnTo>
                      <a:lnTo>
                        <a:pt x="454" y="454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7" name="Rectangle 9">
                  <a:extLst>
                    <a:ext uri="{FF2B5EF4-FFF2-40B4-BE49-F238E27FC236}">
                      <a16:creationId xmlns:a16="http://schemas.microsoft.com/office/drawing/2014/main" id="{93ED5C46-F301-42AD-ACDE-496A895C2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" y="2502"/>
                  <a:ext cx="33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Condition</a:t>
                  </a:r>
                  <a:endParaRPr lang="en-US" altLang="en-US"/>
                </a:p>
              </p:txBody>
            </p:sp>
            <p:sp>
              <p:nvSpPr>
                <p:cNvPr id="48143" name="Rectangle 15">
                  <a:extLst>
                    <a:ext uri="{FF2B5EF4-FFF2-40B4-BE49-F238E27FC236}">
                      <a16:creationId xmlns:a16="http://schemas.microsoft.com/office/drawing/2014/main" id="{F0692DDE-15F3-48CE-9459-D867EAF70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" y="2832"/>
                  <a:ext cx="102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No</a:t>
                  </a:r>
                  <a:endParaRPr lang="en-US" altLang="en-US"/>
                </a:p>
              </p:txBody>
            </p:sp>
            <p:sp>
              <p:nvSpPr>
                <p:cNvPr id="48144" name="Rectangle 16">
                  <a:extLst>
                    <a:ext uri="{FF2B5EF4-FFF2-40B4-BE49-F238E27FC236}">
                      <a16:creationId xmlns:a16="http://schemas.microsoft.com/office/drawing/2014/main" id="{D881C45B-5E1A-47EE-8659-E24087443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8" y="2430"/>
                  <a:ext cx="137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Yes</a:t>
                  </a:r>
                  <a:endParaRPr lang="en-US" altLang="en-US"/>
                </a:p>
              </p:txBody>
            </p:sp>
            <p:sp>
              <p:nvSpPr>
                <p:cNvPr id="48156" name="Line 28">
                  <a:extLst>
                    <a:ext uri="{FF2B5EF4-FFF2-40B4-BE49-F238E27FC236}">
                      <a16:creationId xmlns:a16="http://schemas.microsoft.com/office/drawing/2014/main" id="{C3E62478-8DBA-48F9-925C-4DCEDE084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0" y="1987"/>
                  <a:ext cx="1" cy="252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7" name="Freeform 29">
                  <a:extLst>
                    <a:ext uri="{FF2B5EF4-FFF2-40B4-BE49-F238E27FC236}">
                      <a16:creationId xmlns:a16="http://schemas.microsoft.com/office/drawing/2014/main" id="{726D3251-FF65-4484-AA91-777CDEDDB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0" y="2232"/>
                  <a:ext cx="59" cy="89"/>
                </a:xfrm>
                <a:custGeom>
                  <a:avLst/>
                  <a:gdLst>
                    <a:gd name="T0" fmla="*/ 59 w 59"/>
                    <a:gd name="T1" fmla="*/ 0 h 89"/>
                    <a:gd name="T2" fmla="*/ 30 w 59"/>
                    <a:gd name="T3" fmla="*/ 89 h 89"/>
                    <a:gd name="T4" fmla="*/ 0 w 59"/>
                    <a:gd name="T5" fmla="*/ 0 h 89"/>
                    <a:gd name="T6" fmla="*/ 59 w 59"/>
                    <a:gd name="T7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89">
                      <a:moveTo>
                        <a:pt x="59" y="0"/>
                      </a:moveTo>
                      <a:lnTo>
                        <a:pt x="30" y="89"/>
                      </a:lnTo>
                      <a:lnTo>
                        <a:pt x="0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0" name="Line 32">
                  <a:extLst>
                    <a:ext uri="{FF2B5EF4-FFF2-40B4-BE49-F238E27FC236}">
                      <a16:creationId xmlns:a16="http://schemas.microsoft.com/office/drawing/2014/main" id="{3EFE8082-627C-4D3B-9EA1-1E8DE591F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0" y="2775"/>
                  <a:ext cx="1" cy="264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1" name="Freeform 33">
                  <a:extLst>
                    <a:ext uri="{FF2B5EF4-FFF2-40B4-BE49-F238E27FC236}">
                      <a16:creationId xmlns:a16="http://schemas.microsoft.com/office/drawing/2014/main" id="{0C6D2CFF-1334-4D22-BAE7-8A774F87C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0" y="3031"/>
                  <a:ext cx="59" cy="89"/>
                </a:xfrm>
                <a:custGeom>
                  <a:avLst/>
                  <a:gdLst>
                    <a:gd name="T0" fmla="*/ 59 w 59"/>
                    <a:gd name="T1" fmla="*/ 0 h 89"/>
                    <a:gd name="T2" fmla="*/ 30 w 59"/>
                    <a:gd name="T3" fmla="*/ 89 h 89"/>
                    <a:gd name="T4" fmla="*/ 0 w 59"/>
                    <a:gd name="T5" fmla="*/ 0 h 89"/>
                    <a:gd name="T6" fmla="*/ 59 w 59"/>
                    <a:gd name="T7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89">
                      <a:moveTo>
                        <a:pt x="59" y="0"/>
                      </a:moveTo>
                      <a:lnTo>
                        <a:pt x="30" y="89"/>
                      </a:lnTo>
                      <a:lnTo>
                        <a:pt x="0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64" name="Group 36">
            <a:extLst>
              <a:ext uri="{FF2B5EF4-FFF2-40B4-BE49-F238E27FC236}">
                <a16:creationId xmlns:a16="http://schemas.microsoft.com/office/drawing/2014/main" id="{F754C2A5-AFC3-482C-BFFC-E133D26BA945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993775"/>
            <a:ext cx="1439863" cy="720725"/>
            <a:chOff x="4636" y="626"/>
            <a:chExt cx="907" cy="454"/>
          </a:xfrm>
        </p:grpSpPr>
        <p:sp>
          <p:nvSpPr>
            <p:cNvPr id="48145" name="Rectangle 17">
              <a:extLst>
                <a:ext uri="{FF2B5EF4-FFF2-40B4-BE49-F238E27FC236}">
                  <a16:creationId xmlns:a16="http://schemas.microsoft.com/office/drawing/2014/main" id="{4691A564-4373-4619-8D88-0C3AE942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853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Rectangle 18">
              <a:extLst>
                <a:ext uri="{FF2B5EF4-FFF2-40B4-BE49-F238E27FC236}">
                  <a16:creationId xmlns:a16="http://schemas.microsoft.com/office/drawing/2014/main" id="{D6606A2C-F3E8-4B9A-9A69-B88DB343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853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Rectangle 19">
              <a:extLst>
                <a:ext uri="{FF2B5EF4-FFF2-40B4-BE49-F238E27FC236}">
                  <a16:creationId xmlns:a16="http://schemas.microsoft.com/office/drawing/2014/main" id="{1A8487EF-AA82-41FF-80FF-45828699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918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</a:rPr>
                <a:t>init</a:t>
              </a:r>
              <a:endParaRPr lang="en-US" altLang="en-US"/>
            </a:p>
          </p:txBody>
        </p:sp>
        <p:sp>
          <p:nvSpPr>
            <p:cNvPr id="48162" name="Line 34">
              <a:extLst>
                <a:ext uri="{FF2B5EF4-FFF2-40B4-BE49-F238E27FC236}">
                  <a16:creationId xmlns:a16="http://schemas.microsoft.com/office/drawing/2014/main" id="{F63F6691-0E0E-4AD4-AD75-E5E91FFA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0" y="626"/>
              <a:ext cx="1" cy="14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Freeform 35">
              <a:extLst>
                <a:ext uri="{FF2B5EF4-FFF2-40B4-BE49-F238E27FC236}">
                  <a16:creationId xmlns:a16="http://schemas.microsoft.com/office/drawing/2014/main" id="{A1F31CD1-6953-479A-BA18-617D79ED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764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7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3E9B4CD-37D2-47B9-AD32-6EE3E4723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9A9D1C4-024B-4CDE-9F78-11EB7AE9A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executes the instruction “ADD R30,R31” 9 times.</a:t>
            </a:r>
          </a:p>
          <a:p>
            <a:endParaRPr lang="en-US" altLang="en-US"/>
          </a:p>
          <a:p>
            <a:r>
              <a:rPr lang="en-US" altLang="en-US" sz="2000" b="1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LDI  R16,9		;R16 = 9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L1: ADD  R30,R31	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31ED93CA-09BA-4BA5-AB88-68AF8EBEB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4" imgW="2707234" imgH="4513174" progId="Visio.Drawing.11">
                  <p:embed/>
                </p:oleObj>
              </mc:Choice>
              <mc:Fallback>
                <p:oleObj name="Visio" r:id="rId4" imgW="2707234" imgH="4513174" progId="Visio.Drawing.11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31ED93CA-09BA-4BA5-AB88-68AF8EBEB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0FC56F2-B5A8-4FA1-A22A-3AA55A1F7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6688CD5-7769-4C1A-9FB1-563B84A82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calculates the result of 9+8+7+…+1</a:t>
            </a:r>
          </a:p>
          <a:p>
            <a:endParaRPr lang="en-US" altLang="en-US"/>
          </a:p>
          <a:p>
            <a:r>
              <a:rPr lang="en-US" altLang="en-US" sz="2000" b="1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LDI  R16, 9	;R16 = 9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LDI  R17, 0	;R17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L1: ADD  R17,R16	;R17 = R17 + R16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23D06061-1342-4C0C-9E85-301F8F87F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2707234" imgH="4513174" progId="Visio.Drawing.11">
                  <p:embed/>
                </p:oleObj>
              </mc:Choice>
              <mc:Fallback>
                <p:oleObj name="Visio" r:id="rId4" imgW="2707234" imgH="4513174" progId="Visio.Drawing.11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23D06061-1342-4C0C-9E85-301F8F87F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A60222-CF76-413C-9E2B-DC21935CA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1C7E17-4A3A-4A69-9D59-221BF45CC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calculates the result of 20+19+18+17+…+1</a:t>
            </a:r>
          </a:p>
          <a:p>
            <a:endParaRPr lang="en-US" altLang="en-US"/>
          </a:p>
          <a:p>
            <a:r>
              <a:rPr lang="en-US" altLang="en-US" sz="2000" b="1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LDI  R16, 20	;R16 =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LDI  R17, 0	;R17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L1: ADD  R17,R16	;R17 = R17 + R16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63CD62BD-0E4B-4A1D-AEDC-6817160C0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4" imgW="2707234" imgH="4513174" progId="Visio.Drawing.11">
                  <p:embed/>
                </p:oleObj>
              </mc:Choice>
              <mc:Fallback>
                <p:oleObj name="Visio" r:id="rId4" imgW="2707234" imgH="4513174" progId="Visio.Drawing.11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63CD62BD-0E4B-4A1D-AEDC-6817160C0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826727C-0875-4068-B7E6-198BCBFA5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B4A93A-B551-423A-9DB6-B7FA815D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60500"/>
            <a:ext cx="3352800" cy="48387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72486EA3-18C8-4C60-A460-1E8261DF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419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EF0EA43-AAC9-4979-821A-733EFE7A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70100"/>
            <a:ext cx="609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0009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000B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000C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000D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A0B3DE56-22FF-4D8E-BB59-1367251B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689100"/>
            <a:ext cx="2590800" cy="443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705CE1F-7D6F-4813-87CF-BF674BF1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701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9C0244F0-1A63-4FB4-A53A-B31D0E50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65300"/>
            <a:ext cx="228600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ORG 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R16,HIGH(RAMEND)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OUT  SPH,R16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R16,LOW(RAMEND)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OUT  SPL,R16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R20,0x10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R21, 0x20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R22,0x30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R22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R20</a:t>
            </a:r>
          </a:p>
          <a:p>
            <a:pPr>
              <a:spcBef>
                <a:spcPct val="50000"/>
              </a:spcBef>
            </a:pPr>
            <a:r>
              <a:rPr lang="pt-BR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L1: RJMP L1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E1FEBA5F-5FB6-43DF-881F-10A866061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460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A40AB7E8-4CD9-4D29-9FEC-6AD20642E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891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DF7D4671-79A4-432F-B9AD-E9AC22F2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605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C1207876-DFA1-48F9-A324-5AF96617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4605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Code</a:t>
            </a:r>
          </a:p>
        </p:txBody>
      </p: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D0100A64-4691-4629-A317-1069AFC44D5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876675"/>
            <a:ext cx="746125" cy="366713"/>
            <a:chOff x="3984" y="2928"/>
            <a:chExt cx="384" cy="231"/>
          </a:xfrm>
        </p:grpSpPr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114EFD65-98B0-4B1D-B14B-6F9474950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Text Box 15">
              <a:extLst>
                <a:ext uri="{FF2B5EF4-FFF2-40B4-BE49-F238E27FC236}">
                  <a16:creationId xmlns:a16="http://schemas.microsoft.com/office/drawing/2014/main" id="{F5746AF2-00EC-4E6A-BA62-6287108A0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</a:rPr>
                <a:t>SP</a:t>
              </a:r>
            </a:p>
          </p:txBody>
        </p:sp>
      </p:grpSp>
      <p:sp>
        <p:nvSpPr>
          <p:cNvPr id="29713" name="Line 17">
            <a:extLst>
              <a:ext uri="{FF2B5EF4-FFF2-40B4-BE49-F238E27FC236}">
                <a16:creationId xmlns:a16="http://schemas.microsoft.com/office/drawing/2014/main" id="{D651695F-8270-4D9B-A0C1-78A2A2CD8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97325"/>
            <a:ext cx="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4B22402C-72BE-4510-A8F5-844B3A67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0356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1FDB3C3A-D69A-4A7B-A5AD-E69F9685F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97325"/>
            <a:ext cx="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84D3FD5D-4920-43A4-B5E0-E505BC4C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8070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4770E843-7CFE-4BDF-BBA4-F5B55948A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5784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BC015C88-2CAB-4DDE-AC8D-99BCF9458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3498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EC3DD20E-0E7D-4DC5-922F-E5AFE522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021388"/>
            <a:ext cx="1216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2B1471C1-09B3-4A53-A713-391DC47BB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212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DB167012-69D0-40D5-AF72-8018ED6A9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Rectangle 26">
            <a:extLst>
              <a:ext uri="{FF2B5EF4-FFF2-40B4-BE49-F238E27FC236}">
                <a16:creationId xmlns:a16="http://schemas.microsoft.com/office/drawing/2014/main" id="{8AD4DF2D-54B8-4551-95BE-D49A3013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2133600"/>
            <a:ext cx="3443287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44A6DA3A-848F-44CC-957C-28F9E1E9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43840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R20: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74BA6D5E-E6EA-4214-B56A-F0A06194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2819400"/>
            <a:ext cx="68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R21: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53134894-1C30-4DFF-AF5C-3C233233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5AB09149-5DF0-4334-9240-CF08B612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$10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212A110C-DBDB-47DA-BC14-11CBE951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5D4948D0-2DE6-48E1-8A9E-AFDE0729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$20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F5592AE1-DA18-450D-8CE5-74552EE8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3AFE56A5-A22D-4137-996C-E191CF1A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BDDB48C1-6538-4EE8-A584-C4E1FAF91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$30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1A04AB3F-C874-45A7-B59A-7706F4F1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38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R22: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71BA59E2-CDFA-454F-9E00-28BBBEC4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R0:</a:t>
            </a:r>
          </a:p>
        </p:txBody>
      </p:sp>
      <p:sp>
        <p:nvSpPr>
          <p:cNvPr id="29734" name="Rectangle 38">
            <a:extLst>
              <a:ext uri="{FF2B5EF4-FFF2-40B4-BE49-F238E27FC236}">
                <a16:creationId xmlns:a16="http://schemas.microsoft.com/office/drawing/2014/main" id="{9845EFEF-C45A-4C6A-B37C-42F92C1B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03225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$10</a:t>
            </a:r>
          </a:p>
        </p:txBody>
      </p: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62A6A24-43AF-4EE8-9469-14065FC3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308475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$20</a:t>
            </a:r>
          </a:p>
        </p:txBody>
      </p:sp>
      <p:sp>
        <p:nvSpPr>
          <p:cNvPr id="29736" name="Rectangle 40">
            <a:extLst>
              <a:ext uri="{FF2B5EF4-FFF2-40B4-BE49-F238E27FC236}">
                <a16:creationId xmlns:a16="http://schemas.microsoft.com/office/drawing/2014/main" id="{78544007-912D-43B2-ABDE-5C1AEA48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575175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BBE55CF4-677E-4D7F-BE2E-5A8C053FA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4750" y="400685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89DC6D7A-40A6-4332-803B-43516787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3952875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/>
              <a:t>0000</a:t>
            </a:r>
          </a:p>
        </p:txBody>
      </p:sp>
      <p:sp>
        <p:nvSpPr>
          <p:cNvPr id="29752" name="Line 56">
            <a:extLst>
              <a:ext uri="{FF2B5EF4-FFF2-40B4-BE49-F238E27FC236}">
                <a16:creationId xmlns:a16="http://schemas.microsoft.com/office/drawing/2014/main" id="{FF986193-6208-4593-A0F3-C3724C21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22275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9 L 0.0 0.08334 " pathEditMode="relative" ptsTypes="AA">
                                      <p:cBhvr>
                                        <p:cTn id="1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92593E-6 L 2.22222E-6 0.06203 " pathEditMode="relative" ptsTypes="AA">
                                      <p:cBhvr>
                                        <p:cTn id="13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333 L 0 0.1166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169 L 0.0 0.16135 " pathEditMode="relative" ptsTypes="AA">
                                      <p:cBhvr>
                                        <p:cTn id="21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6203 L 4.44444E-6 0.27314 " pathEditMode="relative" ptsTypes="AA">
                                      <p:cBhvr>
                                        <p:cTn id="24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6135 L 0.0 0.1946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9467 L 0.0 0.2388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3888 L 0.0 0.2833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8333 L 0.0 0.3166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47569 0.2659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7283 L -1.94444E-6 0.2372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1713 L 0.00069 0.366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3.7037E-6 L -0.47292 0.187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23727 L 2.77556E-17 0.1995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36621 L 0.0007 0.4013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85185E-6 L -0.47083 0.119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9954 L 3.33333E-6 0.16389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40139 L 0 0.4412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6389 L -1.66667E-6 0.19722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3 0.11944 L -0.5177 -0.238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4121 L 0 0.4773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19953 L 2.77556E-17 0.23287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91 0.1875 L -0.34375 -0.1981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47731 L 1.11111E-6 0.5217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3727 L -1.66667E-6 0.270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69 0.26598 L -0.52048 -0.2182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6" grpId="0" animBg="1"/>
      <p:bldP spid="29728" grpId="0" animBg="1"/>
      <p:bldP spid="29731" grpId="0" animBg="1"/>
      <p:bldP spid="29734" grpId="0" animBg="1"/>
      <p:bldP spid="29734" grpId="1" animBg="1"/>
      <p:bldP spid="29734" grpId="2" animBg="1"/>
      <p:bldP spid="29735" grpId="0" animBg="1"/>
      <p:bldP spid="29735" grpId="1" animBg="1"/>
      <p:bldP spid="29735" grpId="2" animBg="1"/>
      <p:bldP spid="29736" grpId="0" animBg="1"/>
      <p:bldP spid="29736" grpId="1" animBg="1"/>
      <p:bldP spid="297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20A58BB-AE64-4D00-9743-95F6427F7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E99B153-5F28-4E00-9B3D-8FA13070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3625850" cy="426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B976781F-83D9-4291-A225-B7D83FD2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9800"/>
            <a:ext cx="609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0009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000B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000C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000D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22E3FE5-2EFB-4033-97CC-80FCBF6C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27559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D02438A4-C937-4877-91DE-80BEBEB2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352800"/>
            <a:ext cx="27559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A5B1A002-D4AD-4CBB-A284-968D5A2C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2209800"/>
            <a:ext cx="2838450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R16,HIGH(RAMEND)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OUT SPH,R16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R16,LOW(RAMEND)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OUT SPL,R16       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R20,15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R21,5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CALL FUNC_NAME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INC  R20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L1:     RJMP  L1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FUNC_NAME: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 R20,R21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SUBI  R20,3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5B7916B0-EFC3-40C0-A2BC-4D425B24F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4D509BC5-C7FF-45B6-A367-8CEDDC67F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3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9A61E953-2747-4A31-B705-40042637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050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B2ABAB6A-874D-48E3-885E-80240F1C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30732" name="AutoShape 12">
            <a:extLst>
              <a:ext uri="{FF2B5EF4-FFF2-40B4-BE49-F238E27FC236}">
                <a16:creationId xmlns:a16="http://schemas.microsoft.com/office/drawing/2014/main" id="{58758CBD-807C-47C3-811A-928C1E7E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3581400"/>
            <a:ext cx="2524125" cy="838200"/>
          </a:xfrm>
          <a:prstGeom prst="rightArrowCallout">
            <a:avLst>
              <a:gd name="adj1" fmla="val 25000"/>
              <a:gd name="adj2" fmla="val 25000"/>
              <a:gd name="adj3" fmla="val 50189"/>
              <a:gd name="adj4" fmla="val 74907"/>
            </a:avLst>
          </a:prstGeom>
          <a:solidFill>
            <a:srgbClr val="DDFC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1">
              <a:solidFill>
                <a:srgbClr val="D43A10"/>
              </a:solidFill>
              <a:latin typeface="Tahoma" panose="020B0604030504040204" pitchFamily="34" charset="0"/>
            </a:endParaRP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11102FB0-BD37-4C92-A363-DC6DE861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26AFE4F0-42A4-4E36-A0E4-253C0F9D6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opCode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4A9D3E49-DC35-401B-A23D-F8B5D240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148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operand</a:t>
            </a:r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7D13D663-3E96-4854-966C-378AC43C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86200"/>
            <a:ext cx="137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</a:rPr>
              <a:t>940E  </a:t>
            </a:r>
            <a:r>
              <a:rPr lang="en-US" altLang="en-US" b="1">
                <a:solidFill>
                  <a:srgbClr val="D43A10"/>
                </a:solidFill>
                <a:latin typeface="Tahoma" panose="020B0604030504040204" pitchFamily="34" charset="0"/>
              </a:rPr>
              <a:t>000A</a:t>
            </a:r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AA16C87D-D30D-44C3-B145-A3CC8DC0D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77F3AF8B-049F-40C4-9B7B-36DE39BC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81400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latin typeface="Tahoma" panose="020B0604030504040204" pitchFamily="34" charset="0"/>
              </a:rPr>
              <a:t>Machine code:</a:t>
            </a:r>
          </a:p>
        </p:txBody>
      </p:sp>
      <p:grpSp>
        <p:nvGrpSpPr>
          <p:cNvPr id="30739" name="Group 19">
            <a:extLst>
              <a:ext uri="{FF2B5EF4-FFF2-40B4-BE49-F238E27FC236}">
                <a16:creationId xmlns:a16="http://schemas.microsoft.com/office/drawing/2014/main" id="{91842EB4-6682-4DC9-B36B-5EC40D86F57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159375"/>
            <a:ext cx="609600" cy="366713"/>
            <a:chOff x="3984" y="2928"/>
            <a:chExt cx="384" cy="231"/>
          </a:xfrm>
        </p:grpSpPr>
        <p:sp>
          <p:nvSpPr>
            <p:cNvPr id="30740" name="Line 20">
              <a:extLst>
                <a:ext uri="{FF2B5EF4-FFF2-40B4-BE49-F238E27FC236}">
                  <a16:creationId xmlns:a16="http://schemas.microsoft.com/office/drawing/2014/main" id="{C519925E-BEBC-4DD3-BBDB-DC349D11C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Text Box 21">
              <a:extLst>
                <a:ext uri="{FF2B5EF4-FFF2-40B4-BE49-F238E27FC236}">
                  <a16:creationId xmlns:a16="http://schemas.microsoft.com/office/drawing/2014/main" id="{CCCD0071-7A2B-42CF-83DF-DCA7FAF46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SP</a:t>
              </a:r>
            </a:p>
          </p:txBody>
        </p:sp>
      </p:grpSp>
      <p:grpSp>
        <p:nvGrpSpPr>
          <p:cNvPr id="30742" name="Group 22">
            <a:extLst>
              <a:ext uri="{FF2B5EF4-FFF2-40B4-BE49-F238E27FC236}">
                <a16:creationId xmlns:a16="http://schemas.microsoft.com/office/drawing/2014/main" id="{7857F123-BDAE-4A9E-8DE4-3028C75CC0A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33800"/>
            <a:ext cx="762000" cy="2119313"/>
            <a:chOff x="4080" y="2784"/>
            <a:chExt cx="480" cy="1335"/>
          </a:xfrm>
        </p:grpSpPr>
        <p:sp>
          <p:nvSpPr>
            <p:cNvPr id="30743" name="Line 23">
              <a:extLst>
                <a:ext uri="{FF2B5EF4-FFF2-40B4-BE49-F238E27FC236}">
                  <a16:creationId xmlns:a16="http://schemas.microsoft.com/office/drawing/2014/main" id="{1C544A27-6910-4B15-8A18-427BA1F73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4">
              <a:extLst>
                <a:ext uri="{FF2B5EF4-FFF2-40B4-BE49-F238E27FC236}">
                  <a16:creationId xmlns:a16="http://schemas.microsoft.com/office/drawing/2014/main" id="{FF2E109E-2661-41D2-B974-5A509A622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5">
              <a:extLst>
                <a:ext uri="{FF2B5EF4-FFF2-40B4-BE49-F238E27FC236}">
                  <a16:creationId xmlns:a16="http://schemas.microsoft.com/office/drawing/2014/main" id="{CD1A4A5C-E4DA-4662-9E85-47877973F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6">
              <a:extLst>
                <a:ext uri="{FF2B5EF4-FFF2-40B4-BE49-F238E27FC236}">
                  <a16:creationId xmlns:a16="http://schemas.microsoft.com/office/drawing/2014/main" id="{694A9A81-1E04-4529-AB65-AD5A99F32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7">
              <a:extLst>
                <a:ext uri="{FF2B5EF4-FFF2-40B4-BE49-F238E27FC236}">
                  <a16:creationId xmlns:a16="http://schemas.microsoft.com/office/drawing/2014/main" id="{C757B24B-05C2-464A-9C8C-4E67FACD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28">
              <a:extLst>
                <a:ext uri="{FF2B5EF4-FFF2-40B4-BE49-F238E27FC236}">
                  <a16:creationId xmlns:a16="http://schemas.microsoft.com/office/drawing/2014/main" id="{AA0452A1-E37E-4F57-9795-A28E2F494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Text Box 29">
              <a:extLst>
                <a:ext uri="{FF2B5EF4-FFF2-40B4-BE49-F238E27FC236}">
                  <a16:creationId xmlns:a16="http://schemas.microsoft.com/office/drawing/2014/main" id="{D146B04C-E8DB-40CB-8769-4339F8D22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88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Stack</a:t>
              </a:r>
            </a:p>
          </p:txBody>
        </p:sp>
      </p:grpSp>
      <p:sp>
        <p:nvSpPr>
          <p:cNvPr id="30750" name="Line 30">
            <a:extLst>
              <a:ext uri="{FF2B5EF4-FFF2-40B4-BE49-F238E27FC236}">
                <a16:creationId xmlns:a16="http://schemas.microsoft.com/office/drawing/2014/main" id="{56AA000A-D618-428D-854C-008CAC0E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95883479-4474-4CDC-B0B7-527BD5815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27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Rectangle 32">
            <a:extLst>
              <a:ext uri="{FF2B5EF4-FFF2-40B4-BE49-F238E27FC236}">
                <a16:creationId xmlns:a16="http://schemas.microsoft.com/office/drawing/2014/main" id="{BDF0F640-0980-4F3C-99C5-32BFCC185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34000"/>
            <a:ext cx="1752600" cy="4572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F496D09A-3D96-44DD-995F-B8689D5A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334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PC:</a:t>
            </a:r>
          </a:p>
        </p:txBody>
      </p:sp>
      <p:sp>
        <p:nvSpPr>
          <p:cNvPr id="30754" name="Rectangle 34">
            <a:extLst>
              <a:ext uri="{FF2B5EF4-FFF2-40B4-BE49-F238E27FC236}">
                <a16:creationId xmlns:a16="http://schemas.microsoft.com/office/drawing/2014/main" id="{CCEFA369-042F-4678-9783-4008A7B48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0004</a:t>
            </a:r>
          </a:p>
        </p:txBody>
      </p:sp>
      <p:sp>
        <p:nvSpPr>
          <p:cNvPr id="30755" name="Rectangle 35">
            <a:extLst>
              <a:ext uri="{FF2B5EF4-FFF2-40B4-BE49-F238E27FC236}">
                <a16:creationId xmlns:a16="http://schemas.microsoft.com/office/drawing/2014/main" id="{517B38F9-B97A-480C-887B-DE8C2F98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0005</a:t>
            </a:r>
          </a:p>
        </p:txBody>
      </p:sp>
      <p:sp>
        <p:nvSpPr>
          <p:cNvPr id="30756" name="Rectangle 36">
            <a:extLst>
              <a:ext uri="{FF2B5EF4-FFF2-40B4-BE49-F238E27FC236}">
                <a16:creationId xmlns:a16="http://schemas.microsoft.com/office/drawing/2014/main" id="{9781268B-2BA2-4966-8A4A-54208E6C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30765" name="Rectangle 45">
            <a:extLst>
              <a:ext uri="{FF2B5EF4-FFF2-40B4-BE49-F238E27FC236}">
                <a16:creationId xmlns:a16="http://schemas.microsoft.com/office/drawing/2014/main" id="{8AFDB923-2172-43C1-B2CF-99C2C39A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0008</a:t>
            </a:r>
          </a:p>
        </p:txBody>
      </p:sp>
      <p:sp>
        <p:nvSpPr>
          <p:cNvPr id="30757" name="Rectangle 37">
            <a:extLst>
              <a:ext uri="{FF2B5EF4-FFF2-40B4-BE49-F238E27FC236}">
                <a16:creationId xmlns:a16="http://schemas.microsoft.com/office/drawing/2014/main" id="{321618D6-FF15-40D6-BDFF-F2ACABD2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917950"/>
            <a:ext cx="609600" cy="17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000A</a:t>
            </a:r>
          </a:p>
        </p:txBody>
      </p:sp>
      <p:sp>
        <p:nvSpPr>
          <p:cNvPr id="30758" name="Rectangle 38">
            <a:extLst>
              <a:ext uri="{FF2B5EF4-FFF2-40B4-BE49-F238E27FC236}">
                <a16:creationId xmlns:a16="http://schemas.microsoft.com/office/drawing/2014/main" id="{11D177EB-C2C7-4936-9A1F-C0E57943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000B</a:t>
            </a:r>
          </a:p>
        </p:txBody>
      </p:sp>
      <p:sp>
        <p:nvSpPr>
          <p:cNvPr id="30759" name="Rectangle 39">
            <a:extLst>
              <a:ext uri="{FF2B5EF4-FFF2-40B4-BE49-F238E27FC236}">
                <a16:creationId xmlns:a16="http://schemas.microsoft.com/office/drawing/2014/main" id="{8E01C719-2D72-4474-A7FB-E46BAACB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000C</a:t>
            </a:r>
          </a:p>
        </p:txBody>
      </p:sp>
      <p:sp>
        <p:nvSpPr>
          <p:cNvPr id="30760" name="Rectangle 40">
            <a:extLst>
              <a:ext uri="{FF2B5EF4-FFF2-40B4-BE49-F238E27FC236}">
                <a16:creationId xmlns:a16="http://schemas.microsoft.com/office/drawing/2014/main" id="{67CC850E-941D-459F-B43F-9DD9CCBB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210050"/>
            <a:ext cx="228600" cy="152400"/>
          </a:xfrm>
          <a:prstGeom prst="rect">
            <a:avLst/>
          </a:prstGeom>
          <a:solidFill>
            <a:srgbClr val="CD42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08</a:t>
            </a:r>
          </a:p>
        </p:txBody>
      </p:sp>
      <p:sp>
        <p:nvSpPr>
          <p:cNvPr id="30761" name="Rectangle 41">
            <a:extLst>
              <a:ext uri="{FF2B5EF4-FFF2-40B4-BE49-F238E27FC236}">
                <a16:creationId xmlns:a16="http://schemas.microsoft.com/office/drawing/2014/main" id="{2C790BC9-A698-459B-8919-FE1EF4AB3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210050"/>
            <a:ext cx="228600" cy="152400"/>
          </a:xfrm>
          <a:prstGeom prst="rect">
            <a:avLst/>
          </a:prstGeom>
          <a:solidFill>
            <a:srgbClr val="CD42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30762" name="Rectangle 42">
            <a:extLst>
              <a:ext uri="{FF2B5EF4-FFF2-40B4-BE49-F238E27FC236}">
                <a16:creationId xmlns:a16="http://schemas.microsoft.com/office/drawing/2014/main" id="{1BAFE59F-AEC0-4911-8A4D-913D3B5D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0008</a:t>
            </a:r>
          </a:p>
        </p:txBody>
      </p:sp>
      <p:sp>
        <p:nvSpPr>
          <p:cNvPr id="30763" name="Rectangle 43">
            <a:extLst>
              <a:ext uri="{FF2B5EF4-FFF2-40B4-BE49-F238E27FC236}">
                <a16:creationId xmlns:a16="http://schemas.microsoft.com/office/drawing/2014/main" id="{A2127964-4674-461F-9FAB-B8ED0508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0009</a:t>
            </a:r>
          </a:p>
        </p:txBody>
      </p:sp>
      <p:sp>
        <p:nvSpPr>
          <p:cNvPr id="30764" name="Rectangle 44">
            <a:extLst>
              <a:ext uri="{FF2B5EF4-FFF2-40B4-BE49-F238E27FC236}">
                <a16:creationId xmlns:a16="http://schemas.microsoft.com/office/drawing/2014/main" id="{DD07F194-3301-4AE4-9304-D653BEB7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3276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00"/>
              <a:t>To execute a call:</a:t>
            </a:r>
          </a:p>
          <a:p>
            <a:pPr lvl="1"/>
            <a:r>
              <a:rPr lang="en-US" altLang="en-US" sz="2000"/>
              <a:t>Address of the next instruction is saved</a:t>
            </a:r>
          </a:p>
          <a:p>
            <a:pPr lvl="1"/>
            <a:r>
              <a:rPr lang="en-US" altLang="en-US" sz="2000"/>
              <a:t>PC is loaded with the appropriate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889 L 3.33333E-6 0.08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42917 0.15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0356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022E-16 L -0.40486 0.125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333 L 3.33333E-6 -0.0710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3.33333E-6 L -4.44444E-6 0.227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8334 L 3.33333E-6 0.2388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3889 L 3.33333E-6 0.283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8334 L 3.33333E-6 0.31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07 L 0 -0.0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86 0.12523 L -0.18507 0.183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565 L -3.33333E-6 -0.0023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17 0.15764 L -0.17795 0.1856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1666 L 3.33333E-6 0.1166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1875 L 0.00035 0.1520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5" grpId="0" animBg="1"/>
      <p:bldP spid="30756" grpId="0" animBg="1"/>
      <p:bldP spid="30765" grpId="0" animBg="1"/>
      <p:bldP spid="30757" grpId="0" animBg="1"/>
      <p:bldP spid="30757" grpId="1" animBg="1"/>
      <p:bldP spid="30758" grpId="0" animBg="1"/>
      <p:bldP spid="30759" grpId="0" animBg="1"/>
      <p:bldP spid="30760" grpId="0" animBg="1"/>
      <p:bldP spid="30760" grpId="1" animBg="1"/>
      <p:bldP spid="30760" grpId="2" animBg="1"/>
      <p:bldP spid="30761" grpId="0" animBg="1"/>
      <p:bldP spid="30761" grpId="1" animBg="1"/>
      <p:bldP spid="30761" grpId="2" animBg="1"/>
      <p:bldP spid="30762" grpId="0" animBg="1"/>
      <p:bldP spid="30763" grpId="0" animBg="1"/>
    </p:bldLst>
  </p:timing>
</p:sld>
</file>

<file path=ppt/theme/theme1.xml><?xml version="1.0" encoding="utf-8"?>
<a:theme xmlns:a="http://schemas.openxmlformats.org/drawingml/2006/main" name="UBC Template">
  <a:themeElements>
    <a:clrScheme name="UBC Theme Color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UBC Theme Font">
      <a:majorFont>
        <a:latin typeface="UBC Theme Font"/>
        <a:ea typeface=""/>
        <a:cs typeface=""/>
      </a:majorFont>
      <a:minorFont>
        <a:latin typeface="UBC Theme 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59808</TotalTime>
  <Words>512</Words>
  <Application>Microsoft Office PowerPoint</Application>
  <PresentationFormat>On-screen Show (4:3)</PresentationFormat>
  <Paragraphs>157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Palatino Linotype</vt:lpstr>
      <vt:lpstr>Tahoma</vt:lpstr>
      <vt:lpstr>UBC Theme Font</vt:lpstr>
      <vt:lpstr>Verdana</vt:lpstr>
      <vt:lpstr>WhitneyHTF-Bold</vt:lpstr>
      <vt:lpstr>Wingdings</vt:lpstr>
      <vt:lpstr>UBC Template</vt:lpstr>
      <vt:lpstr>Visio</vt:lpstr>
      <vt:lpstr>PowerPoint Presentation</vt:lpstr>
      <vt:lpstr>Loop</vt:lpstr>
      <vt:lpstr>Loop</vt:lpstr>
      <vt:lpstr>Loop</vt:lpstr>
      <vt:lpstr>Loop</vt:lpstr>
      <vt:lpstr>Stack</vt:lpstr>
      <vt:lpstr>Calling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Arbab Latif</cp:lastModifiedBy>
  <cp:revision>2307</cp:revision>
  <dcterms:created xsi:type="dcterms:W3CDTF">2011-08-14T17:55:34Z</dcterms:created>
  <dcterms:modified xsi:type="dcterms:W3CDTF">2022-02-22T14:09:43Z</dcterms:modified>
</cp:coreProperties>
</file>