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37" r:id="rId2"/>
    <p:sldId id="538" r:id="rId3"/>
    <p:sldId id="532" r:id="rId4"/>
    <p:sldId id="536" r:id="rId5"/>
    <p:sldId id="53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han" initials="R" lastIdx="1" clrIdx="0"/>
  <p:cmAuthor id="1" name="phallsch" initials="p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A1F28"/>
    <a:srgbClr val="002040"/>
    <a:srgbClr val="839DC5"/>
    <a:srgbClr val="CDCDCD"/>
    <a:srgbClr val="A3B4B8"/>
    <a:srgbClr val="464646"/>
    <a:srgbClr val="2DA2BF"/>
    <a:srgbClr val="486B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1" autoAdjust="0"/>
    <p:restoredTop sz="95238" autoAdjust="0"/>
  </p:normalViewPr>
  <p:slideViewPr>
    <p:cSldViewPr>
      <p:cViewPr varScale="1">
        <p:scale>
          <a:sx n="78" d="100"/>
          <a:sy n="78" d="100"/>
        </p:scale>
        <p:origin x="169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3FAEF-3A5E-4750-8DE6-39E2F9B8BA0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DFF71-C5B0-403C-8729-5A322528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4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BD3DE-332C-4982-A49F-A11411F96F6E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F3417-4E1D-4DB9-8B42-6F23E440A0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8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E81715-C260-49E3-955D-11A75A19B3D2}" type="slidenum">
              <a:rPr lang="fa-IR"/>
              <a:pPr/>
              <a:t>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129B7B-F672-4D90-A860-312D0E61CE20}" type="slidenum">
              <a:rPr lang="fa-IR"/>
              <a:pPr/>
              <a:t>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2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68BA0-6E6C-4CB7-A022-D35B4B845120}" type="slidenum">
              <a:rPr lang="fa-IR"/>
              <a:pPr/>
              <a:t>4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6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UBC_Cliff_Tritone_annedit.jp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5867400"/>
            <a:ext cx="9144000" cy="358421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A48F195-C2A3-48C1-AC37-65AD8DBA1DFC}"/>
              </a:ext>
            </a:extLst>
          </p:cNvPr>
          <p:cNvSpPr/>
          <p:nvPr userDrawn="1"/>
        </p:nvSpPr>
        <p:spPr>
          <a:xfrm>
            <a:off x="0" y="0"/>
            <a:ext cx="9144000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90499" y="3733800"/>
            <a:ext cx="876300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95482" y="1594128"/>
            <a:ext cx="7753035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8DF66E-48C2-48DD-B4D1-B1F292264871}"/>
              </a:ext>
            </a:extLst>
          </p:cNvPr>
          <p:cNvGrpSpPr/>
          <p:nvPr userDrawn="1"/>
        </p:nvGrpSpPr>
        <p:grpSpPr>
          <a:xfrm>
            <a:off x="152400" y="6225821"/>
            <a:ext cx="3534706" cy="626895"/>
            <a:chOff x="3156098" y="6248756"/>
            <a:chExt cx="3610906" cy="602086"/>
          </a:xfrm>
        </p:grpSpPr>
        <p:pic>
          <p:nvPicPr>
            <p:cNvPr id="44034" name="Picture 2" descr="School of Electrical Engineering &amp; Computer Science (SEECS)">
              <a:extLst>
                <a:ext uri="{FF2B5EF4-FFF2-40B4-BE49-F238E27FC236}">
                  <a16:creationId xmlns:a16="http://schemas.microsoft.com/office/drawing/2014/main" id="{D1619799-2778-49C2-80DC-AAEFADE12C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2876" y="6248756"/>
              <a:ext cx="2634128" cy="60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36" name="Picture 4" descr="NUST SEECS">
              <a:extLst>
                <a:ext uri="{FF2B5EF4-FFF2-40B4-BE49-F238E27FC236}">
                  <a16:creationId xmlns:a16="http://schemas.microsoft.com/office/drawing/2014/main" id="{FDAE6559-B346-4F2D-B22B-BC1D21923C9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098" y="6248756"/>
              <a:ext cx="976778" cy="558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 Slide 1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806450" y="-3175"/>
            <a:ext cx="1512888" cy="914400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2365377" y="-3175"/>
            <a:ext cx="6854825" cy="914400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-3175"/>
            <a:ext cx="763588" cy="914400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pic>
        <p:nvPicPr>
          <p:cNvPr id="7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227166" y="185460"/>
            <a:ext cx="314707" cy="42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OM.png" descr="/Users/anngoncalves/Desktop/UBC PPT Templates explore/graphic objects/POM.png"/>
          <p:cNvPicPr>
            <a:picLocks noChangeAspect="1"/>
          </p:cNvPicPr>
          <p:nvPr userDrawn="1"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1029631" y="215749"/>
            <a:ext cx="896112" cy="11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UBC_Cliff_Tritone_annedit.jpg" descr="/Users/anngoncalves/Desktop/UBC PPT Templates explore/UBC_Cliff_Tritone_annedit.jpg"/>
          <p:cNvPicPr>
            <a:picLocks noChangeAspect="1"/>
          </p:cNvPicPr>
          <p:nvPr userDrawn="1"/>
        </p:nvPicPr>
        <p:blipFill>
          <a:blip r:embed="rId6" r:link="rId7" cstate="print"/>
          <a:srcRect l="9158" t="2914" r="19727" b="2914"/>
          <a:stretch>
            <a:fillRect/>
          </a:stretch>
        </p:blipFill>
        <p:spPr bwMode="auto">
          <a:xfrm>
            <a:off x="0" y="950919"/>
            <a:ext cx="9228138" cy="590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2"/>
            <a:ext cx="247200" cy="7075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114454"/>
              </a:solidFill>
            </a:endParaRPr>
          </a:p>
        </p:txBody>
      </p:sp>
      <p:sp>
        <p:nvSpPr>
          <p:cNvPr id="34" name="Shape 34"/>
          <p:cNvSpPr/>
          <p:nvPr/>
        </p:nvSpPr>
        <p:spPr>
          <a:xfrm>
            <a:off x="0" y="843281"/>
            <a:ext cx="247200" cy="3271527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5" name="Shape 35"/>
          <p:cNvSpPr/>
          <p:nvPr/>
        </p:nvSpPr>
        <p:spPr>
          <a:xfrm>
            <a:off x="0" y="4114800"/>
            <a:ext cx="247200" cy="807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6" name="Shape 36"/>
          <p:cNvSpPr/>
          <p:nvPr/>
        </p:nvSpPr>
        <p:spPr>
          <a:xfrm>
            <a:off x="0" y="4922002"/>
            <a:ext cx="247200" cy="1935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99419" y="1419765"/>
            <a:ext cx="7952483" cy="510803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>
                <a:latin typeface="Palatino Linotype" panose="02040502050505030304" pitchFamily="18" charset="0"/>
              </a:defRPr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 dirty="0"/>
          </a:p>
        </p:txBody>
      </p:sp>
      <p:sp>
        <p:nvSpPr>
          <p:cNvPr id="19" name="Rounded Rectangle 18"/>
          <p:cNvSpPr/>
          <p:nvPr userDrawn="1"/>
        </p:nvSpPr>
        <p:spPr>
          <a:xfrm>
            <a:off x="0" y="207284"/>
            <a:ext cx="8845685" cy="853440"/>
          </a:xfrm>
          <a:prstGeom prst="roundRect">
            <a:avLst>
              <a:gd name="adj" fmla="val 12220"/>
            </a:avLst>
          </a:prstGeom>
          <a:solidFill>
            <a:srgbClr val="124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hape 37"/>
          <p:cNvCxnSpPr/>
          <p:nvPr userDrawn="1"/>
        </p:nvCxnSpPr>
        <p:spPr>
          <a:xfrm>
            <a:off x="817317" y="315009"/>
            <a:ext cx="0" cy="65914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38"/>
          <p:cNvSpPr txBox="1">
            <a:spLocks noGrp="1"/>
          </p:cNvSpPr>
          <p:nvPr>
            <p:ph type="title"/>
          </p:nvPr>
        </p:nvSpPr>
        <p:spPr>
          <a:xfrm>
            <a:off x="924649" y="297695"/>
            <a:ext cx="7761825" cy="67385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 sz="3733">
                <a:latin typeface="Palatino Linotype" panose="02040502050505030304" pitchFamily="18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lang="en-US" dirty="0"/>
          </a:p>
        </p:txBody>
      </p:sp>
      <p:cxnSp>
        <p:nvCxnSpPr>
          <p:cNvPr id="22" name="Shape 37"/>
          <p:cNvCxnSpPr/>
          <p:nvPr userDrawn="1"/>
        </p:nvCxnSpPr>
        <p:spPr>
          <a:xfrm>
            <a:off x="8904677" y="297695"/>
            <a:ext cx="0" cy="659140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2" name="Shape 112"/>
          <p:cNvGrpSpPr/>
          <p:nvPr userDrawn="1"/>
        </p:nvGrpSpPr>
        <p:grpSpPr>
          <a:xfrm>
            <a:off x="247201" y="429325"/>
            <a:ext cx="366457" cy="366436"/>
            <a:chOff x="1923675" y="1633650"/>
            <a:chExt cx="436000" cy="435975"/>
          </a:xfrm>
        </p:grpSpPr>
        <p:sp>
          <p:nvSpPr>
            <p:cNvPr id="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  <p:sp>
          <p:nvSpPr>
            <p:cNvPr id="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222003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9144000" cy="8229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3"/>
          <p:cNvSpPr txBox="1">
            <a:spLocks/>
          </p:cNvSpPr>
          <p:nvPr userDrawn="1"/>
        </p:nvSpPr>
        <p:spPr>
          <a:xfrm>
            <a:off x="8382000" y="6675120"/>
            <a:ext cx="762000" cy="190254"/>
          </a:xfrm>
          <a:prstGeom prst="rect">
            <a:avLst/>
          </a:prstGeom>
          <a:solidFill>
            <a:srgbClr val="DA1F28"/>
          </a:solidFill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675120"/>
            <a:ext cx="83058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13"/>
          <p:cNvSpPr txBox="1">
            <a:spLocks/>
          </p:cNvSpPr>
          <p:nvPr userDrawn="1"/>
        </p:nvSpPr>
        <p:spPr>
          <a:xfrm>
            <a:off x="8001000" y="6248408"/>
            <a:ext cx="11430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8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13"/>
          <p:cNvSpPr txBox="1">
            <a:spLocks/>
          </p:cNvSpPr>
          <p:nvPr userDrawn="1"/>
        </p:nvSpPr>
        <p:spPr>
          <a:xfrm>
            <a:off x="8001000" y="6248408"/>
            <a:ext cx="11430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8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"/>
            <a:ext cx="9144000" cy="8229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2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2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3"/>
          <p:cNvSpPr txBox="1">
            <a:spLocks/>
          </p:cNvSpPr>
          <p:nvPr userDrawn="1"/>
        </p:nvSpPr>
        <p:spPr>
          <a:xfrm>
            <a:off x="8001000" y="6248408"/>
            <a:ext cx="114300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1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8229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5"/>
            <a:ext cx="4040188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914405"/>
            <a:ext cx="4041775" cy="1260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3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82296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9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7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53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8458200" y="6675120"/>
            <a:ext cx="685800" cy="182880"/>
          </a:xfrm>
          <a:prstGeom prst="rect">
            <a:avLst/>
          </a:prstGeom>
          <a:solidFill>
            <a:srgbClr val="DA1F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10" name="Slide Number Placeholder 13"/>
          <p:cNvSpPr txBox="1">
            <a:spLocks/>
          </p:cNvSpPr>
          <p:nvPr userDrawn="1"/>
        </p:nvSpPr>
        <p:spPr>
          <a:xfrm>
            <a:off x="8458200" y="6667746"/>
            <a:ext cx="457200" cy="190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4BFE27-C559-43A6-B44E-20490FB28F65}" type="slidenum"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675120"/>
            <a:ext cx="8382000" cy="182880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4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Fetch and execute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1077913"/>
            <a:ext cx="3352800" cy="722312"/>
          </a:xfrm>
        </p:spPr>
        <p:txBody>
          <a:bodyPr/>
          <a:lstStyle/>
          <a:p>
            <a:pPr eaLnBrk="1" hangingPunct="1"/>
            <a:r>
              <a:rPr lang="en-US"/>
              <a:t>Old Architectures</a:t>
            </a:r>
          </a:p>
        </p:txBody>
      </p:sp>
      <p:graphicFrame>
        <p:nvGraphicFramePr>
          <p:cNvPr id="39941" name="Object 4"/>
          <p:cNvGraphicFramePr>
            <a:graphicFrameLocks noChangeAspect="1"/>
          </p:cNvGraphicFramePr>
          <p:nvPr/>
        </p:nvGraphicFramePr>
        <p:xfrm>
          <a:off x="3629025" y="2719388"/>
          <a:ext cx="5326063" cy="37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4" imgW="4860341" imgH="3085795" progId="Visio.Drawing.11">
                  <p:embed/>
                </p:oleObj>
              </mc:Choice>
              <mc:Fallback>
                <p:oleObj name="Visio" r:id="rId4" imgW="4860341" imgH="30857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2719388"/>
                        <a:ext cx="5326063" cy="379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3733800" y="2771775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873500" y="2428875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16-bit</a:t>
            </a:r>
          </a:p>
        </p:txBody>
      </p:sp>
      <p:grpSp>
        <p:nvGrpSpPr>
          <p:cNvPr id="39944" name="Group 8"/>
          <p:cNvGrpSpPr>
            <a:grpSpLocks/>
          </p:cNvGrpSpPr>
          <p:nvPr/>
        </p:nvGrpSpPr>
        <p:grpSpPr bwMode="auto">
          <a:xfrm>
            <a:off x="3730625" y="1084263"/>
            <a:ext cx="1028700" cy="3040062"/>
            <a:chOff x="2356" y="593"/>
            <a:chExt cx="648" cy="1915"/>
          </a:xfrm>
        </p:grpSpPr>
        <p:sp>
          <p:nvSpPr>
            <p:cNvPr id="39955" name="Text Box 9"/>
            <p:cNvSpPr txBox="1">
              <a:spLocks noChangeArrowheads="1"/>
            </p:cNvSpPr>
            <p:nvPr/>
          </p:nvSpPr>
          <p:spPr bwMode="auto">
            <a:xfrm>
              <a:off x="2356" y="593"/>
              <a:ext cx="648" cy="1915"/>
            </a:xfrm>
            <a:prstGeom prst="rect">
              <a:avLst/>
            </a:prstGeom>
            <a:solidFill>
              <a:srgbClr val="EBCCA3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00    E205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01    E314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02    E321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03    0F01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04    0F02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05    E01B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06    0F01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07    9300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08    0300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09    940C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0A    0009</a:t>
              </a:r>
            </a:p>
          </p:txBody>
        </p:sp>
        <p:sp>
          <p:nvSpPr>
            <p:cNvPr id="39956" name="Line 10"/>
            <p:cNvSpPr>
              <a:spLocks noChangeShapeType="1"/>
            </p:cNvSpPr>
            <p:nvPr/>
          </p:nvSpPr>
          <p:spPr bwMode="auto">
            <a:xfrm flipH="1">
              <a:off x="2551" y="594"/>
              <a:ext cx="0" cy="19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5" name="Rectangle 34"/>
          <p:cNvSpPr>
            <a:spLocks noChangeArrowheads="1"/>
          </p:cNvSpPr>
          <p:nvPr/>
        </p:nvSpPr>
        <p:spPr bwMode="auto">
          <a:xfrm>
            <a:off x="668338" y="2987675"/>
            <a:ext cx="2405062" cy="2152650"/>
          </a:xfrm>
          <a:prstGeom prst="rect">
            <a:avLst/>
          </a:prstGeom>
          <a:solidFill>
            <a:srgbClr val="E6F8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6" name="Rectangle 35"/>
          <p:cNvSpPr>
            <a:spLocks noChangeArrowheads="1"/>
          </p:cNvSpPr>
          <p:nvPr/>
        </p:nvSpPr>
        <p:spPr bwMode="auto">
          <a:xfrm>
            <a:off x="1169988" y="3205163"/>
            <a:ext cx="1417637" cy="647700"/>
          </a:xfrm>
          <a:prstGeom prst="rect">
            <a:avLst/>
          </a:prstGeom>
          <a:solidFill>
            <a:srgbClr val="00C421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Fetch</a:t>
            </a:r>
          </a:p>
        </p:txBody>
      </p:sp>
      <p:sp>
        <p:nvSpPr>
          <p:cNvPr id="39947" name="Rectangle 36"/>
          <p:cNvSpPr>
            <a:spLocks noChangeArrowheads="1"/>
          </p:cNvSpPr>
          <p:nvPr/>
        </p:nvSpPr>
        <p:spPr bwMode="auto">
          <a:xfrm>
            <a:off x="1179513" y="4275138"/>
            <a:ext cx="1417637" cy="647700"/>
          </a:xfrm>
          <a:prstGeom prst="rect">
            <a:avLst/>
          </a:prstGeom>
          <a:solidFill>
            <a:srgbClr val="00C421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Execute</a:t>
            </a:r>
          </a:p>
        </p:txBody>
      </p:sp>
      <p:sp>
        <p:nvSpPr>
          <p:cNvPr id="39948" name="Line 37"/>
          <p:cNvSpPr>
            <a:spLocks noChangeShapeType="1"/>
          </p:cNvSpPr>
          <p:nvPr/>
        </p:nvSpPr>
        <p:spPr bwMode="auto">
          <a:xfrm>
            <a:off x="1887538" y="38512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38"/>
          <p:cNvSpPr>
            <a:spLocks noChangeShapeType="1"/>
          </p:cNvSpPr>
          <p:nvPr/>
        </p:nvSpPr>
        <p:spPr bwMode="auto">
          <a:xfrm>
            <a:off x="1863725" y="49149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39"/>
          <p:cNvSpPr>
            <a:spLocks noChangeShapeType="1"/>
          </p:cNvSpPr>
          <p:nvPr/>
        </p:nvSpPr>
        <p:spPr bwMode="auto">
          <a:xfrm>
            <a:off x="1881188" y="27813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4" name="Rectangle 40"/>
          <p:cNvSpPr>
            <a:spLocks noChangeArrowheads="1"/>
          </p:cNvSpPr>
          <p:nvPr/>
        </p:nvSpPr>
        <p:spPr bwMode="auto">
          <a:xfrm>
            <a:off x="1303338" y="2562225"/>
            <a:ext cx="1079500" cy="287338"/>
          </a:xfrm>
          <a:prstGeom prst="rect">
            <a:avLst/>
          </a:prstGeom>
          <a:solidFill>
            <a:srgbClr val="885EF0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7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85EF0"/>
            </a:extrusionClr>
            <a:contourClr>
              <a:srgbClr val="885EF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Instruct 1</a:t>
            </a:r>
          </a:p>
        </p:txBody>
      </p:sp>
      <p:sp>
        <p:nvSpPr>
          <p:cNvPr id="52265" name="Rectangle 41"/>
          <p:cNvSpPr>
            <a:spLocks noChangeArrowheads="1"/>
          </p:cNvSpPr>
          <p:nvPr/>
        </p:nvSpPr>
        <p:spPr bwMode="auto">
          <a:xfrm>
            <a:off x="1303338" y="2273300"/>
            <a:ext cx="1079500" cy="288925"/>
          </a:xfrm>
          <a:prstGeom prst="rect">
            <a:avLst/>
          </a:prstGeom>
          <a:solidFill>
            <a:srgbClr val="F7F093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7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F7F093"/>
            </a:extrusionClr>
            <a:contourClr>
              <a:srgbClr val="F7F093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Instruct 2</a:t>
            </a:r>
          </a:p>
        </p:txBody>
      </p:sp>
      <p:sp>
        <p:nvSpPr>
          <p:cNvPr id="52266" name="Rectangle 42"/>
          <p:cNvSpPr>
            <a:spLocks noChangeArrowheads="1"/>
          </p:cNvSpPr>
          <p:nvPr/>
        </p:nvSpPr>
        <p:spPr bwMode="auto">
          <a:xfrm>
            <a:off x="1303338" y="1985963"/>
            <a:ext cx="1079500" cy="287337"/>
          </a:xfrm>
          <a:prstGeom prst="rect">
            <a:avLst/>
          </a:prstGeom>
          <a:solidFill>
            <a:srgbClr val="86BBF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7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6BBF6"/>
            </a:extrusionClr>
            <a:contourClr>
              <a:srgbClr val="86BBF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Instruct 3</a:t>
            </a:r>
          </a:p>
        </p:txBody>
      </p:sp>
      <p:sp>
        <p:nvSpPr>
          <p:cNvPr id="52267" name="Rectangle 43"/>
          <p:cNvSpPr>
            <a:spLocks noChangeArrowheads="1"/>
          </p:cNvSpPr>
          <p:nvPr/>
        </p:nvSpPr>
        <p:spPr bwMode="auto">
          <a:xfrm>
            <a:off x="1303338" y="1698625"/>
            <a:ext cx="1079500" cy="288925"/>
          </a:xfrm>
          <a:prstGeom prst="rect">
            <a:avLst/>
          </a:prstGeom>
          <a:solidFill>
            <a:srgbClr val="EF673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7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EF6731"/>
            </a:extrusionClr>
            <a:contourClr>
              <a:srgbClr val="EF673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Instruct 4</a:t>
            </a:r>
          </a:p>
        </p:txBody>
      </p:sp>
    </p:spTree>
    <p:extLst>
      <p:ext uri="{BB962C8B-B14F-4D97-AF65-F5344CB8AC3E}">
        <p14:creationId xmlns:p14="http://schemas.microsoft.com/office/powerpoint/2010/main" val="323126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1.11111E-6 0.131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3194 L 1.11111E-6 0.2819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28194 L 1.11111E-6 0.5314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7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301 L 1.11111E-6 0.1738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7384 L 1.11111E-6 0.32662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32384 L 1.11111E-6 0.5335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857 L 4.72222E-6 0.2159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1597 L 4.72222E-6 0.3622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36597 L 4.72222E-6 0.5321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1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949 L 4.72222E-6 0.2576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2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5764 L 4.72222E-6 0.4039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2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40764 L 4.72222E-6 0.5305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52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4" grpId="0" animBg="1"/>
      <p:bldP spid="52264" grpId="1" animBg="1"/>
      <p:bldP spid="52264" grpId="2" animBg="1"/>
      <p:bldP spid="52265" grpId="0" animBg="1"/>
      <p:bldP spid="52265" grpId="1" animBg="1"/>
      <p:bldP spid="52266" grpId="0" animBg="1"/>
      <p:bldP spid="52266" grpId="1" animBg="1"/>
      <p:bldP spid="52266" grpId="2" animBg="1"/>
      <p:bldP spid="52267" grpId="0" animBg="1"/>
      <p:bldP spid="52267" grpId="1" animBg="1"/>
      <p:bldP spid="52267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Pipelining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1077913"/>
            <a:ext cx="3352800" cy="722312"/>
          </a:xfrm>
        </p:spPr>
        <p:txBody>
          <a:bodyPr/>
          <a:lstStyle/>
          <a:p>
            <a:pPr eaLnBrk="1" hangingPunct="1"/>
            <a:r>
              <a:rPr lang="en-US"/>
              <a:t>Pipelining</a:t>
            </a:r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3629025" y="2719388"/>
          <a:ext cx="5326063" cy="37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4" imgW="4860341" imgH="3085795" progId="Visio.Drawing.11">
                  <p:embed/>
                </p:oleObj>
              </mc:Choice>
              <mc:Fallback>
                <p:oleObj name="Visio" r:id="rId4" imgW="4860341" imgH="30857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2719388"/>
                        <a:ext cx="5326063" cy="379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Line 5"/>
          <p:cNvSpPr>
            <a:spLocks noChangeShapeType="1"/>
          </p:cNvSpPr>
          <p:nvPr/>
        </p:nvSpPr>
        <p:spPr bwMode="auto">
          <a:xfrm>
            <a:off x="3733800" y="2771775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3873500" y="2428875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16-bit</a:t>
            </a:r>
          </a:p>
        </p:txBody>
      </p:sp>
      <p:grpSp>
        <p:nvGrpSpPr>
          <p:cNvPr id="41992" name="Group 7"/>
          <p:cNvGrpSpPr>
            <a:grpSpLocks/>
          </p:cNvGrpSpPr>
          <p:nvPr/>
        </p:nvGrpSpPr>
        <p:grpSpPr bwMode="auto">
          <a:xfrm>
            <a:off x="3730625" y="1084263"/>
            <a:ext cx="1028700" cy="3040062"/>
            <a:chOff x="2356" y="593"/>
            <a:chExt cx="648" cy="1915"/>
          </a:xfrm>
        </p:grpSpPr>
        <p:sp>
          <p:nvSpPr>
            <p:cNvPr id="42003" name="Text Box 8"/>
            <p:cNvSpPr txBox="1">
              <a:spLocks noChangeArrowheads="1"/>
            </p:cNvSpPr>
            <p:nvPr/>
          </p:nvSpPr>
          <p:spPr bwMode="auto">
            <a:xfrm>
              <a:off x="2356" y="593"/>
              <a:ext cx="648" cy="1915"/>
            </a:xfrm>
            <a:prstGeom prst="rect">
              <a:avLst/>
            </a:prstGeom>
            <a:solidFill>
              <a:srgbClr val="EBCCA3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00    E205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01    E314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02    E321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03    0F01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04    0F02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05    E01B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06    0F01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07    9300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08    0300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09    940C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200"/>
                <a:t>0A    0009</a:t>
              </a:r>
            </a:p>
          </p:txBody>
        </p:sp>
        <p:sp>
          <p:nvSpPr>
            <p:cNvPr id="42004" name="Line 9"/>
            <p:cNvSpPr>
              <a:spLocks noChangeShapeType="1"/>
            </p:cNvSpPr>
            <p:nvPr/>
          </p:nvSpPr>
          <p:spPr bwMode="auto">
            <a:xfrm flipH="1">
              <a:off x="2551" y="594"/>
              <a:ext cx="0" cy="19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93" name="Rectangle 20"/>
          <p:cNvSpPr>
            <a:spLocks noChangeArrowheads="1"/>
          </p:cNvSpPr>
          <p:nvPr/>
        </p:nvSpPr>
        <p:spPr bwMode="auto">
          <a:xfrm>
            <a:off x="492125" y="3116263"/>
            <a:ext cx="2405063" cy="2152650"/>
          </a:xfrm>
          <a:prstGeom prst="rect">
            <a:avLst/>
          </a:prstGeom>
          <a:solidFill>
            <a:srgbClr val="E6F8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994" name="Rectangle 21"/>
          <p:cNvSpPr>
            <a:spLocks noChangeArrowheads="1"/>
          </p:cNvSpPr>
          <p:nvPr/>
        </p:nvSpPr>
        <p:spPr bwMode="auto">
          <a:xfrm>
            <a:off x="993775" y="3333750"/>
            <a:ext cx="1417638" cy="647700"/>
          </a:xfrm>
          <a:prstGeom prst="rect">
            <a:avLst/>
          </a:prstGeom>
          <a:solidFill>
            <a:srgbClr val="00C421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Fetch</a:t>
            </a:r>
          </a:p>
        </p:txBody>
      </p:sp>
      <p:sp>
        <p:nvSpPr>
          <p:cNvPr id="41995" name="Rectangle 22"/>
          <p:cNvSpPr>
            <a:spLocks noChangeArrowheads="1"/>
          </p:cNvSpPr>
          <p:nvPr/>
        </p:nvSpPr>
        <p:spPr bwMode="auto">
          <a:xfrm>
            <a:off x="1003300" y="4403725"/>
            <a:ext cx="1417638" cy="647700"/>
          </a:xfrm>
          <a:prstGeom prst="rect">
            <a:avLst/>
          </a:prstGeom>
          <a:solidFill>
            <a:srgbClr val="00C421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Execute</a:t>
            </a:r>
          </a:p>
        </p:txBody>
      </p:sp>
      <p:sp>
        <p:nvSpPr>
          <p:cNvPr id="41996" name="Line 23"/>
          <p:cNvSpPr>
            <a:spLocks noChangeShapeType="1"/>
          </p:cNvSpPr>
          <p:nvPr/>
        </p:nvSpPr>
        <p:spPr bwMode="auto">
          <a:xfrm>
            <a:off x="1711325" y="39798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24"/>
          <p:cNvSpPr>
            <a:spLocks noChangeShapeType="1"/>
          </p:cNvSpPr>
          <p:nvPr/>
        </p:nvSpPr>
        <p:spPr bwMode="auto">
          <a:xfrm>
            <a:off x="1687513" y="5043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25"/>
          <p:cNvSpPr>
            <a:spLocks noChangeShapeType="1"/>
          </p:cNvSpPr>
          <p:nvPr/>
        </p:nvSpPr>
        <p:spPr bwMode="auto">
          <a:xfrm>
            <a:off x="1704975" y="29098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1127125" y="2690813"/>
            <a:ext cx="1079500" cy="287337"/>
          </a:xfrm>
          <a:prstGeom prst="rect">
            <a:avLst/>
          </a:prstGeom>
          <a:solidFill>
            <a:srgbClr val="885EF0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7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85EF0"/>
            </a:extrusionClr>
            <a:contourClr>
              <a:srgbClr val="885EF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Instruct 1</a:t>
            </a:r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>
            <a:off x="1127125" y="2401888"/>
            <a:ext cx="1079500" cy="288925"/>
          </a:xfrm>
          <a:prstGeom prst="rect">
            <a:avLst/>
          </a:prstGeom>
          <a:solidFill>
            <a:srgbClr val="F7F093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7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F7F093"/>
            </a:extrusionClr>
            <a:contourClr>
              <a:srgbClr val="F7F093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Instruct 2</a:t>
            </a:r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1127125" y="2114550"/>
            <a:ext cx="1079500" cy="287338"/>
          </a:xfrm>
          <a:prstGeom prst="rect">
            <a:avLst/>
          </a:prstGeom>
          <a:solidFill>
            <a:srgbClr val="86BBF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7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6BBF6"/>
            </a:extrusionClr>
            <a:contourClr>
              <a:srgbClr val="86BBF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Instruct 3</a:t>
            </a:r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1127125" y="1827213"/>
            <a:ext cx="1079500" cy="288925"/>
          </a:xfrm>
          <a:prstGeom prst="rect">
            <a:avLst/>
          </a:prstGeom>
          <a:solidFill>
            <a:srgbClr val="EF673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7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EF6731"/>
            </a:extrusionClr>
            <a:contourClr>
              <a:srgbClr val="EF673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Instruct 4</a:t>
            </a:r>
          </a:p>
        </p:txBody>
      </p:sp>
    </p:spTree>
    <p:extLst>
      <p:ext uri="{BB962C8B-B14F-4D97-AF65-F5344CB8AC3E}">
        <p14:creationId xmlns:p14="http://schemas.microsoft.com/office/powerpoint/2010/main" val="54043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1.11111E-6 0.131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3194 L 1.11111E-6 0.2819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301 L 1.11111E-6 0.1738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28194 L 1.11111E-6 0.5314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7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7384 L 1.11111E-6 0.3266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857 L 4.72222E-6 0.2159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32384 L 1.11111E-6 0.5335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1597 L 4.72222E-6 0.3622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949 L 4.72222E-6 0.2576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36597 L 4.72222E-6 0.5321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1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5764 L 4.72222E-6 0.40394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40764 L 4.72222E-6 0.5305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4" grpId="0" animBg="1"/>
      <p:bldP spid="53274" grpId="1" animBg="1"/>
      <p:bldP spid="53274" grpId="2" animBg="1"/>
      <p:bldP spid="53275" grpId="0" animBg="1"/>
      <p:bldP spid="53275" grpId="1" animBg="1"/>
      <p:bldP spid="53275" grpId="2" animBg="1"/>
      <p:bldP spid="53276" grpId="0" animBg="1"/>
      <p:bldP spid="53276" grpId="1" animBg="1"/>
      <p:bldP spid="53276" grpId="2" animBg="1"/>
      <p:bldP spid="53277" grpId="0" animBg="1"/>
      <p:bldP spid="53277" grpId="1" animBg="1"/>
      <p:bldP spid="53277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720" y="2133600"/>
            <a:ext cx="7922559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4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delay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100138" y="1606550"/>
            <a:ext cx="3300412" cy="14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LDI	R16, 100</a:t>
            </a:r>
          </a:p>
          <a:p>
            <a:pPr>
              <a:spcBef>
                <a:spcPct val="50000"/>
              </a:spcBef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AGAIN:	ADD	R17,R16</a:t>
            </a:r>
          </a:p>
          <a:p>
            <a:pPr>
              <a:spcBef>
                <a:spcPct val="50000"/>
              </a:spcBef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DEC	R16</a:t>
            </a:r>
          </a:p>
          <a:p>
            <a:pPr>
              <a:spcBef>
                <a:spcPct val="50000"/>
              </a:spcBef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BRNE	AGAIN</a:t>
            </a:r>
          </a:p>
        </p:txBody>
      </p:sp>
      <p:grpSp>
        <p:nvGrpSpPr>
          <p:cNvPr id="53258" name="Group 10"/>
          <p:cNvGrpSpPr>
            <a:grpSpLocks/>
          </p:cNvGrpSpPr>
          <p:nvPr/>
        </p:nvGrpSpPr>
        <p:grpSpPr bwMode="auto">
          <a:xfrm>
            <a:off x="3884613" y="1384300"/>
            <a:ext cx="2749550" cy="2041525"/>
            <a:chOff x="2447" y="872"/>
            <a:chExt cx="1732" cy="1286"/>
          </a:xfrm>
        </p:grpSpPr>
        <p:sp>
          <p:nvSpPr>
            <p:cNvPr id="53254" name="Text Box 6"/>
            <p:cNvSpPr txBox="1">
              <a:spLocks noChangeArrowheads="1"/>
            </p:cNvSpPr>
            <p:nvPr/>
          </p:nvSpPr>
          <p:spPr bwMode="auto">
            <a:xfrm>
              <a:off x="2447" y="872"/>
              <a:ext cx="1732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machine cycle</a:t>
              </a:r>
            </a:p>
            <a:p>
              <a:pPr algn="ctr"/>
              <a:r>
                <a:rPr lang="en-US" sz="22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ctr"/>
              <a:r>
                <a:rPr lang="en-US" sz="22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ctr"/>
              <a:r>
                <a:rPr lang="en-US" sz="22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ctr"/>
              <a:r>
                <a:rPr lang="en-US" sz="2200">
                  <a:latin typeface="Courier New" panose="02070309020205020404" pitchFamily="49" charset="0"/>
                  <a:cs typeface="Courier New" panose="02070309020205020404" pitchFamily="49" charset="0"/>
                </a:rPr>
                <a:t>1/2</a:t>
              </a:r>
            </a:p>
            <a:p>
              <a:pPr algn="ctr"/>
              <a:endParaRPr lang="en-US" sz="22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255" name="Line 7"/>
            <p:cNvSpPr>
              <a:spLocks noChangeShapeType="1"/>
            </p:cNvSpPr>
            <p:nvPr/>
          </p:nvSpPr>
          <p:spPr bwMode="auto">
            <a:xfrm flipH="1">
              <a:off x="2745" y="1066"/>
              <a:ext cx="1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6" name="Line 8"/>
            <p:cNvSpPr>
              <a:spLocks noChangeShapeType="1"/>
            </p:cNvSpPr>
            <p:nvPr/>
          </p:nvSpPr>
          <p:spPr bwMode="auto">
            <a:xfrm flipH="1">
              <a:off x="3016" y="1901"/>
              <a:ext cx="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6067425" y="1973263"/>
            <a:ext cx="9604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*100</a:t>
            </a:r>
          </a:p>
          <a:p>
            <a:pPr>
              <a:spcBef>
                <a:spcPct val="50000"/>
              </a:spcBef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*100</a:t>
            </a:r>
          </a:p>
          <a:p>
            <a:pPr>
              <a:spcBef>
                <a:spcPct val="50000"/>
              </a:spcBef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*100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1066800" y="1955800"/>
            <a:ext cx="3213100" cy="1041400"/>
          </a:xfrm>
          <a:prstGeom prst="rect">
            <a:avLst/>
          </a:prstGeom>
          <a:solidFill>
            <a:srgbClr val="FF0000">
              <a:alpha val="14999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262" name="Group 14"/>
          <p:cNvGrpSpPr>
            <a:grpSpLocks/>
          </p:cNvGrpSpPr>
          <p:nvPr/>
        </p:nvGrpSpPr>
        <p:grpSpPr bwMode="auto">
          <a:xfrm>
            <a:off x="4597400" y="2730500"/>
            <a:ext cx="1663700" cy="1041400"/>
            <a:chOff x="2896" y="1720"/>
            <a:chExt cx="1048" cy="656"/>
          </a:xfrm>
        </p:grpSpPr>
        <p:sp>
          <p:nvSpPr>
            <p:cNvPr id="53260" name="Oval 12"/>
            <p:cNvSpPr>
              <a:spLocks noChangeArrowheads="1"/>
            </p:cNvSpPr>
            <p:nvPr/>
          </p:nvSpPr>
          <p:spPr bwMode="auto">
            <a:xfrm>
              <a:off x="3344" y="1720"/>
              <a:ext cx="176" cy="208"/>
            </a:xfrm>
            <a:prstGeom prst="ellipse">
              <a:avLst/>
            </a:prstGeom>
            <a:solidFill>
              <a:srgbClr val="00FF00">
                <a:alpha val="17999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1" name="AutoShape 13"/>
            <p:cNvSpPr>
              <a:spLocks noChangeArrowheads="1"/>
            </p:cNvSpPr>
            <p:nvPr/>
          </p:nvSpPr>
          <p:spPr bwMode="auto">
            <a:xfrm>
              <a:off x="2896" y="1960"/>
              <a:ext cx="1048" cy="416"/>
            </a:xfrm>
            <a:prstGeom prst="upArrowCallout">
              <a:avLst>
                <a:gd name="adj1" fmla="val 62981"/>
                <a:gd name="adj2" fmla="val 62981"/>
                <a:gd name="adj3" fmla="val 16667"/>
                <a:gd name="adj4" fmla="val 66667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Branch penalty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09600" y="4619625"/>
            <a:ext cx="8109912" cy="64633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The penalty is an extra instruction cycle to fetch the instruction from the target</a:t>
            </a:r>
          </a:p>
          <a:p>
            <a:pPr algn="ctr"/>
            <a:r>
              <a:rPr lang="en-US" dirty="0"/>
              <a:t>location instead of executing the instruction right below the branch.</a:t>
            </a:r>
          </a:p>
        </p:txBody>
      </p:sp>
    </p:spTree>
    <p:extLst>
      <p:ext uri="{BB962C8B-B14F-4D97-AF65-F5344CB8AC3E}">
        <p14:creationId xmlns:p14="http://schemas.microsoft.com/office/powerpoint/2010/main" val="278289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7" grpId="0"/>
      <p:bldP spid="53259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size of the delay of the code snippet below if the crystal frequency is 10MHz.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8" y="1981200"/>
            <a:ext cx="6515355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112" y="4343400"/>
            <a:ext cx="5699125" cy="38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8400" y="4343400"/>
            <a:ext cx="1685077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Is this correct?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1134" y="5322221"/>
            <a:ext cx="7879080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BRNE takes two MCs if it jumps, else one MC when falling through the loop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38626" y="5931821"/>
            <a:ext cx="453201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[1+((1+1+1+2)x255)-1+4] x 0.1us = 127 us</a:t>
            </a:r>
          </a:p>
        </p:txBody>
      </p:sp>
    </p:spTree>
    <p:extLst>
      <p:ext uri="{BB962C8B-B14F-4D97-AF65-F5344CB8AC3E}">
        <p14:creationId xmlns:p14="http://schemas.microsoft.com/office/powerpoint/2010/main" val="75388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UBC Template">
  <a:themeElements>
    <a:clrScheme name="UBC Theme Color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UBC Theme Font">
      <a:majorFont>
        <a:latin typeface="UBC Theme Font"/>
        <a:ea typeface=""/>
        <a:cs typeface=""/>
      </a:majorFont>
      <a:minorFont>
        <a:latin typeface="UBC Theme Fo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59792</TotalTime>
  <Words>194</Words>
  <Application>Microsoft Office PowerPoint</Application>
  <PresentationFormat>On-screen Show (4:3)</PresentationFormat>
  <Paragraphs>66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Courier New</vt:lpstr>
      <vt:lpstr>Palatino Linotype</vt:lpstr>
      <vt:lpstr>UBC Theme Font</vt:lpstr>
      <vt:lpstr>Verdana</vt:lpstr>
      <vt:lpstr>WhitneyHTF-Bold</vt:lpstr>
      <vt:lpstr>Wingdings</vt:lpstr>
      <vt:lpstr>UBC Template</vt:lpstr>
      <vt:lpstr>Visio</vt:lpstr>
      <vt:lpstr>Fetch and execute</vt:lpstr>
      <vt:lpstr>Pipelining</vt:lpstr>
      <vt:lpstr>Example</vt:lpstr>
      <vt:lpstr>Time delay</vt:lpstr>
      <vt:lpstr>Delay 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Rehan</dc:creator>
  <cp:lastModifiedBy>Arbab Latif</cp:lastModifiedBy>
  <cp:revision>2334</cp:revision>
  <dcterms:created xsi:type="dcterms:W3CDTF">2011-08-14T17:55:34Z</dcterms:created>
  <dcterms:modified xsi:type="dcterms:W3CDTF">2022-02-24T05:57:30Z</dcterms:modified>
</cp:coreProperties>
</file>