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6" r:id="rId2"/>
  </p:sldMasterIdLst>
  <p:notesMasterIdLst>
    <p:notesMasterId r:id="rId148"/>
  </p:notesMasterIdLst>
  <p:handoutMasterIdLst>
    <p:handoutMasterId r:id="rId149"/>
  </p:handoutMasterIdLst>
  <p:sldIdLst>
    <p:sldId id="510" r:id="rId3"/>
    <p:sldId id="262" r:id="rId4"/>
    <p:sldId id="286" r:id="rId5"/>
    <p:sldId id="263" r:id="rId6"/>
    <p:sldId id="287" r:id="rId7"/>
    <p:sldId id="288" r:id="rId8"/>
    <p:sldId id="289" r:id="rId9"/>
    <p:sldId id="290" r:id="rId10"/>
    <p:sldId id="264" r:id="rId11"/>
    <p:sldId id="291" r:id="rId12"/>
    <p:sldId id="314" r:id="rId13"/>
    <p:sldId id="292" r:id="rId14"/>
    <p:sldId id="282" r:id="rId15"/>
    <p:sldId id="267" r:id="rId16"/>
    <p:sldId id="316" r:id="rId17"/>
    <p:sldId id="268" r:id="rId18"/>
    <p:sldId id="294" r:id="rId19"/>
    <p:sldId id="295" r:id="rId20"/>
    <p:sldId id="296" r:id="rId21"/>
    <p:sldId id="297" r:id="rId22"/>
    <p:sldId id="298" r:id="rId23"/>
    <p:sldId id="299" r:id="rId24"/>
    <p:sldId id="269" r:id="rId25"/>
    <p:sldId id="271" r:id="rId26"/>
    <p:sldId id="304" r:id="rId27"/>
    <p:sldId id="306" r:id="rId28"/>
    <p:sldId id="307" r:id="rId29"/>
    <p:sldId id="309" r:id="rId30"/>
    <p:sldId id="276" r:id="rId31"/>
    <p:sldId id="279" r:id="rId32"/>
    <p:sldId id="312" r:id="rId33"/>
    <p:sldId id="338" r:id="rId34"/>
    <p:sldId id="339" r:id="rId35"/>
    <p:sldId id="511" r:id="rId36"/>
    <p:sldId id="512" r:id="rId37"/>
    <p:sldId id="326" r:id="rId38"/>
    <p:sldId id="265" r:id="rId39"/>
    <p:sldId id="513" r:id="rId40"/>
    <p:sldId id="266" r:id="rId41"/>
    <p:sldId id="270" r:id="rId42"/>
    <p:sldId id="278" r:id="rId43"/>
    <p:sldId id="272" r:id="rId44"/>
    <p:sldId id="514" r:id="rId45"/>
    <p:sldId id="280" r:id="rId46"/>
    <p:sldId id="333" r:id="rId47"/>
    <p:sldId id="285" r:id="rId48"/>
    <p:sldId id="328" r:id="rId49"/>
    <p:sldId id="515" r:id="rId50"/>
    <p:sldId id="273" r:id="rId51"/>
    <p:sldId id="329" r:id="rId52"/>
    <p:sldId id="274" r:id="rId53"/>
    <p:sldId id="344" r:id="rId54"/>
    <p:sldId id="275" r:id="rId55"/>
    <p:sldId id="516" r:id="rId56"/>
    <p:sldId id="517" r:id="rId57"/>
    <p:sldId id="518" r:id="rId58"/>
    <p:sldId id="519" r:id="rId59"/>
    <p:sldId id="342" r:id="rId60"/>
    <p:sldId id="343" r:id="rId61"/>
    <p:sldId id="520" r:id="rId62"/>
    <p:sldId id="521" r:id="rId63"/>
    <p:sldId id="522" r:id="rId64"/>
    <p:sldId id="523" r:id="rId65"/>
    <p:sldId id="524" r:id="rId66"/>
    <p:sldId id="300" r:id="rId67"/>
    <p:sldId id="525" r:id="rId68"/>
    <p:sldId id="301" r:id="rId69"/>
    <p:sldId id="327" r:id="rId70"/>
    <p:sldId id="526" r:id="rId71"/>
    <p:sldId id="305" r:id="rId72"/>
    <p:sldId id="302" r:id="rId73"/>
    <p:sldId id="527" r:id="rId74"/>
    <p:sldId id="303" r:id="rId75"/>
    <p:sldId id="310" r:id="rId76"/>
    <p:sldId id="340" r:id="rId77"/>
    <p:sldId id="341" r:id="rId78"/>
    <p:sldId id="335" r:id="rId79"/>
    <p:sldId id="336" r:id="rId80"/>
    <p:sldId id="528" r:id="rId81"/>
    <p:sldId id="308" r:id="rId82"/>
    <p:sldId id="529" r:id="rId83"/>
    <p:sldId id="311" r:id="rId84"/>
    <p:sldId id="345" r:id="rId85"/>
    <p:sldId id="530" r:id="rId86"/>
    <p:sldId id="337" r:id="rId87"/>
    <p:sldId id="531" r:id="rId88"/>
    <p:sldId id="315" r:id="rId89"/>
    <p:sldId id="330" r:id="rId90"/>
    <p:sldId id="331" r:id="rId91"/>
    <p:sldId id="319" r:id="rId92"/>
    <p:sldId id="320" r:id="rId93"/>
    <p:sldId id="321" r:id="rId94"/>
    <p:sldId id="325" r:id="rId95"/>
    <p:sldId id="532" r:id="rId96"/>
    <p:sldId id="533" r:id="rId97"/>
    <p:sldId id="534" r:id="rId98"/>
    <p:sldId id="535" r:id="rId99"/>
    <p:sldId id="536" r:id="rId100"/>
    <p:sldId id="537" r:id="rId101"/>
    <p:sldId id="538" r:id="rId102"/>
    <p:sldId id="318" r:id="rId103"/>
    <p:sldId id="277" r:id="rId104"/>
    <p:sldId id="539" r:id="rId105"/>
    <p:sldId id="540" r:id="rId106"/>
    <p:sldId id="541" r:id="rId107"/>
    <p:sldId id="542" r:id="rId108"/>
    <p:sldId id="281" r:id="rId109"/>
    <p:sldId id="543" r:id="rId110"/>
    <p:sldId id="544" r:id="rId111"/>
    <p:sldId id="283" r:id="rId112"/>
    <p:sldId id="284" r:id="rId113"/>
    <p:sldId id="545" r:id="rId114"/>
    <p:sldId id="546" r:id="rId115"/>
    <p:sldId id="547" r:id="rId116"/>
    <p:sldId id="548" r:id="rId117"/>
    <p:sldId id="317" r:id="rId118"/>
    <p:sldId id="549" r:id="rId119"/>
    <p:sldId id="550" r:id="rId120"/>
    <p:sldId id="551" r:id="rId121"/>
    <p:sldId id="552" r:id="rId122"/>
    <p:sldId id="553" r:id="rId123"/>
    <p:sldId id="554" r:id="rId124"/>
    <p:sldId id="555" r:id="rId125"/>
    <p:sldId id="556" r:id="rId126"/>
    <p:sldId id="557" r:id="rId127"/>
    <p:sldId id="324" r:id="rId128"/>
    <p:sldId id="558" r:id="rId129"/>
    <p:sldId id="559" r:id="rId130"/>
    <p:sldId id="560" r:id="rId131"/>
    <p:sldId id="561" r:id="rId132"/>
    <p:sldId id="562" r:id="rId133"/>
    <p:sldId id="563" r:id="rId134"/>
    <p:sldId id="293" r:id="rId135"/>
    <p:sldId id="564" r:id="rId136"/>
    <p:sldId id="565" r:id="rId137"/>
    <p:sldId id="566" r:id="rId138"/>
    <p:sldId id="567" r:id="rId139"/>
    <p:sldId id="568" r:id="rId140"/>
    <p:sldId id="569" r:id="rId141"/>
    <p:sldId id="570" r:id="rId142"/>
    <p:sldId id="571" r:id="rId143"/>
    <p:sldId id="572" r:id="rId144"/>
    <p:sldId id="322" r:id="rId145"/>
    <p:sldId id="323" r:id="rId146"/>
    <p:sldId id="350" r:id="rId1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75899" autoAdjust="0"/>
  </p:normalViewPr>
  <p:slideViewPr>
    <p:cSldViewPr>
      <p:cViewPr varScale="1">
        <p:scale>
          <a:sx n="112" d="100"/>
          <a:sy n="112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presProps" Target="pres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E7C64-C9B7-4529-879B-2849B133FA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F433D-AD4B-4820-A1A0-EC47EF541C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800E655-FF5A-439E-90C5-ABADAB2F2DDD}" type="datetimeFigureOut">
              <a:rPr lang="en-US"/>
              <a:pPr>
                <a:defRPr/>
              </a:pPr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93579-269F-4E2A-8E79-02E05E06EA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4F978-A384-4443-BC86-CBEAC2DDC9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A354763-7992-44EB-A603-46EF202C3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863C48-85B1-4BBB-9331-1F923C636C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6A4AA-8BC2-4746-8EC2-7066D9DA6D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6CBC035-38E4-4EFA-BFA9-B4BC771ED30C}" type="datetimeFigureOut">
              <a:rPr lang="en-US"/>
              <a:pPr>
                <a:defRPr/>
              </a:pPr>
              <a:t>5/31/2022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D068C7-89CE-4447-8577-86E0E126E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3C3A200-113B-4EDD-9F59-8C8E79FC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EF608-977B-4A16-BB56-2768F3EC53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D0AC5-3CB7-454E-BDF0-F19D3FAA2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4A7D1D0-36AF-40EB-A948-E463BFC75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3B153BD-250E-4F37-87D1-49EDBE5DD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89303-6A06-4C4A-B093-A828970F985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04C32D4-EAE6-4F72-B41B-B91A37B7ED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6EC7CA4-46B7-4760-A93E-91F1CCA20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3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562600"/>
            <a:ext cx="7772400" cy="11430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00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B84CFB8-9918-469F-8198-B7DC41925C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C9A3-865C-4BED-83BB-547D46768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81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B4B0EE5-6428-4CC3-9E10-4378B9CD72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ADCAD-1050-4A26-8071-84B65E226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A868F85-7A7B-4C53-9FD4-3EA99C1295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81763"/>
            <a:ext cx="9144000" cy="36988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400550"/>
            <a:ext cx="6400800" cy="1238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82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0"/>
            <a:ext cx="8505825" cy="1223158"/>
          </a:xfrm>
        </p:spPr>
        <p:txBody>
          <a:bodyPr/>
          <a:lstStyle/>
          <a:p>
            <a:r>
              <a:rPr lang="ga-IE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92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8690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4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786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57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87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9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CD0A098-ECC2-4D90-9204-1DCAF47DCE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C6CF9-2F84-494D-9EF8-2619B2A5CE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3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718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30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858000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8000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295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1_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lIns="50800" tIns="50800" rIns="50800" bIns="5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lIns="50800" tIns="50800" rIns="50800" bIns="5080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" name="Google Shape;12;p2">
            <a:extLst>
              <a:ext uri="{FF2B5EF4-FFF2-40B4-BE49-F238E27FC236}">
                <a16:creationId xmlns:a16="http://schemas.microsoft.com/office/drawing/2014/main" id="{729DA122-20F6-4400-A974-2FE9EFB7FF45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364413" y="6248400"/>
            <a:ext cx="282575" cy="287338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defRPr/>
            </a:pPr>
            <a:fld id="{1FFCC8D6-F471-43B0-8EFE-30D851BB202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86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E01BECD-52B6-43FE-A8A9-598CAD36B7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8E8F1-7444-4729-A84F-B21541CBC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53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81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381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A5E9973-FC41-4606-AAB8-9D05DE643E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2E436-5F3A-434A-B7DE-6BDDEB860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61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8310D33-1967-4AA1-8432-4F634FAF2F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E50FB-8799-46C1-ABDD-43B04A24F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2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4A413A9-B24D-4E06-9A09-D744F877B4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46081-1785-4759-8904-0A11D236BA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73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0128F39-5E2D-4232-84D2-C4A9F42898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F017E-88F9-4B45-A7DF-448DCCEDB9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40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4818B5E-4B28-4B27-9DB4-078B6BC2B1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D9460-31BA-433B-8A34-60729E646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12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BC4EC06-C7A4-44F5-AD05-ED86C590F8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68501-DAEB-486D-9AD3-302D49654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9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7104C5E-8763-4A7C-8CB0-898425957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8744A5D-7ED8-4483-BEE0-757D90BD2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15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Line 8">
            <a:extLst>
              <a:ext uri="{FF2B5EF4-FFF2-40B4-BE49-F238E27FC236}">
                <a16:creationId xmlns:a16="http://schemas.microsoft.com/office/drawing/2014/main" id="{72286A67-2B91-4648-ABFF-FA7A658A6B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248400"/>
            <a:ext cx="914082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D4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D4000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D4000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D4000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D4000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D4000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84E5EF3-ED05-4C3F-AF51-5EF16A335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D4E1BCF-223B-4A91-84B4-9B2B0D74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9BC5CDD7-6575-476A-8670-20EB7C504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2F685AC3-5804-4B5F-9C97-1892A0C11A2C}" type="slidenum">
              <a:rPr lang="en-US" altLang="en-US" smtClean="0">
                <a:solidFill>
                  <a:schemeClr val="bg1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2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  <a:ea typeface="ＭＳ Ｐゴシック" panose="020B0600070205080204" pitchFamily="34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  <a:ea typeface="ＭＳ Ｐゴシック" panose="020B0600070205080204" pitchFamily="34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  <a:ea typeface="ＭＳ Ｐゴシック" panose="020B0600070205080204" pitchFamily="34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  <a:ea typeface="ＭＳ Ｐゴシック" panose="020B0600070205080204" pitchFamily="34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9.bin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.com/technology/memo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CF36502-F760-47FC-B0F5-4CA2CA96BA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78063"/>
            <a:ext cx="9144000" cy="711200"/>
          </a:xfrm>
          <a:noFill/>
          <a:ln w="2540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en-US" altLang="zh-TW" sz="3600" dirty="0"/>
              <a:t>Assembly</a:t>
            </a:r>
            <a:endParaRPr lang="en-US" altLang="en-US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A33638-7EE1-4538-9946-1868CDA99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8288"/>
            <a:ext cx="9144000" cy="171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pitchFamily="-111" charset="-128"/>
                <a:cs typeface="+mn-cs"/>
              </a:rPr>
              <a:t>EE222 – Microprocessor Systems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ＭＳ Ｐゴシック" pitchFamily="-111" charset="-128"/>
              <a:cs typeface="+mn-cs"/>
            </a:endParaRPr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2C8FDC83-1308-4060-A06F-44889DF6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6813"/>
            <a:ext cx="91440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Arbab Latif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Spring 2021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5675D64A-8FFA-4B0F-8BF6-E8B5A606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5600700"/>
            <a:ext cx="88423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Resources: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Assembly Language for Intel based computers by Kip R. Irvine (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Section 2.1.2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IE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90558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E4450-F7F5-468D-933A-D1D1BDE041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57CD7-8A8E-4498-888A-C115FFCEC1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06498" name="Rectangle 1026">
            <a:extLst>
              <a:ext uri="{FF2B5EF4-FFF2-40B4-BE49-F238E27FC236}">
                <a16:creationId xmlns:a16="http://schemas.microsoft.com/office/drawing/2014/main" id="{5A2FE349-825B-4F8B-80F5-0D0762FB8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Memory</a:t>
            </a:r>
          </a:p>
        </p:txBody>
      </p:sp>
      <p:sp>
        <p:nvSpPr>
          <p:cNvPr id="106499" name="Rectangle 1027">
            <a:extLst>
              <a:ext uri="{FF2B5EF4-FFF2-40B4-BE49-F238E27FC236}">
                <a16:creationId xmlns:a16="http://schemas.microsoft.com/office/drawing/2014/main" id="{9095115A-8FB4-4237-8CCD-55338E522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505200"/>
          </a:xfrm>
        </p:spPr>
        <p:txBody>
          <a:bodyPr/>
          <a:lstStyle/>
          <a:p>
            <a:r>
              <a:rPr lang="en-US" altLang="en-US"/>
              <a:t>High-speed expensive static RAM both inside and outside the CPU.</a:t>
            </a:r>
          </a:p>
          <a:p>
            <a:pPr lvl="1"/>
            <a:r>
              <a:rPr lang="en-US" altLang="en-US"/>
              <a:t>Level-1 cache: inside the CPU</a:t>
            </a:r>
          </a:p>
          <a:p>
            <a:pPr lvl="1"/>
            <a:r>
              <a:rPr lang="en-US" altLang="en-US"/>
              <a:t>Level-2 cache: outside the CPU</a:t>
            </a:r>
          </a:p>
          <a:p>
            <a:r>
              <a:rPr lang="en-US" altLang="en-US"/>
              <a:t>Cache hit: when data to be read is already in cache memory</a:t>
            </a:r>
          </a:p>
          <a:p>
            <a:r>
              <a:rPr lang="en-US" altLang="en-US"/>
              <a:t>Cache miss: when data to be read is not in cache memory.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>
            <a:extLst>
              <a:ext uri="{FF2B5EF4-FFF2-40B4-BE49-F238E27FC236}">
                <a16:creationId xmlns:a16="http://schemas.microsoft.com/office/drawing/2014/main" id="{07AC0EFA-97EA-4C84-820D-1E6C48ABF9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7949E608-125B-4E6E-9A9C-904E4FBE73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100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9B86F44A-FEB3-48A7-B9C0-0849AEF56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2</a:t>
            </a: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D5CEABD9-640F-4671-A32F-3775F499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60960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str1 BYTE "Assembly language is easy!",0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str1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WriteString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Crlf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1510" name="Text Box 4">
            <a:extLst>
              <a:ext uri="{FF2B5EF4-FFF2-40B4-BE49-F238E27FC236}">
                <a16:creationId xmlns:a16="http://schemas.microsoft.com/office/drawing/2014/main" id="{553E7D4A-0108-46D7-BA3C-9E965516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Display a null-terminated string and move the cursor to the beginning of the next screen line.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>
            <a:extLst>
              <a:ext uri="{FF2B5EF4-FFF2-40B4-BE49-F238E27FC236}">
                <a16:creationId xmlns:a16="http://schemas.microsoft.com/office/drawing/2014/main" id="{97702736-08DB-436C-83EC-C104993C1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B73F6CC8-BEC6-40E4-88A2-235A6F054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101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0290" name="Rectangle 1026">
            <a:extLst>
              <a:ext uri="{FF2B5EF4-FFF2-40B4-BE49-F238E27FC236}">
                <a16:creationId xmlns:a16="http://schemas.microsoft.com/office/drawing/2014/main" id="{D1ECADD3-683E-4BD8-9ADD-F57838EA2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2a</a:t>
            </a:r>
          </a:p>
        </p:txBody>
      </p:sp>
      <p:sp>
        <p:nvSpPr>
          <p:cNvPr id="22533" name="Text Box 1027">
            <a:extLst>
              <a:ext uri="{FF2B5EF4-FFF2-40B4-BE49-F238E27FC236}">
                <a16:creationId xmlns:a16="http://schemas.microsoft.com/office/drawing/2014/main" id="{6B6FCA62-8495-4F4E-A057-72D9E9D4A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7086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str1 BYTE "Assembly language is easy!",0Dh,0Ah,0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str1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WriteString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2534" name="Text Box 1028">
            <a:extLst>
              <a:ext uri="{FF2B5EF4-FFF2-40B4-BE49-F238E27FC236}">
                <a16:creationId xmlns:a16="http://schemas.microsoft.com/office/drawing/2014/main" id="{8329C62B-668E-4473-AC67-210724CD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Display a null-terminated string and move the cursor to the beginning of the next screen line (use embedded CR/LF)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>
            <a:extLst>
              <a:ext uri="{FF2B5EF4-FFF2-40B4-BE49-F238E27FC236}">
                <a16:creationId xmlns:a16="http://schemas.microsoft.com/office/drawing/2014/main" id="{A17C9374-EA15-475A-AD59-7BE1FC5BD3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A094FF26-B73B-4CA4-A5DE-9392E84CCD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102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4787134-1803-4302-A4A7-B848C813D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3</a:t>
            </a:r>
          </a:p>
        </p:txBody>
      </p:sp>
      <p:sp>
        <p:nvSpPr>
          <p:cNvPr id="23557" name="Text Box 3">
            <a:extLst>
              <a:ext uri="{FF2B5EF4-FFF2-40B4-BE49-F238E27FC236}">
                <a16:creationId xmlns:a16="http://schemas.microsoft.com/office/drawing/2014/main" id="{E54610D0-8B14-4FA6-B284-5FF341351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7010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IntVal</a:t>
            </a:r>
            <a:r>
              <a:rPr lang="en-US" altLang="en-US" sz="1800" b="1" dirty="0">
                <a:latin typeface="Courier New" panose="02070309020205020404" pitchFamily="49" charset="0"/>
              </a:rPr>
              <a:t> = 35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eax,IntVal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WriteBin</a:t>
            </a:r>
            <a:r>
              <a:rPr lang="en-US" altLang="en-US" sz="1800" b="1" dirty="0">
                <a:latin typeface="Courier New" panose="02070309020205020404" pitchFamily="49" charset="0"/>
              </a:rPr>
              <a:t>	; display binary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Crlf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WriteDec</a:t>
            </a:r>
            <a:r>
              <a:rPr lang="en-US" altLang="en-US" sz="1800" b="1" dirty="0">
                <a:latin typeface="Courier New" panose="02070309020205020404" pitchFamily="49" charset="0"/>
              </a:rPr>
              <a:t>	; display decimal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Crlf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WriteHex</a:t>
            </a:r>
            <a:r>
              <a:rPr lang="en-US" altLang="en-US" sz="1800" b="1" dirty="0">
                <a:latin typeface="Courier New" panose="02070309020205020404" pitchFamily="49" charset="0"/>
              </a:rPr>
              <a:t>	; display hexadecimal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Crlf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3DA0558F-75A2-49B2-9826-6CF28192F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Display an unsigned integer in binary, decimal, and hexadecimal, each on a separate line.</a:t>
            </a:r>
          </a:p>
        </p:txBody>
      </p:sp>
      <p:grpSp>
        <p:nvGrpSpPr>
          <p:cNvPr id="23559" name="Group 5">
            <a:extLst>
              <a:ext uri="{FF2B5EF4-FFF2-40B4-BE49-F238E27FC236}">
                <a16:creationId xmlns:a16="http://schemas.microsoft.com/office/drawing/2014/main" id="{CB6F445E-8912-44F7-8C7C-2D91F4F7F0A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7696200" cy="1600200"/>
            <a:chOff x="384" y="1152"/>
            <a:chExt cx="4848" cy="1008"/>
          </a:xfrm>
        </p:grpSpPr>
        <p:sp>
          <p:nvSpPr>
            <p:cNvPr id="23560" name="Text Box 6">
              <a:extLst>
                <a:ext uri="{FF2B5EF4-FFF2-40B4-BE49-F238E27FC236}">
                  <a16:creationId xmlns:a16="http://schemas.microsoft.com/office/drawing/2014/main" id="{72354A1F-6658-4615-9F9B-FF7A44F0D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536"/>
              <a:ext cx="384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182880" rIns="137160" bIns="182880"/>
            <a:lstStyle>
              <a:lvl1pPr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0000 0000 0000 0000 0000 0000 0010 0011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35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23</a:t>
              </a:r>
            </a:p>
          </p:txBody>
        </p:sp>
        <p:sp>
          <p:nvSpPr>
            <p:cNvPr id="23561" name="Text Box 7">
              <a:extLst>
                <a:ext uri="{FF2B5EF4-FFF2-40B4-BE49-F238E27FC236}">
                  <a16:creationId xmlns:a16="http://schemas.microsoft.com/office/drawing/2014/main" id="{E4153384-917B-4BA0-9D2C-3A2325A89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52"/>
              <a:ext cx="484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Sample output:</a:t>
              </a:r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>
            <a:extLst>
              <a:ext uri="{FF2B5EF4-FFF2-40B4-BE49-F238E27FC236}">
                <a16:creationId xmlns:a16="http://schemas.microsoft.com/office/drawing/2014/main" id="{D9E9D4F3-AA7D-4B05-A18C-B61EF091D6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DFAFA49E-A863-4E1D-82F9-A08F96104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103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870A5DDC-E046-4630-A242-2AD34E088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4</a:t>
            </a:r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71FC7F74-8EFE-4F90-9456-4399A1446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14600"/>
            <a:ext cx="5562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0292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fileName</a:t>
            </a:r>
            <a:r>
              <a:rPr lang="en-US" altLang="en-US" sz="1800" b="1" dirty="0">
                <a:latin typeface="Courier New" panose="02070309020205020404" pitchFamily="49" charset="0"/>
              </a:rPr>
              <a:t> BYTE 80 DUP(0)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fileName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ecx,SIZEOF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fileName</a:t>
            </a:r>
            <a:r>
              <a:rPr lang="en-US" altLang="en-US" sz="1800" b="1" dirty="0">
                <a:latin typeface="Courier New" panose="02070309020205020404" pitchFamily="49" charset="0"/>
              </a:rPr>
              <a:t> – 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ReadString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671D1111-33C3-47E2-967E-AEDB384E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Input a string from the user. EDX points to the string and ECX specifies the maximum number of characters the user is permitted to enter.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B4E87AE9-04D3-4C75-88F4-06065159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257800"/>
            <a:ext cx="6324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null byte is automatically appended to the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>
            <a:extLst>
              <a:ext uri="{FF2B5EF4-FFF2-40B4-BE49-F238E27FC236}">
                <a16:creationId xmlns:a16="http://schemas.microsoft.com/office/drawing/2014/main" id="{5535B112-1CA7-4DC1-9042-36FB511CE4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FB62D468-4399-4C11-893A-8B1E4C16B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104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6F500B8F-A041-4606-9CCD-6CB4DF5DB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5</a:t>
            </a:r>
          </a:p>
        </p:txBody>
      </p:sp>
      <p:sp>
        <p:nvSpPr>
          <p:cNvPr id="25605" name="Text Box 1027">
            <a:extLst>
              <a:ext uri="{FF2B5EF4-FFF2-40B4-BE49-F238E27FC236}">
                <a16:creationId xmlns:a16="http://schemas.microsoft.com/office/drawing/2014/main" id="{1A8420E8-6B25-424C-9906-5C0E66729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7467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ecx,10	; loop counter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L1:	mov  eax,100	; ceiling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RandomRange</a:t>
            </a:r>
            <a:r>
              <a:rPr lang="en-US" altLang="en-US" sz="1800" b="1" dirty="0">
                <a:latin typeface="Courier New" panose="02070309020205020404" pitchFamily="49" charset="0"/>
              </a:rPr>
              <a:t>	; generate random int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WriteInt</a:t>
            </a:r>
            <a:r>
              <a:rPr lang="en-US" altLang="en-US" sz="1800" b="1" dirty="0">
                <a:latin typeface="Courier New" panose="02070309020205020404" pitchFamily="49" charset="0"/>
              </a:rPr>
              <a:t>	; display signed int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Crlf</a:t>
            </a:r>
            <a:r>
              <a:rPr lang="en-US" altLang="en-US" sz="1800" b="1" dirty="0">
                <a:latin typeface="Courier New" panose="02070309020205020404" pitchFamily="49" charset="0"/>
              </a:rPr>
              <a:t>	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goto</a:t>
            </a:r>
            <a:r>
              <a:rPr lang="en-US" altLang="en-US" sz="1800" b="1" dirty="0">
                <a:latin typeface="Courier New" panose="02070309020205020404" pitchFamily="49" charset="0"/>
              </a:rPr>
              <a:t> next display line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loop L1	; repeat loop</a:t>
            </a:r>
          </a:p>
        </p:txBody>
      </p:sp>
      <p:sp>
        <p:nvSpPr>
          <p:cNvPr id="25606" name="Text Box 1028">
            <a:extLst>
              <a:ext uri="{FF2B5EF4-FFF2-40B4-BE49-F238E27FC236}">
                <a16:creationId xmlns:a16="http://schemas.microsoft.com/office/drawing/2014/main" id="{0A86C358-EF3A-4449-8BEB-3E4CE83DA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Generate and display ten pseudorandom signed integers in the range 0 – 99. Pass each integer to </a:t>
            </a:r>
            <a:r>
              <a:rPr lang="en-US" altLang="en-US" dirty="0" err="1"/>
              <a:t>WriteInt</a:t>
            </a:r>
            <a:r>
              <a:rPr lang="en-US" altLang="en-US" dirty="0"/>
              <a:t> in EAX and display it on a separate line.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77628ED1-3C98-4DA9-94D8-ECA03A80B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4C3F9428-D344-46C0-A49E-41F59F56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105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5034B0ED-ECC5-4748-9D31-1CAACEFEF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6</a:t>
            </a: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D616878F-F77C-46E5-99FF-10E17CA1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6248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str1 BYTE "Color output is easy!",0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eax,yellow</a:t>
            </a:r>
            <a:r>
              <a:rPr lang="en-US" altLang="en-US" sz="1800" b="1" dirty="0">
                <a:latin typeface="Courier New" panose="02070309020205020404" pitchFamily="49" charset="0"/>
              </a:rPr>
              <a:t> + (blue * 16)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SetTextColor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edx,OFFSET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str1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WriteString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Crlf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6630" name="Text Box 4">
            <a:extLst>
              <a:ext uri="{FF2B5EF4-FFF2-40B4-BE49-F238E27FC236}">
                <a16:creationId xmlns:a16="http://schemas.microsoft.com/office/drawing/2014/main" id="{A9DF93A9-E3CA-4B87-907F-4AC03A5E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Display a null-terminated string with yellow characters on a blue background.</a:t>
            </a:r>
          </a:p>
        </p:txBody>
      </p:sp>
      <p:sp>
        <p:nvSpPr>
          <p:cNvPr id="26631" name="Text Box 5">
            <a:extLst>
              <a:ext uri="{FF2B5EF4-FFF2-40B4-BE49-F238E27FC236}">
                <a16:creationId xmlns:a16="http://schemas.microsoft.com/office/drawing/2014/main" id="{EF4E98B8-8F07-4E4B-BD66-29B3A6E76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81600"/>
            <a:ext cx="746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/>
              <a:t>The background color is multiplied by 16 before being added to the foreground color.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89D23636-9591-4805-9504-71C0D82721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6F39D4A8-8E51-45CF-BE8A-7B68ED9E6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106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7218" name="Rectangle 1026">
            <a:extLst>
              <a:ext uri="{FF2B5EF4-FFF2-40B4-BE49-F238E27FC236}">
                <a16:creationId xmlns:a16="http://schemas.microsoft.com/office/drawing/2014/main" id="{87772101-6191-4B1B-9B7A-9B80A2D08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Stack Operations</a:t>
            </a:r>
          </a:p>
        </p:txBody>
      </p:sp>
      <p:sp>
        <p:nvSpPr>
          <p:cNvPr id="27653" name="Rectangle 1027">
            <a:extLst>
              <a:ext uri="{FF2B5EF4-FFF2-40B4-BE49-F238E27FC236}">
                <a16:creationId xmlns:a16="http://schemas.microsoft.com/office/drawing/2014/main" id="{106485DC-CAB9-480D-AFD9-D6D8BC1E6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5638800" cy="3505200"/>
          </a:xfrm>
        </p:spPr>
        <p:txBody>
          <a:bodyPr/>
          <a:lstStyle/>
          <a:p>
            <a:pPr eaLnBrk="1" hangingPunct="1"/>
            <a:r>
              <a:rPr lang="en-US" altLang="en-US"/>
              <a:t>Runtime Stack</a:t>
            </a:r>
          </a:p>
          <a:p>
            <a:pPr eaLnBrk="1" hangingPunct="1"/>
            <a:r>
              <a:rPr lang="en-US" altLang="en-US"/>
              <a:t>PUSH Operation</a:t>
            </a:r>
          </a:p>
          <a:p>
            <a:pPr eaLnBrk="1" hangingPunct="1"/>
            <a:r>
              <a:rPr lang="en-US" altLang="en-US"/>
              <a:t>POP Operation</a:t>
            </a:r>
          </a:p>
          <a:p>
            <a:pPr eaLnBrk="1" hangingPunct="1"/>
            <a:r>
              <a:rPr lang="en-US" altLang="en-US"/>
              <a:t>PUSH and POP Instructions</a:t>
            </a:r>
          </a:p>
          <a:p>
            <a:pPr eaLnBrk="1" hangingPunct="1"/>
            <a:r>
              <a:rPr lang="en-US" altLang="en-US"/>
              <a:t>Using PUSH and POP</a:t>
            </a:r>
          </a:p>
          <a:p>
            <a:pPr eaLnBrk="1" hangingPunct="1"/>
            <a:r>
              <a:rPr lang="en-US" altLang="en-US"/>
              <a:t>Example: Reversing a String</a:t>
            </a:r>
          </a:p>
          <a:p>
            <a:pPr eaLnBrk="1" hangingPunct="1"/>
            <a:r>
              <a:rPr lang="en-US" altLang="en-US"/>
              <a:t>Related Instructions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>
            <a:extLst>
              <a:ext uri="{FF2B5EF4-FFF2-40B4-BE49-F238E27FC236}">
                <a16:creationId xmlns:a16="http://schemas.microsoft.com/office/drawing/2014/main" id="{524D4DC9-66D8-449B-A200-21C4EE797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052" name="Slide Number Placeholder 4">
            <a:extLst>
              <a:ext uri="{FF2B5EF4-FFF2-40B4-BE49-F238E27FC236}">
                <a16:creationId xmlns:a16="http://schemas.microsoft.com/office/drawing/2014/main" id="{8DF8CA64-1D71-4F35-9281-EF7DC310F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107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2402" name="Rectangle 1026">
            <a:extLst>
              <a:ext uri="{FF2B5EF4-FFF2-40B4-BE49-F238E27FC236}">
                <a16:creationId xmlns:a16="http://schemas.microsoft.com/office/drawing/2014/main" id="{D965CBEB-9FD1-42F0-8DAD-5A6200DD3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Runtime Stack</a:t>
            </a:r>
          </a:p>
        </p:txBody>
      </p:sp>
      <p:sp>
        <p:nvSpPr>
          <p:cNvPr id="2054" name="Rectangle 1027">
            <a:extLst>
              <a:ext uri="{FF2B5EF4-FFF2-40B4-BE49-F238E27FC236}">
                <a16:creationId xmlns:a16="http://schemas.microsoft.com/office/drawing/2014/main" id="{B086382C-0544-4B2F-A63F-96F173523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/>
              <a:t>Imagine a stack of plates . . .</a:t>
            </a:r>
          </a:p>
          <a:p>
            <a:pPr lvl="1" eaLnBrk="1" hangingPunct="1"/>
            <a:r>
              <a:rPr lang="en-US" altLang="en-US"/>
              <a:t>plates are only added to the top</a:t>
            </a:r>
          </a:p>
          <a:p>
            <a:pPr lvl="1" eaLnBrk="1" hangingPunct="1"/>
            <a:r>
              <a:rPr lang="en-US" altLang="en-US"/>
              <a:t>plates are only removed from the top</a:t>
            </a:r>
          </a:p>
          <a:p>
            <a:pPr lvl="1" eaLnBrk="1" hangingPunct="1"/>
            <a:r>
              <a:rPr lang="en-US" altLang="en-US"/>
              <a:t>LIFO structure</a:t>
            </a:r>
          </a:p>
        </p:txBody>
      </p:sp>
      <p:graphicFrame>
        <p:nvGraphicFramePr>
          <p:cNvPr id="2050" name="Object 1030">
            <a:extLst>
              <a:ext uri="{FF2B5EF4-FFF2-40B4-BE49-F238E27FC236}">
                <a16:creationId xmlns:a16="http://schemas.microsoft.com/office/drawing/2014/main" id="{C4C9C788-14AD-42F1-99CD-705533D38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467100"/>
          <a:ext cx="4953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12560" imgH="985320" progId="Visio.Drawing.6">
                  <p:embed/>
                </p:oleObj>
              </mc:Choice>
              <mc:Fallback>
                <p:oleObj name="VISIO" r:id="rId2" imgW="2212560" imgH="985320" progId="Visio.Drawing.6">
                  <p:embed/>
                  <p:pic>
                    <p:nvPicPr>
                      <p:cNvPr id="2050" name="Object 1030">
                        <a:extLst>
                          <a:ext uri="{FF2B5EF4-FFF2-40B4-BE49-F238E27FC236}">
                            <a16:creationId xmlns:a16="http://schemas.microsoft.com/office/drawing/2014/main" id="{C4C9C788-14AD-42F1-99CD-705533D38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030" r="4546" b="-2055"/>
                      <a:stretch>
                        <a:fillRect/>
                      </a:stretch>
                    </p:blipFill>
                    <p:spPr bwMode="auto">
                      <a:xfrm>
                        <a:off x="1828800" y="3467100"/>
                        <a:ext cx="49530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>
            <a:extLst>
              <a:ext uri="{FF2B5EF4-FFF2-40B4-BE49-F238E27FC236}">
                <a16:creationId xmlns:a16="http://schemas.microsoft.com/office/drawing/2014/main" id="{B50C4295-41FE-4A50-A892-8FD39E092E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FB1B7ABC-3CF5-42EC-9786-7B904A4DE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108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2A246EE-EBC0-4932-8008-39BB9F571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Runtime Stack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3CEDF90F-B213-4586-8E73-9EA49C074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/>
              <a:t>Managed by the CPU, using two registers</a:t>
            </a:r>
          </a:p>
          <a:p>
            <a:pPr lvl="1" eaLnBrk="1" hangingPunct="1"/>
            <a:r>
              <a:rPr lang="en-US" altLang="en-US"/>
              <a:t>SS (stack segment)</a:t>
            </a:r>
          </a:p>
          <a:p>
            <a:pPr lvl="1" eaLnBrk="1" hangingPunct="1"/>
            <a:r>
              <a:rPr lang="en-US" altLang="en-US"/>
              <a:t>ESP (stack pointer) *</a:t>
            </a:r>
          </a:p>
        </p:txBody>
      </p:sp>
      <p:sp>
        <p:nvSpPr>
          <p:cNvPr id="3079" name="Text Box 4">
            <a:extLst>
              <a:ext uri="{FF2B5EF4-FFF2-40B4-BE49-F238E27FC236}">
                <a16:creationId xmlns:a16="http://schemas.microsoft.com/office/drawing/2014/main" id="{A8459565-BB28-4B85-96C4-6F017E69E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7400"/>
            <a:ext cx="77724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700"/>
              <a:t>* SP in Real-address mode</a:t>
            </a: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BC804E4B-9493-44CA-A9F7-48ECDB859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667000"/>
          <a:ext cx="3810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10840" imgH="1506600" progId="Visio.Drawing.6">
                  <p:embed/>
                </p:oleObj>
              </mc:Choice>
              <mc:Fallback>
                <p:oleObj name="VISIO" r:id="rId2" imgW="2310840" imgH="1506600" progId="Visio.Drawing.6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BC804E4B-9493-44CA-A9F7-48ECDB859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018" r="5263" b="-4991"/>
                      <a:stretch>
                        <a:fillRect/>
                      </a:stretch>
                    </p:blipFill>
                    <p:spPr bwMode="auto">
                      <a:xfrm>
                        <a:off x="4953000" y="2667000"/>
                        <a:ext cx="3810000" cy="297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>
            <a:extLst>
              <a:ext uri="{FF2B5EF4-FFF2-40B4-BE49-F238E27FC236}">
                <a16:creationId xmlns:a16="http://schemas.microsoft.com/office/drawing/2014/main" id="{B62558D2-FEFF-4259-AE88-4FD62C5229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100" name="Slide Number Placeholder 4">
            <a:extLst>
              <a:ext uri="{FF2B5EF4-FFF2-40B4-BE49-F238E27FC236}">
                <a16:creationId xmlns:a16="http://schemas.microsoft.com/office/drawing/2014/main" id="{56AAD49C-E6E2-44E7-B78E-D3018AE808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109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A787172D-1B1D-4DBA-A3A7-1E815CFA8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PUSH Operation</a:t>
            </a:r>
            <a:r>
              <a:rPr lang="en-US" sz="2400"/>
              <a:t> (1 of 2)</a:t>
            </a:r>
            <a:endParaRPr lang="en-US"/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6E9329B6-C03D-4BBC-9BA3-7B9BE7EC0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dirty="0"/>
              <a:t>A 32-bit push operation decrements the stack pointer by 4 and copies a value into the location pointed to by the stack pointer.</a:t>
            </a:r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id="{5017C9AC-7E03-46A8-9B0C-3EA47CC18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90800"/>
          <a:ext cx="72390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47440" imgH="1548720" progId="Visio.Drawing.6">
                  <p:embed/>
                </p:oleObj>
              </mc:Choice>
              <mc:Fallback>
                <p:oleObj name="VISIO" r:id="rId2" imgW="4447440" imgH="1548720" progId="Visio.Drawing.6">
                  <p:embed/>
                  <p:pic>
                    <p:nvPicPr>
                      <p:cNvPr id="4098" name="Object 6">
                        <a:extLst>
                          <a:ext uri="{FF2B5EF4-FFF2-40B4-BE49-F238E27FC236}">
                            <a16:creationId xmlns:a16="http://schemas.microsoft.com/office/drawing/2014/main" id="{5017C9AC-7E03-46A8-9B0C-3EA47CC18A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556" r="3334"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239000" cy="276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9" name="Rectangle 3079">
            <a:extLst>
              <a:ext uri="{FF2B5EF4-FFF2-40B4-BE49-F238E27FC236}">
                <a16:creationId xmlns:a16="http://schemas.microsoft.com/office/drawing/2014/main" id="{FCF8486D-9420-47EB-AEBF-44C445550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  <a:noFill/>
          <a:ln/>
        </p:spPr>
        <p:txBody>
          <a:bodyPr/>
          <a:lstStyle/>
          <a:p>
            <a:r>
              <a:rPr lang="en-US" altLang="en-US"/>
              <a:t>How a Program Runs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F143FF-BCD7-40B6-9371-6D7F863F3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238" y="1485138"/>
            <a:ext cx="5411724" cy="44211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0D94E-4D5B-4CB6-A857-48EAFA428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D488C-44F1-4754-A8D4-6074A1F36C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>
            <a:extLst>
              <a:ext uri="{FF2B5EF4-FFF2-40B4-BE49-F238E27FC236}">
                <a16:creationId xmlns:a16="http://schemas.microsoft.com/office/drawing/2014/main" id="{BABFC541-AF6F-4794-B564-F6AC0898FF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5124" name="Slide Number Placeholder 4">
            <a:extLst>
              <a:ext uri="{FF2B5EF4-FFF2-40B4-BE49-F238E27FC236}">
                <a16:creationId xmlns:a16="http://schemas.microsoft.com/office/drawing/2014/main" id="{8ACE1F26-E2B1-4083-BC09-EC7FAEF36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110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4450" name="Rectangle 1026">
            <a:extLst>
              <a:ext uri="{FF2B5EF4-FFF2-40B4-BE49-F238E27FC236}">
                <a16:creationId xmlns:a16="http://schemas.microsoft.com/office/drawing/2014/main" id="{6CD598C7-88DA-4F05-9491-B9DD0C498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PUSH Operation</a:t>
            </a:r>
            <a:r>
              <a:rPr lang="en-US" sz="2400"/>
              <a:t> (2 of 2)</a:t>
            </a:r>
            <a:endParaRPr lang="en-US"/>
          </a:p>
        </p:txBody>
      </p:sp>
      <p:sp>
        <p:nvSpPr>
          <p:cNvPr id="5126" name="Rectangle 1027">
            <a:extLst>
              <a:ext uri="{FF2B5EF4-FFF2-40B4-BE49-F238E27FC236}">
                <a16:creationId xmlns:a16="http://schemas.microsoft.com/office/drawing/2014/main" id="{6CCA579F-C340-4A0A-8897-F7895EE7E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Same stack after pushing two more integers:</a:t>
            </a:r>
          </a:p>
        </p:txBody>
      </p:sp>
      <p:graphicFrame>
        <p:nvGraphicFramePr>
          <p:cNvPr id="5122" name="Object 1029">
            <a:extLst>
              <a:ext uri="{FF2B5EF4-FFF2-40B4-BE49-F238E27FC236}">
                <a16:creationId xmlns:a16="http://schemas.microsoft.com/office/drawing/2014/main" id="{BC067B71-477A-440D-BB65-8EAB9D842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3700" y="1874043"/>
          <a:ext cx="37338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90040" imgH="1491480" progId="Visio.Drawing.6">
                  <p:embed/>
                </p:oleObj>
              </mc:Choice>
              <mc:Fallback>
                <p:oleObj name="VISIO" r:id="rId2" imgW="2390040" imgH="1491480" progId="Visio.Drawing.6">
                  <p:embed/>
                  <p:pic>
                    <p:nvPicPr>
                      <p:cNvPr id="5122" name="Object 1029">
                        <a:extLst>
                          <a:ext uri="{FF2B5EF4-FFF2-40B4-BE49-F238E27FC236}">
                            <a16:creationId xmlns:a16="http://schemas.microsoft.com/office/drawing/2014/main" id="{BC067B71-477A-440D-BB65-8EAB9D842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804" r="5882"/>
                      <a:stretch>
                        <a:fillRect/>
                      </a:stretch>
                    </p:blipFill>
                    <p:spPr bwMode="auto">
                      <a:xfrm>
                        <a:off x="2933700" y="1874043"/>
                        <a:ext cx="3733800" cy="2763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1030">
            <a:extLst>
              <a:ext uri="{FF2B5EF4-FFF2-40B4-BE49-F238E27FC236}">
                <a16:creationId xmlns:a16="http://schemas.microsoft.com/office/drawing/2014/main" id="{C60DB34F-9868-41B8-9CDB-9D313A0E8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stack grows downward. The area below ESP is always available (unless the stack has overflowed).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>
            <a:extLst>
              <a:ext uri="{FF2B5EF4-FFF2-40B4-BE49-F238E27FC236}">
                <a16:creationId xmlns:a16="http://schemas.microsoft.com/office/drawing/2014/main" id="{7CCD4887-8144-4ABB-B5BD-CE14466E4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6148" name="Slide Number Placeholder 4">
            <a:extLst>
              <a:ext uri="{FF2B5EF4-FFF2-40B4-BE49-F238E27FC236}">
                <a16:creationId xmlns:a16="http://schemas.microsoft.com/office/drawing/2014/main" id="{3B512BC9-DFF8-4050-84F1-2B7F42A0F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111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2FB37FD8-8B35-4FD7-BB9C-6E02ABD02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POP Operation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ACBAECD-7083-4A92-AC36-1EB25F822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543800" cy="1524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Copies value at stack[ESP] into a register or variable.</a:t>
            </a:r>
          </a:p>
          <a:p>
            <a:pPr eaLnBrk="1" hangingPunct="1"/>
            <a:r>
              <a:rPr lang="en-US" altLang="en-US" sz="2000" dirty="0"/>
              <a:t>Adds </a:t>
            </a:r>
            <a:r>
              <a:rPr lang="en-US" altLang="en-US" sz="2000" i="1" dirty="0"/>
              <a:t>n</a:t>
            </a:r>
            <a:r>
              <a:rPr lang="en-US" altLang="en-US" sz="2000" dirty="0"/>
              <a:t> to ESP, where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either 2 or 4.</a:t>
            </a:r>
          </a:p>
          <a:p>
            <a:pPr lvl="1" eaLnBrk="1" hangingPunct="1"/>
            <a:r>
              <a:rPr lang="en-US" altLang="en-US" sz="1800" dirty="0"/>
              <a:t>value of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depends on the attribute of the operand receiving the data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D9240156-BD5D-46C6-A116-4E67B18DF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819400"/>
          <a:ext cx="6705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04680" imgH="1591560" progId="Visio.Drawing.6">
                  <p:embed/>
                </p:oleObj>
              </mc:Choice>
              <mc:Fallback>
                <p:oleObj name="VISIO" r:id="rId2" imgW="4504680" imgH="1591560" progId="Visio.Drawing.6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D9240156-BD5D-46C6-A116-4E67B18DF7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5051"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6705600" cy="2667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53751AA3-6FD8-4644-A12B-48815B186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4A93C992-27D9-461E-A47A-DEC9A552F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112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A0F7527-4AC8-4734-AEEE-33E50658A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PUSH and POP Instructions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AE2D87A6-F376-4C8E-B849-8B13BA2E9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371600"/>
            <a:ext cx="45720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PUSH syntax:</a:t>
            </a:r>
          </a:p>
          <a:p>
            <a:pPr lvl="1" eaLnBrk="1" hangingPunct="1"/>
            <a:r>
              <a:rPr lang="en-US" altLang="en-US" dirty="0"/>
              <a:t>PUSH </a:t>
            </a:r>
            <a:r>
              <a:rPr lang="en-US" altLang="en-US" i="1" dirty="0"/>
              <a:t>r/m16</a:t>
            </a:r>
            <a:r>
              <a:rPr lang="en-US" altLang="en-US" dirty="0"/>
              <a:t>		</a:t>
            </a:r>
          </a:p>
          <a:p>
            <a:pPr lvl="1" eaLnBrk="1" hangingPunct="1"/>
            <a:r>
              <a:rPr lang="en-US" altLang="en-US" dirty="0"/>
              <a:t>PUSH </a:t>
            </a:r>
            <a:r>
              <a:rPr lang="en-US" altLang="en-US" i="1" dirty="0"/>
              <a:t>r/m32</a:t>
            </a:r>
          </a:p>
          <a:p>
            <a:pPr lvl="1" eaLnBrk="1" hangingPunct="1"/>
            <a:r>
              <a:rPr lang="en-US" altLang="en-US" dirty="0"/>
              <a:t>PUSH </a:t>
            </a:r>
            <a:r>
              <a:rPr lang="en-US" altLang="en-US" i="1" dirty="0"/>
              <a:t>imm32</a:t>
            </a:r>
          </a:p>
          <a:p>
            <a:pPr eaLnBrk="1" hangingPunct="1"/>
            <a:r>
              <a:rPr lang="en-US" altLang="en-US" dirty="0"/>
              <a:t>POP syntax:</a:t>
            </a:r>
          </a:p>
          <a:p>
            <a:pPr lvl="1" eaLnBrk="1" hangingPunct="1"/>
            <a:r>
              <a:rPr lang="en-US" altLang="en-US" dirty="0"/>
              <a:t>POP </a:t>
            </a:r>
            <a:r>
              <a:rPr lang="en-US" altLang="en-US" i="1" dirty="0"/>
              <a:t>r/m16</a:t>
            </a:r>
            <a:r>
              <a:rPr lang="en-US" altLang="en-US" dirty="0"/>
              <a:t>		</a:t>
            </a:r>
          </a:p>
          <a:p>
            <a:pPr lvl="1" eaLnBrk="1" hangingPunct="1"/>
            <a:r>
              <a:rPr lang="en-US" altLang="en-US" dirty="0"/>
              <a:t>POP </a:t>
            </a:r>
            <a:r>
              <a:rPr lang="en-US" altLang="en-US" i="1" dirty="0"/>
              <a:t>r/m32</a:t>
            </a:r>
            <a:endParaRPr lang="en-US" alt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A0BAE0A1-97D5-4E84-BDD5-83E760EF56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581C0806-BA64-43AD-A4BA-749A4CA70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88192A5C-AB96-44CC-8AC5-92D96E716C28}" type="slidenum">
              <a:rPr lang="en-US" altLang="en-US" smtClean="0"/>
              <a:pPr eaLnBrk="1" hangingPunct="1"/>
              <a:t>113</a:t>
            </a:fld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CF0FAD3A-3F38-4F15-8EF9-88874C276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/>
              <a:t>Example: Stack operations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687C62F1-780E-4DB4-B5A2-4ADBA55D2D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eax</a:t>
            </a:r>
            <a:r>
              <a:rPr lang="en-CA" altLang="en-US" sz="1800" dirty="0"/>
              <a:t>, 11223344h</a:t>
            </a:r>
          </a:p>
          <a:p>
            <a:pPr eaLnBrk="1" hangingPunct="1"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ebx</a:t>
            </a:r>
            <a:r>
              <a:rPr lang="en-CA" altLang="en-US" sz="1800" dirty="0"/>
              <a:t>, 55667788h</a:t>
            </a:r>
          </a:p>
          <a:p>
            <a:pPr eaLnBrk="1" hangingPunct="1"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ecx</a:t>
            </a:r>
            <a:r>
              <a:rPr lang="en-CA" altLang="en-US" sz="1800" dirty="0"/>
              <a:t>, 99aabbcch</a:t>
            </a:r>
          </a:p>
          <a:p>
            <a:pPr eaLnBrk="1" hangingPunct="1">
              <a:buFontTx/>
              <a:buNone/>
            </a:pPr>
            <a:endParaRPr lang="en-CA" altLang="en-US" sz="1800" dirty="0"/>
          </a:p>
          <a:p>
            <a:pPr eaLnBrk="1" hangingPunct="1">
              <a:buFontTx/>
              <a:buNone/>
            </a:pPr>
            <a:r>
              <a:rPr lang="en-CA" altLang="en-US" sz="1800" dirty="0"/>
              <a:t>push </a:t>
            </a:r>
            <a:r>
              <a:rPr lang="en-CA" altLang="en-US" sz="1800" dirty="0" err="1"/>
              <a:t>eax</a:t>
            </a:r>
            <a:endParaRPr lang="en-CA" altLang="en-US" sz="1800" dirty="0"/>
          </a:p>
          <a:p>
            <a:pPr eaLnBrk="1" hangingPunct="1">
              <a:buFontTx/>
              <a:buNone/>
            </a:pPr>
            <a:r>
              <a:rPr lang="en-CA" altLang="en-US" sz="1800" dirty="0"/>
              <a:t>push </a:t>
            </a:r>
            <a:r>
              <a:rPr lang="en-CA" altLang="en-US" sz="1800" dirty="0" err="1"/>
              <a:t>ebx</a:t>
            </a:r>
            <a:endParaRPr lang="en-CA" altLang="en-US" sz="1800" dirty="0"/>
          </a:p>
          <a:p>
            <a:pPr eaLnBrk="1" hangingPunct="1">
              <a:buFontTx/>
              <a:buNone/>
            </a:pPr>
            <a:r>
              <a:rPr lang="en-CA" altLang="en-US" sz="1800" dirty="0"/>
              <a:t>push </a:t>
            </a:r>
            <a:r>
              <a:rPr lang="en-CA" altLang="en-US" sz="1800" dirty="0" err="1"/>
              <a:t>ecx</a:t>
            </a:r>
            <a:endParaRPr lang="en-CA" altLang="en-US" sz="1800" dirty="0"/>
          </a:p>
          <a:p>
            <a:pPr eaLnBrk="1" hangingPunct="1">
              <a:buFontTx/>
              <a:buNone/>
            </a:pPr>
            <a:endParaRPr lang="en-CA" altLang="en-US" sz="1800" dirty="0"/>
          </a:p>
          <a:p>
            <a:pPr eaLnBrk="1" hangingPunct="1"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esi</a:t>
            </a:r>
            <a:r>
              <a:rPr lang="en-CA" altLang="en-US" sz="1800" dirty="0"/>
              <a:t>, </a:t>
            </a:r>
            <a:r>
              <a:rPr lang="en-CA" altLang="en-US" sz="1800" dirty="0" err="1"/>
              <a:t>esp</a:t>
            </a:r>
            <a:endParaRPr lang="en-CA" altLang="en-US" sz="1800" dirty="0"/>
          </a:p>
          <a:p>
            <a:pPr eaLnBrk="1" hangingPunct="1"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ecx</a:t>
            </a:r>
            <a:r>
              <a:rPr lang="en-CA" altLang="en-US" sz="1800" dirty="0"/>
              <a:t>, 3</a:t>
            </a:r>
          </a:p>
          <a:p>
            <a:pPr eaLnBrk="1" hangingPunct="1"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ebx</a:t>
            </a:r>
            <a:r>
              <a:rPr lang="en-CA" altLang="en-US" sz="1800" dirty="0"/>
              <a:t>, 4</a:t>
            </a:r>
          </a:p>
          <a:p>
            <a:pPr eaLnBrk="1" hangingPunct="1">
              <a:buFontTx/>
              <a:buNone/>
            </a:pPr>
            <a:r>
              <a:rPr lang="en-CA" altLang="en-US" sz="1800" dirty="0"/>
              <a:t>call </a:t>
            </a:r>
            <a:r>
              <a:rPr lang="en-CA" altLang="en-US" sz="1800" dirty="0" err="1"/>
              <a:t>DumpMem</a:t>
            </a:r>
            <a:endParaRPr lang="en-CA" altLang="en-US" sz="1800" dirty="0"/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9028A7BF-9BB8-4018-A7CE-C546235502D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87900" y="4941888"/>
            <a:ext cx="3744913" cy="12969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chemeClr val="tx2"/>
                </a:solidFill>
              </a:rPr>
              <a:t>Dump of offset:</a:t>
            </a: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chemeClr val="tx2"/>
                </a:solidFill>
              </a:rPr>
              <a:t>----------------------</a:t>
            </a: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chemeClr val="tx2"/>
                </a:solidFill>
              </a:rPr>
              <a:t>99aabbcc   55667788   11223344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6D8D89B2-AE1C-4301-B8D2-6E8942CCCB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A2763B9E-6F2F-49E7-BDC1-4B604761F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88192A5C-AB96-44CC-8AC5-92D96E716C28}" type="slidenum">
              <a:rPr lang="en-US" altLang="en-US" smtClean="0"/>
              <a:pPr eaLnBrk="1" hangingPunct="1"/>
              <a:t>114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81062D09-397C-4ADF-BE01-3E6BCABA6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/>
              <a:t>Example: Stack operations (cont’d)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A35CB04-6C0F-4C6E-B669-9533811260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3810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eax</a:t>
            </a:r>
            <a:r>
              <a:rPr lang="en-CA" altLang="en-US" sz="1800" dirty="0"/>
              <a:t>, 11223344h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ebx</a:t>
            </a:r>
            <a:r>
              <a:rPr lang="en-CA" altLang="en-US" sz="1800" dirty="0"/>
              <a:t>, 55667788h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ecx</a:t>
            </a:r>
            <a:r>
              <a:rPr lang="en-CA" altLang="en-US" sz="1800" dirty="0"/>
              <a:t>, 99aabbcch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edx</a:t>
            </a:r>
            <a:r>
              <a:rPr lang="en-CA" altLang="en-US" sz="1800" dirty="0"/>
              <a:t>, 0ddeeff00h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CA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push </a:t>
            </a:r>
            <a:r>
              <a:rPr lang="en-CA" altLang="en-US" sz="1800" dirty="0" err="1"/>
              <a:t>eax</a:t>
            </a:r>
            <a:endParaRPr lang="en-CA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push </a:t>
            </a:r>
            <a:r>
              <a:rPr lang="en-CA" altLang="en-US" sz="1800" dirty="0" err="1"/>
              <a:t>ebx</a:t>
            </a:r>
            <a:endParaRPr lang="en-CA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push </a:t>
            </a:r>
            <a:r>
              <a:rPr lang="en-CA" altLang="en-US" sz="1800" dirty="0" err="1"/>
              <a:t>ecx</a:t>
            </a:r>
            <a:endParaRPr lang="en-CA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push </a:t>
            </a:r>
            <a:r>
              <a:rPr lang="en-CA" altLang="en-US" sz="1800" dirty="0" err="1"/>
              <a:t>edx</a:t>
            </a:r>
            <a:endParaRPr lang="en-CA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CA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mov </a:t>
            </a:r>
            <a:r>
              <a:rPr lang="en-CA" altLang="en-US" sz="1800" dirty="0" err="1"/>
              <a:t>esi</a:t>
            </a:r>
            <a:r>
              <a:rPr lang="en-CA" altLang="en-US" sz="1800" dirty="0"/>
              <a:t>, </a:t>
            </a:r>
            <a:r>
              <a:rPr lang="en-CA" altLang="en-US" sz="1800" dirty="0" err="1"/>
              <a:t>esp</a:t>
            </a:r>
            <a:endParaRPr lang="en-CA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mov di, [</a:t>
            </a:r>
            <a:r>
              <a:rPr lang="en-CA" altLang="en-US" sz="1800" dirty="0" err="1"/>
              <a:t>esi</a:t>
            </a:r>
            <a:r>
              <a:rPr lang="en-CA" altLang="en-US" sz="1800" dirty="0"/>
              <a:t>]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mov di, [esi+2]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pop </a:t>
            </a:r>
            <a:r>
              <a:rPr lang="en-CA" altLang="en-US" sz="1800" dirty="0" err="1"/>
              <a:t>eax</a:t>
            </a:r>
            <a:endParaRPr lang="en-CA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pop bx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CA" altLang="en-US" sz="1800" dirty="0"/>
              <a:t>pop ax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18992D9D-A966-4A2D-8748-A0F244E3B35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059113" y="4076700"/>
            <a:ext cx="3027362" cy="1800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chemeClr val="tx2"/>
                </a:solidFill>
              </a:rPr>
              <a:t>;di = ff00</a:t>
            </a: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chemeClr val="tx2"/>
                </a:solidFill>
              </a:rPr>
              <a:t>;di = </a:t>
            </a:r>
            <a:r>
              <a:rPr lang="en-CA" altLang="en-US" sz="1800" dirty="0" err="1">
                <a:solidFill>
                  <a:schemeClr val="tx2"/>
                </a:solidFill>
              </a:rPr>
              <a:t>ddeeh</a:t>
            </a:r>
            <a:endParaRPr lang="en-CA" altLang="en-US" sz="1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chemeClr val="tx2"/>
                </a:solidFill>
              </a:rPr>
              <a:t>;</a:t>
            </a:r>
            <a:r>
              <a:rPr lang="en-CA" altLang="en-US" sz="1800" dirty="0" err="1">
                <a:solidFill>
                  <a:schemeClr val="tx2"/>
                </a:solidFill>
              </a:rPr>
              <a:t>eax</a:t>
            </a:r>
            <a:r>
              <a:rPr lang="en-CA" altLang="en-US" sz="1800" dirty="0">
                <a:solidFill>
                  <a:schemeClr val="tx2"/>
                </a:solidFill>
              </a:rPr>
              <a:t> = ddeeff00h</a:t>
            </a: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chemeClr val="tx2"/>
                </a:solidFill>
              </a:rPr>
              <a:t>;bx = </a:t>
            </a:r>
            <a:r>
              <a:rPr lang="en-CA" altLang="en-US" sz="1800" dirty="0" err="1">
                <a:solidFill>
                  <a:schemeClr val="tx2"/>
                </a:solidFill>
              </a:rPr>
              <a:t>bbcch</a:t>
            </a:r>
            <a:endParaRPr lang="en-CA" altLang="en-US" sz="1800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CA" altLang="en-US" sz="1800" dirty="0">
                <a:solidFill>
                  <a:schemeClr val="tx2"/>
                </a:solidFill>
              </a:rPr>
              <a:t>;ax = 99aah</a:t>
            </a:r>
          </a:p>
        </p:txBody>
      </p:sp>
      <p:sp>
        <p:nvSpPr>
          <p:cNvPr id="30727" name="Text Box 5">
            <a:extLst>
              <a:ext uri="{FF2B5EF4-FFF2-40B4-BE49-F238E27FC236}">
                <a16:creationId xmlns:a16="http://schemas.microsoft.com/office/drawing/2014/main" id="{55374E85-9C8A-45B9-AF25-6CFF40842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652963"/>
            <a:ext cx="9350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A4979D45-74D1-46DC-A8CE-395C930F1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E06E10CD-CBD1-41A2-B446-81E0495CD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115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95C5929-8C15-4E71-89EF-1295D4DD0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Using PUSH and POP</a:t>
            </a: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549153E3-20A4-48A7-B65A-70A9B54A6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75438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push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		; push registers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push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push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ebx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mov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esi,OFFSET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dwordVal</a:t>
            </a:r>
            <a:r>
              <a:rPr lang="en-US" altLang="en-US" sz="1800" b="1" dirty="0">
                <a:latin typeface="Courier New" panose="02070309020205020404" pitchFamily="49" charset="0"/>
              </a:rPr>
              <a:t> 		; display some memory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mov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dwordVal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mov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ebx,TYPE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dwordVal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DumpMem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pop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ebx</a:t>
            </a:r>
            <a:r>
              <a:rPr lang="en-US" altLang="en-US" sz="1800" b="1" dirty="0">
                <a:latin typeface="Courier New" panose="02070309020205020404" pitchFamily="49" charset="0"/>
              </a:rPr>
              <a:t>		; restore registers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pop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pop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1750" name="Text Box 4">
            <a:extLst>
              <a:ext uri="{FF2B5EF4-FFF2-40B4-BE49-F238E27FC236}">
                <a16:creationId xmlns:a16="http://schemas.microsoft.com/office/drawing/2014/main" id="{17E06DA3-D0AF-4E53-B623-A14C9081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Save and restore registers when they contain important values. PUSH and POP instructions occur in the opposite order.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338C876D-B9C0-4BEA-86A2-C5455727D7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5F175914-63A0-4BBB-9F73-1B8875BB9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116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9266" name="Rectangle 1026">
            <a:extLst>
              <a:ext uri="{FF2B5EF4-FFF2-40B4-BE49-F238E27FC236}">
                <a16:creationId xmlns:a16="http://schemas.microsoft.com/office/drawing/2014/main" id="{BAAFD28B-74F2-4B4C-AF0E-9F54B880C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Example: Nested Loop</a:t>
            </a:r>
          </a:p>
        </p:txBody>
      </p:sp>
      <p:sp>
        <p:nvSpPr>
          <p:cNvPr id="32773" name="Text Box 1027">
            <a:extLst>
              <a:ext uri="{FF2B5EF4-FFF2-40B4-BE49-F238E27FC236}">
                <a16:creationId xmlns:a16="http://schemas.microsoft.com/office/drawing/2014/main" id="{6B938AE7-68E6-4D09-9E0B-A297FE305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7315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ecx,100	; set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L1:		; begin the outer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push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ecx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; save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ecx,20	; set inner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L2:		; begin the inner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loop L2	; repeat the inner loop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pop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ecx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; restore outer loop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loop L1	; repeat the outer loop</a:t>
            </a:r>
          </a:p>
        </p:txBody>
      </p:sp>
      <p:sp>
        <p:nvSpPr>
          <p:cNvPr id="32774" name="Text Box 1028">
            <a:extLst>
              <a:ext uri="{FF2B5EF4-FFF2-40B4-BE49-F238E27FC236}">
                <a16:creationId xmlns:a16="http://schemas.microsoft.com/office/drawing/2014/main" id="{3580DDC7-C5B0-4708-9654-A1220E98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Remember the nested loop we created on page 129? It's easy to push the outer loop counter before entering the inner loop:</a:t>
            </a:r>
          </a:p>
        </p:txBody>
      </p:sp>
      <p:sp>
        <p:nvSpPr>
          <p:cNvPr id="32775" name="Rectangle 1029">
            <a:extLst>
              <a:ext uri="{FF2B5EF4-FFF2-40B4-BE49-F238E27FC236}">
                <a16:creationId xmlns:a16="http://schemas.microsoft.com/office/drawing/2014/main" id="{7BE5B2A4-E7FE-4CED-9129-BCC1DC87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00400"/>
            <a:ext cx="69342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773910DF-C6E7-4F78-A236-B3A1DB9B9A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2C842E60-33C7-4F99-B83D-C04137F17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117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8546" name="Rectangle 1026">
            <a:extLst>
              <a:ext uri="{FF2B5EF4-FFF2-40B4-BE49-F238E27FC236}">
                <a16:creationId xmlns:a16="http://schemas.microsoft.com/office/drawing/2014/main" id="{F1C5F35B-6A67-4B5C-9CF3-0FBB5485C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Example: Reversing a String</a:t>
            </a:r>
          </a:p>
        </p:txBody>
      </p:sp>
      <p:sp>
        <p:nvSpPr>
          <p:cNvPr id="33797" name="Rectangle 1027">
            <a:extLst>
              <a:ext uri="{FF2B5EF4-FFF2-40B4-BE49-F238E27FC236}">
                <a16:creationId xmlns:a16="http://schemas.microsoft.com/office/drawing/2014/main" id="{DB6EEA9D-635C-40B1-B037-1C8EB1F1C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2075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Use a loop with indexed addressing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Push each character on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Start at the beginning of the string, pop the stack in reverse order, insert each character back into the string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Q: Why must each character be put in EAX before it is pushed?</a:t>
            </a:r>
          </a:p>
        </p:txBody>
      </p:sp>
      <p:sp>
        <p:nvSpPr>
          <p:cNvPr id="108548" name="Text Box 1028">
            <a:extLst>
              <a:ext uri="{FF2B5EF4-FFF2-40B4-BE49-F238E27FC236}">
                <a16:creationId xmlns:a16="http://schemas.microsoft.com/office/drawing/2014/main" id="{C79149F2-E9E5-4975-A549-747160217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76675"/>
            <a:ext cx="70104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Because only word (16-bit) or doubleword (32-bit) values can be pushed on the stack.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nimBg="1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18AAA412-FF6D-4577-8BE7-AC14053FA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768C5E66-3EA7-4C94-BEFB-209DDCB28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118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FA08965E-B21B-4F15-ACED-6491AE360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  <a:endParaRPr lang="en-US" sz="2900"/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54751997-548F-4BA5-91EE-4824AA36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7772400" cy="11858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so it inputs a list of 32-bit integers from the user, stores the integers in an array and then displays the integers in reverse order.</a:t>
            </a:r>
          </a:p>
          <a:p>
            <a:pPr eaLnBrk="1" hangingPunct="1">
              <a:spcBef>
                <a:spcPct val="50000"/>
              </a:spcBef>
              <a:buClrTx/>
            </a:pPr>
            <a:endParaRPr lang="en-US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8E6F34-32AE-4753-856A-83445D4CE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4391025" cy="453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	.</a:t>
            </a:r>
            <a:r>
              <a:rPr lang="en-CA" altLang="en-US" sz="1800" b="1" dirty="0"/>
              <a:t>data</a:t>
            </a:r>
          </a:p>
          <a:p>
            <a:pPr eaLnBrk="1" hangingPunct="1"/>
            <a:r>
              <a:rPr lang="en-CA" altLang="en-US" sz="1800" b="1" dirty="0"/>
              <a:t>	Arr1 DWORD 5 DUP (0)</a:t>
            </a:r>
          </a:p>
          <a:p>
            <a:pPr eaLnBrk="1" hangingPunct="1"/>
            <a:r>
              <a:rPr lang="en-CA" altLang="en-US" sz="1800" b="1" dirty="0"/>
              <a:t>	str1 BYTE "input an integer", 0</a:t>
            </a:r>
          </a:p>
          <a:p>
            <a:pPr eaLnBrk="1" hangingPunct="1"/>
            <a:endParaRPr lang="en-CA" altLang="en-US" sz="1800" b="1" dirty="0"/>
          </a:p>
          <a:p>
            <a:pPr eaLnBrk="1" hangingPunct="1"/>
            <a:r>
              <a:rPr lang="en-CA" altLang="en-US" sz="1800" b="1" dirty="0"/>
              <a:t>	.code</a:t>
            </a:r>
          </a:p>
          <a:p>
            <a:pPr eaLnBrk="1" hangingPunct="1"/>
            <a:r>
              <a:rPr lang="en-US" altLang="en-US" sz="1800" b="1" dirty="0"/>
              <a:t>	mov </a:t>
            </a:r>
            <a:r>
              <a:rPr lang="en-US" altLang="en-US" sz="1800" b="1" dirty="0" err="1"/>
              <a:t>edi</a:t>
            </a:r>
            <a:r>
              <a:rPr lang="en-US" altLang="en-US" sz="1800" b="1" dirty="0"/>
              <a:t>, OFFSET </a:t>
            </a:r>
            <a:r>
              <a:rPr lang="en-CA" altLang="en-US" sz="1800" b="1" dirty="0"/>
              <a:t>Arr1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	mov </a:t>
            </a:r>
            <a:r>
              <a:rPr lang="en-US" altLang="en-US" sz="1800" b="1" dirty="0" err="1"/>
              <a:t>ecx</a:t>
            </a:r>
            <a:r>
              <a:rPr lang="en-US" altLang="en-US" sz="1800" b="1" dirty="0"/>
              <a:t>, LENGTHOF </a:t>
            </a:r>
            <a:r>
              <a:rPr lang="en-CA" altLang="en-US" sz="1800" b="1" dirty="0"/>
              <a:t>Arr1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>
                <a:solidFill>
                  <a:srgbClr val="FFFF00"/>
                </a:solidFill>
              </a:rPr>
              <a:t>L1</a:t>
            </a:r>
            <a:r>
              <a:rPr lang="en-US" altLang="en-US" sz="1800" b="1" dirty="0"/>
              <a:t>:	mov </a:t>
            </a:r>
            <a:r>
              <a:rPr lang="en-US" altLang="en-US" sz="1800" b="1" dirty="0" err="1"/>
              <a:t>edx</a:t>
            </a:r>
            <a:r>
              <a:rPr lang="en-US" altLang="en-US" sz="1800" b="1" dirty="0"/>
              <a:t>, offset str1</a:t>
            </a:r>
          </a:p>
          <a:p>
            <a:pPr eaLnBrk="1" hangingPunct="1"/>
            <a:r>
              <a:rPr lang="en-US" altLang="en-US" sz="1800" b="1" dirty="0"/>
              <a:t>	call </a:t>
            </a:r>
            <a:r>
              <a:rPr lang="en-US" altLang="en-US" sz="1800" b="1" dirty="0" err="1"/>
              <a:t>WriteString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	call </a:t>
            </a:r>
            <a:r>
              <a:rPr lang="en-US" altLang="en-US" sz="1800" b="1" dirty="0" err="1"/>
              <a:t>crlf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	call </a:t>
            </a:r>
            <a:r>
              <a:rPr lang="en-US" altLang="en-US" sz="1800" b="1" dirty="0" err="1"/>
              <a:t>ReadInt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	push </a:t>
            </a:r>
            <a:r>
              <a:rPr lang="en-US" altLang="en-US" sz="1800" b="1" dirty="0" err="1"/>
              <a:t>eax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	mov [</a:t>
            </a:r>
            <a:r>
              <a:rPr lang="en-US" altLang="en-US" sz="1800" b="1" dirty="0" err="1"/>
              <a:t>edi</a:t>
            </a:r>
            <a:r>
              <a:rPr lang="en-US" altLang="en-US" sz="1800" b="1" dirty="0"/>
              <a:t>], </a:t>
            </a:r>
            <a:r>
              <a:rPr lang="en-US" altLang="en-US" sz="1800" b="1" dirty="0" err="1"/>
              <a:t>eax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	add </a:t>
            </a:r>
            <a:r>
              <a:rPr lang="en-US" altLang="en-US" sz="1800" b="1" dirty="0" err="1"/>
              <a:t>edi</a:t>
            </a:r>
            <a:r>
              <a:rPr lang="en-US" altLang="en-US" sz="1800" b="1" dirty="0"/>
              <a:t>, TYPE </a:t>
            </a:r>
            <a:r>
              <a:rPr lang="en-CA" altLang="en-US" sz="1800" b="1" dirty="0"/>
              <a:t>Arr1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	loop </a:t>
            </a:r>
            <a:r>
              <a:rPr lang="en-US" altLang="en-US" sz="1800" b="1" dirty="0">
                <a:solidFill>
                  <a:srgbClr val="FFFF00"/>
                </a:solidFill>
              </a:rPr>
              <a:t>L1</a:t>
            </a:r>
          </a:p>
          <a:p>
            <a:pPr eaLnBrk="1" hangingPunct="1"/>
            <a:endParaRPr lang="en-US" altLang="en-US" sz="1800" b="1" dirty="0"/>
          </a:p>
          <a:p>
            <a:pPr eaLnBrk="1" hangingPunct="1"/>
            <a:r>
              <a:rPr lang="en-US" altLang="en-US" sz="1600" b="1" dirty="0"/>
              <a:t>	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1F9414B-BD5A-43C7-9EE7-4B9BAE263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989138"/>
            <a:ext cx="4067175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/>
              <a:t>	</a:t>
            </a:r>
          </a:p>
          <a:p>
            <a:pPr eaLnBrk="1" hangingPunct="1"/>
            <a:r>
              <a:rPr lang="en-US" altLang="en-US" sz="1800" b="1" dirty="0"/>
              <a:t>	mov </a:t>
            </a:r>
            <a:r>
              <a:rPr lang="en-US" altLang="en-US" sz="1800" b="1" dirty="0" err="1"/>
              <a:t>ecx</a:t>
            </a:r>
            <a:r>
              <a:rPr lang="en-US" altLang="en-US" sz="1800" b="1" dirty="0"/>
              <a:t>, LENGTH OF </a:t>
            </a:r>
            <a:r>
              <a:rPr lang="en-CA" altLang="en-US" sz="1800" b="1" dirty="0"/>
              <a:t>Arr1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	</a:t>
            </a:r>
          </a:p>
          <a:p>
            <a:pPr eaLnBrk="1" hangingPunct="1"/>
            <a:r>
              <a:rPr lang="en-US" altLang="en-US" sz="1800" b="1" dirty="0"/>
              <a:t>  </a:t>
            </a:r>
            <a:r>
              <a:rPr lang="en-US" altLang="en-US" sz="1800" b="1" dirty="0">
                <a:solidFill>
                  <a:srgbClr val="FFFF00"/>
                </a:solidFill>
              </a:rPr>
              <a:t>L2</a:t>
            </a:r>
            <a:r>
              <a:rPr lang="en-US" altLang="en-US" sz="1800" b="1" dirty="0"/>
              <a:t>:	</a:t>
            </a:r>
          </a:p>
          <a:p>
            <a:pPr eaLnBrk="1" hangingPunct="1"/>
            <a:r>
              <a:rPr lang="en-US" altLang="en-US" sz="1800" b="1" dirty="0"/>
              <a:t>	pop </a:t>
            </a:r>
            <a:r>
              <a:rPr lang="en-US" altLang="en-US" sz="1800" b="1" dirty="0" err="1"/>
              <a:t>eax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  	call </a:t>
            </a:r>
            <a:r>
              <a:rPr lang="en-US" altLang="en-US" sz="1800" b="1" dirty="0" err="1"/>
              <a:t>WriteInt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  	call </a:t>
            </a:r>
            <a:r>
              <a:rPr lang="en-US" altLang="en-US" sz="1800" b="1" dirty="0" err="1"/>
              <a:t>crlf</a:t>
            </a:r>
            <a:endParaRPr lang="en-US" altLang="en-US" sz="1800" b="1" dirty="0"/>
          </a:p>
          <a:p>
            <a:pPr eaLnBrk="1" hangingPunct="1"/>
            <a:r>
              <a:rPr lang="en-US" altLang="en-US" sz="1800" b="1" dirty="0"/>
              <a:t>  	loop </a:t>
            </a:r>
            <a:r>
              <a:rPr lang="en-US" altLang="en-US" sz="1800" b="1" dirty="0">
                <a:solidFill>
                  <a:srgbClr val="FFFF00"/>
                </a:solidFill>
              </a:rPr>
              <a:t>L2</a:t>
            </a:r>
            <a:endParaRPr lang="en-US" altLang="en-US" sz="18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5281D749-B84D-4516-9D4D-BB9C73B5C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6994F792-1CB3-43F5-8C6E-0325D4E87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119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3171D49-B847-4E9E-9111-BB4E70084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Related Instructions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0B60FFA-2C9B-4FC5-B3BA-47E07BA6B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7338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PUSHFD and POPFD</a:t>
            </a:r>
          </a:p>
          <a:p>
            <a:pPr lvl="1" eaLnBrk="1" hangingPunct="1"/>
            <a:r>
              <a:rPr lang="en-US" altLang="en-US" dirty="0"/>
              <a:t>push and pop the EFLAGS register</a:t>
            </a:r>
          </a:p>
          <a:p>
            <a:pPr eaLnBrk="1" hangingPunct="1"/>
            <a:r>
              <a:rPr lang="en-US" altLang="en-US" dirty="0"/>
              <a:t>PUSHAD pushes the 32-bit general-purpose registers on the stack </a:t>
            </a:r>
          </a:p>
          <a:p>
            <a:pPr lvl="1" eaLnBrk="1" hangingPunct="1"/>
            <a:r>
              <a:rPr lang="en-US" altLang="en-US" dirty="0"/>
              <a:t>order: EAX, ECX, EDX, EBX, ESP, EBP, ESI, EDI</a:t>
            </a:r>
          </a:p>
          <a:p>
            <a:pPr eaLnBrk="1" hangingPunct="1"/>
            <a:r>
              <a:rPr lang="en-US" altLang="en-US" dirty="0"/>
              <a:t>POPAD pops the same registers off the stack in reverse order</a:t>
            </a:r>
          </a:p>
          <a:p>
            <a:pPr lvl="1" eaLnBrk="1" hangingPunct="1"/>
            <a:r>
              <a:rPr lang="en-US" altLang="en-US" dirty="0"/>
              <a:t>PUSHA and POPA do the same for 16-bit registers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A95ED-B5CA-40E9-9003-0759E091FD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63052-0586-4872-8D74-2088F58D6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1F547AFB-217F-4A23-B412-4BBF8123B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Multitasking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0BE76CF-968B-4B46-A592-13C98E001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OS can run multiple programs at the same time.</a:t>
            </a:r>
          </a:p>
          <a:p>
            <a:r>
              <a:rPr lang="en-US" altLang="en-US"/>
              <a:t>Multiple threads of execution within the same program.</a:t>
            </a:r>
          </a:p>
          <a:p>
            <a:r>
              <a:rPr lang="en-US" altLang="en-US"/>
              <a:t>Scheduler utility assigns a given amount of CPU time to each running program.</a:t>
            </a:r>
          </a:p>
          <a:p>
            <a:r>
              <a:rPr lang="en-US" altLang="en-US"/>
              <a:t>Rapid switching of tasks</a:t>
            </a:r>
          </a:p>
          <a:p>
            <a:pPr lvl="1"/>
            <a:r>
              <a:rPr lang="en-US" altLang="en-US"/>
              <a:t>gives illusion that all programs are running at once</a:t>
            </a:r>
          </a:p>
          <a:p>
            <a:pPr lvl="1"/>
            <a:r>
              <a:rPr lang="en-US" altLang="en-US"/>
              <a:t>the processor must support task switching.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B992E165-F15F-4DEA-AB91-9DDA2095AE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EF2ABE82-8338-4395-9C2F-5BA5B52FC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18301570-27C7-4F23-ADCD-7174D787D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5A951F8C-473C-4245-95F0-7131A5B78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3124200"/>
          </a:xfrm>
        </p:spPr>
        <p:txBody>
          <a:bodyPr/>
          <a:lstStyle/>
          <a:p>
            <a:pPr eaLnBrk="1" hangingPunct="1"/>
            <a:r>
              <a:rPr lang="en-US" altLang="en-US"/>
              <a:t>Write a program that does the following:</a:t>
            </a:r>
          </a:p>
          <a:p>
            <a:pPr lvl="1" eaLnBrk="1" hangingPunct="1"/>
            <a:r>
              <a:rPr lang="en-US" altLang="en-US"/>
              <a:t>Assigns integer values to EAX, EBX, ECX, EDX, ESI, and EDI</a:t>
            </a:r>
          </a:p>
          <a:p>
            <a:pPr lvl="1" eaLnBrk="1" hangingPunct="1"/>
            <a:r>
              <a:rPr lang="en-US" altLang="en-US"/>
              <a:t>Uses PUSHAD to push the general-purpose registers on the stack</a:t>
            </a:r>
          </a:p>
          <a:p>
            <a:pPr lvl="1" eaLnBrk="1" hangingPunct="1"/>
            <a:r>
              <a:rPr lang="en-US" altLang="en-US"/>
              <a:t>Using a loop, your program should pop each integer from the stack and display it on the screen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3864BD8E-718F-4B24-9F29-BC2B3592B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F4D53324-0B9F-483A-AA4B-8454BA457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121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7F71E53-B927-461A-BCDE-4D11AE714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/>
              <a:t>Example: PUSHAD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D207645C-F129-494B-941E-B78D6658E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t-BR" altLang="en-US" sz="1600"/>
              <a:t>.data</a:t>
            </a:r>
          </a:p>
          <a:p>
            <a:pPr eaLnBrk="1" hangingPunct="1">
              <a:buFontTx/>
              <a:buNone/>
            </a:pPr>
            <a:r>
              <a:rPr lang="pt-BR" altLang="en-US" sz="1600"/>
              <a:t>	varD DWORD 1122h, 3344h, 5566h, 7788h, 99aah, 0bbcch</a:t>
            </a:r>
          </a:p>
          <a:p>
            <a:pPr eaLnBrk="1" hangingPunct="1">
              <a:buFontTx/>
              <a:buNone/>
            </a:pPr>
            <a:endParaRPr lang="pt-BR" altLang="en-US" sz="1600"/>
          </a:p>
          <a:p>
            <a:pPr eaLnBrk="1" hangingPunct="1">
              <a:buFontTx/>
              <a:buNone/>
            </a:pPr>
            <a:r>
              <a:rPr lang="en-CA" altLang="en-US" sz="1600"/>
              <a:t>.code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mov eax, varD  	; 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mov ebx, varD+4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mov ecx, varD+8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mov edx, varD+12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mov esi, varD+16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mov edi, varD+20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pushad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mov ecx, 8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  L1:	 pop eax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call WriteHex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call crlf</a:t>
            </a:r>
          </a:p>
          <a:p>
            <a:pPr eaLnBrk="1" hangingPunct="1">
              <a:buFontTx/>
              <a:buNone/>
            </a:pPr>
            <a:r>
              <a:rPr lang="en-CA" altLang="en-US" sz="1600"/>
              <a:t>		loop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13F0E77B-B4DD-4EBD-9EA1-3C43C476F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BF12BCA7-12B5-4855-A06F-64016728C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122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FEBE5A9-A310-4C5D-88FF-24E377AD7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Defining and Using Procedures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ED3FE44-CE12-4407-A407-BF7C2F5A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6400800" cy="4038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/>
              <a:t>Creating Procedures</a:t>
            </a:r>
          </a:p>
          <a:p>
            <a:pPr eaLnBrk="1" hangingPunct="1"/>
            <a:r>
              <a:rPr lang="en-US" altLang="en-US" dirty="0"/>
              <a:t>Documenting Procedures</a:t>
            </a:r>
          </a:p>
          <a:p>
            <a:pPr eaLnBrk="1" hangingPunct="1"/>
            <a:r>
              <a:rPr lang="en-US" altLang="en-US" dirty="0"/>
              <a:t>Example: </a:t>
            </a:r>
            <a:r>
              <a:rPr lang="en-US" altLang="en-US" dirty="0" err="1"/>
              <a:t>SumOf</a:t>
            </a:r>
            <a:r>
              <a:rPr lang="en-US" altLang="en-US" dirty="0"/>
              <a:t> Procedure</a:t>
            </a:r>
          </a:p>
          <a:p>
            <a:pPr eaLnBrk="1" hangingPunct="1"/>
            <a:r>
              <a:rPr lang="en-US" altLang="en-US" dirty="0"/>
              <a:t>CALL and RET Instructions</a:t>
            </a:r>
          </a:p>
          <a:p>
            <a:pPr eaLnBrk="1" hangingPunct="1"/>
            <a:r>
              <a:rPr lang="en-US" altLang="en-US" dirty="0"/>
              <a:t>Nested Procedure Calls</a:t>
            </a:r>
          </a:p>
          <a:p>
            <a:pPr eaLnBrk="1" hangingPunct="1"/>
            <a:r>
              <a:rPr lang="en-US" altLang="en-US" dirty="0"/>
              <a:t>Local and Global Labels</a:t>
            </a:r>
          </a:p>
          <a:p>
            <a:pPr eaLnBrk="1" hangingPunct="1"/>
            <a:r>
              <a:rPr lang="en-US" altLang="en-US" dirty="0"/>
              <a:t>Procedure Parameters</a:t>
            </a:r>
          </a:p>
          <a:p>
            <a:pPr eaLnBrk="1" hangingPunct="1"/>
            <a:r>
              <a:rPr lang="en-US" altLang="en-US" dirty="0"/>
              <a:t>Flowchart Symbols</a:t>
            </a:r>
          </a:p>
          <a:p>
            <a:pPr eaLnBrk="1" hangingPunct="1"/>
            <a:r>
              <a:rPr lang="en-US" altLang="en-US" dirty="0"/>
              <a:t>USES Operator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A58DFE61-E7C3-4068-9A9B-1B89740DF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B6F7881F-608C-4149-AB37-BA78840B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123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D6B6A6E-98E8-434E-83A8-ECC228C5E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Creating Procedures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2E788C35-ED30-4833-B408-173507ED9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Large problems can be divided into smaller tasks to make them more manageable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procedure</a:t>
            </a:r>
            <a:r>
              <a:rPr lang="en-US" altLang="en-US"/>
              <a:t> is the ASM equivalent of a Java or C++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Following is an assembly language procedure named </a:t>
            </a:r>
            <a:r>
              <a:rPr lang="en-US" altLang="en-US">
                <a:solidFill>
                  <a:schemeClr val="tx2"/>
                </a:solidFill>
              </a:rPr>
              <a:t>sample:</a:t>
            </a:r>
          </a:p>
        </p:txBody>
      </p:sp>
      <p:sp>
        <p:nvSpPr>
          <p:cNvPr id="39942" name="Text Box 4">
            <a:extLst>
              <a:ext uri="{FF2B5EF4-FFF2-40B4-BE49-F238E27FC236}">
                <a16:creationId xmlns:a16="http://schemas.microsoft.com/office/drawing/2014/main" id="{7B76AD8E-2703-4D1F-84E4-BB76C87D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84914"/>
            <a:ext cx="4953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sample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sample ENDP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3A7A1526-DC78-4E9B-8AF6-D669AB24F7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9540E6EF-D0AB-418D-BB8B-611D9E6BF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124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83ACED1-3963-49FA-81F5-2034E2A69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Documenting Procedures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4DA4FF6D-E62B-4450-8332-DE664DB02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2438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A description of all tasks accomplished by the procedure.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Receives:</a:t>
            </a:r>
            <a:r>
              <a:rPr lang="en-US" altLang="en-US" sz="2000"/>
              <a:t> A list of input parameters; state their usage and requirements.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Returns:</a:t>
            </a:r>
            <a:r>
              <a:rPr lang="en-US" altLang="en-US" sz="2000"/>
              <a:t> A description of values returned by the procedure.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Requires:</a:t>
            </a:r>
            <a:r>
              <a:rPr lang="en-US" altLang="en-US" sz="2000"/>
              <a:t> Optional list of requirements called </a:t>
            </a:r>
            <a:r>
              <a:rPr lang="en-US" altLang="en-US" sz="2000">
                <a:solidFill>
                  <a:schemeClr val="tx2"/>
                </a:solidFill>
              </a:rPr>
              <a:t>preconditions</a:t>
            </a:r>
            <a:r>
              <a:rPr lang="en-US" altLang="en-US" sz="2000"/>
              <a:t> that must be satisfied before the procedure is called.</a:t>
            </a: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264EFCC7-A1AC-4B68-ACD3-E31219E0D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391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Suggested documentation for each procedure:</a:t>
            </a: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EBB97A2D-0E39-4CE7-B7E4-06BBD9928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76200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 a procedure is called without its preconditions having been satisfied, the procedure's creator makes no promise that it will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3E37271B-730C-4D81-97D3-137369022E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82354EFA-FDA2-4A57-A5DA-0C1F87867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125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BCBDD47-5114-4328-BECE-6476088A8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Example: SumOf Procedure</a:t>
            </a:r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5F0CFE3C-E14C-441C-9F4D-9D43DCC8F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6962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;---------------------------------------------------------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anose="02070309020205020404" pitchFamily="49" charset="0"/>
              </a:rPr>
              <a:t>SumOf</a:t>
            </a:r>
            <a:r>
              <a:rPr lang="en-US" altLang="en-US" sz="1600" b="1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 Calculates and returns the sum of three 32-bit integers.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 Receives: EAX, EBX, ECX, the three integers. May be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 signed or unsigned.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 Returns: EAX = sum, and the status flags (Carry,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 Overflow, etc.) are changed.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 Requires: nothing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;---------------------------------------------------------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add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eax,ebx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add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eax,ecx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anose="02070309020205020404" pitchFamily="49" charset="0"/>
              </a:rPr>
              <a:t>SumOf</a:t>
            </a:r>
            <a:r>
              <a:rPr lang="en-US" altLang="en-US" sz="1600" b="1" dirty="0">
                <a:latin typeface="Courier New" panose="02070309020205020404" pitchFamily="49" charset="0"/>
              </a:rPr>
              <a:t> ENDP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27B3A0A1-B709-4CBA-844F-CD2FF7B35D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886A4015-AD54-4E00-87AD-3D7739A12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126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578C08A4-B0C2-495E-907F-11E1B5A6F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/>
              <a:t>Example: Calling Procedure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A559581-E1C0-49AC-8709-93CC10986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9338" y="1412875"/>
            <a:ext cx="3959225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sz="1800" dirty="0"/>
              <a:t>. data</a:t>
            </a:r>
          </a:p>
          <a:p>
            <a:pPr eaLnBrk="1" hangingPunct="1">
              <a:buFontTx/>
              <a:buNone/>
            </a:pPr>
            <a:r>
              <a:rPr lang="en-CA" altLang="en-US" sz="1800" dirty="0"/>
              <a:t>	</a:t>
            </a:r>
            <a:r>
              <a:rPr lang="en-CA" altLang="en-US" sz="1800" dirty="0" err="1"/>
              <a:t>intArray</a:t>
            </a:r>
            <a:r>
              <a:rPr lang="en-CA" altLang="en-US" sz="1800" dirty="0"/>
              <a:t> DWORD 	1, 2, 3</a:t>
            </a:r>
          </a:p>
          <a:p>
            <a:pPr eaLnBrk="1" hangingPunct="1">
              <a:buFontTx/>
              <a:buNone/>
            </a:pPr>
            <a:r>
              <a:rPr lang="en-CA" altLang="en-US" sz="1800" dirty="0"/>
              <a:t>	sum DWORD 		?</a:t>
            </a:r>
          </a:p>
          <a:p>
            <a:pPr eaLnBrk="1" hangingPunct="1">
              <a:buFontTx/>
              <a:buNone/>
            </a:pPr>
            <a:endParaRPr lang="en-CA" altLang="en-US" sz="1800" dirty="0"/>
          </a:p>
          <a:p>
            <a:pPr eaLnBrk="1" hangingPunct="1">
              <a:buFontTx/>
              <a:buNone/>
            </a:pPr>
            <a:r>
              <a:rPr lang="en-CA" altLang="en-US" sz="1800" dirty="0"/>
              <a:t>.code</a:t>
            </a:r>
          </a:p>
          <a:p>
            <a:pPr eaLnBrk="1" hangingPunct="1">
              <a:buFontTx/>
              <a:buNone/>
            </a:pPr>
            <a:r>
              <a:rPr lang="en-CA" altLang="en-US" sz="1800" dirty="0"/>
              <a:t>	mov </a:t>
            </a:r>
            <a:r>
              <a:rPr lang="en-CA" altLang="en-US" sz="1800" dirty="0" err="1"/>
              <a:t>eax</a:t>
            </a:r>
            <a:r>
              <a:rPr lang="en-CA" altLang="en-US" sz="1800" dirty="0"/>
              <a:t>, </a:t>
            </a:r>
            <a:r>
              <a:rPr lang="en-CA" altLang="en-US" sz="1800" dirty="0" err="1"/>
              <a:t>intArray</a:t>
            </a:r>
            <a:endParaRPr lang="en-CA" altLang="en-US" sz="1800" dirty="0"/>
          </a:p>
          <a:p>
            <a:pPr eaLnBrk="1" hangingPunct="1">
              <a:buFontTx/>
              <a:buNone/>
            </a:pPr>
            <a:r>
              <a:rPr lang="en-CA" altLang="en-US" sz="1800" dirty="0"/>
              <a:t>	mov </a:t>
            </a:r>
            <a:r>
              <a:rPr lang="en-CA" altLang="en-US" sz="1800" dirty="0" err="1"/>
              <a:t>ebx</a:t>
            </a:r>
            <a:r>
              <a:rPr lang="en-CA" altLang="en-US" sz="1800" dirty="0"/>
              <a:t>, [intArray+4]</a:t>
            </a:r>
          </a:p>
          <a:p>
            <a:pPr eaLnBrk="1" hangingPunct="1">
              <a:buFontTx/>
              <a:buNone/>
            </a:pPr>
            <a:r>
              <a:rPr lang="en-CA" altLang="en-US" sz="1800" dirty="0"/>
              <a:t>	mov </a:t>
            </a:r>
            <a:r>
              <a:rPr lang="en-CA" altLang="en-US" sz="1800" dirty="0" err="1"/>
              <a:t>ecx</a:t>
            </a:r>
            <a:r>
              <a:rPr lang="en-CA" altLang="en-US" sz="1800" dirty="0"/>
              <a:t>, [intArray+8]</a:t>
            </a:r>
          </a:p>
          <a:p>
            <a:pPr eaLnBrk="1" hangingPunct="1">
              <a:buFontTx/>
              <a:buNone/>
            </a:pPr>
            <a:endParaRPr lang="en-CA" altLang="en-US" sz="1800" dirty="0"/>
          </a:p>
          <a:p>
            <a:pPr eaLnBrk="1" hangingPunct="1">
              <a:buFontTx/>
              <a:buNone/>
            </a:pPr>
            <a:r>
              <a:rPr lang="en-CA" altLang="en-US" sz="1800" dirty="0"/>
              <a:t>	</a:t>
            </a:r>
            <a:r>
              <a:rPr lang="en-CA" altLang="en-US" sz="1800" dirty="0">
                <a:solidFill>
                  <a:schemeClr val="tx2"/>
                </a:solidFill>
              </a:rPr>
              <a:t>call</a:t>
            </a:r>
            <a:r>
              <a:rPr lang="en-CA" altLang="en-US" sz="1800" dirty="0"/>
              <a:t> </a:t>
            </a:r>
            <a:r>
              <a:rPr lang="en-CA" altLang="en-US" sz="1800" dirty="0" err="1"/>
              <a:t>SumOf</a:t>
            </a:r>
            <a:endParaRPr lang="en-CA" altLang="en-US" sz="1800" dirty="0"/>
          </a:p>
          <a:p>
            <a:pPr eaLnBrk="1" hangingPunct="1">
              <a:buFontTx/>
              <a:buNone/>
            </a:pPr>
            <a:endParaRPr lang="en-CA" altLang="en-US" sz="1800" dirty="0"/>
          </a:p>
          <a:p>
            <a:pPr eaLnBrk="1" hangingPunct="1">
              <a:buFontTx/>
              <a:buNone/>
            </a:pPr>
            <a:r>
              <a:rPr lang="en-CA" altLang="en-US" sz="1800" dirty="0"/>
              <a:t>	mov sum, </a:t>
            </a:r>
            <a:r>
              <a:rPr lang="en-CA" altLang="en-US" sz="1800" dirty="0" err="1"/>
              <a:t>eax</a:t>
            </a:r>
            <a:endParaRPr lang="en-CA" altLang="en-US" sz="1800" dirty="0"/>
          </a:p>
        </p:txBody>
      </p:sp>
      <p:sp>
        <p:nvSpPr>
          <p:cNvPr id="43014" name="Text Box 3">
            <a:extLst>
              <a:ext uri="{FF2B5EF4-FFF2-40B4-BE49-F238E27FC236}">
                <a16:creationId xmlns:a16="http://schemas.microsoft.com/office/drawing/2014/main" id="{5865FBF2-703F-4448-95C7-658245567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4176712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SumOf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; Calculates and returns the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; sum of three 32-bit integers.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add eax,ebx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add eax,ecx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SumOf 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17999640-F48B-4AA4-8928-88A18D462E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08192E4F-548A-4B5F-AADE-9C0BA5B60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127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37E82246-8F51-44CA-A62D-71A1221EF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CALL and RET Instructions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5B04E8DE-F2B0-4663-B91B-23A143F7B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514600"/>
          </a:xfrm>
        </p:spPr>
        <p:txBody>
          <a:bodyPr/>
          <a:lstStyle/>
          <a:p>
            <a:pPr eaLnBrk="1" hangingPunct="1"/>
            <a:r>
              <a:rPr lang="en-US" altLang="en-US" dirty="0"/>
              <a:t>The CALL instruction calls a procedure </a:t>
            </a:r>
          </a:p>
          <a:p>
            <a:pPr lvl="1" eaLnBrk="1" hangingPunct="1"/>
            <a:r>
              <a:rPr lang="en-US" altLang="en-US" dirty="0"/>
              <a:t>pushes offset of next instruction on the stack</a:t>
            </a:r>
          </a:p>
          <a:p>
            <a:pPr lvl="1" eaLnBrk="1" hangingPunct="1"/>
            <a:r>
              <a:rPr lang="en-US" altLang="en-US" dirty="0"/>
              <a:t>copies the address of the called procedure into EIP</a:t>
            </a:r>
          </a:p>
          <a:p>
            <a:pPr eaLnBrk="1" hangingPunct="1"/>
            <a:r>
              <a:rPr lang="en-US" altLang="en-US" dirty="0"/>
              <a:t> The RET instruction returns from a procedure</a:t>
            </a:r>
          </a:p>
          <a:p>
            <a:pPr lvl="1" eaLnBrk="1" hangingPunct="1"/>
            <a:r>
              <a:rPr lang="en-US" altLang="en-US" dirty="0"/>
              <a:t>pops top of stack into EIP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>
            <a:extLst>
              <a:ext uri="{FF2B5EF4-FFF2-40B4-BE49-F238E27FC236}">
                <a16:creationId xmlns:a16="http://schemas.microsoft.com/office/drawing/2014/main" id="{78AFE1FB-51C8-4FF1-9756-66CCAC575A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A2D22068-97F0-41D3-8534-8D5073711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128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4916B8C-EFA0-4A88-A90A-A31CEEE9C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CALL-RET Example</a:t>
            </a:r>
            <a:r>
              <a:rPr lang="en-US" sz="2400"/>
              <a:t> (1 of 2)</a:t>
            </a:r>
          </a:p>
        </p:txBody>
      </p:sp>
      <p:sp>
        <p:nvSpPr>
          <p:cNvPr id="45061" name="Text Box 3">
            <a:extLst>
              <a:ext uri="{FF2B5EF4-FFF2-40B4-BE49-F238E27FC236}">
                <a16:creationId xmlns:a16="http://schemas.microsoft.com/office/drawing/2014/main" id="{F7A0FDA5-12BB-4F5F-8273-82254F3C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371600"/>
            <a:ext cx="48006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main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00000020 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MySub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00000025 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eax,ebx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MySub</a:t>
            </a:r>
            <a:r>
              <a:rPr lang="en-US" altLang="en-US" sz="1800" b="1" dirty="0">
                <a:latin typeface="Courier New" panose="02070309020205020404" pitchFamily="49" charset="0"/>
              </a:rPr>
              <a:t>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00000040 mov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eax,edx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MySub</a:t>
            </a:r>
            <a:r>
              <a:rPr lang="en-US" altLang="en-US" sz="180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45062" name="Text Box 5">
            <a:extLst>
              <a:ext uri="{FF2B5EF4-FFF2-40B4-BE49-F238E27FC236}">
                <a16:creationId xmlns:a16="http://schemas.microsoft.com/office/drawing/2014/main" id="{B396F497-6868-4076-A2B6-07B0DF053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28194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700"/>
              <a:t>0000025 is the offset of the instruction immediately following the CALL instruction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B2E3009D-E07A-44F2-9BC5-1589EB974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81400"/>
            <a:ext cx="28194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700"/>
              <a:t>00000040 is the offset of the first instruction inside MySub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Footer Placeholder 2">
            <a:extLst>
              <a:ext uri="{FF2B5EF4-FFF2-40B4-BE49-F238E27FC236}">
                <a16:creationId xmlns:a16="http://schemas.microsoft.com/office/drawing/2014/main" id="{A013CD03-4F2A-4ECF-8893-B0EAF39A18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7173" name="Slide Number Placeholder 3">
            <a:extLst>
              <a:ext uri="{FF2B5EF4-FFF2-40B4-BE49-F238E27FC236}">
                <a16:creationId xmlns:a16="http://schemas.microsoft.com/office/drawing/2014/main" id="{6709F5BF-FC11-4628-A8DC-AF0FBF01F1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129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D708A7B-71E9-47C7-ADCA-AA8DF227D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CALL-RET Example</a:t>
            </a:r>
            <a:r>
              <a:rPr lang="en-US" sz="2400"/>
              <a:t> (2 of 2)</a:t>
            </a:r>
          </a:p>
        </p:txBody>
      </p:sp>
      <p:graphicFrame>
        <p:nvGraphicFramePr>
          <p:cNvPr id="7170" name="Object 0">
            <a:extLst>
              <a:ext uri="{FF2B5EF4-FFF2-40B4-BE49-F238E27FC236}">
                <a16:creationId xmlns:a16="http://schemas.microsoft.com/office/drawing/2014/main" id="{3251C5B6-0E6B-43A4-818F-9DA1306F8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371600"/>
          <a:ext cx="5105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06400" imgH="777600" progId="Visio.Drawing.6">
                  <p:embed/>
                </p:oleObj>
              </mc:Choice>
              <mc:Fallback>
                <p:oleObj name="VISIO" r:id="rId2" imgW="2606400" imgH="777600" progId="Visio.Drawing.6">
                  <p:embed/>
                  <p:pic>
                    <p:nvPicPr>
                      <p:cNvPr id="7170" name="Object 0">
                        <a:extLst>
                          <a:ext uri="{FF2B5EF4-FFF2-40B4-BE49-F238E27FC236}">
                            <a16:creationId xmlns:a16="http://schemas.microsoft.com/office/drawing/2014/main" id="{3251C5B6-0E6B-43A4-818F-9DA1306F8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125" t="-5234" r="-1563" b="-4691"/>
                      <a:stretch>
                        <a:fillRect/>
                      </a:stretch>
                    </p:blipFill>
                    <p:spPr bwMode="auto">
                      <a:xfrm>
                        <a:off x="2971800" y="1371600"/>
                        <a:ext cx="5105400" cy="1600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5">
            <a:extLst>
              <a:ext uri="{FF2B5EF4-FFF2-40B4-BE49-F238E27FC236}">
                <a16:creationId xmlns:a16="http://schemas.microsoft.com/office/drawing/2014/main" id="{76205C69-BA3E-4A13-9582-FEA2D4415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2286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/>
              <a:t>The CALL instruction pushes 00000025 onto the stack, and loads 00000040 into EIP</a:t>
            </a:r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537446F1-D381-4E7B-B161-ACCC7F292BE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05200"/>
            <a:ext cx="7543800" cy="2133600"/>
            <a:chOff x="288" y="2208"/>
            <a:chExt cx="4752" cy="1344"/>
          </a:xfrm>
        </p:grpSpPr>
        <p:graphicFrame>
          <p:nvGraphicFramePr>
            <p:cNvPr id="7171" name="Object 1">
              <a:extLst>
                <a:ext uri="{FF2B5EF4-FFF2-40B4-BE49-F238E27FC236}">
                  <a16:creationId xmlns:a16="http://schemas.microsoft.com/office/drawing/2014/main" id="{7EC1EC1E-978A-43E3-A634-DB2816329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208"/>
            <a:ext cx="3168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492280" imgH="1061280" progId="Visio.Drawing.6">
                    <p:embed/>
                  </p:oleObj>
                </mc:Choice>
                <mc:Fallback>
                  <p:oleObj name="VISIO" r:id="rId4" imgW="2492280" imgH="1061280" progId="Visio.Drawing.6">
                    <p:embed/>
                    <p:pic>
                      <p:nvPicPr>
                        <p:cNvPr id="7171" name="Object 1">
                          <a:extLst>
                            <a:ext uri="{FF2B5EF4-FFF2-40B4-BE49-F238E27FC236}">
                              <a16:creationId xmlns:a16="http://schemas.microsoft.com/office/drawing/2014/main" id="{7EC1EC1E-978A-43E3-A634-DB28163298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3226" r="-3226" b="-5994"/>
                        <a:stretch>
                          <a:fillRect/>
                        </a:stretch>
                      </p:blipFill>
                      <p:spPr bwMode="auto">
                        <a:xfrm>
                          <a:off x="1872" y="2208"/>
                          <a:ext cx="3168" cy="134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Text Box 6">
              <a:extLst>
                <a:ext uri="{FF2B5EF4-FFF2-40B4-BE49-F238E27FC236}">
                  <a16:creationId xmlns:a16="http://schemas.microsoft.com/office/drawing/2014/main" id="{4F0C7F7F-CF20-4DA0-80BB-9E51433CA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96"/>
              <a:ext cx="144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500"/>
                <a:t>The RET instruction pops 00000025 from the stack into EIP</a:t>
              </a:r>
            </a:p>
          </p:txBody>
        </p:sp>
      </p:grpSp>
      <p:sp>
        <p:nvSpPr>
          <p:cNvPr id="7177" name="Text Box 9">
            <a:extLst>
              <a:ext uri="{FF2B5EF4-FFF2-40B4-BE49-F238E27FC236}">
                <a16:creationId xmlns:a16="http://schemas.microsoft.com/office/drawing/2014/main" id="{594C4F6D-7A60-44D5-967A-441AF582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64188"/>
            <a:ext cx="48768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700"/>
              <a:t>(stack shown before RET executes)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>
            <a:extLst>
              <a:ext uri="{FF2B5EF4-FFF2-40B4-BE49-F238E27FC236}">
                <a16:creationId xmlns:a16="http://schemas.microsoft.com/office/drawing/2014/main" id="{34F2437B-9789-4C3B-9AFC-871B0B31F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IA-32 Processor Architecture</a:t>
            </a:r>
          </a:p>
        </p:txBody>
      </p:sp>
      <p:sp>
        <p:nvSpPr>
          <p:cNvPr id="97283" name="Rectangle 1027">
            <a:extLst>
              <a:ext uri="{FF2B5EF4-FFF2-40B4-BE49-F238E27FC236}">
                <a16:creationId xmlns:a16="http://schemas.microsoft.com/office/drawing/2014/main" id="{34A35348-0C1C-447D-AFFA-A81DB9E1B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Modes of operation</a:t>
            </a:r>
          </a:p>
          <a:p>
            <a:r>
              <a:rPr lang="en-US" altLang="en-US"/>
              <a:t>Basic execution environment</a:t>
            </a:r>
          </a:p>
          <a:p>
            <a:r>
              <a:rPr lang="en-US" altLang="en-US"/>
              <a:t>Floating-point unit</a:t>
            </a:r>
          </a:p>
          <a:p>
            <a:r>
              <a:rPr lang="en-US" altLang="en-US"/>
              <a:t>Intel Microprocessor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87A53-AF1D-4BF3-A841-FD5C40F15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4AD25-3F64-4C1B-9D57-C497DEAF36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Footer Placeholder 2">
            <a:extLst>
              <a:ext uri="{FF2B5EF4-FFF2-40B4-BE49-F238E27FC236}">
                <a16:creationId xmlns:a16="http://schemas.microsoft.com/office/drawing/2014/main" id="{43A81812-B616-459C-B90F-4E3FD8D3D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8197" name="Slide Number Placeholder 3">
            <a:extLst>
              <a:ext uri="{FF2B5EF4-FFF2-40B4-BE49-F238E27FC236}">
                <a16:creationId xmlns:a16="http://schemas.microsoft.com/office/drawing/2014/main" id="{F5F7BD69-EE14-42D8-BAF2-6CFBB2597D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130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722F946A-526F-4A89-A4FE-A533A468B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Nested Procedure Calls</a:t>
            </a:r>
          </a:p>
        </p:txBody>
      </p:sp>
      <p:graphicFrame>
        <p:nvGraphicFramePr>
          <p:cNvPr id="8194" name="Object 0">
            <a:extLst>
              <a:ext uri="{FF2B5EF4-FFF2-40B4-BE49-F238E27FC236}">
                <a16:creationId xmlns:a16="http://schemas.microsoft.com/office/drawing/2014/main" id="{5DEFA8B0-55CC-4B0A-AAB9-B557545A2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14400"/>
          <a:ext cx="21336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81640" imgH="4162320" progId="Visio.Drawing.6">
                  <p:embed/>
                </p:oleObj>
              </mc:Choice>
              <mc:Fallback>
                <p:oleObj name="VISIO" r:id="rId2" imgW="1781640" imgH="4162320" progId="Visio.Drawing.6">
                  <p:embed/>
                  <p:pic>
                    <p:nvPicPr>
                      <p:cNvPr id="8194" name="Object 0">
                        <a:extLst>
                          <a:ext uri="{FF2B5EF4-FFF2-40B4-BE49-F238E27FC236}">
                            <a16:creationId xmlns:a16="http://schemas.microsoft.com/office/drawing/2014/main" id="{5DEFA8B0-55CC-4B0A-AAB9-B557545A2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36" t="-1471" r="7230"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133600" cy="5257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">
            <a:extLst>
              <a:ext uri="{FF2B5EF4-FFF2-40B4-BE49-F238E27FC236}">
                <a16:creationId xmlns:a16="http://schemas.microsoft.com/office/drawing/2014/main" id="{CA01221C-5970-4EDE-B1EE-5F0BC933B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514600"/>
          <a:ext cx="3276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55360" imgH="1006200" progId="Visio.Drawing.6">
                  <p:embed/>
                </p:oleObj>
              </mc:Choice>
              <mc:Fallback>
                <p:oleObj name="VISIO" r:id="rId4" imgW="1755360" imgH="1006200" progId="Visio.Drawing.6">
                  <p:embed/>
                  <p:pic>
                    <p:nvPicPr>
                      <p:cNvPr id="8195" name="Object 1">
                        <a:extLst>
                          <a:ext uri="{FF2B5EF4-FFF2-40B4-BE49-F238E27FC236}">
                            <a16:creationId xmlns:a16="http://schemas.microsoft.com/office/drawing/2014/main" id="{CA01221C-5970-4EDE-B1EE-5F0BC933B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47" t="-7584" r="10869" b="-6161"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3276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5">
            <a:extLst>
              <a:ext uri="{FF2B5EF4-FFF2-40B4-BE49-F238E27FC236}">
                <a16:creationId xmlns:a16="http://schemas.microsoft.com/office/drawing/2014/main" id="{EC087F8E-F14B-4410-9A5D-6EA61E3D2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95400"/>
            <a:ext cx="3581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/>
              <a:t>By the time Sub3 is called, the stack contains all three return addresses: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>
            <a:extLst>
              <a:ext uri="{FF2B5EF4-FFF2-40B4-BE49-F238E27FC236}">
                <a16:creationId xmlns:a16="http://schemas.microsoft.com/office/drawing/2014/main" id="{8941AFEA-4BE4-4967-B3D3-8E33E1D7BB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2D4F0C7B-481B-4B7F-AF5A-F65C39F33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131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4DF7FEE-E907-4A41-8FA7-F9812A1BC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Local and Global Labels</a:t>
            </a:r>
          </a:p>
        </p:txBody>
      </p:sp>
      <p:sp>
        <p:nvSpPr>
          <p:cNvPr id="46085" name="Text Box 3">
            <a:extLst>
              <a:ext uri="{FF2B5EF4-FFF2-40B4-BE49-F238E27FC236}">
                <a16:creationId xmlns:a16="http://schemas.microsoft.com/office/drawing/2014/main" id="{C1A7AF11-DFA9-4769-B71D-D43533CA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62484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main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jmp</a:t>
            </a:r>
            <a:r>
              <a:rPr lang="en-US" altLang="en-US" sz="1800" b="1" dirty="0">
                <a:latin typeface="Courier New" panose="02070309020205020404" pitchFamily="49" charset="0"/>
              </a:rPr>
              <a:t> L2	; error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L1::	; global label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exit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sub2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L2:		; local label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jmp</a:t>
            </a:r>
            <a:r>
              <a:rPr lang="en-US" altLang="en-US" sz="1800" b="1" dirty="0">
                <a:latin typeface="Courier New" panose="02070309020205020404" pitchFamily="49" charset="0"/>
              </a:rPr>
              <a:t> L1	; ok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sub2 ENDP</a:t>
            </a:r>
          </a:p>
        </p:txBody>
      </p:sp>
      <p:sp>
        <p:nvSpPr>
          <p:cNvPr id="46086" name="Text Box 4">
            <a:extLst>
              <a:ext uri="{FF2B5EF4-FFF2-40B4-BE49-F238E27FC236}">
                <a16:creationId xmlns:a16="http://schemas.microsoft.com/office/drawing/2014/main" id="{72B82D50-11EB-4767-A547-780130082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 local label </a:t>
            </a:r>
            <a:r>
              <a:rPr lang="en-US" altLang="en-US" dirty="0">
                <a:sym typeface="Wingdings" panose="05000000000000000000" pitchFamily="2" charset="2"/>
              </a:rPr>
              <a:t>is visible only to statements inside the same procedure. A global label is visible everywhere.</a:t>
            </a:r>
            <a:endParaRPr lang="en-US" alt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DC43E1B1-6A15-4E88-B1D1-F174B4AA63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1C4ED7AC-5F6A-4EBE-9697-007B327F3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132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F7B83440-2D86-4096-B1CE-B81BBBBC7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Procedure Parameters</a:t>
            </a:r>
            <a:r>
              <a:rPr lang="en-US" sz="2400"/>
              <a:t> (1 of 3)</a:t>
            </a:r>
            <a:endParaRPr lang="en-US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FDB0B8A9-7850-4789-9C05-9971E2E34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667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</a:pPr>
            <a:r>
              <a:rPr lang="en-US" altLang="en-US" sz="2500"/>
              <a:t>A good procedure might be usable in many different programs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altLang="en-US" sz="2300"/>
              <a:t>but not if it refers to specific variable names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500"/>
              <a:t>Parameters help to make procedures flexible because parameter values can change at runtime</a:t>
            </a:r>
            <a:endParaRPr lang="en-US" altLang="en-US" sz="28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34012E1A-5E30-4D17-8E0B-2CE0E210BB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B626ABCA-4FA3-4120-ACC7-B6575CC2FE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133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93999EB8-BBD8-47D0-B30C-C88E6515F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Procedure Parameters</a:t>
            </a:r>
            <a:r>
              <a:rPr lang="en-US" sz="2400"/>
              <a:t> (2 of 3)</a:t>
            </a:r>
            <a:endParaRPr lang="en-US"/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956BE8BF-552C-43AA-866E-FF0FCFD1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72390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anose="02070309020205020404" pitchFamily="49" charset="0"/>
              </a:rPr>
              <a:t>ArraySum</a:t>
            </a:r>
            <a:r>
              <a:rPr lang="en-US" altLang="en-US" sz="1600" b="1" dirty="0">
                <a:latin typeface="Courier New" panose="02070309020205020404" pitchFamily="49" charset="0"/>
              </a:rPr>
              <a:t>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mov esi,0	; array index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mov eax,0	; set the sum to zero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	mov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ecx,LENGTHOF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myarray</a:t>
            </a:r>
            <a:r>
              <a:rPr lang="en-US" altLang="en-US" sz="1600" b="1" dirty="0">
                <a:latin typeface="Courier New" panose="02070309020205020404" pitchFamily="49" charset="0"/>
              </a:rPr>
              <a:t>  ; set number of elements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L1:	add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eax,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myArray</a:t>
            </a:r>
            <a:r>
              <a:rPr lang="en-US" altLang="en-US" sz="1600" b="1" dirty="0">
                <a:latin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600" b="1" dirty="0">
                <a:latin typeface="Courier New" panose="02070309020205020404" pitchFamily="49" charset="0"/>
              </a:rPr>
              <a:t>]	; add each integer to sum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add esi,4	; point to next integer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loop L1	; repeat for array size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mov </a:t>
            </a:r>
            <a:r>
              <a:rPr lang="en-US" altLang="en-US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theSum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,eax</a:t>
            </a:r>
            <a:r>
              <a:rPr lang="en-US" altLang="en-US" sz="1600" b="1" dirty="0">
                <a:latin typeface="Courier New" panose="02070309020205020404" pitchFamily="49" charset="0"/>
              </a:rPr>
              <a:t>	; store the sum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anose="02070309020205020404" pitchFamily="49" charset="0"/>
              </a:rPr>
              <a:t>ArraySum</a:t>
            </a:r>
            <a:r>
              <a:rPr lang="en-US" altLang="en-US" sz="160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48134" name="Text Box 4">
            <a:extLst>
              <a:ext uri="{FF2B5EF4-FFF2-40B4-BE49-F238E27FC236}">
                <a16:creationId xmlns:a16="http://schemas.microsoft.com/office/drawing/2014/main" id="{CBD34425-E674-47FC-84A4-E1E766FFF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ArraySum procedure calculates the sum of an array. It makes two references to specific variable names: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887F1480-F23E-4D17-ADD7-8E630049C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05400"/>
            <a:ext cx="7391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/>
              <a:t>What if you wanted to calculate the sum of two or three arrays within the same program?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>
            <a:extLst>
              <a:ext uri="{FF2B5EF4-FFF2-40B4-BE49-F238E27FC236}">
                <a16:creationId xmlns:a16="http://schemas.microsoft.com/office/drawing/2014/main" id="{59B37E7E-48B6-402D-AA30-2EE904171C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AC404084-A436-4A19-96FF-42AB6496C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134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9B2D518-287B-41CA-9DD7-110D363CB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Procedure Parameters</a:t>
            </a:r>
            <a:r>
              <a:rPr lang="en-US" sz="2400"/>
              <a:t> (3 of 3)</a:t>
            </a:r>
            <a:endParaRPr lang="en-US"/>
          </a:p>
        </p:txBody>
      </p:sp>
      <p:sp>
        <p:nvSpPr>
          <p:cNvPr id="49157" name="Text Box 3">
            <a:extLst>
              <a:ext uri="{FF2B5EF4-FFF2-40B4-BE49-F238E27FC236}">
                <a16:creationId xmlns:a16="http://schemas.microsoft.com/office/drawing/2014/main" id="{00ACCE31-73BB-4E56-976E-B14E1D6E2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7239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anose="02070309020205020404" pitchFamily="49" charset="0"/>
              </a:rPr>
              <a:t>ArraySum</a:t>
            </a:r>
            <a:r>
              <a:rPr lang="en-US" altLang="en-US" sz="1600" b="1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 Receives: ESI points to an array of doublewords,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   ECX = number of array elements.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 Returns: EAX = sum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;-----------------------------------------------------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mov eax,0	; set the sum to zero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L1:	add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600" b="1" dirty="0">
                <a:latin typeface="Courier New" panose="02070309020205020404" pitchFamily="49" charset="0"/>
              </a:rPr>
              <a:t>,[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600" b="1" dirty="0">
                <a:latin typeface="Courier New" panose="02070309020205020404" pitchFamily="49" charset="0"/>
              </a:rPr>
              <a:t>]	; add each integer to sum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add esi,4	; point to next integer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loop L1	; repeat for array size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anose="02070309020205020404" pitchFamily="49" charset="0"/>
              </a:rPr>
              <a:t>ArraySum</a:t>
            </a:r>
            <a:r>
              <a:rPr lang="en-US" altLang="en-US" sz="160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49158" name="Text Box 4">
            <a:extLst>
              <a:ext uri="{FF2B5EF4-FFF2-40B4-BE49-F238E27FC236}">
                <a16:creationId xmlns:a16="http://schemas.microsoft.com/office/drawing/2014/main" id="{D57AE462-91D7-4BD5-A29D-942DFFD4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This version of </a:t>
            </a:r>
            <a:r>
              <a:rPr lang="en-US" altLang="en-US" dirty="0" err="1"/>
              <a:t>ArraySum</a:t>
            </a:r>
            <a:r>
              <a:rPr lang="en-US" altLang="en-US" dirty="0"/>
              <a:t> returns the sum of any doubleword  array whose address is in ESI. The sum is returned in EAX: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0D8ED6CC-A44F-49DF-BABE-8B0CB3FA4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5DFBA06D-B15C-48B4-B6DC-C8799FDF14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135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E610F6DE-0A55-4D45-B048-36A9A0682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USES Operator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B083F54D-BA51-42F8-A532-34311BE16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Lists the registers that will be preserved </a:t>
            </a: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D2774698-7F87-40B5-A7FA-94351A60D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4676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ArraySum</a:t>
            </a:r>
            <a:r>
              <a:rPr lang="en-US" altLang="en-US" sz="1800" b="1" dirty="0">
                <a:latin typeface="Courier New" panose="02070309020205020404" pitchFamily="49" charset="0"/>
              </a:rPr>
              <a:t> PROC USES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ecx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eax,0	; set the sum to zero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etc.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/>
              <a:t>MASM generates the code shown in </a:t>
            </a:r>
            <a:r>
              <a:rPr lang="en-US" altLang="en-US" sz="2400" dirty="0">
                <a:solidFill>
                  <a:schemeClr val="tx2"/>
                </a:solidFill>
              </a:rPr>
              <a:t>gold</a:t>
            </a:r>
            <a:r>
              <a:rPr lang="en-US" altLang="en-US" sz="2400" dirty="0"/>
              <a:t>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ArraySum</a:t>
            </a:r>
            <a:r>
              <a:rPr lang="en-US" altLang="en-US" sz="1800" b="1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push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esi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push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ecx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pop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ecx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	pop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esi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ArraySum</a:t>
            </a:r>
            <a:r>
              <a:rPr lang="en-US" altLang="en-US" sz="1800" b="1" dirty="0">
                <a:latin typeface="Courier New" panose="02070309020205020404" pitchFamily="49" charset="0"/>
              </a:rPr>
              <a:t> ENDP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2">
            <a:extLst>
              <a:ext uri="{FF2B5EF4-FFF2-40B4-BE49-F238E27FC236}">
                <a16:creationId xmlns:a16="http://schemas.microsoft.com/office/drawing/2014/main" id="{9D4FC1BA-00DE-4CB6-877F-593F48F3D1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876C5661-22AC-400A-B111-0A6D66D94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136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BF71B2CC-0CE0-49D1-9968-6DBD75EC4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When not to push a register</a:t>
            </a:r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7DCE9264-1A17-461E-853D-BDB9EB95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62200"/>
            <a:ext cx="7239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SumOf</a:t>
            </a:r>
            <a:r>
              <a:rPr lang="en-US" altLang="en-US" sz="1800" b="1" dirty="0">
                <a:latin typeface="Courier New" panose="02070309020205020404" pitchFamily="49" charset="0"/>
              </a:rPr>
              <a:t> PROC	; sum of three integers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push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800" b="1" dirty="0">
                <a:latin typeface="Courier New" panose="02070309020205020404" pitchFamily="49" charset="0"/>
              </a:rPr>
              <a:t>	; 1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add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eax,ebx</a:t>
            </a:r>
            <a:r>
              <a:rPr lang="en-US" altLang="en-US" sz="1800" b="1" dirty="0">
                <a:latin typeface="Courier New" panose="02070309020205020404" pitchFamily="49" charset="0"/>
              </a:rPr>
              <a:t>	; 2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add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eax,ecx</a:t>
            </a:r>
            <a:r>
              <a:rPr lang="en-US" altLang="en-US" sz="1800" b="1" dirty="0">
                <a:latin typeface="Courier New" panose="02070309020205020404" pitchFamily="49" charset="0"/>
              </a:rPr>
              <a:t>	; 3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pop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eax</a:t>
            </a:r>
            <a:r>
              <a:rPr lang="en-US" altLang="en-US" sz="1800" b="1" dirty="0">
                <a:latin typeface="Courier New" panose="02070309020205020404" pitchFamily="49" charset="0"/>
              </a:rPr>
              <a:t>	; 4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anose="02070309020205020404" pitchFamily="49" charset="0"/>
              </a:rPr>
              <a:t>SumOf</a:t>
            </a:r>
            <a:r>
              <a:rPr lang="en-US" altLang="en-US" sz="1800" b="1" dirty="0">
                <a:latin typeface="Courier New" panose="02070309020205020404" pitchFamily="49" charset="0"/>
              </a:rPr>
              <a:t>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51206" name="Text Box 4">
            <a:extLst>
              <a:ext uri="{FF2B5EF4-FFF2-40B4-BE49-F238E27FC236}">
                <a16:creationId xmlns:a16="http://schemas.microsoft.com/office/drawing/2014/main" id="{58D97FB7-F108-4C82-8C8F-F14A4344B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The sum of the three registers is stored in EAX on line (3), but the POP instruction replaces it with the starting value of EAX on line (4):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A14BA166-253B-4B10-A31D-D7F820226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4FD9C46E-4724-4E28-9E56-3C53A222C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137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BEE8D39F-C983-494E-91A3-CF47589D7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Program Design Using Procedures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2CFA0B3A-ACD5-4966-8E55-1AA0EE12C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505200"/>
          </a:xfrm>
        </p:spPr>
        <p:txBody>
          <a:bodyPr/>
          <a:lstStyle/>
          <a:p>
            <a:pPr eaLnBrk="1" hangingPunct="1"/>
            <a:r>
              <a:rPr lang="en-US" altLang="en-US"/>
              <a:t>Top-Down Design (</a:t>
            </a:r>
            <a:r>
              <a:rPr lang="en-US" altLang="en-US">
                <a:solidFill>
                  <a:schemeClr val="tx2"/>
                </a:solidFill>
              </a:rPr>
              <a:t>functional decomposition</a:t>
            </a:r>
            <a:r>
              <a:rPr lang="en-US" altLang="en-US"/>
              <a:t>) involves the following:</a:t>
            </a:r>
          </a:p>
          <a:p>
            <a:pPr lvl="1" eaLnBrk="1" hangingPunct="1"/>
            <a:r>
              <a:rPr lang="en-US" altLang="en-US"/>
              <a:t>design your program before starting to code</a:t>
            </a:r>
          </a:p>
          <a:p>
            <a:pPr lvl="1" eaLnBrk="1" hangingPunct="1"/>
            <a:r>
              <a:rPr lang="en-US" altLang="en-US"/>
              <a:t>break large tasks into smaller ones</a:t>
            </a:r>
          </a:p>
          <a:p>
            <a:pPr lvl="1" eaLnBrk="1" hangingPunct="1"/>
            <a:r>
              <a:rPr lang="en-US" altLang="en-US"/>
              <a:t>use a hierarchical structure based on procedure calls</a:t>
            </a:r>
          </a:p>
          <a:p>
            <a:pPr lvl="1" eaLnBrk="1" hangingPunct="1"/>
            <a:r>
              <a:rPr lang="en-US" altLang="en-US"/>
              <a:t>test individual procedures separately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>
            <a:extLst>
              <a:ext uri="{FF2B5EF4-FFF2-40B4-BE49-F238E27FC236}">
                <a16:creationId xmlns:a16="http://schemas.microsoft.com/office/drawing/2014/main" id="{8D8C6B98-7D61-4814-BBD5-F09943501E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01FDFD7D-5CFE-4810-841E-E88EC37DB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138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FA22E46-8DDE-4554-8198-F23852A6E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Integer Summation Program</a:t>
            </a:r>
            <a:r>
              <a:rPr lang="en-US" sz="2400"/>
              <a:t> (1 of 4)</a:t>
            </a: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D021FB78-125A-4574-923A-4EA21E8C6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00400"/>
            <a:ext cx="60960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400050" indent="-4000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Main steps: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Prompt user for multiple integers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Calculate the sum of the array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Display the sum</a:t>
            </a:r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07A98788-A03F-45AA-A348-BFBFF9C57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6858000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/>
              <a:t>Description:</a:t>
            </a:r>
            <a:r>
              <a:rPr lang="en-US" altLang="en-US"/>
              <a:t> Write a program that prompts the user for multiple 32-bit integers, stores them in an array, calculates the sum of the array, and displays the sum on the screen.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B5F0FA03-AB78-49E1-AB10-47BF48234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AF52BB2B-5AF9-48DC-AE06-9E627338D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139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419EDC66-EB0D-4093-B9E4-86929B8FD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Procedure Design</a:t>
            </a:r>
            <a:r>
              <a:rPr lang="en-US" sz="2400"/>
              <a:t> (2 of 4)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EB862A69-ED7A-40D1-A20B-C9D627D1E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910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en-US"/>
              <a:t>Main</a:t>
            </a:r>
          </a:p>
          <a:p>
            <a:pPr eaLnBrk="1" hangingPunct="1"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en-US"/>
              <a:t>	Clrscr	; clear screen</a:t>
            </a:r>
          </a:p>
          <a:p>
            <a:pPr eaLnBrk="1" hangingPunct="1"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en-US"/>
              <a:t>	PromptForIntegers</a:t>
            </a:r>
          </a:p>
          <a:p>
            <a:pPr eaLnBrk="1" hangingPunct="1"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en-US"/>
              <a:t>		WriteString	; display string</a:t>
            </a:r>
          </a:p>
          <a:p>
            <a:pPr eaLnBrk="1" hangingPunct="1"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en-US"/>
              <a:t>		ReadInt 	; input integer</a:t>
            </a:r>
          </a:p>
          <a:p>
            <a:pPr eaLnBrk="1" hangingPunct="1"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en-US"/>
              <a:t>	ArraySum 	; sum the integers</a:t>
            </a:r>
          </a:p>
          <a:p>
            <a:pPr eaLnBrk="1" hangingPunct="1"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en-US"/>
              <a:t>	DisplaySum</a:t>
            </a:r>
          </a:p>
          <a:p>
            <a:pPr eaLnBrk="1" hangingPunct="1"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en-US"/>
              <a:t>		WriteString	; display string</a:t>
            </a:r>
          </a:p>
          <a:p>
            <a:pPr eaLnBrk="1" hangingPunct="1"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en-US"/>
              <a:t>		WriteInt	; display integer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C6247D9-40A7-4CB0-8038-8E77C8E4D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Modes of Operation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DBD35B0-1A4E-494F-A641-9E13986E8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Protected mode</a:t>
            </a:r>
          </a:p>
          <a:p>
            <a:pPr lvl="1"/>
            <a:r>
              <a:rPr lang="en-US" altLang="en-US"/>
              <a:t>native mode (Windows, Linux)</a:t>
            </a:r>
          </a:p>
          <a:p>
            <a:r>
              <a:rPr lang="en-US" altLang="en-US"/>
              <a:t>Real-address mode</a:t>
            </a:r>
          </a:p>
          <a:p>
            <a:pPr lvl="1"/>
            <a:r>
              <a:rPr lang="en-US" altLang="en-US"/>
              <a:t>native MS-DOS</a:t>
            </a:r>
          </a:p>
          <a:p>
            <a:r>
              <a:rPr lang="en-US" altLang="en-US"/>
              <a:t>System management mode</a:t>
            </a:r>
          </a:p>
          <a:p>
            <a:pPr lvl="1"/>
            <a:r>
              <a:rPr lang="en-US" altLang="en-US"/>
              <a:t>power management, system security, diagnostics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DD8159-B022-42A3-B063-743CEE3737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B78107-8C13-43FC-B4A3-E3AD54C2E7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AF5B271A-8D8D-4F56-9CCE-F9499865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76" y="4645025"/>
            <a:ext cx="7467600" cy="145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317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Virtual-8086 mode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hybrid of Protected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each program has its own 8086 computer</a:t>
            </a:r>
            <a:endParaRPr lang="en-US" altLang="en-US" sz="21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2">
            <a:extLst>
              <a:ext uri="{FF2B5EF4-FFF2-40B4-BE49-F238E27FC236}">
                <a16:creationId xmlns:a16="http://schemas.microsoft.com/office/drawing/2014/main" id="{414CB43B-2A20-479A-86DB-7C8ECB522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479F13B0-47EC-48CD-87E5-B5F4CBAF7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140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7A8DE8C7-FA82-4297-9B97-2E34A43E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Structure Chart</a:t>
            </a:r>
            <a:r>
              <a:rPr lang="en-US" sz="2400"/>
              <a:t> (3 of 4)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678BCED3-8D1F-4863-B5B9-6E702D94E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066800"/>
          <a:ext cx="5943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75880" imgH="1990080" progId="Visio.Drawing.6">
                  <p:embed/>
                </p:oleObj>
              </mc:Choice>
              <mc:Fallback>
                <p:oleObj name="VISIO" r:id="rId2" imgW="4475880" imgH="1990080" progId="Visio.Drawing.6">
                  <p:embed/>
                  <p:pic>
                    <p:nvPicPr>
                      <p:cNvPr id="9218" name="Object 3">
                        <a:extLst>
                          <a:ext uri="{FF2B5EF4-FFF2-40B4-BE49-F238E27FC236}">
                            <a16:creationId xmlns:a16="http://schemas.microsoft.com/office/drawing/2014/main" id="{678BCED3-8D1F-4863-B5B9-6E702D94ED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02" t="-6076" r="-2702" b="-6329"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5943600" cy="2819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Line 4">
            <a:extLst>
              <a:ext uri="{FF2B5EF4-FFF2-40B4-BE49-F238E27FC236}">
                <a16:creationId xmlns:a16="http://schemas.microsoft.com/office/drawing/2014/main" id="{A63E7AB7-8B39-4ED6-8229-8668A63943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581400"/>
            <a:ext cx="0" cy="609600"/>
          </a:xfrm>
          <a:prstGeom prst="line">
            <a:avLst/>
          </a:prstGeom>
          <a:noFill/>
          <a:ln w="9525">
            <a:solidFill>
              <a:srgbClr val="FC042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9223" name="Text Box 5">
            <a:extLst>
              <a:ext uri="{FF2B5EF4-FFF2-40B4-BE49-F238E27FC236}">
                <a16:creationId xmlns:a16="http://schemas.microsoft.com/office/drawing/2014/main" id="{0F50C83D-2520-440E-8A01-B946661D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14800"/>
            <a:ext cx="15240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/>
              <a:t>gray indicates library procedure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>
            <a:extLst>
              <a:ext uri="{FF2B5EF4-FFF2-40B4-BE49-F238E27FC236}">
                <a16:creationId xmlns:a16="http://schemas.microsoft.com/office/drawing/2014/main" id="{FEA3CBBE-A352-42AD-B6CA-27DF6054D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CE96A250-3FA7-4A02-A820-14C9C3C28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141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CF144B24-FA48-4D8A-B465-8D3BBFE37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Sample Output</a:t>
            </a:r>
            <a:r>
              <a:rPr lang="en-US" sz="2400"/>
              <a:t> (4 of 4)</a:t>
            </a:r>
          </a:p>
        </p:txBody>
      </p:sp>
      <p:sp>
        <p:nvSpPr>
          <p:cNvPr id="55301" name="Text Box 3">
            <a:extLst>
              <a:ext uri="{FF2B5EF4-FFF2-40B4-BE49-F238E27FC236}">
                <a16:creationId xmlns:a16="http://schemas.microsoft.com/office/drawing/2014/main" id="{1D6ABD27-E8B2-4C54-9F62-CF4B39933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5638800" cy="18716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Enter a signed integer: 550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Enter a signed integer: -23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Enter a signed integer: -96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The sum of the integers is: +431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2">
            <a:extLst>
              <a:ext uri="{FF2B5EF4-FFF2-40B4-BE49-F238E27FC236}">
                <a16:creationId xmlns:a16="http://schemas.microsoft.com/office/drawing/2014/main" id="{08447E43-3818-440E-92A3-FBF3CE5CB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43C840CA-245B-4A11-A0AD-4B7BCC38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142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D63FA9F5-3663-475F-8982-86E1D9569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0574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End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30F8E827-AC65-4E6D-8523-7A3106320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895600"/>
          <a:ext cx="1295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090320" imgH="2177640" progId="MS_ClipArt_Gallery.2">
                  <p:embed/>
                </p:oleObj>
              </mc:Choice>
              <mc:Fallback>
                <p:oleObj name="Clip" r:id="rId2" imgW="4090320" imgH="2177640" progId="MS_ClipArt_Gallery.2">
                  <p:embed/>
                  <p:pic>
                    <p:nvPicPr>
                      <p:cNvPr id="10242" name="Object 3">
                        <a:extLst>
                          <a:ext uri="{FF2B5EF4-FFF2-40B4-BE49-F238E27FC236}">
                            <a16:creationId xmlns:a16="http://schemas.microsoft.com/office/drawing/2014/main" id="{30F8E827-AC65-4E6D-8523-7A3106320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95600"/>
                        <a:ext cx="12954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D457BA6F-A059-4815-B9EC-914E6CECF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Copying a String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296859C-3481-4588-81FC-FAA7B4E7A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E68147-0679-43AE-BFD4-43035A701C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143</a:t>
            </a:fld>
            <a:endParaRPr lang="en-US" altLang="en-US"/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B469DE7B-64CD-4544-97ED-F6E75760A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769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source  BYTE  "This is the source string",0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target  BYTE 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SIZEOF source</a:t>
            </a:r>
            <a:r>
              <a:rPr lang="en-US" altLang="en-US" sz="1600" b="1" dirty="0">
                <a:latin typeface="Courier New" panose="02070309020205020404" pitchFamily="49" charset="0"/>
              </a:rPr>
              <a:t> DUP(0)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	mov  esi,0		; index register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	mov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ecx,SIZEOF</a:t>
            </a:r>
            <a:r>
              <a:rPr lang="en-US" altLang="en-US" sz="1600" b="1" dirty="0">
                <a:latin typeface="Courier New" panose="02070309020205020404" pitchFamily="49" charset="0"/>
              </a:rPr>
              <a:t> source		; loop counter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	mov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al,source</a:t>
            </a:r>
            <a:r>
              <a:rPr lang="en-US" altLang="en-US" sz="1600" b="1" dirty="0">
                <a:latin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600" b="1" dirty="0">
                <a:latin typeface="Courier New" panose="02070309020205020404" pitchFamily="49" charset="0"/>
              </a:rPr>
              <a:t>]		; get char from source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	mov  target[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600" b="1" dirty="0">
                <a:latin typeface="Courier New" panose="02070309020205020404" pitchFamily="49" charset="0"/>
              </a:rPr>
              <a:t>],al		; store it in the target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inc</a:t>
            </a: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esi</a:t>
            </a:r>
            <a:r>
              <a:rPr lang="en-US" altLang="en-US" sz="1600" b="1" dirty="0">
                <a:latin typeface="Courier New" panose="02070309020205020404" pitchFamily="49" charset="0"/>
              </a:rPr>
              <a:t>		; move to next character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	loop L1		; repeat for entire string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7463" name="Text Box 7">
            <a:extLst>
              <a:ext uri="{FF2B5EF4-FFF2-40B4-BE49-F238E27FC236}">
                <a16:creationId xmlns:a16="http://schemas.microsoft.com/office/drawing/2014/main" id="{273DDEE2-D106-4A29-A5BA-3B4230EB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2320925"/>
            <a:ext cx="1219200" cy="6794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00" b="1">
                <a:solidFill>
                  <a:schemeClr val="tx2"/>
                </a:solidFill>
              </a:rPr>
              <a:t>good use of SIZEOF</a:t>
            </a: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A2E13927-ABE0-490C-AE2A-84369052F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7467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following code copies a string from </a:t>
            </a:r>
            <a:r>
              <a:rPr lang="en-US" altLang="en-US">
                <a:solidFill>
                  <a:schemeClr val="tx2"/>
                </a:solidFill>
              </a:rPr>
              <a:t>source</a:t>
            </a:r>
            <a:r>
              <a:rPr lang="en-US" altLang="en-US"/>
              <a:t> to </a:t>
            </a:r>
            <a:r>
              <a:rPr lang="en-US" altLang="en-US">
                <a:solidFill>
                  <a:schemeClr val="tx2"/>
                </a:solidFill>
              </a:rPr>
              <a:t>target</a:t>
            </a:r>
            <a:r>
              <a:rPr lang="en-US" altLang="en-US"/>
              <a:t>: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A30EB42-0BFF-4B89-BF56-6DB668A70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694F943-EC8F-44BC-8213-5AA1BE696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57C4448-B16F-4AD7-855F-237B5FCDF2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144</a:t>
            </a:fld>
            <a:endParaRPr lang="en-US" altLang="en-US"/>
          </a:p>
        </p:txBody>
      </p:sp>
      <p:sp>
        <p:nvSpPr>
          <p:cNvPr id="148483" name="Text Box 3">
            <a:extLst>
              <a:ext uri="{FF2B5EF4-FFF2-40B4-BE49-F238E27FC236}">
                <a16:creationId xmlns:a16="http://schemas.microsoft.com/office/drawing/2014/main" id="{E253DA0B-F83B-4C8C-9A60-E43FBC643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133600"/>
            <a:ext cx="59436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00"/>
              <a:t>Rewrite the program shown in the previous slide, using indirect addressing rather than indexed addressing.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0F59B5AB-6CFF-486D-AA73-A92D3B2DA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7033E91-144F-4751-BB47-CE5A23A8C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Data Transfer</a:t>
            </a:r>
          </a:p>
          <a:p>
            <a:pPr lvl="1"/>
            <a:r>
              <a:rPr lang="en-US" altLang="en-US" dirty="0"/>
              <a:t>MOV – data transfer from source to destination</a:t>
            </a:r>
          </a:p>
          <a:p>
            <a:pPr lvl="1"/>
            <a:r>
              <a:rPr lang="en-US" altLang="en-US" dirty="0"/>
              <a:t>MOVSX, MOVZX, XCHG</a:t>
            </a:r>
          </a:p>
          <a:p>
            <a:r>
              <a:rPr lang="en-US" altLang="en-US" dirty="0"/>
              <a:t>Operand types</a:t>
            </a:r>
          </a:p>
          <a:p>
            <a:pPr lvl="1"/>
            <a:r>
              <a:rPr lang="en-US" altLang="en-US" dirty="0"/>
              <a:t>direct, direct-offset, indirect, indexed</a:t>
            </a:r>
          </a:p>
          <a:p>
            <a:r>
              <a:rPr lang="en-US" altLang="en-US" dirty="0"/>
              <a:t>Arithmetic</a:t>
            </a:r>
          </a:p>
          <a:p>
            <a:pPr lvl="1"/>
            <a:r>
              <a:rPr lang="en-US" altLang="en-US" dirty="0"/>
              <a:t>INC, DEC, ADD, SUB, NEG</a:t>
            </a:r>
          </a:p>
          <a:p>
            <a:pPr lvl="1"/>
            <a:r>
              <a:rPr lang="en-US" altLang="en-US" dirty="0"/>
              <a:t>Sign, Carry, Zero, Overflow flags</a:t>
            </a:r>
          </a:p>
          <a:p>
            <a:r>
              <a:rPr lang="en-US" altLang="en-US" dirty="0"/>
              <a:t>Operators</a:t>
            </a:r>
          </a:p>
          <a:p>
            <a:pPr lvl="1"/>
            <a:r>
              <a:rPr lang="en-US" altLang="en-US" dirty="0"/>
              <a:t>OFFSET, PTR, TYPE, LENGTHOF, SIZEOF, TYPEDEF</a:t>
            </a:r>
          </a:p>
          <a:p>
            <a:r>
              <a:rPr lang="en-US" altLang="en-US" dirty="0"/>
              <a:t>JMP and LOOP – branching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58FD-EC7B-4DF1-9CC5-D8107FFFC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43403-DAB7-4297-87A1-F7B4D59768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145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050">
            <a:extLst>
              <a:ext uri="{FF2B5EF4-FFF2-40B4-BE49-F238E27FC236}">
                <a16:creationId xmlns:a16="http://schemas.microsoft.com/office/drawing/2014/main" id="{5B8041E0-2246-4E80-928A-8D288CEA4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Basic Execution Environment</a:t>
            </a:r>
          </a:p>
        </p:txBody>
      </p:sp>
      <p:sp>
        <p:nvSpPr>
          <p:cNvPr id="133123" name="Rectangle 2051">
            <a:extLst>
              <a:ext uri="{FF2B5EF4-FFF2-40B4-BE49-F238E27FC236}">
                <a16:creationId xmlns:a16="http://schemas.microsoft.com/office/drawing/2014/main" id="{517161B4-1B33-4769-9643-4C1E5CA17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Addressable memory</a:t>
            </a:r>
          </a:p>
          <a:p>
            <a:r>
              <a:rPr lang="en-US" altLang="en-US"/>
              <a:t>General-purpose registers</a:t>
            </a:r>
          </a:p>
          <a:p>
            <a:r>
              <a:rPr lang="en-US" altLang="en-US"/>
              <a:t>Index and base registers</a:t>
            </a:r>
          </a:p>
          <a:p>
            <a:r>
              <a:rPr lang="en-US" altLang="en-US"/>
              <a:t>Specialized register uses</a:t>
            </a:r>
          </a:p>
          <a:p>
            <a:r>
              <a:rPr lang="en-US" altLang="en-US"/>
              <a:t>Status flags</a:t>
            </a:r>
          </a:p>
          <a:p>
            <a:r>
              <a:rPr lang="en-US" altLang="en-US"/>
              <a:t>Floating-point, MMX, XMM registers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5B107-5528-4EDC-AA78-697370FB47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44A5D56-5351-4806-82DE-20D06A966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Addressable Memory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CA3B705-DE6E-463F-A63B-B09FF78A3A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Protected mode</a:t>
            </a:r>
          </a:p>
          <a:p>
            <a:pPr lvl="1"/>
            <a:r>
              <a:rPr lang="en-US" altLang="en-US"/>
              <a:t>4 GB</a:t>
            </a:r>
          </a:p>
          <a:p>
            <a:pPr lvl="1"/>
            <a:r>
              <a:rPr lang="en-US" altLang="en-US"/>
              <a:t>32-bit address</a:t>
            </a:r>
          </a:p>
          <a:p>
            <a:r>
              <a:rPr lang="en-US" altLang="en-US"/>
              <a:t>Real-address and Virtual-8086 modes</a:t>
            </a:r>
          </a:p>
          <a:p>
            <a:pPr lvl="1"/>
            <a:r>
              <a:rPr lang="en-US" altLang="en-US"/>
              <a:t>1 MB space</a:t>
            </a:r>
          </a:p>
          <a:p>
            <a:pPr lvl="1"/>
            <a:r>
              <a:rPr lang="en-US" altLang="en-US"/>
              <a:t>20-bit address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405B6-2AB9-498B-B872-0E313B028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A351D-60EF-4003-8CF4-F64F2DCFFB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D119A62-8F14-473F-B698-1665628A2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24A961-1B11-4A20-A9D4-C9AA9CB5AD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C7851490-7B5C-453D-81BC-3935E2919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General-Purpose Registers</a:t>
            </a:r>
          </a:p>
        </p:txBody>
      </p:sp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C89C7E4B-F677-40B4-BD11-7F80B8127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133600"/>
          <a:ext cx="563880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06600" imgH="2552760" progId="Visio.Drawing.6">
                  <p:embed/>
                </p:oleObj>
              </mc:Choice>
              <mc:Fallback>
                <p:oleObj name="VISIO" r:id="rId2" imgW="4206600" imgH="2552760" progId="Visio.Drawing.6">
                  <p:embed/>
                  <p:pic>
                    <p:nvPicPr>
                      <p:cNvPr id="109572" name="Object 4">
                        <a:extLst>
                          <a:ext uri="{FF2B5EF4-FFF2-40B4-BE49-F238E27FC236}">
                            <a16:creationId xmlns:a16="http://schemas.microsoft.com/office/drawing/2014/main" id="{C89C7E4B-F677-40B4-BD11-7F80B8127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5638800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>
            <a:extLst>
              <a:ext uri="{FF2B5EF4-FFF2-40B4-BE49-F238E27FC236}">
                <a16:creationId xmlns:a16="http://schemas.microsoft.com/office/drawing/2014/main" id="{B46DCC7B-0355-47EA-8C32-67EC5106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43000"/>
            <a:ext cx="701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Named storage locations inside the CPU, optimized for speed.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12C7E42-365B-4200-8B89-E9EA4CF02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Accessing Parts of Registers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E9F305C-8626-415A-978D-7FC9EDEB22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Use 8-bit name, 16-bit name, or 32-bit name</a:t>
            </a:r>
          </a:p>
          <a:p>
            <a:r>
              <a:rPr lang="en-US" altLang="en-US"/>
              <a:t>Applies to EAX, EBX, ECX, and EDX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516A8C4-EE41-4F62-8C2E-DCAB6E738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82B91CE-2683-418C-AE35-DBDA56332D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110596" name="Object 4">
            <a:extLst>
              <a:ext uri="{FF2B5EF4-FFF2-40B4-BE49-F238E27FC236}">
                <a16:creationId xmlns:a16="http://schemas.microsoft.com/office/drawing/2014/main" id="{48F4DE79-1B17-493D-AFC1-A87F2C16A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192935"/>
              </p:ext>
            </p:extLst>
          </p:nvPr>
        </p:nvGraphicFramePr>
        <p:xfrm>
          <a:off x="2563812" y="2438400"/>
          <a:ext cx="3657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99640" imgH="1476360" progId="Visio.Drawing.6">
                  <p:embed/>
                </p:oleObj>
              </mc:Choice>
              <mc:Fallback>
                <p:oleObj name="VISIO" r:id="rId2" imgW="2699640" imgH="1476360" progId="Visio.Drawing.6">
                  <p:embed/>
                  <p:pic>
                    <p:nvPicPr>
                      <p:cNvPr id="110596" name="Object 4">
                        <a:extLst>
                          <a:ext uri="{FF2B5EF4-FFF2-40B4-BE49-F238E27FC236}">
                            <a16:creationId xmlns:a16="http://schemas.microsoft.com/office/drawing/2014/main" id="{48F4DE79-1B17-493D-AFC1-A87F2C16A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b="-1216"/>
                      <a:stretch>
                        <a:fillRect/>
                      </a:stretch>
                    </p:blipFill>
                    <p:spPr bwMode="auto">
                      <a:xfrm>
                        <a:off x="2563812" y="2438400"/>
                        <a:ext cx="36576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598" name="Picture 6">
            <a:extLst>
              <a:ext uri="{FF2B5EF4-FFF2-40B4-BE49-F238E27FC236}">
                <a16:creationId xmlns:a16="http://schemas.microsoft.com/office/drawing/2014/main" id="{23132AD3-7C79-4C8E-9ED8-9FA75D23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4518025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0BEE563-4794-4A3F-A6AB-634AD5FFF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Index and Base Registers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3724DE2-43C2-46D7-90FA-063AAB8D49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Some registers have only a 16-bit name for their lower half: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6B7B430-1441-4C89-85E5-F322145DA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28F47C9-168D-469F-B99D-3502B07A6D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11621" name="Picture 5">
            <a:extLst>
              <a:ext uri="{FF2B5EF4-FFF2-40B4-BE49-F238E27FC236}">
                <a16:creationId xmlns:a16="http://schemas.microsoft.com/office/drawing/2014/main" id="{3E973C5F-7EF2-4E51-8913-224A8B331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8400"/>
            <a:ext cx="286543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3212D2D-2CC2-48FA-A261-1FB76AF8A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36772F0-5384-460F-B102-F7191AE72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Microcomputer Design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AB60E91-0996-4F91-8C22-257B7DC62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1219200"/>
          </a:xfrm>
        </p:spPr>
        <p:txBody>
          <a:bodyPr/>
          <a:lstStyle/>
          <a:p>
            <a:r>
              <a:rPr lang="en-US" altLang="en-US" sz="2000"/>
              <a:t>clock synchronizes CPU operations</a:t>
            </a:r>
          </a:p>
          <a:p>
            <a:r>
              <a:rPr lang="en-US" altLang="en-US" sz="2000"/>
              <a:t>control unit (CU) coordinates sequence of execution steps</a:t>
            </a:r>
          </a:p>
          <a:p>
            <a:r>
              <a:rPr lang="en-US" altLang="en-US" sz="2000"/>
              <a:t>ALU performs arithmetic and bitwise processing</a:t>
            </a:r>
          </a:p>
        </p:txBody>
      </p:sp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4ED557A0-2728-45EF-BA40-0BE9C41A6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514600"/>
          <a:ext cx="5638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0200" imgH="2033280" progId="Visio.Drawing.6">
                  <p:embed/>
                </p:oleObj>
              </mc:Choice>
              <mc:Fallback>
                <p:oleObj name="VISIO" r:id="rId2" imgW="4390200" imgH="2033280" progId="Visio.Drawing.6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4ED557A0-2728-45EF-BA40-0BE9C41A6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17" t="-3040" r="-1408" b="-6396"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5638800" cy="2743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F4D01EE-CC76-402D-9E16-8A3AD2D43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Some Specialized Register Uses (1 of 2)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3DE7186-EC12-45B2-900D-5F0E33389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General-Purpose</a:t>
            </a:r>
          </a:p>
          <a:p>
            <a:pPr lvl="1"/>
            <a:r>
              <a:rPr lang="en-US" altLang="en-US" dirty="0"/>
              <a:t>EAX – accumulator</a:t>
            </a:r>
          </a:p>
          <a:p>
            <a:pPr lvl="1"/>
            <a:r>
              <a:rPr lang="en-US" altLang="en-US" dirty="0"/>
              <a:t>ECX – loop counter</a:t>
            </a:r>
          </a:p>
          <a:p>
            <a:pPr lvl="1"/>
            <a:r>
              <a:rPr lang="en-US" altLang="en-US" dirty="0"/>
              <a:t>ESP – stack pointer</a:t>
            </a:r>
          </a:p>
          <a:p>
            <a:pPr lvl="1"/>
            <a:r>
              <a:rPr lang="en-US" altLang="en-US" dirty="0"/>
              <a:t>ESI, EDI – index registers</a:t>
            </a:r>
          </a:p>
          <a:p>
            <a:pPr lvl="1"/>
            <a:r>
              <a:rPr lang="en-US" altLang="en-US" dirty="0"/>
              <a:t>EBP – extended frame pointer (stack)</a:t>
            </a:r>
          </a:p>
          <a:p>
            <a:r>
              <a:rPr lang="en-US" altLang="en-US" dirty="0"/>
              <a:t>Segment</a:t>
            </a:r>
          </a:p>
          <a:p>
            <a:pPr lvl="1"/>
            <a:r>
              <a:rPr lang="en-US" altLang="en-US" dirty="0"/>
              <a:t>CS – code segment</a:t>
            </a:r>
          </a:p>
          <a:p>
            <a:pPr lvl="1"/>
            <a:r>
              <a:rPr lang="en-US" altLang="en-US" dirty="0"/>
              <a:t>DS – data segment</a:t>
            </a:r>
          </a:p>
          <a:p>
            <a:pPr lvl="1"/>
            <a:r>
              <a:rPr lang="en-US" altLang="en-US" dirty="0"/>
              <a:t>SS – stack segment</a:t>
            </a:r>
          </a:p>
          <a:p>
            <a:pPr lvl="1"/>
            <a:r>
              <a:rPr lang="en-US" altLang="en-US" dirty="0"/>
              <a:t>ES, FS, GS - additional segments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397D8-12BF-4E9A-A1DB-917F0B0DF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66521-253B-4F50-A2A2-1477ABEF21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AB8044D-7F54-430C-B2F1-4FAB3BC62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Some Specialized Register Uses (2 of 2)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8BCAF72-3519-4552-AFC1-F61C51A66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 dirty="0"/>
              <a:t>EIP – instruction pointer</a:t>
            </a:r>
          </a:p>
          <a:p>
            <a:r>
              <a:rPr lang="en-US" altLang="en-US" dirty="0"/>
              <a:t>EFLAGS</a:t>
            </a:r>
          </a:p>
          <a:p>
            <a:pPr lvl="1"/>
            <a:r>
              <a:rPr lang="en-US" altLang="en-US" dirty="0"/>
              <a:t>status and control flags</a:t>
            </a:r>
          </a:p>
          <a:p>
            <a:pPr lvl="1"/>
            <a:r>
              <a:rPr lang="en-US" altLang="en-US" dirty="0"/>
              <a:t>each flag is a single binary 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86738-9BFA-41EF-A61E-40961D95A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0DFE-EFE8-4C02-95D8-54A664F111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2E85D2C5-0E25-4444-BE30-E9B021B29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Status Flags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B4F7473-7E3D-400B-ADD4-46A37E2B8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Carry</a:t>
            </a:r>
          </a:p>
          <a:p>
            <a:pPr lvl="1"/>
            <a:r>
              <a:rPr lang="en-US" altLang="en-US" dirty="0"/>
              <a:t>unsigned arithmetic out of range</a:t>
            </a:r>
          </a:p>
          <a:p>
            <a:r>
              <a:rPr lang="en-US" altLang="en-US" dirty="0"/>
              <a:t>Overflow</a:t>
            </a:r>
          </a:p>
          <a:p>
            <a:pPr lvl="1"/>
            <a:r>
              <a:rPr lang="en-US" altLang="en-US" dirty="0"/>
              <a:t>signed arithmetic out of range</a:t>
            </a:r>
          </a:p>
          <a:p>
            <a:r>
              <a:rPr lang="en-US" altLang="en-US" dirty="0"/>
              <a:t>Sign</a:t>
            </a:r>
          </a:p>
          <a:p>
            <a:pPr lvl="1"/>
            <a:r>
              <a:rPr lang="en-US" altLang="en-US" dirty="0"/>
              <a:t>result is negative</a:t>
            </a:r>
          </a:p>
          <a:p>
            <a:r>
              <a:rPr lang="en-US" altLang="en-US" dirty="0"/>
              <a:t>Zero</a:t>
            </a:r>
          </a:p>
          <a:p>
            <a:pPr lvl="1"/>
            <a:r>
              <a:rPr lang="en-US" altLang="en-US" dirty="0"/>
              <a:t>result is zero</a:t>
            </a:r>
          </a:p>
          <a:p>
            <a:r>
              <a:rPr lang="en-US" altLang="en-US" dirty="0"/>
              <a:t>Auxiliary Carry</a:t>
            </a:r>
          </a:p>
          <a:p>
            <a:pPr lvl="1"/>
            <a:r>
              <a:rPr lang="en-US" altLang="en-US" dirty="0"/>
              <a:t>carry from bit 3 to bit 4</a:t>
            </a:r>
          </a:p>
          <a:p>
            <a:r>
              <a:rPr lang="en-US" altLang="en-US" dirty="0"/>
              <a:t>Parity</a:t>
            </a:r>
          </a:p>
          <a:p>
            <a:pPr lvl="1"/>
            <a:r>
              <a:rPr lang="en-US" altLang="en-US" dirty="0"/>
              <a:t>sum of 1 bits is an even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01836-59D8-483B-B7E1-8F2D21362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F23F1-2865-4345-A1B8-6E9941AC5A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7F8CF13-05C2-49B6-8021-006A25804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209F156-FD02-4F1E-925D-E0E81BBA0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Floating-Point, MMX, XMM Registers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663900D-4074-4330-AC42-9AEA2367D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5410200" cy="358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/>
              <a:t>Eight 80-bit floating-point data registers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ST(0), ST(1), . . . , ST(7)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arranged in a stack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used for all floating-point arithmetic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Eight 64-bit MMX registers</a:t>
            </a:r>
          </a:p>
          <a:p>
            <a:pPr>
              <a:lnSpc>
                <a:spcPct val="110000"/>
              </a:lnSpc>
            </a:pPr>
            <a:r>
              <a:rPr lang="en-US" altLang="en-US" sz="2000"/>
              <a:t>Eight 128-bit XMM registers for single-instruction multiple-data (SIMD) operations</a:t>
            </a:r>
          </a:p>
        </p:txBody>
      </p:sp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75CD6D3E-2460-406D-8A6F-1810299A5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371600"/>
          <a:ext cx="24384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45720" imgH="2661120" progId="Visio.Drawing.6">
                  <p:embed/>
                </p:oleObj>
              </mc:Choice>
              <mc:Fallback>
                <p:oleObj name="VISIO" r:id="rId2" imgW="4545720" imgH="2661120" progId="Visio.Drawing.6">
                  <p:embed/>
                  <p:pic>
                    <p:nvPicPr>
                      <p:cNvPr id="83972" name="Object 4">
                        <a:extLst>
                          <a:ext uri="{FF2B5EF4-FFF2-40B4-BE49-F238E27FC236}">
                            <a16:creationId xmlns:a16="http://schemas.microsoft.com/office/drawing/2014/main" id="{75CD6D3E-2460-406D-8A6F-1810299A5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53" t="8989" r="58098" b="19446"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24384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18F4E95-3E08-4B87-979C-49D5D4BDA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C19E266-8E9A-4C2A-9965-1BB5559A8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D436714-FD2E-4C1C-AFED-984410445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Segmented Memory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818EADA-41D9-4D50-B174-5A420655F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76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Segmented memory addressing: absolute (linear) address is a combination of a 16-bit segment value added to a 16-bit offset </a:t>
            </a:r>
          </a:p>
        </p:txBody>
      </p:sp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EC220119-3F69-47A1-92D4-B66DD0C4D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981200"/>
          <a:ext cx="4795838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18880" imgH="3812760" progId="Visio.Drawing.6">
                  <p:embed/>
                </p:oleObj>
              </mc:Choice>
              <mc:Fallback>
                <p:oleObj name="VISIO" r:id="rId2" imgW="4718880" imgH="3812760" progId="Visio.Drawing.6">
                  <p:embed/>
                  <p:pic>
                    <p:nvPicPr>
                      <p:cNvPr id="86020" name="Object 4">
                        <a:extLst>
                          <a:ext uri="{FF2B5EF4-FFF2-40B4-BE49-F238E27FC236}">
                            <a16:creationId xmlns:a16="http://schemas.microsoft.com/office/drawing/2014/main" id="{EC220119-3F69-47A1-92D4-B66DD0C4D3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614" t="-1999"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4795838" cy="3889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>
            <a:extLst>
              <a:ext uri="{FF2B5EF4-FFF2-40B4-BE49-F238E27FC236}">
                <a16:creationId xmlns:a16="http://schemas.microsoft.com/office/drawing/2014/main" id="{02510829-4629-472C-AE16-045C6940751A}"/>
              </a:ext>
            </a:extLst>
          </p:cNvPr>
          <p:cNvSpPr txBox="1">
            <a:spLocks noChangeArrowheads="1"/>
          </p:cNvSpPr>
          <p:nvPr/>
        </p:nvSpPr>
        <p:spPr bwMode="auto">
          <a:xfrm rot="-5389473">
            <a:off x="502444" y="3610769"/>
            <a:ext cx="22701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700"/>
              <a:t>linear addresses</a:t>
            </a:r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52EF2263-EF9A-4123-8575-952A4C459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505200"/>
            <a:ext cx="1295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51F25A7E-4F79-4D99-974C-17E4BB109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28975"/>
            <a:ext cx="1752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700"/>
              <a:t>one segment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593F65F-8120-40AA-93BD-AA72AD82F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14EABB6E-6ABB-4200-A22E-8FDAA2A14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Linear Addresses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972A7C6-FDAA-416E-B20E-62618985A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altLang="en-US"/>
              <a:t>Given a segment address, multiply it by 16 (add a hexadecimal zero), and add it to the offset</a:t>
            </a:r>
          </a:p>
          <a:p>
            <a:r>
              <a:rPr lang="en-US" altLang="en-US"/>
              <a:t>Example: convert 08F1:0100 to a linear address</a:t>
            </a:r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041D9E1A-D569-4AE9-8550-B32B4F52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224" y="3962400"/>
            <a:ext cx="5334000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Adjusted Segment value: 0 8 F 1 0</a:t>
            </a:r>
          </a:p>
          <a:p>
            <a:pPr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Add the offset:           0 1 0 0</a:t>
            </a:r>
          </a:p>
          <a:p>
            <a:pPr>
              <a:spcBef>
                <a:spcPct val="50000"/>
              </a:spcBef>
            </a:pPr>
            <a:r>
              <a:rPr lang="en-US" altLang="en-US" sz="1900" b="1">
                <a:latin typeface="Courier New" panose="02070309020205020404" pitchFamily="49" charset="0"/>
              </a:rPr>
              <a:t>Linear address:         0 9 0 1 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F5800EF-4EF6-4705-B7B6-34E2AEB1B4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A577BFF-9CFA-47E3-AE9E-C86AAF249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1F9EAA52-6FC6-42FC-B68D-81A439199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Multi-Segment Model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7156790E-A3B5-450A-81EF-926E8219F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914400"/>
          </a:xfrm>
        </p:spPr>
        <p:txBody>
          <a:bodyPr/>
          <a:lstStyle/>
          <a:p>
            <a:r>
              <a:rPr lang="en-US" altLang="en-US" sz="2000"/>
              <a:t>Each program has a local descriptor table (LDT)</a:t>
            </a:r>
          </a:p>
          <a:p>
            <a:pPr lvl="1"/>
            <a:r>
              <a:rPr lang="en-US" altLang="en-US" sz="2000"/>
              <a:t>holds descriptor for each segment used by the program</a:t>
            </a:r>
          </a:p>
        </p:txBody>
      </p:sp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id="{AC3AB76D-9C6E-4371-A652-BF8CB7042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981200"/>
          <a:ext cx="5181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25680" imgH="2365200" progId="Visio.Drawing.6">
                  <p:embed/>
                </p:oleObj>
              </mc:Choice>
              <mc:Fallback>
                <p:oleObj name="VISIO" r:id="rId2" imgW="3325680" imgH="2365200" progId="Visio.Drawing.6">
                  <p:embed/>
                  <p:pic>
                    <p:nvPicPr>
                      <p:cNvPr id="122884" name="Object 4">
                        <a:extLst>
                          <a:ext uri="{FF2B5EF4-FFF2-40B4-BE49-F238E27FC236}">
                            <a16:creationId xmlns:a16="http://schemas.microsoft.com/office/drawing/2014/main" id="{AC3AB76D-9C6E-4371-A652-BF8CB7042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850" b="-2087"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181600" cy="4038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BD29343F-CF9D-425E-90DA-CA67D4CDC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Paging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5FA3E29-BB72-464F-A0D8-E1B285BA1C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Supported directly by the CPU</a:t>
            </a:r>
          </a:p>
          <a:p>
            <a:r>
              <a:rPr lang="en-US" altLang="en-US" dirty="0"/>
              <a:t>Divides each segment into 4096-byte blocks called pages</a:t>
            </a:r>
          </a:p>
          <a:p>
            <a:r>
              <a:rPr lang="en-US" altLang="en-US" dirty="0"/>
              <a:t>Sum of all programs can be larger than physical memory</a:t>
            </a:r>
          </a:p>
          <a:p>
            <a:r>
              <a:rPr lang="en-US" altLang="en-US" dirty="0"/>
              <a:t>Part of running program is in memory, part is on disk</a:t>
            </a:r>
          </a:p>
          <a:p>
            <a:r>
              <a:rPr lang="en-US" altLang="en-US" dirty="0"/>
              <a:t>Virtual memory manager (VMM) – OS utility that manages the loading and unloading of pages</a:t>
            </a:r>
          </a:p>
          <a:p>
            <a:r>
              <a:rPr lang="en-US" altLang="en-US" dirty="0"/>
              <a:t>Page fault – issued by CPU when a page must be loaded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5DD12-3589-439C-B155-0C13105C28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C24AC-1F54-4E44-BF37-EB6D28721A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D80DB9FF-6351-4FC8-A1CE-777B873E0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E4395514-154E-4DD1-9C15-0B9042451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25954" name="Rectangle 1026">
            <a:extLst>
              <a:ext uri="{FF2B5EF4-FFF2-40B4-BE49-F238E27FC236}">
                <a16:creationId xmlns:a16="http://schemas.microsoft.com/office/drawing/2014/main" id="{1405D4C6-14A9-415C-9620-D4BB7D260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772400" cy="457200"/>
          </a:xfrm>
        </p:spPr>
        <p:txBody>
          <a:bodyPr/>
          <a:lstStyle/>
          <a:p>
            <a:r>
              <a:rPr lang="en-US" altLang="en-US"/>
              <a:t>Intel D850MD Motherboard</a:t>
            </a:r>
            <a:endParaRPr lang="en-US" altLang="en-US" sz="2400"/>
          </a:p>
        </p:txBody>
      </p:sp>
      <p:pic>
        <p:nvPicPr>
          <p:cNvPr id="125956" name="Picture 1028">
            <a:extLst>
              <a:ext uri="{FF2B5EF4-FFF2-40B4-BE49-F238E27FC236}">
                <a16:creationId xmlns:a16="http://schemas.microsoft.com/office/drawing/2014/main" id="{B7302258-A7BA-4801-ADB6-A6062118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49657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7" name="Line 1029">
            <a:extLst>
              <a:ext uri="{FF2B5EF4-FFF2-40B4-BE49-F238E27FC236}">
                <a16:creationId xmlns:a16="http://schemas.microsoft.com/office/drawing/2014/main" id="{06807964-1C21-438D-BFDA-08149922A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3962400"/>
            <a:ext cx="914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58" name="Text Box 1030">
            <a:extLst>
              <a:ext uri="{FF2B5EF4-FFF2-40B4-BE49-F238E27FC236}">
                <a16:creationId xmlns:a16="http://schemas.microsoft.com/office/drawing/2014/main" id="{39918435-446D-4E9C-8EAD-77804086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89350"/>
            <a:ext cx="14478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dynamic RAM </a:t>
            </a:r>
          </a:p>
        </p:txBody>
      </p:sp>
      <p:sp>
        <p:nvSpPr>
          <p:cNvPr id="125959" name="Line 1031">
            <a:extLst>
              <a:ext uri="{FF2B5EF4-FFF2-40B4-BE49-F238E27FC236}">
                <a16:creationId xmlns:a16="http://schemas.microsoft.com/office/drawing/2014/main" id="{4AAED01E-F445-46D8-9FAF-97A08A15DE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124200"/>
            <a:ext cx="1066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60" name="Text Box 1032">
            <a:extLst>
              <a:ext uri="{FF2B5EF4-FFF2-40B4-BE49-F238E27FC236}">
                <a16:creationId xmlns:a16="http://schemas.microsoft.com/office/drawing/2014/main" id="{36A7917A-5E64-4FB9-88FA-720801DB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47975"/>
            <a:ext cx="16764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Intel 486 socket</a:t>
            </a:r>
          </a:p>
        </p:txBody>
      </p:sp>
      <p:sp>
        <p:nvSpPr>
          <p:cNvPr id="125961" name="Line 1033">
            <a:extLst>
              <a:ext uri="{FF2B5EF4-FFF2-40B4-BE49-F238E27FC236}">
                <a16:creationId xmlns:a16="http://schemas.microsoft.com/office/drawing/2014/main" id="{04D0420D-CA51-4FDF-8375-791DAEC77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5146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62" name="Text Box 1034">
            <a:extLst>
              <a:ext uri="{FF2B5EF4-FFF2-40B4-BE49-F238E27FC236}">
                <a16:creationId xmlns:a16="http://schemas.microsoft.com/office/drawing/2014/main" id="{66A3A142-DA4A-4682-8611-A8E8309C2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60950"/>
            <a:ext cx="1143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500"/>
              <a:t>Speaker</a:t>
            </a:r>
          </a:p>
        </p:txBody>
      </p:sp>
      <p:sp>
        <p:nvSpPr>
          <p:cNvPr id="125963" name="Line 1035">
            <a:extLst>
              <a:ext uri="{FF2B5EF4-FFF2-40B4-BE49-F238E27FC236}">
                <a16:creationId xmlns:a16="http://schemas.microsoft.com/office/drawing/2014/main" id="{216BBC37-4AA0-4A48-A75B-D4EDEF458D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486400"/>
            <a:ext cx="2286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64" name="Text Box 1036">
            <a:extLst>
              <a:ext uri="{FF2B5EF4-FFF2-40B4-BE49-F238E27FC236}">
                <a16:creationId xmlns:a16="http://schemas.microsoft.com/office/drawing/2014/main" id="{2C79EF06-3ABA-4364-9A95-F6E916324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791200"/>
            <a:ext cx="2286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IDE drive connectors</a:t>
            </a:r>
          </a:p>
        </p:txBody>
      </p:sp>
      <p:sp>
        <p:nvSpPr>
          <p:cNvPr id="125966" name="Text Box 1038">
            <a:extLst>
              <a:ext uri="{FF2B5EF4-FFF2-40B4-BE49-F238E27FC236}">
                <a16:creationId xmlns:a16="http://schemas.microsoft.com/office/drawing/2014/main" id="{86DF770B-157C-419E-9EBD-D6F1C130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4800"/>
            <a:ext cx="2286000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mouse, keyboard, parallel, serial, and USB connectors</a:t>
            </a:r>
          </a:p>
        </p:txBody>
      </p:sp>
      <p:sp>
        <p:nvSpPr>
          <p:cNvPr id="125967" name="Line 1039">
            <a:extLst>
              <a:ext uri="{FF2B5EF4-FFF2-40B4-BE49-F238E27FC236}">
                <a16:creationId xmlns:a16="http://schemas.microsoft.com/office/drawing/2014/main" id="{21639237-C52A-48B6-8681-1195BFF1D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27660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68" name="Text Box 1040">
            <a:extLst>
              <a:ext uri="{FF2B5EF4-FFF2-40B4-BE49-F238E27FC236}">
                <a16:creationId xmlns:a16="http://schemas.microsoft.com/office/drawing/2014/main" id="{6D1DD532-26D1-435B-82EE-B245E1B77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03550"/>
            <a:ext cx="14478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500"/>
              <a:t>AGP slot</a:t>
            </a:r>
          </a:p>
        </p:txBody>
      </p:sp>
      <p:sp>
        <p:nvSpPr>
          <p:cNvPr id="125969" name="Line 1041">
            <a:extLst>
              <a:ext uri="{FF2B5EF4-FFF2-40B4-BE49-F238E27FC236}">
                <a16:creationId xmlns:a16="http://schemas.microsoft.com/office/drawing/2014/main" id="{B4B45368-13CF-4FCB-9A65-8529EC523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562600"/>
            <a:ext cx="3810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70" name="Text Box 1042">
            <a:extLst>
              <a:ext uri="{FF2B5EF4-FFF2-40B4-BE49-F238E27FC236}">
                <a16:creationId xmlns:a16="http://schemas.microsoft.com/office/drawing/2014/main" id="{9113C05D-73C2-4E99-9CEE-B63775887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24475"/>
            <a:ext cx="838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500"/>
              <a:t>Battery</a:t>
            </a:r>
          </a:p>
        </p:txBody>
      </p:sp>
      <p:sp>
        <p:nvSpPr>
          <p:cNvPr id="125971" name="Line 1043">
            <a:extLst>
              <a:ext uri="{FF2B5EF4-FFF2-40B4-BE49-F238E27FC236}">
                <a16:creationId xmlns:a16="http://schemas.microsoft.com/office/drawing/2014/main" id="{CBF08611-467F-4F65-9E71-584EA06CC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914400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72" name="Text Box 1044">
            <a:extLst>
              <a:ext uri="{FF2B5EF4-FFF2-40B4-BE49-F238E27FC236}">
                <a16:creationId xmlns:a16="http://schemas.microsoft.com/office/drawing/2014/main" id="{800A5A37-3EAD-4621-9AFD-07718A78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1350"/>
            <a:ext cx="838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500"/>
              <a:t>Video</a:t>
            </a:r>
          </a:p>
        </p:txBody>
      </p:sp>
      <p:sp>
        <p:nvSpPr>
          <p:cNvPr id="125973" name="Line 1045">
            <a:extLst>
              <a:ext uri="{FF2B5EF4-FFF2-40B4-BE49-F238E27FC236}">
                <a16:creationId xmlns:a16="http://schemas.microsoft.com/office/drawing/2014/main" id="{8A9C04F6-AC97-4B1D-B228-F3622994F9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54102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74" name="Text Box 1046">
            <a:extLst>
              <a:ext uri="{FF2B5EF4-FFF2-40B4-BE49-F238E27FC236}">
                <a16:creationId xmlns:a16="http://schemas.microsoft.com/office/drawing/2014/main" id="{C9F2F1A1-3718-4A00-8FB1-0081AEBF4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37150"/>
            <a:ext cx="18288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Power connector</a:t>
            </a:r>
          </a:p>
        </p:txBody>
      </p:sp>
      <p:sp>
        <p:nvSpPr>
          <p:cNvPr id="125977" name="Line 1049">
            <a:extLst>
              <a:ext uri="{FF2B5EF4-FFF2-40B4-BE49-F238E27FC236}">
                <a16:creationId xmlns:a16="http://schemas.microsoft.com/office/drawing/2014/main" id="{D185DBEB-B7D6-4DD3-A6EB-B1227106A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743200"/>
            <a:ext cx="2362200" cy="228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78" name="Text Box 1050">
            <a:extLst>
              <a:ext uri="{FF2B5EF4-FFF2-40B4-BE49-F238E27FC236}">
                <a16:creationId xmlns:a16="http://schemas.microsoft.com/office/drawing/2014/main" id="{2900E72C-AB36-46B9-9060-4A2F5280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70150"/>
            <a:ext cx="21336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memory controller hub</a:t>
            </a:r>
          </a:p>
        </p:txBody>
      </p:sp>
      <p:sp>
        <p:nvSpPr>
          <p:cNvPr id="125979" name="Line 1051">
            <a:extLst>
              <a:ext uri="{FF2B5EF4-FFF2-40B4-BE49-F238E27FC236}">
                <a16:creationId xmlns:a16="http://schemas.microsoft.com/office/drawing/2014/main" id="{37CC0EC3-A9E5-48F9-A3EF-2CBF1A9A6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3962400"/>
            <a:ext cx="914400" cy="533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80" name="Line 1052">
            <a:extLst>
              <a:ext uri="{FF2B5EF4-FFF2-40B4-BE49-F238E27FC236}">
                <a16:creationId xmlns:a16="http://schemas.microsoft.com/office/drawing/2014/main" id="{18054A6B-1CDA-47E8-B5E4-8B3923A866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5638800"/>
            <a:ext cx="990600" cy="1968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81" name="Text Box 1053">
            <a:extLst>
              <a:ext uri="{FF2B5EF4-FFF2-40B4-BE49-F238E27FC236}">
                <a16:creationId xmlns:a16="http://schemas.microsoft.com/office/drawing/2014/main" id="{5A008D1D-9D9B-4BC2-B2D2-1351927DD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562600"/>
            <a:ext cx="18288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Diskette connector</a:t>
            </a:r>
          </a:p>
        </p:txBody>
      </p:sp>
      <p:sp>
        <p:nvSpPr>
          <p:cNvPr id="125982" name="Line 1054">
            <a:extLst>
              <a:ext uri="{FF2B5EF4-FFF2-40B4-BE49-F238E27FC236}">
                <a16:creationId xmlns:a16="http://schemas.microsoft.com/office/drawing/2014/main" id="{D998A618-F8AD-41B4-BEBB-9B558DDDE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334000"/>
            <a:ext cx="990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83" name="Text Box 1055">
            <a:extLst>
              <a:ext uri="{FF2B5EF4-FFF2-40B4-BE49-F238E27FC236}">
                <a16:creationId xmlns:a16="http://schemas.microsoft.com/office/drawing/2014/main" id="{67A0D6DF-65BF-4EEB-9365-B59911E8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28850"/>
            <a:ext cx="14478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500"/>
              <a:t>PCI slots</a:t>
            </a:r>
          </a:p>
        </p:txBody>
      </p:sp>
      <p:sp>
        <p:nvSpPr>
          <p:cNvPr id="125984" name="Line 1056">
            <a:extLst>
              <a:ext uri="{FF2B5EF4-FFF2-40B4-BE49-F238E27FC236}">
                <a16:creationId xmlns:a16="http://schemas.microsoft.com/office/drawing/2014/main" id="{F6D55277-5366-4672-9619-1A18CB78E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029200"/>
            <a:ext cx="1828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85" name="Text Box 1057">
            <a:extLst>
              <a:ext uri="{FF2B5EF4-FFF2-40B4-BE49-F238E27FC236}">
                <a16:creationId xmlns:a16="http://schemas.microsoft.com/office/drawing/2014/main" id="{53836C66-B633-46D6-9934-76ED7204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4400"/>
            <a:ext cx="13716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500"/>
              <a:t>I/O Controller</a:t>
            </a:r>
          </a:p>
        </p:txBody>
      </p:sp>
      <p:sp>
        <p:nvSpPr>
          <p:cNvPr id="125986" name="Line 1058">
            <a:extLst>
              <a:ext uri="{FF2B5EF4-FFF2-40B4-BE49-F238E27FC236}">
                <a16:creationId xmlns:a16="http://schemas.microsoft.com/office/drawing/2014/main" id="{E4687294-8669-4ECB-85E0-763A4CC8C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838200"/>
            <a:ext cx="28194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87" name="Line 1059">
            <a:extLst>
              <a:ext uri="{FF2B5EF4-FFF2-40B4-BE49-F238E27FC236}">
                <a16:creationId xmlns:a16="http://schemas.microsoft.com/office/drawing/2014/main" id="{22F8808C-D996-42A4-94E0-F1D44BC98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343400"/>
            <a:ext cx="1295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88" name="Text Box 1060">
            <a:extLst>
              <a:ext uri="{FF2B5EF4-FFF2-40B4-BE49-F238E27FC236}">
                <a16:creationId xmlns:a16="http://schemas.microsoft.com/office/drawing/2014/main" id="{3C0ACBB0-2307-4CF1-BA17-9A3B5DBAB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70350"/>
            <a:ext cx="14478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500"/>
              <a:t>Firmware hub</a:t>
            </a:r>
          </a:p>
        </p:txBody>
      </p:sp>
      <p:sp>
        <p:nvSpPr>
          <p:cNvPr id="125989" name="Line 1061">
            <a:extLst>
              <a:ext uri="{FF2B5EF4-FFF2-40B4-BE49-F238E27FC236}">
                <a16:creationId xmlns:a16="http://schemas.microsoft.com/office/drawing/2014/main" id="{FE6D8570-F557-4BD0-827F-079FA249B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371600"/>
            <a:ext cx="609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125990" name="Text Box 1062">
            <a:extLst>
              <a:ext uri="{FF2B5EF4-FFF2-40B4-BE49-F238E27FC236}">
                <a16:creationId xmlns:a16="http://schemas.microsoft.com/office/drawing/2014/main" id="{085B2B12-F3A6-47DB-A07E-9BCB27F5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8550"/>
            <a:ext cx="1143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500"/>
              <a:t>Audo chip</a:t>
            </a:r>
          </a:p>
        </p:txBody>
      </p:sp>
      <p:sp>
        <p:nvSpPr>
          <p:cNvPr id="125991" name="Text Box 1063">
            <a:extLst>
              <a:ext uri="{FF2B5EF4-FFF2-40B4-BE49-F238E27FC236}">
                <a16:creationId xmlns:a16="http://schemas.microsoft.com/office/drawing/2014/main" id="{002A5388-C937-458A-8B0A-D2D7AD07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791200"/>
            <a:ext cx="480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100">
                <a:solidFill>
                  <a:schemeClr val="tx2"/>
                </a:solidFill>
              </a:rPr>
              <a:t>Source: Intel® Desktop Board D850MD/D850MV Technical Product Specification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A0341-4611-47E1-9259-A552663A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48C6E-33D0-49EE-9906-84BA5C462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26D081B-4EA6-4C9C-9AA2-15C5EADE6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DFC156E-EE3F-4E83-BC12-C4436D55E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467600" cy="4953000"/>
          </a:xfrm>
        </p:spPr>
        <p:txBody>
          <a:bodyPr/>
          <a:lstStyle/>
          <a:p>
            <a:r>
              <a:rPr lang="en-US" altLang="en-US" sz="1800"/>
              <a:t>ROM</a:t>
            </a:r>
          </a:p>
          <a:p>
            <a:pPr lvl="1"/>
            <a:r>
              <a:rPr lang="en-US" altLang="en-US" sz="1800"/>
              <a:t>read-only memory</a:t>
            </a:r>
          </a:p>
          <a:p>
            <a:r>
              <a:rPr lang="en-US" altLang="en-US" sz="1800"/>
              <a:t>EPROM</a:t>
            </a:r>
          </a:p>
          <a:p>
            <a:pPr lvl="1"/>
            <a:r>
              <a:rPr lang="en-US" altLang="en-US" sz="1800"/>
              <a:t>erasable programmable read-only memory</a:t>
            </a:r>
          </a:p>
          <a:p>
            <a:r>
              <a:rPr lang="en-US" altLang="en-US" sz="1800"/>
              <a:t>Dynamic RAM (DRAM)</a:t>
            </a:r>
          </a:p>
          <a:p>
            <a:pPr lvl="1"/>
            <a:r>
              <a:rPr lang="en-US" altLang="en-US" sz="1800"/>
              <a:t>inexpensive; must be refreshed constantly</a:t>
            </a:r>
          </a:p>
          <a:p>
            <a:r>
              <a:rPr lang="en-US" altLang="en-US" sz="1800"/>
              <a:t>Static RAM (SRAM)</a:t>
            </a:r>
          </a:p>
          <a:p>
            <a:pPr lvl="1"/>
            <a:r>
              <a:rPr lang="en-US" altLang="en-US" sz="1800"/>
              <a:t>expensive; used for cache memory; no refresh required</a:t>
            </a:r>
          </a:p>
          <a:p>
            <a:r>
              <a:rPr lang="en-US" altLang="en-US" sz="1800"/>
              <a:t>Video RAM (VRAM)</a:t>
            </a:r>
          </a:p>
          <a:p>
            <a:pPr lvl="1"/>
            <a:r>
              <a:rPr lang="en-US" altLang="en-US" sz="1800"/>
              <a:t>dual ported; optimized for constant video refresh</a:t>
            </a:r>
          </a:p>
          <a:p>
            <a:r>
              <a:rPr lang="en-US" altLang="en-US" sz="1800"/>
              <a:t>CMOS RAM</a:t>
            </a:r>
          </a:p>
          <a:p>
            <a:pPr lvl="1"/>
            <a:r>
              <a:rPr lang="en-US" altLang="en-US" sz="1800"/>
              <a:t>complimentary metal-oxide semiconductor</a:t>
            </a:r>
          </a:p>
          <a:p>
            <a:pPr lvl="1"/>
            <a:r>
              <a:rPr lang="en-US" altLang="en-US" sz="1800"/>
              <a:t>system setup information</a:t>
            </a:r>
          </a:p>
          <a:p>
            <a:r>
              <a:rPr lang="en-US" altLang="en-US" sz="1800"/>
              <a:t>See: </a:t>
            </a:r>
            <a:r>
              <a:rPr lang="en-US" altLang="en-US" sz="1800">
                <a:hlinkClick r:id="rId2"/>
              </a:rPr>
              <a:t>Intel platform memory</a:t>
            </a:r>
            <a:r>
              <a:rPr lang="en-US" altLang="en-US" sz="1800"/>
              <a:t> (Intel technology brief: link address may change)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0B7AD3-4541-4AEB-8776-D4B2E7904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01378" name="Rectangle 1026">
            <a:extLst>
              <a:ext uri="{FF2B5EF4-FFF2-40B4-BE49-F238E27FC236}">
                <a16:creationId xmlns:a16="http://schemas.microsoft.com/office/drawing/2014/main" id="{E5CF8AA6-9CB6-4092-93B1-21648832E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</a:t>
            </a:r>
          </a:p>
        </p:txBody>
      </p:sp>
      <p:sp>
        <p:nvSpPr>
          <p:cNvPr id="101379" name="Rectangle 1027">
            <a:extLst>
              <a:ext uri="{FF2B5EF4-FFF2-40B4-BE49-F238E27FC236}">
                <a16:creationId xmlns:a16="http://schemas.microsoft.com/office/drawing/2014/main" id="{790B930A-F46C-492F-9D6B-53D9E1345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133600"/>
          </a:xfrm>
        </p:spPr>
        <p:txBody>
          <a:bodyPr/>
          <a:lstStyle/>
          <a:p>
            <a:r>
              <a:rPr lang="en-US" altLang="en-US"/>
              <a:t>synchronizes all CPU and BUS operations</a:t>
            </a:r>
          </a:p>
          <a:p>
            <a:r>
              <a:rPr lang="en-US" altLang="en-US"/>
              <a:t>machine (clock) cycle measures time of a single operation</a:t>
            </a:r>
          </a:p>
          <a:p>
            <a:r>
              <a:rPr lang="en-US" altLang="en-US"/>
              <a:t>clock is used to trigger events</a:t>
            </a:r>
          </a:p>
        </p:txBody>
      </p:sp>
      <p:graphicFrame>
        <p:nvGraphicFramePr>
          <p:cNvPr id="101380" name="Object 1028">
            <a:extLst>
              <a:ext uri="{FF2B5EF4-FFF2-40B4-BE49-F238E27FC236}">
                <a16:creationId xmlns:a16="http://schemas.microsoft.com/office/drawing/2014/main" id="{AEB69EFC-45C5-4EE6-A923-2F77D8442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17658"/>
              </p:ext>
            </p:extLst>
          </p:nvPr>
        </p:nvGraphicFramePr>
        <p:xfrm>
          <a:off x="2209800" y="4343400"/>
          <a:ext cx="5105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70720" imgH="570960" progId="Visio.Drawing.6">
                  <p:embed/>
                </p:oleObj>
              </mc:Choice>
              <mc:Fallback>
                <p:oleObj name="VISIO" r:id="rId2" imgW="2070720" imgH="570960" progId="Visio.Drawing.6">
                  <p:embed/>
                  <p:pic>
                    <p:nvPicPr>
                      <p:cNvPr id="101380" name="Object 1028">
                        <a:extLst>
                          <a:ext uri="{FF2B5EF4-FFF2-40B4-BE49-F238E27FC236}">
                            <a16:creationId xmlns:a16="http://schemas.microsoft.com/office/drawing/2014/main" id="{AEB69EFC-45C5-4EE6-A923-2F77D8442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5105400" cy="14097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D9CA511-59B0-4803-B63C-8B627891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Levels of Input-Output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26E407C-BFAF-4796-A623-4DA893B0C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Level 3: Call a library function (C++, Java)</a:t>
            </a:r>
          </a:p>
          <a:p>
            <a:pPr lvl="1"/>
            <a:r>
              <a:rPr lang="en-US" altLang="en-US" dirty="0"/>
              <a:t>easy to do; abstracted from hardware; details hidden</a:t>
            </a:r>
          </a:p>
          <a:p>
            <a:pPr lvl="1"/>
            <a:r>
              <a:rPr lang="en-US" altLang="en-US" dirty="0"/>
              <a:t>slowest performance</a:t>
            </a:r>
          </a:p>
          <a:p>
            <a:r>
              <a:rPr lang="en-US" altLang="en-US" dirty="0"/>
              <a:t>Level 2: Call an operating system function</a:t>
            </a:r>
          </a:p>
          <a:p>
            <a:pPr lvl="1"/>
            <a:r>
              <a:rPr lang="en-US" altLang="en-US" dirty="0"/>
              <a:t>specific to one OS; device-independent</a:t>
            </a:r>
          </a:p>
          <a:p>
            <a:pPr lvl="1"/>
            <a:r>
              <a:rPr lang="en-US" altLang="en-US" dirty="0"/>
              <a:t>medium performance</a:t>
            </a:r>
          </a:p>
          <a:p>
            <a:r>
              <a:rPr lang="en-US" altLang="en-US" dirty="0"/>
              <a:t>Level 1: Call a BIOS (basic input-output system) function</a:t>
            </a:r>
          </a:p>
          <a:p>
            <a:pPr lvl="1"/>
            <a:r>
              <a:rPr lang="en-US" altLang="en-US" dirty="0"/>
              <a:t>may produce different results on different systems</a:t>
            </a:r>
          </a:p>
          <a:p>
            <a:pPr lvl="1"/>
            <a:r>
              <a:rPr lang="en-US" altLang="en-US" dirty="0"/>
              <a:t>knowledge of hardware required</a:t>
            </a:r>
          </a:p>
          <a:p>
            <a:pPr lvl="1"/>
            <a:r>
              <a:rPr lang="en-US" altLang="en-US" dirty="0"/>
              <a:t>usually good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69E9-0336-440D-9C7B-F25DF72D0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05FE8-F9D9-46DF-8880-331B015FD6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982ABF-F18A-4C30-B090-1E4F53B9C7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E8DAE4-8638-461D-B5D9-2ACAFF749C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E7F9CFFA-D4AD-49D3-B618-E7F7C822B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 String of Characters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8A5059AF-1199-4499-8DC8-6F0E02F9B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2895600" cy="2133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/>
              <a:t>When a HLL program displays a string of characters, the following steps take place:</a:t>
            </a:r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2EC3AD05-D5D9-4A87-B6F3-A027E47DF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295400"/>
          <a:ext cx="29718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40840" imgH="2377800" progId="Visio.Drawing.6">
                  <p:embed/>
                </p:oleObj>
              </mc:Choice>
              <mc:Fallback>
                <p:oleObj name="VISIO" r:id="rId2" imgW="2040840" imgH="2377800" progId="Visio.Drawing.6">
                  <p:embed/>
                  <p:pic>
                    <p:nvPicPr>
                      <p:cNvPr id="129028" name="Object 4">
                        <a:extLst>
                          <a:ext uri="{FF2B5EF4-FFF2-40B4-BE49-F238E27FC236}">
                            <a16:creationId xmlns:a16="http://schemas.microsoft.com/office/drawing/2014/main" id="{2EC3AD05-D5D9-4A87-B6F3-A027E47DF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78" t="-2127" r="5833" b="-4256"/>
                      <a:stretch>
                        <a:fillRect/>
                      </a:stretch>
                    </p:blipFill>
                    <p:spPr bwMode="auto">
                      <a:xfrm>
                        <a:off x="4191000" y="1295400"/>
                        <a:ext cx="2971800" cy="3810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>
            <a:extLst>
              <a:ext uri="{FF2B5EF4-FFF2-40B4-BE49-F238E27FC236}">
                <a16:creationId xmlns:a16="http://schemas.microsoft.com/office/drawing/2014/main" id="{1EEEECC6-3ACB-4DDF-AD24-601AFFF75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Operand Types</a:t>
            </a:r>
          </a:p>
        </p:txBody>
      </p:sp>
      <p:sp>
        <p:nvSpPr>
          <p:cNvPr id="164867" name="Rectangle 1027">
            <a:extLst>
              <a:ext uri="{FF2B5EF4-FFF2-40B4-BE49-F238E27FC236}">
                <a16:creationId xmlns:a16="http://schemas.microsoft.com/office/drawing/2014/main" id="{6DC0A6D3-697D-4E71-A60C-09B16D35C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Three basic types of operands:</a:t>
            </a:r>
          </a:p>
          <a:p>
            <a:pPr lvl="1"/>
            <a:r>
              <a:rPr lang="en-US" altLang="en-US"/>
              <a:t>Immediate – a constant integer (8, 16, or 32 bits)</a:t>
            </a:r>
          </a:p>
          <a:p>
            <a:pPr lvl="2"/>
            <a:r>
              <a:rPr lang="en-US" altLang="en-US"/>
              <a:t>value is encoded within the instruction</a:t>
            </a:r>
          </a:p>
          <a:p>
            <a:pPr lvl="1"/>
            <a:r>
              <a:rPr lang="en-US" altLang="en-US"/>
              <a:t>Register – the name of a register</a:t>
            </a:r>
          </a:p>
          <a:p>
            <a:pPr lvl="2"/>
            <a:r>
              <a:rPr lang="en-US" altLang="en-US"/>
              <a:t>register name is converted to a number and encoded within the instruction</a:t>
            </a:r>
          </a:p>
          <a:p>
            <a:pPr lvl="1"/>
            <a:r>
              <a:rPr lang="en-US" altLang="en-US"/>
              <a:t>Memory – reference to a location in memory</a:t>
            </a:r>
          </a:p>
          <a:p>
            <a:pPr lvl="2"/>
            <a:r>
              <a:rPr lang="en-US" altLang="en-US"/>
              <a:t>memory address is encoded within the instruction, or a register holds the address of a memory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7CF9C-690F-43D3-81FE-26E94FED4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BD4F3-DE19-4AF9-9D11-E6CA2BD3CE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>
            <a:extLst>
              <a:ext uri="{FF2B5EF4-FFF2-40B4-BE49-F238E27FC236}">
                <a16:creationId xmlns:a16="http://schemas.microsoft.com/office/drawing/2014/main" id="{7DB28F0E-6D01-416B-B97D-0D9DAE5A9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Instruction Operand Notation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34421B1-4C5D-4EDC-8A67-6367FDC6E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EB285A8-1804-41FC-B8D4-5A3EA2752D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165891" name="Picture 1027">
            <a:extLst>
              <a:ext uri="{FF2B5EF4-FFF2-40B4-BE49-F238E27FC236}">
                <a16:creationId xmlns:a16="http://schemas.microsoft.com/office/drawing/2014/main" id="{B51613AA-6FCD-4D19-94DF-7ABEA7103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7239000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2" name="Picture 1028">
            <a:extLst>
              <a:ext uri="{FF2B5EF4-FFF2-40B4-BE49-F238E27FC236}">
                <a16:creationId xmlns:a16="http://schemas.microsoft.com/office/drawing/2014/main" id="{9E0CF5F7-90C2-4FA5-B80B-93FE42A8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47925"/>
            <a:ext cx="7239000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9498835-939E-44CF-BA23-AD61DE425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Direct Memory Operands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2A7C98C-49EE-4875-8A13-B804B35B9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4800600"/>
          </a:xfrm>
        </p:spPr>
        <p:txBody>
          <a:bodyPr/>
          <a:lstStyle/>
          <a:p>
            <a:r>
              <a:rPr lang="en-US" altLang="en-US"/>
              <a:t>A direct memory operand is a named reference to storage in memory</a:t>
            </a:r>
          </a:p>
          <a:p>
            <a:r>
              <a:rPr lang="en-US" altLang="en-US"/>
              <a:t>The named reference (label) is automatically dereferenced by the assembler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39E03AB-7154-4879-8BBF-0E5886C52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0028299-46C1-490A-8C13-5C03E53F04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6C3B775B-656F-4B48-B1E4-68B94A587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467100"/>
            <a:ext cx="6858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var1 BYTE 10h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al,var1	; AL = 10h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al,[var1]	; AL = 10h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F52358DC-E89A-4594-9AB2-E61D163E95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5058335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DB371A92-6385-4A97-88DA-91C0219B7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591735"/>
            <a:ext cx="1752600" cy="4810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300" b="1">
                <a:solidFill>
                  <a:schemeClr val="tx2"/>
                </a:solidFill>
              </a:rPr>
              <a:t>alternate format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CAB7F7E-2CBB-498C-994F-7C184313B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MOV Instruction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4D5812A-CD84-4DA9-A7C0-C8D4EB60C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55B370-4D8A-4EC9-B019-C923A8B5BD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8117D5D3-D0D2-4F0B-99E1-AC06613F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124200"/>
            <a:ext cx="6324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count BYTE 100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wVal  WORD 2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bl,count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ax,wVal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count,al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mov al,wVal		; error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mov ax,count		; error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mov eax,count		; error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C7F42212-3478-48D3-B5DF-27C27627B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6934200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Move from source to destination. Syntax:</a:t>
            </a:r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>
                <a:solidFill>
                  <a:schemeClr val="tx2"/>
                </a:solidFill>
                <a:latin typeface="Arial" panose="020B0604020202020204" pitchFamily="34" charset="0"/>
              </a:rPr>
              <a:t>MOV </a:t>
            </a:r>
            <a:r>
              <a:rPr lang="en-US" altLang="en-US" sz="2100" i="1">
                <a:solidFill>
                  <a:schemeClr val="tx2"/>
                </a:solidFill>
                <a:latin typeface="Arial" panose="020B0604020202020204" pitchFamily="34" charset="0"/>
              </a:rPr>
              <a:t>destination,source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No more than one memory operand permitted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CS, EIP, and IP cannot be the destination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No immediate to segment moves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EB74521E-46FD-451B-98C6-DE81E1170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B58B22B-CFE4-4153-91C3-96F0C57B4A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01E3B28-8064-49A6-A937-546883FC95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6939FA07-0AF7-4C65-B95C-12A11091A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80772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bVal  BYTE   100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bVal2 BYTE   ?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wVal  WORD   2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dVal  DWORD  5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ds,45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esi,wVal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eip,dVal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25,bVal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bVal2,bVal</a:t>
            </a:r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17AB51A7-391A-4FF2-909D-1B3110919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696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Explain why each of the following MOV statements are invalid:</a:t>
            </a:r>
          </a:p>
        </p:txBody>
      </p:sp>
      <p:sp>
        <p:nvSpPr>
          <p:cNvPr id="151559" name="Text Box 7">
            <a:extLst>
              <a:ext uri="{FF2B5EF4-FFF2-40B4-BE49-F238E27FC236}">
                <a16:creationId xmlns:a16="http://schemas.microsoft.com/office/drawing/2014/main" id="{F85B6188-5FCC-430C-9600-B4845259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immediate move to DS not permitted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58EAEDF2-E7F4-47B9-823A-9B81AB481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3855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size mismatch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FA852BED-F48F-43D9-BA65-7A762B68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243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EIP cannot be the destination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DCBFD6F6-222B-43B7-A701-4061DA4A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91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immediate value cannot be destination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51563" name="Text Box 11">
            <a:extLst>
              <a:ext uri="{FF2B5EF4-FFF2-40B4-BE49-F238E27FC236}">
                <a16:creationId xmlns:a16="http://schemas.microsoft.com/office/drawing/2014/main" id="{0FA6A85B-6B50-48C8-94DB-4757C7986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95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memory-to-memory move not permitted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utoUpdateAnimBg="0"/>
      <p:bldP spid="151560" grpId="0" autoUpdateAnimBg="0"/>
      <p:bldP spid="151561" grpId="0" autoUpdateAnimBg="0"/>
      <p:bldP spid="151562" grpId="0" autoUpdateAnimBg="0"/>
      <p:bldP spid="15156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A5015E3-C71E-419E-A5D0-A4C024D9F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Zero Extension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1AC5164-A724-4727-B5B6-1BC9CC017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F0EC94-4C52-4725-85C5-9DDD3B8E1E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DAF1D89C-23DA-46D1-8A0F-743F63DC9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191000"/>
            <a:ext cx="6477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bl,10001111b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movzx</a:t>
            </a:r>
            <a:r>
              <a:rPr lang="en-US" altLang="en-US" sz="1800" b="1">
                <a:latin typeface="Courier New" panose="02070309020205020404" pitchFamily="49" charset="0"/>
              </a:rPr>
              <a:t> ax,bl	; zero-extension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1331C7C5-3CF6-44D6-9E4C-07A6BBA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153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When you copy a smaller value into a larger destination, the MOVZX instruction fills (extends) the upper half of the destination with zeros.</a:t>
            </a:r>
          </a:p>
        </p:txBody>
      </p:sp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56366133-6552-40C0-9041-6D1F36A23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1018" y="2133600"/>
          <a:ext cx="44958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26800" imgH="1189800" progId="Visio.Drawing.6">
                  <p:embed/>
                </p:oleObj>
              </mc:Choice>
              <mc:Fallback>
                <p:oleObj name="VISIO" r:id="rId2" imgW="2926800" imgH="1189800" progId="Visio.Drawing.6">
                  <p:embed/>
                  <p:pic>
                    <p:nvPicPr>
                      <p:cNvPr id="79877" name="Object 5">
                        <a:extLst>
                          <a:ext uri="{FF2B5EF4-FFF2-40B4-BE49-F238E27FC236}">
                            <a16:creationId xmlns:a16="http://schemas.microsoft.com/office/drawing/2014/main" id="{56366133-6552-40C0-9041-6D1F36A23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510" t="-4320" b="-8011"/>
                      <a:stretch>
                        <a:fillRect/>
                      </a:stretch>
                    </p:blipFill>
                    <p:spPr bwMode="auto">
                      <a:xfrm>
                        <a:off x="2091018" y="2133600"/>
                        <a:ext cx="44958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>
            <a:extLst>
              <a:ext uri="{FF2B5EF4-FFF2-40B4-BE49-F238E27FC236}">
                <a16:creationId xmlns:a16="http://schemas.microsoft.com/office/drawing/2014/main" id="{A192B2D3-8292-431A-9F22-EAC5BB228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257800"/>
            <a:ext cx="5562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The destination must be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373BE4E-DF15-40C8-8B46-C560A1B4E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Sign Extension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56C862C-60FD-4B65-812A-52EF5964E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120CA5C-90A0-4DB7-A310-67E693D0A4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160CE808-895E-42BF-BCCE-65F27783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67200"/>
            <a:ext cx="6400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bl,10001111b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movsx</a:t>
            </a:r>
            <a:r>
              <a:rPr lang="en-US" altLang="en-US" sz="1800" b="1">
                <a:latin typeface="Courier New" panose="02070309020205020404" pitchFamily="49" charset="0"/>
              </a:rPr>
              <a:t> ax,bl	; sign extension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DAC1B4F0-EB1B-4C8C-93B0-7FF342EC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MOVSX instruction fills the upper half of the destination with a copy of the source operand's sign bit.</a:t>
            </a:r>
          </a:p>
        </p:txBody>
      </p:sp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8D18B3FA-3817-4EAA-BBBA-9875771B7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05000"/>
          <a:ext cx="4648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26800" imgH="1189800" progId="Visio.Drawing.6">
                  <p:embed/>
                </p:oleObj>
              </mc:Choice>
              <mc:Fallback>
                <p:oleObj name="VISIO" r:id="rId2" imgW="2926800" imgH="1189800" progId="Visio.Drawing.6">
                  <p:embed/>
                  <p:pic>
                    <p:nvPicPr>
                      <p:cNvPr id="88070" name="Object 6">
                        <a:extLst>
                          <a:ext uri="{FF2B5EF4-FFF2-40B4-BE49-F238E27FC236}">
                            <a16:creationId xmlns:a16="http://schemas.microsoft.com/office/drawing/2014/main" id="{8D18B3FA-3817-4EAA-BBBA-9875771B7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391" t="-4173" b="-4347"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4648200" cy="1981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>
            <a:extLst>
              <a:ext uri="{FF2B5EF4-FFF2-40B4-BE49-F238E27FC236}">
                <a16:creationId xmlns:a16="http://schemas.microsoft.com/office/drawing/2014/main" id="{F73D3ED6-F543-474C-B69E-020E77629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0"/>
            <a:ext cx="5562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The destination must be a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231BEAB-8B1D-4C19-9D57-6DFF8C8F9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XCHG Instruction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3DB4694-27C9-4482-9847-4B5EF82BC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AF330D1-F349-49C9-B1E5-E7F47D95AA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4FF16921-2046-4BB1-869E-3F46447C8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7620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5755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var1 WORD 1000h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var2 WORD 2000h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xchg ax,bx	; exchange 16-bit regs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xchg ah,al	; exchange 8-bit regs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xchg var1,bx	; exchange mem, reg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xchg eax,ebx	; exchange 32-bit regs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xchg var1,var2	; error: two memory operands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75F30557-56B7-4473-BA74-C0B6FECA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XCHG exchanges the values of two operands. At least one operand must be a register. No immediate operands are permitted.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4AD1445-3AA5-43E3-9893-92411F865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6CDBB63-D28F-4FE9-B5D4-55EC630A2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FB24786-7830-454D-8F75-83C53B46D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Execution Cycle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A73DDF6-4978-4BEB-A32A-C85DA09EA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25146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Fetch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Decode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Fetch operands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Execute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Store output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946A0C4B-3329-46C2-B56D-4D2F546FE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00200"/>
          <a:ext cx="464820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31880" imgH="2318400" progId="Visio.Drawing.6">
                  <p:embed/>
                </p:oleObj>
              </mc:Choice>
              <mc:Fallback>
                <p:oleObj name="VISIO" r:id="rId2" imgW="3431880" imgH="2318400" progId="Visio.Drawing.6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946A0C4B-3329-46C2-B56D-4D2F546FE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154"/>
                      <a:stretch>
                        <a:fillRect/>
                      </a:stretch>
                    </p:blipFill>
                    <p:spPr bwMode="auto">
                      <a:xfrm>
                        <a:off x="3352800" y="1600200"/>
                        <a:ext cx="4648200" cy="33448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5">
            <a:extLst>
              <a:ext uri="{FF2B5EF4-FFF2-40B4-BE49-F238E27FC236}">
                <a16:creationId xmlns:a16="http://schemas.microsoft.com/office/drawing/2014/main" id="{6FBAA034-23DB-4F8B-BBE0-B241531E6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066800"/>
            <a:ext cx="426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B56153E-8D79-48D0-94BA-9781FD40A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Direct-Offset Operands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D957FD7-B5E2-4D5E-A0DC-B95FDC8BA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89DAC50-5ED5-4A01-9EA4-83B3A2A514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54534FD1-E5CC-40C8-8627-E5A4F7DC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7696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arrayB BYTE 10h,20h,30h,40h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al,arrayB+1		; AL = 20h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al,[arrayB+1]		; alternative notation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DC4D55E5-2DF6-4CFC-B56D-658ED5D2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constant offset is added to a data label to produce an effective address (EA). The address is dereferenced to get the value inside its memory location.</a:t>
            </a: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3AB32ED9-942C-437D-9971-4EF06D00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800600"/>
            <a:ext cx="61722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Q: Why doesn't </a:t>
            </a:r>
            <a:r>
              <a:rPr lang="en-US" altLang="en-US" dirty="0">
                <a:solidFill>
                  <a:schemeClr val="tx2"/>
                </a:solidFill>
              </a:rPr>
              <a:t>arrayB+1</a:t>
            </a:r>
            <a:r>
              <a:rPr lang="en-US" altLang="en-US" dirty="0"/>
              <a:t> produce 11h?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1A3770D-9114-4113-BCF5-A699D5113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Direct-Offset Operands (cont)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6320417-3857-49E3-B962-04CE82D36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FC96124-7958-4003-A548-F5F3FF9625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193634BD-2A0A-430D-845B-D3E9710E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3238"/>
            <a:ext cx="7129462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arrayW  WORD 1000h,2000h,3000h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arrayD  DWORD 1,2,3,4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ax,[arrayW+2]	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	; AX = 2000h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ax,[arrayW+4]	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	; AX = 3000h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eax,[arrayD+4]	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	; EAX = 00000002h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3BD40D23-83B4-4217-A5CD-A5DC035A0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A constant offset is added to a data label to get an effective address (EA). The address is dereferenced to get the value inside its memory location.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854EE89A-6E1A-4FB6-A736-0F8D8138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24400"/>
            <a:ext cx="7239000" cy="973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; Will the following statements assemble?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ax,[arrayW-2]		; ??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eax,[arrayD+16]		; ??</a:t>
            </a:r>
            <a:endParaRPr lang="en-US" altLang="en-US"/>
          </a:p>
        </p:txBody>
      </p:sp>
      <p:sp>
        <p:nvSpPr>
          <p:cNvPr id="95238" name="Text Box 6">
            <a:extLst>
              <a:ext uri="{FF2B5EF4-FFF2-40B4-BE49-F238E27FC236}">
                <a16:creationId xmlns:a16="http://schemas.microsoft.com/office/drawing/2014/main" id="{0062F2C4-49D6-4932-B063-C34F6B607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78475"/>
            <a:ext cx="7162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What will happen when they run?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nimBg="1" autoUpdateAnimBg="0"/>
      <p:bldP spid="9523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0B90268-98ED-4E23-B4CC-B56302F54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turn. . .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EFB4E50-87A3-43BA-9C2F-B08BB920D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3187B26-0862-44A6-8277-0A52E5EBF6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7B829B8E-4D84-4FF3-8070-AEDBADB3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600"/>
            <a:ext cx="7696200" cy="150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00"/>
              <a:t>Write a program that rearranges the values of three doubleword  values in the following array as: 3, 1, 2.</a:t>
            </a:r>
          </a:p>
          <a:p>
            <a:pPr lvl="1"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.data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arrayD DWORD 1,2,3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78B98F9B-366B-4131-AB56-480BB053C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7620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Step 2: Exchange EAX with the third array value and copy the value in EAX to the first array position.</a:t>
            </a:r>
            <a:r>
              <a:rPr lang="en-US" altLang="en-US" sz="1900">
                <a:solidFill>
                  <a:schemeClr val="tx2"/>
                </a:solidFill>
                <a:latin typeface="Arial" panose="020B0604020202020204" pitchFamily="34" charset="0"/>
              </a:rPr>
              <a:t>				</a:t>
            </a: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07F624CD-F843-4B8D-A6E0-DEE91EDE5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73152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1714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Step1: copy the first value into EAX and exchange it with the value in the second position.</a:t>
            </a:r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98E00E9C-401B-4AA1-9FEF-0C27763EE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352800"/>
            <a:ext cx="40386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mov eax,arrayD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xchg eax,[arrayD+4]</a:t>
            </a:r>
            <a:endParaRPr lang="en-US" altLang="en-US"/>
          </a:p>
        </p:txBody>
      </p:sp>
      <p:sp>
        <p:nvSpPr>
          <p:cNvPr id="89096" name="Text Box 8">
            <a:extLst>
              <a:ext uri="{FF2B5EF4-FFF2-40B4-BE49-F238E27FC236}">
                <a16:creationId xmlns:a16="http://schemas.microsoft.com/office/drawing/2014/main" id="{C725BD08-F0E3-430B-B6E3-A828235F5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029200"/>
            <a:ext cx="4038600" cy="67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xchg eax,[arrayD+8]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mov  arrayD,eax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4" grpId="0" autoUpdateAnimBg="0"/>
      <p:bldP spid="89095" grpId="0" animBg="1" autoUpdateAnimBg="0"/>
      <p:bldP spid="8909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63CB76D-C6CE-4798-AE99-BBEAA5E2C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Evaluate this . . .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15D98BA-7A79-43AF-8F59-775848693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04B07E0-5FAE-4E65-AF98-C5E13D1D51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D4E55557-2BE7-4D33-B7A3-198C4441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76962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We want to write a program that adds the following three bytes: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myBytes BYTE 80h,66h,0A5h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815BF90A-49F0-4D9A-B1AA-5E768AC2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620000" cy="11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What is your evaluation of the following code?</a:t>
            </a:r>
            <a:endParaRPr lang="en-US" altLang="en-US" sz="17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   	mov al,myBytes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add al,[myBytes+1]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add al,[myBytes+2]</a:t>
            </a:r>
            <a:endParaRPr lang="en-US" altLang="en-US" sz="19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260F9E92-5D5E-41FB-8100-5D36B3A6E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5200"/>
            <a:ext cx="74676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What is your evaluation of the following code?</a:t>
            </a:r>
            <a:endParaRPr lang="en-US" altLang="en-US" sz="17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   	mov ax,myBytes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add ax,[myBytes+1]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add ax,[myBytes+2]</a:t>
            </a: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D455F038-64AA-432E-BB4F-694EAF633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670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Any other possibilities?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2" grpId="0" autoUpdateAnimBg="0"/>
      <p:bldP spid="9626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E542B82-37C2-4299-B2F9-996072C96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Evaluate this . . . (cont)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AD2A71A-25BB-49A9-9CC2-9173A54B1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C588A-E712-4B28-AD7C-E63029A256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92EB06E6-AEC1-4544-9D01-FA8A9238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76962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myBytes BYTE 80h,66h,0A5h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EAEAE273-5DBA-45C2-B8FF-B400884F5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6200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How about the following code. Is anything missing?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endParaRPr lang="en-US" altLang="en-US" sz="17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movzx ax,myBytes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mov   bl,[myBytes+1]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add   ax,bx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mov   bl,[myBytes+2]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700" b="1">
                <a:latin typeface="Courier New" panose="02070309020205020404" pitchFamily="49" charset="0"/>
              </a:rPr>
              <a:t>		add   ax,bx			; AX = sum</a:t>
            </a:r>
            <a:endParaRPr lang="en-US" altLang="en-US" sz="19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22AF79DC-2977-4443-9F7C-93C0E18E8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19600"/>
            <a:ext cx="70104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Yes: Move zero to BX before the MOVZX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55D18435-6B6E-4145-BEC0-EC8E0BBEE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Addition and Subtraction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0759C0BA-321E-4E13-BB20-51A1E5941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 dirty="0"/>
              <a:t>INC and DEC Instructions</a:t>
            </a:r>
          </a:p>
          <a:p>
            <a:r>
              <a:rPr lang="en-US" altLang="en-US" dirty="0"/>
              <a:t>ADD and SUB Instructions</a:t>
            </a:r>
          </a:p>
          <a:p>
            <a:r>
              <a:rPr lang="en-US" altLang="en-US" dirty="0"/>
              <a:t>NEG Instruction</a:t>
            </a:r>
          </a:p>
          <a:p>
            <a:r>
              <a:rPr lang="en-US" altLang="en-US" dirty="0"/>
              <a:t>Implementing Arithmetic Expressions</a:t>
            </a:r>
          </a:p>
          <a:p>
            <a:r>
              <a:rPr lang="en-US" altLang="en-US" dirty="0"/>
              <a:t>Flags Affected by Arithmetic</a:t>
            </a:r>
          </a:p>
          <a:p>
            <a:pPr lvl="1"/>
            <a:r>
              <a:rPr lang="en-US" altLang="en-US" dirty="0"/>
              <a:t>Zero</a:t>
            </a:r>
          </a:p>
          <a:p>
            <a:pPr lvl="1"/>
            <a:r>
              <a:rPr lang="en-US" altLang="en-US" dirty="0"/>
              <a:t>Sign</a:t>
            </a:r>
          </a:p>
          <a:p>
            <a:pPr lvl="1"/>
            <a:r>
              <a:rPr lang="en-US" altLang="en-US" dirty="0"/>
              <a:t>Carry</a:t>
            </a:r>
          </a:p>
          <a:p>
            <a:pPr lvl="1"/>
            <a:r>
              <a:rPr lang="en-US" altLang="en-US" dirty="0"/>
              <a:t>Overflow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07F14-BBC9-4929-8099-6CE3950CF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4F990-837A-481E-AFA1-3C2A47A742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45E2845-EC90-43D8-BF6F-661A7147C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INC and DEC Instructions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9442F1A-E139-4421-A6B6-7C0466E1C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Add 1, subtract 1 from destination operand</a:t>
            </a:r>
          </a:p>
          <a:p>
            <a:pPr lvl="1"/>
            <a:r>
              <a:rPr lang="en-US" altLang="en-US"/>
              <a:t>operand may be register or memory</a:t>
            </a:r>
          </a:p>
          <a:p>
            <a:r>
              <a:rPr lang="en-US" altLang="en-US"/>
              <a:t>INC destination</a:t>
            </a:r>
          </a:p>
          <a:p>
            <a:pPr lvl="2"/>
            <a:r>
              <a:rPr lang="en-US" altLang="en-US"/>
              <a:t>Logic: destination </a:t>
            </a:r>
            <a:r>
              <a:rPr lang="en-US" altLang="en-US">
                <a:sym typeface="Symbol" panose="05050102010706020507" pitchFamily="18" charset="2"/>
              </a:rPr>
              <a:t> </a:t>
            </a:r>
            <a:r>
              <a:rPr lang="en-US" altLang="en-US"/>
              <a:t>destination + 1</a:t>
            </a:r>
          </a:p>
          <a:p>
            <a:r>
              <a:rPr lang="en-US" altLang="en-US"/>
              <a:t>DEC destination</a:t>
            </a:r>
          </a:p>
          <a:p>
            <a:pPr lvl="2"/>
            <a:r>
              <a:rPr lang="en-US" altLang="en-US"/>
              <a:t>Logic: destination </a:t>
            </a:r>
            <a:r>
              <a:rPr lang="en-US" altLang="en-US">
                <a:sym typeface="Symbol" panose="05050102010706020507" pitchFamily="18" charset="2"/>
              </a:rPr>
              <a:t> </a:t>
            </a:r>
            <a:r>
              <a:rPr lang="en-US" altLang="en-US"/>
              <a:t>destination –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BDC1F-AB6C-403F-9C09-835BAF4B9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4A22E-E1B4-4ECD-A2A1-E8655A9126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>
            <a:extLst>
              <a:ext uri="{FF2B5EF4-FFF2-40B4-BE49-F238E27FC236}">
                <a16:creationId xmlns:a16="http://schemas.microsoft.com/office/drawing/2014/main" id="{6E9B995E-168A-4BA4-8DE5-F1D0AA618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INC and DEC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EA92-BDF4-4A52-8066-454F45DE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81F7F-8A88-44A9-9EC5-C61411627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34696-BAE5-430D-A942-59AF3A06DA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153604" name="Text Box 1028">
            <a:extLst>
              <a:ext uri="{FF2B5EF4-FFF2-40B4-BE49-F238E27FC236}">
                <a16:creationId xmlns:a16="http://schemas.microsoft.com/office/drawing/2014/main" id="{1387FEA5-8A99-44A7-B07F-B113A49D5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47800"/>
            <a:ext cx="6858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myWord  WORD 1000h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myDword DWORD 10000000h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inc myWord 	; 1001h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dec myWord	; 1000h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inc myDword	; 10000001h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ax,00FFh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inc ax	; AX = 0100h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ax,00FFh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inc al	; AX = 0000h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A991981-0E5B-4C3F-932C-83AF7D93D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turn...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C12CC0D-EB17-4897-83F1-99C7849F3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Show the value of the destination operand after each of the following instructions executes: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9EFD82B-12BB-46E1-9D03-DCD0AB738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8250F9A-A765-4130-96AC-CF88F1079C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FE97DB99-CBE8-4D5C-80E8-17BB26CFC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34553"/>
            <a:ext cx="6096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myByte BYTE 0FFh,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mov al,myByte	; AL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mov ah,[myByte+1]	; AH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dec ah	; AH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inc al	; AL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dec ax	; AX = </a:t>
            </a: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577F09FF-98DD-43D9-9BE8-3518DA17A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60987"/>
            <a:ext cx="7064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/>
              <a:t> </a:t>
            </a:r>
            <a:r>
              <a:rPr lang="en-CA" altLang="en-US" sz="2000">
                <a:solidFill>
                  <a:schemeClr val="folHlink"/>
                </a:solidFill>
              </a:rPr>
              <a:t>FFh</a:t>
            </a:r>
          </a:p>
        </p:txBody>
      </p:sp>
      <p:sp>
        <p:nvSpPr>
          <p:cNvPr id="104455" name="Text Box 7">
            <a:extLst>
              <a:ext uri="{FF2B5EF4-FFF2-40B4-BE49-F238E27FC236}">
                <a16:creationId xmlns:a16="http://schemas.microsoft.com/office/drawing/2014/main" id="{461BEC4B-9341-4A42-A0C9-5799E8D5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48325"/>
            <a:ext cx="6778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>
                <a:solidFill>
                  <a:schemeClr val="folHlink"/>
                </a:solidFill>
              </a:rPr>
              <a:t> 00h</a:t>
            </a:r>
          </a:p>
        </p:txBody>
      </p:sp>
      <p:sp>
        <p:nvSpPr>
          <p:cNvPr id="104456" name="Text Box 8">
            <a:extLst>
              <a:ext uri="{FF2B5EF4-FFF2-40B4-BE49-F238E27FC236}">
                <a16:creationId xmlns:a16="http://schemas.microsoft.com/office/drawing/2014/main" id="{AA4E367D-A376-430C-A013-95C18C88A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872" y="4492065"/>
            <a:ext cx="7064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/>
              <a:t> </a:t>
            </a:r>
            <a:r>
              <a:rPr lang="en-CA" altLang="en-US" sz="2000">
                <a:solidFill>
                  <a:schemeClr val="folHlink"/>
                </a:solidFill>
              </a:rPr>
              <a:t>FFh</a:t>
            </a:r>
          </a:p>
        </p:txBody>
      </p:sp>
      <p:sp>
        <p:nvSpPr>
          <p:cNvPr id="104457" name="Text Box 9">
            <a:extLst>
              <a:ext uri="{FF2B5EF4-FFF2-40B4-BE49-F238E27FC236}">
                <a16:creationId xmlns:a16="http://schemas.microsoft.com/office/drawing/2014/main" id="{B0181C41-C43F-4F51-B279-39789DBD6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96025"/>
            <a:ext cx="6778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>
                <a:solidFill>
                  <a:schemeClr val="folHlink"/>
                </a:solidFill>
              </a:rPr>
              <a:t> 00h</a:t>
            </a:r>
          </a:p>
        </p:txBody>
      </p:sp>
      <p:sp>
        <p:nvSpPr>
          <p:cNvPr id="104458" name="Text Box 10">
            <a:extLst>
              <a:ext uri="{FF2B5EF4-FFF2-40B4-BE49-F238E27FC236}">
                <a16:creationId xmlns:a16="http://schemas.microsoft.com/office/drawing/2014/main" id="{093DB6FB-1CC1-4934-9CF8-128DC221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83362"/>
            <a:ext cx="10318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/>
              <a:t> </a:t>
            </a:r>
            <a:r>
              <a:rPr lang="en-CA" altLang="en-US" sz="2000">
                <a:solidFill>
                  <a:schemeClr val="folHlink"/>
                </a:solidFill>
              </a:rPr>
              <a:t>FEFFh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  <p:bldP spid="104455" grpId="0"/>
      <p:bldP spid="104456" grpId="0"/>
      <p:bldP spid="104457" grpId="0"/>
      <p:bldP spid="10445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B2356FC-B27F-458D-8090-EE2B22BCE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ADD and SUB Instructions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901792F-3BAD-407A-A426-14D8FABD2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18564D2-E97B-4B27-A379-193CCAED2E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A639D524-418E-4D2B-859C-8CA53749C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95400"/>
            <a:ext cx="70104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>
                <a:latin typeface="Arial" panose="020B0604020202020204" pitchFamily="34" charset="0"/>
              </a:rPr>
              <a:t>ADD destination, source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Logic: </a:t>
            </a:r>
            <a:r>
              <a:rPr lang="en-US" altLang="en-US" sz="2000" i="1">
                <a:latin typeface="Arial" panose="020B0604020202020204" pitchFamily="34" charset="0"/>
              </a:rPr>
              <a:t>destination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 </a:t>
            </a:r>
            <a:r>
              <a:rPr lang="en-US" altLang="en-US" sz="2000" i="1">
                <a:latin typeface="Arial" panose="020B0604020202020204" pitchFamily="34" charset="0"/>
              </a:rPr>
              <a:t>destination </a:t>
            </a:r>
            <a:r>
              <a:rPr lang="en-US" altLang="en-US" sz="2000">
                <a:latin typeface="Arial" panose="020B0604020202020204" pitchFamily="34" charset="0"/>
              </a:rPr>
              <a:t>+ source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>
                <a:latin typeface="Arial" panose="020B0604020202020204" pitchFamily="34" charset="0"/>
              </a:rPr>
              <a:t>SUB destination, source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Logic: </a:t>
            </a:r>
            <a:r>
              <a:rPr lang="en-US" altLang="en-US" sz="2000" i="1">
                <a:latin typeface="Arial" panose="020B0604020202020204" pitchFamily="34" charset="0"/>
              </a:rPr>
              <a:t>destination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 </a:t>
            </a:r>
            <a:r>
              <a:rPr lang="en-US" altLang="en-US" sz="2000" i="1">
                <a:latin typeface="Arial" panose="020B0604020202020204" pitchFamily="34" charset="0"/>
              </a:rPr>
              <a:t>destination </a:t>
            </a:r>
            <a:r>
              <a:rPr lang="en-US" altLang="en-US" sz="2000">
                <a:latin typeface="Arial" panose="020B0604020202020204" pitchFamily="34" charset="0"/>
              </a:rPr>
              <a:t>– source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>
                <a:latin typeface="Arial" panose="020B0604020202020204" pitchFamily="34" charset="0"/>
              </a:rPr>
              <a:t>Same operand rules as for the MOV instruction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8B78031-6A9A-4CE9-83BA-15D28FD20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E0C28E5-C76F-4C23-9B57-DC627A6B8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Multi-Stage Pipeline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0C4E6CE-1267-416E-8F94-2471AA301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066800"/>
          </a:xfrm>
        </p:spPr>
        <p:txBody>
          <a:bodyPr/>
          <a:lstStyle/>
          <a:p>
            <a:r>
              <a:rPr lang="en-US" altLang="en-US" sz="2000"/>
              <a:t>Pipelining makes it possible for processor to execute instructions in parallel</a:t>
            </a:r>
          </a:p>
          <a:p>
            <a:r>
              <a:rPr lang="en-US" altLang="en-US" sz="2000"/>
              <a:t>Instruction execution divided into discrete stages</a:t>
            </a:r>
          </a:p>
        </p:txBody>
      </p:sp>
      <p:graphicFrame>
        <p:nvGraphicFramePr>
          <p:cNvPr id="102404" name="Object 4">
            <a:extLst>
              <a:ext uri="{FF2B5EF4-FFF2-40B4-BE49-F238E27FC236}">
                <a16:creationId xmlns:a16="http://schemas.microsoft.com/office/drawing/2014/main" id="{805510FE-F783-40F7-AC94-FB2706D0D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362200"/>
          <a:ext cx="3810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69480" imgH="1755360" progId="Visio.Drawing.6">
                  <p:embed/>
                </p:oleObj>
              </mc:Choice>
              <mc:Fallback>
                <p:oleObj name="VISIO" r:id="rId2" imgW="1869480" imgH="1755360" progId="Visio.Drawing.6">
                  <p:embed/>
                  <p:pic>
                    <p:nvPicPr>
                      <p:cNvPr id="102404" name="Object 4">
                        <a:extLst>
                          <a:ext uri="{FF2B5EF4-FFF2-40B4-BE49-F238E27FC236}">
                            <a16:creationId xmlns:a16="http://schemas.microsoft.com/office/drawing/2014/main" id="{805510FE-F783-40F7-AC94-FB2706D0D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40" r="-4082" b="-4347"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3810000" cy="3657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Text Box 5">
            <a:extLst>
              <a:ext uri="{FF2B5EF4-FFF2-40B4-BE49-F238E27FC236}">
                <a16:creationId xmlns:a16="http://schemas.microsoft.com/office/drawing/2014/main" id="{21925FD7-2ACC-4520-BA2D-B5A282B2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81400"/>
            <a:ext cx="2895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00"/>
              <a:t>Example of a non-pipelined processor. Many wasted cycles.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78829811-DE7B-4E33-AB19-BC398AF88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ADD and SUB Examples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B931A5D-A4FF-4B8A-885F-A39DE2C77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20B574E-DA9E-472C-8CC7-35E282A2F0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154627" name="Text Box 3">
            <a:extLst>
              <a:ext uri="{FF2B5EF4-FFF2-40B4-BE49-F238E27FC236}">
                <a16:creationId xmlns:a16="http://schemas.microsoft.com/office/drawing/2014/main" id="{938B1C72-254B-4B5F-AB47-DF62A9D1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9138"/>
            <a:ext cx="6769100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var1 DWORD 10000h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var2 DWORD 20000h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mov eax,var1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add eax,var2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add ax,0FFFFh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add eax,1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	sub ax,1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4629" name="Text Box 5">
            <a:extLst>
              <a:ext uri="{FF2B5EF4-FFF2-40B4-BE49-F238E27FC236}">
                <a16:creationId xmlns:a16="http://schemas.microsoft.com/office/drawing/2014/main" id="{2C0072BC-552C-4B8D-BEF1-B6A880CD7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068638"/>
            <a:ext cx="16652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/>
              <a:t> ; </a:t>
            </a:r>
            <a:r>
              <a:rPr lang="en-CA" altLang="en-US" sz="2000">
                <a:solidFill>
                  <a:schemeClr val="folHlink"/>
                </a:solidFill>
              </a:rPr>
              <a:t>00010000h</a:t>
            </a:r>
          </a:p>
        </p:txBody>
      </p:sp>
      <p:sp>
        <p:nvSpPr>
          <p:cNvPr id="154630" name="Text Box 6">
            <a:extLst>
              <a:ext uri="{FF2B5EF4-FFF2-40B4-BE49-F238E27FC236}">
                <a16:creationId xmlns:a16="http://schemas.microsoft.com/office/drawing/2014/main" id="{F8F62ECB-AD56-4EBE-A5F9-05012E44F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355975"/>
            <a:ext cx="16652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>
                <a:solidFill>
                  <a:schemeClr val="folHlink"/>
                </a:solidFill>
              </a:rPr>
              <a:t> ; 00030000h</a:t>
            </a:r>
          </a:p>
        </p:txBody>
      </p:sp>
      <p:sp>
        <p:nvSpPr>
          <p:cNvPr id="154631" name="Text Box 7">
            <a:extLst>
              <a:ext uri="{FF2B5EF4-FFF2-40B4-BE49-F238E27FC236}">
                <a16:creationId xmlns:a16="http://schemas.microsoft.com/office/drawing/2014/main" id="{4EFDBD29-858B-4986-8DB9-7856FAF22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716338"/>
            <a:ext cx="17224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/>
              <a:t> ; </a:t>
            </a:r>
            <a:r>
              <a:rPr lang="en-CA" altLang="en-US" sz="2000">
                <a:solidFill>
                  <a:schemeClr val="folHlink"/>
                </a:solidFill>
              </a:rPr>
              <a:t>0003FFFFh</a:t>
            </a:r>
          </a:p>
        </p:txBody>
      </p:sp>
      <p:sp>
        <p:nvSpPr>
          <p:cNvPr id="154632" name="Text Box 8">
            <a:extLst>
              <a:ext uri="{FF2B5EF4-FFF2-40B4-BE49-F238E27FC236}">
                <a16:creationId xmlns:a16="http://schemas.microsoft.com/office/drawing/2014/main" id="{C6C8B4D1-D674-49E3-B1FE-CCF116D06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76700"/>
            <a:ext cx="16652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>
                <a:solidFill>
                  <a:schemeClr val="folHlink"/>
                </a:solidFill>
              </a:rPr>
              <a:t> ; 00040000h</a:t>
            </a:r>
          </a:p>
        </p:txBody>
      </p:sp>
      <p:sp>
        <p:nvSpPr>
          <p:cNvPr id="154633" name="Text Box 9">
            <a:extLst>
              <a:ext uri="{FF2B5EF4-FFF2-40B4-BE49-F238E27FC236}">
                <a16:creationId xmlns:a16="http://schemas.microsoft.com/office/drawing/2014/main" id="{78A96F8B-CB7C-4480-8BDD-822BD98EA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364038"/>
            <a:ext cx="17224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/>
              <a:t> ; </a:t>
            </a:r>
            <a:r>
              <a:rPr lang="en-CA" altLang="en-US" sz="2000">
                <a:solidFill>
                  <a:schemeClr val="folHlink"/>
                </a:solidFill>
              </a:rPr>
              <a:t>0004FFFFh</a:t>
            </a:r>
          </a:p>
        </p:txBody>
      </p:sp>
      <p:sp>
        <p:nvSpPr>
          <p:cNvPr id="154634" name="Text Box 10">
            <a:extLst>
              <a:ext uri="{FF2B5EF4-FFF2-40B4-BE49-F238E27FC236}">
                <a16:creationId xmlns:a16="http://schemas.microsoft.com/office/drawing/2014/main" id="{94E8FBFE-33F2-476D-B054-857E04DD7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420938"/>
            <a:ext cx="8667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>
                <a:solidFill>
                  <a:schemeClr val="folHlink"/>
                </a:solidFill>
              </a:rPr>
              <a:t>; 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  <p:bldP spid="154630" grpId="0"/>
      <p:bldP spid="154631" grpId="0"/>
      <p:bldP spid="154632" grpId="0"/>
      <p:bldP spid="1546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27E0B60-B414-485B-A1F0-53805A09F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NEG (negate) Instruction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CBED4B6-609F-4166-B1AD-1335816C7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EE2E413-A192-410C-A634-08AEFB32C5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211AB1FF-98EA-4F70-A821-2FE68CD5B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6477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valB BYTE -1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valW WORD +32767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al,valB	; AL = -1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al	; AL = +1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valW	; valW = -32767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2744ADA8-575E-46B1-9EBD-5C27A3B5D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Reverses the sign of an operand. Operand can be a register or memory operand.</a:t>
            </a: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FECD00E5-3C23-4371-BB70-70CBD64E5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Suppose AX contains –32,768 and we apply NEG to it. Will the result be valid?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26">
            <a:extLst>
              <a:ext uri="{FF2B5EF4-FFF2-40B4-BE49-F238E27FC236}">
                <a16:creationId xmlns:a16="http://schemas.microsoft.com/office/drawing/2014/main" id="{38A338A7-272D-477D-B598-DDAEC2B86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NEG Instruction and the Flags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B4C0573-5D21-41C2-B854-743F8D99B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1E82CBD-4DEC-45D6-B419-6D296F36F5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171011" name="Text Box 1027">
            <a:extLst>
              <a:ext uri="{FF2B5EF4-FFF2-40B4-BE49-F238E27FC236}">
                <a16:creationId xmlns:a16="http://schemas.microsoft.com/office/drawing/2014/main" id="{E89C23DE-BEB1-4223-8A1B-36F686852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7162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valB BYTE 1,0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valC SBYTE -128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valB	; CF = 1, OF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[valB + 1]	; CF = 0, OF =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neg valC	; CF = 1, OF = 1</a:t>
            </a:r>
          </a:p>
        </p:txBody>
      </p:sp>
      <p:sp>
        <p:nvSpPr>
          <p:cNvPr id="171015" name="Text Box 1031">
            <a:extLst>
              <a:ext uri="{FF2B5EF4-FFF2-40B4-BE49-F238E27FC236}">
                <a16:creationId xmlns:a16="http://schemas.microsoft.com/office/drawing/2014/main" id="{C7F3B252-896E-425B-8E9A-6ED4E1C32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76200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processor implements  NEG using the following internal operation: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SUB 0,</a:t>
            </a:r>
            <a:r>
              <a:rPr lang="en-US" altLang="en-US" sz="1800" b="1" i="1">
                <a:latin typeface="Courier New" panose="02070309020205020404" pitchFamily="49" charset="0"/>
              </a:rPr>
              <a:t>operand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Any nonzero operand causes the Carry flag to be set.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610F519C-6710-4449-862D-17E4D23E4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Implementing Arithmetic Expressions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334F6B6-4D11-4113-B98C-523FD79F2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737DB8-CB6C-42D3-ACB8-D497F14A12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2F631BBA-262C-47DC-8270-0952410C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94375"/>
            <a:ext cx="5943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Rval DWORD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Xval DWORD 26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Yval DWORD 30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Zval DWORD 40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" pitchFamily="49" charset="0"/>
              </a:rPr>
              <a:t>	mov eax,Xval	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" pitchFamily="49" charset="0"/>
              </a:rPr>
              <a:t>	neg eax 	; EAX = -26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" pitchFamily="49" charset="0"/>
              </a:rPr>
              <a:t>	mov ebx,Yval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" pitchFamily="49" charset="0"/>
              </a:rPr>
              <a:t>	sub ebx,Zval 	; EBX = -10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" pitchFamily="49" charset="0"/>
              </a:rPr>
              <a:t>	add eax,ebx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latin typeface="Courier" pitchFamily="49" charset="0"/>
              </a:rPr>
              <a:t>	mov Rval,eax 	; -36</a:t>
            </a:r>
            <a:endParaRPr lang="en-US" altLang="en-US" sz="1600" b="1">
              <a:latin typeface="Courier New" panose="02070309020205020404" pitchFamily="49" charset="0"/>
            </a:endParaRP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9F4CC461-7181-492C-82CC-2F58641B3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227838"/>
            <a:ext cx="76962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HLL compilers translate mathematical expressions into assembly language. You can do it also. For example: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Rval</a:t>
            </a:r>
            <a:r>
              <a:rPr lang="en-US" altLang="en-US" sz="1800" b="1" dirty="0">
                <a:latin typeface="Courier New" panose="02070309020205020404" pitchFamily="49" charset="0"/>
              </a:rPr>
              <a:t> = -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Xval</a:t>
            </a:r>
            <a:r>
              <a:rPr lang="en-US" altLang="en-US" sz="1800" b="1" dirty="0">
                <a:latin typeface="Courier New" panose="02070309020205020404" pitchFamily="49" charset="0"/>
              </a:rPr>
              <a:t> +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Yval</a:t>
            </a:r>
            <a:r>
              <a:rPr lang="en-US" altLang="en-US" sz="1800" b="1" dirty="0">
                <a:latin typeface="Courier New" panose="02070309020205020404" pitchFamily="49" charset="0"/>
              </a:rPr>
              <a:t> –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Zval</a:t>
            </a:r>
            <a:r>
              <a:rPr lang="en-US" altLang="en-US" sz="1800" b="1" dirty="0">
                <a:latin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E4875AA-6694-457B-B095-933999ACB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turn...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2AC29E5-AA02-4E93-9F4A-C806A2D26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6EECDBC-2094-43C0-81CA-0F2E1BABB2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B1B6A385-EE05-4A70-A75D-9E99467D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00400"/>
            <a:ext cx="2895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ebx,Yval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neg ebx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add ebx,Zval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mov eax,Xval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sub eax,ebx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mov Rval,eax</a:t>
            </a: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039E4A64-582F-4C2A-A1CC-AA52FD2EE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Translate the following expression into assembly language. </a:t>
            </a:r>
            <a:r>
              <a:rPr lang="en-US" altLang="en-US" sz="2000"/>
              <a:t>Do not permit Xval, Yval, or Zval to be modified</a:t>
            </a:r>
            <a:r>
              <a:rPr lang="en-US" altLang="en-US"/>
              <a:t>: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Rval = Xval - (-Yval + Zval)</a:t>
            </a: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BD1E7FD3-B3E2-48FA-AEED-D1320FE4C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38400"/>
            <a:ext cx="7086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Assume that all values are signed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DA6F236-6AA5-460E-852C-FA9EE40FC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Flags Affected by Arithmetic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E9D77A0-C994-4FB6-B125-548B49F59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ALU has a number of status flags that reflect the outcome of arithmetic (and bitwise) operations</a:t>
            </a:r>
          </a:p>
          <a:p>
            <a:pPr lvl="1"/>
            <a:r>
              <a:rPr lang="en-US" altLang="en-US" dirty="0"/>
              <a:t>based on the contents of the destination operand</a:t>
            </a:r>
          </a:p>
          <a:p>
            <a:r>
              <a:rPr lang="en-US" altLang="en-US" dirty="0"/>
              <a:t>Essential flags:</a:t>
            </a:r>
          </a:p>
          <a:p>
            <a:pPr lvl="1"/>
            <a:r>
              <a:rPr lang="en-US" altLang="en-US" dirty="0"/>
              <a:t>Zero flag – set when destination equals zero</a:t>
            </a:r>
          </a:p>
          <a:p>
            <a:pPr lvl="1"/>
            <a:r>
              <a:rPr lang="en-US" altLang="en-US" dirty="0"/>
              <a:t>Sign flag – set when destination is negative</a:t>
            </a:r>
          </a:p>
          <a:p>
            <a:pPr lvl="1"/>
            <a:r>
              <a:rPr lang="en-US" altLang="en-US" dirty="0"/>
              <a:t>Carry flag – set when unsigned value is out of range</a:t>
            </a:r>
          </a:p>
          <a:p>
            <a:pPr lvl="1"/>
            <a:r>
              <a:rPr lang="en-US" altLang="en-US" dirty="0"/>
              <a:t>Overflow flag – set when signed value is out of range</a:t>
            </a:r>
          </a:p>
          <a:p>
            <a:r>
              <a:rPr lang="en-US" altLang="en-US" dirty="0"/>
              <a:t>The MOV instruction never affects the flags.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E7965-5C9F-4462-AC1C-BD3DC97AF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CE01F-A797-492F-BCAF-DE37675BCC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C8ACD91-18C6-4AD7-8366-5463FA50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Zero Flag (ZF)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B803900-3DB9-49B4-AF1B-E6240899A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6726B2-4A65-4993-BEE5-B0D05443B9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838439BF-BA1B-40DB-B090-4BF2F1787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0"/>
            <a:ext cx="5562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cx,1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sub cx,1 	; CX = 0, ZF =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ax,0FFFFh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inc ax 	; AX = 0, ZF =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inc ax 	; AX = 1, ZF = 0</a:t>
            </a:r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id="{6EAF3696-EE9D-4035-82BC-E9B6399D6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Zero flag is set when the result of an operation produces zero in the destination operand.  </a:t>
            </a:r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869097E6-BD51-4D9E-9C96-942171A72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19600"/>
            <a:ext cx="4572000" cy="130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>
                <a:latin typeface="Arial" panose="020B0604020202020204" pitchFamily="34" charset="0"/>
              </a:rPr>
              <a:t>Remember...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A flag is </a:t>
            </a:r>
            <a:r>
              <a:rPr lang="en-US" altLang="en-US" sz="2100">
                <a:solidFill>
                  <a:schemeClr val="tx2"/>
                </a:solidFill>
                <a:latin typeface="Arial" panose="020B0604020202020204" pitchFamily="34" charset="0"/>
              </a:rPr>
              <a:t>set</a:t>
            </a:r>
            <a:r>
              <a:rPr lang="en-US" altLang="en-US" sz="2100">
                <a:latin typeface="Arial" panose="020B0604020202020204" pitchFamily="34" charset="0"/>
              </a:rPr>
              <a:t> when it equals 1. 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A flag is </a:t>
            </a:r>
            <a:r>
              <a:rPr lang="en-US" altLang="en-US" sz="2100">
                <a:solidFill>
                  <a:schemeClr val="tx2"/>
                </a:solidFill>
                <a:latin typeface="Arial" panose="020B0604020202020204" pitchFamily="34" charset="0"/>
              </a:rPr>
              <a:t>clear</a:t>
            </a:r>
            <a:r>
              <a:rPr lang="en-US" altLang="en-US" sz="2100">
                <a:latin typeface="Arial" panose="020B0604020202020204" pitchFamily="34" charset="0"/>
              </a:rPr>
              <a:t> when it equals 0.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51E5919-B87E-44EF-98DF-DA44F1E59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Sign Flag (SF)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DA7FEA1-B1C2-4365-B05F-D133A4B1DF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1C4B379-17B4-41C5-A30A-F2B659E467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9417538-AB21-4A05-96A3-B70501A5C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362200"/>
            <a:ext cx="6553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mov cx,0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sub cx,1 	; CX = -1, SF =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add cx,2 	; CX = 1, SF = 0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A5BA3B46-07A4-438E-84A3-ECE31C09A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Sign flag is set when the destination operand is negative. The flag is clear when the destination is positive. </a:t>
            </a:r>
          </a:p>
        </p:txBody>
      </p:sp>
      <p:grpSp>
        <p:nvGrpSpPr>
          <p:cNvPr id="111625" name="Group 9">
            <a:extLst>
              <a:ext uri="{FF2B5EF4-FFF2-40B4-BE49-F238E27FC236}">
                <a16:creationId xmlns:a16="http://schemas.microsoft.com/office/drawing/2014/main" id="{10B51BE3-3B8E-4FFA-81C0-40DA42F16F4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352800"/>
            <a:ext cx="7315200" cy="1676400"/>
            <a:chOff x="336" y="2016"/>
            <a:chExt cx="4608" cy="1056"/>
          </a:xfrm>
        </p:grpSpPr>
        <p:sp>
          <p:nvSpPr>
            <p:cNvPr id="111623" name="Rectangle 7">
              <a:extLst>
                <a:ext uri="{FF2B5EF4-FFF2-40B4-BE49-F238E27FC236}">
                  <a16:creationId xmlns:a16="http://schemas.microsoft.com/office/drawing/2014/main" id="{F7477DE6-E424-4BA1-808B-9DC338D3F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16"/>
              <a:ext cx="4083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The sign flag is a copy of the destination's highest bit:</a:t>
              </a: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4ED00074-3B61-4615-88F9-FBB45C0EB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8"/>
              <a:ext cx="412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37160" bIns="22860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mov al,0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sub al,1            ; AL = 11111111b, SF = 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add al,2            ; AL = 00000001b, SF =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6F5B8951-7F11-473E-9621-17A9A5F61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Signed and Unsigned Integers</a:t>
            </a:r>
            <a:br>
              <a:rPr lang="en-US" altLang="en-US"/>
            </a:br>
            <a:r>
              <a:rPr lang="en-US" altLang="en-US"/>
              <a:t>A Hardware Viewpoint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2EF771C-5352-4898-8EA5-4F05656DE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C35B61C-A3A7-4A9E-9B02-5C0277FD91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59F3B577-3DEF-4815-80D3-7F1414866C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915400" cy="4800600"/>
          </a:xfrm>
        </p:spPr>
        <p:txBody>
          <a:bodyPr>
            <a:normAutofit fontScale="92500"/>
          </a:bodyPr>
          <a:lstStyle/>
          <a:p>
            <a:endParaRPr lang="en-US" altLang="en-US" dirty="0"/>
          </a:p>
          <a:p>
            <a:r>
              <a:rPr lang="en-US" altLang="en-US" dirty="0"/>
              <a:t>All CPU instructions operate exactly the same on signed and unsigned integers</a:t>
            </a:r>
          </a:p>
          <a:p>
            <a:endParaRPr lang="en-US" altLang="en-US" dirty="0"/>
          </a:p>
          <a:p>
            <a:r>
              <a:rPr lang="en-US" altLang="en-US" dirty="0"/>
              <a:t>The CPU cannot distinguish between signed and unsigned integers</a:t>
            </a:r>
          </a:p>
          <a:p>
            <a:endParaRPr lang="en-US" altLang="en-US" dirty="0"/>
          </a:p>
          <a:p>
            <a:r>
              <a:rPr lang="en-US" altLang="en-US" dirty="0"/>
              <a:t>YOU, the programmer, are solely responsible for using the correct data type with each instruction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FF85B16-CB78-4D1E-AF6F-1E682F912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19800"/>
            <a:ext cx="37020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US" altLang="en-US" sz="1200"/>
              <a:t>Added Slide.  Gerald Cahill, Antelope Valley College</a:t>
            </a:r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074">
            <a:extLst>
              <a:ext uri="{FF2B5EF4-FFF2-40B4-BE49-F238E27FC236}">
                <a16:creationId xmlns:a16="http://schemas.microsoft.com/office/drawing/2014/main" id="{0F1704BA-C20B-4493-9A59-1597F1945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Overflow and Carry Flags</a:t>
            </a:r>
            <a:br>
              <a:rPr lang="en-US" altLang="en-US"/>
            </a:br>
            <a:r>
              <a:rPr lang="en-US" altLang="en-US"/>
              <a:t>A Hardware Viewpoint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1F90D81-AC5C-41C9-ACC7-EFAFFB9A4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D8B0814-D04B-45B4-B945-865374190C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169987" name="Rectangle 3075">
            <a:extLst>
              <a:ext uri="{FF2B5EF4-FFF2-40B4-BE49-F238E27FC236}">
                <a16:creationId xmlns:a16="http://schemas.microsoft.com/office/drawing/2014/main" id="{F6B443A2-6E66-430F-9BDF-CFB7773DC7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47800"/>
            <a:ext cx="8229600" cy="32004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How the </a:t>
            </a:r>
            <a:r>
              <a:rPr lang="en-US" altLang="en-US" dirty="0">
                <a:solidFill>
                  <a:schemeClr val="tx2"/>
                </a:solidFill>
              </a:rPr>
              <a:t>ADD</a:t>
            </a:r>
            <a:r>
              <a:rPr lang="en-US" altLang="en-US" dirty="0"/>
              <a:t> instruction modifies OF and CF:</a:t>
            </a:r>
          </a:p>
          <a:p>
            <a:pPr lvl="1"/>
            <a:r>
              <a:rPr lang="en-US" altLang="en-US" dirty="0"/>
              <a:t>OF  =  (carry out of the MSB) XOR (carry into the MSB)</a:t>
            </a:r>
          </a:p>
          <a:p>
            <a:pPr lvl="1"/>
            <a:r>
              <a:rPr lang="en-US" altLang="en-US" dirty="0"/>
              <a:t>CF  =  (carry out of the MSB)</a:t>
            </a:r>
          </a:p>
          <a:p>
            <a:pPr>
              <a:spcBef>
                <a:spcPct val="100000"/>
              </a:spcBef>
            </a:pPr>
            <a:r>
              <a:rPr lang="en-US" altLang="en-US" dirty="0"/>
              <a:t>How the </a:t>
            </a:r>
            <a:r>
              <a:rPr lang="en-US" altLang="en-US" dirty="0">
                <a:solidFill>
                  <a:schemeClr val="tx2"/>
                </a:solidFill>
              </a:rPr>
              <a:t>SUB</a:t>
            </a:r>
            <a:r>
              <a:rPr lang="en-US" altLang="en-US" dirty="0"/>
              <a:t> instruction modifies OF and CF:</a:t>
            </a:r>
          </a:p>
          <a:p>
            <a:pPr lvl="1"/>
            <a:r>
              <a:rPr lang="en-US" altLang="en-US" dirty="0"/>
              <a:t>NEG the source and ADD it to the destination</a:t>
            </a:r>
          </a:p>
          <a:p>
            <a:pPr lvl="1"/>
            <a:r>
              <a:rPr lang="en-US" altLang="en-US" dirty="0"/>
              <a:t>OF  =  (carry out of the MSB) XOR (carry into the MSB)</a:t>
            </a:r>
          </a:p>
          <a:p>
            <a:pPr lvl="1"/>
            <a:r>
              <a:rPr lang="en-US" altLang="en-US" dirty="0"/>
              <a:t>CF  = INVERT (carry out of the MSB)</a:t>
            </a:r>
          </a:p>
        </p:txBody>
      </p:sp>
      <p:sp>
        <p:nvSpPr>
          <p:cNvPr id="169989" name="Text Box 3077">
            <a:extLst>
              <a:ext uri="{FF2B5EF4-FFF2-40B4-BE49-F238E27FC236}">
                <a16:creationId xmlns:a16="http://schemas.microsoft.com/office/drawing/2014/main" id="{8C1166C2-2B90-4876-9EB3-A2FE7D5D2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4389904"/>
            <a:ext cx="4114800" cy="1114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r>
              <a:rPr lang="en-US" altLang="en-US" sz="1600"/>
              <a:t> MSB = Most Significant Bit (high-order bit)</a:t>
            </a:r>
          </a:p>
          <a:p>
            <a:pPr>
              <a:spcBef>
                <a:spcPct val="20000"/>
              </a:spcBef>
            </a:pPr>
            <a:r>
              <a:rPr lang="en-US" altLang="en-US" sz="1600"/>
              <a:t> XOR = eXclusive-OR operation</a:t>
            </a:r>
          </a:p>
          <a:p>
            <a:pPr>
              <a:spcBef>
                <a:spcPct val="20000"/>
              </a:spcBef>
            </a:pPr>
            <a:r>
              <a:rPr lang="en-US" altLang="en-US" sz="1600"/>
              <a:t> NEG = Negate (same as SUB  0,operand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28406C4-DADE-4295-808E-A0865C97AC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D87BFCC-A512-46CD-BB7C-F46D9FE82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12ADDD93-9F4C-4BE6-980A-45A6B91FC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Pipelined Execution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3054688-1E07-4930-977A-626B46962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"/>
          </a:xfrm>
        </p:spPr>
        <p:txBody>
          <a:bodyPr/>
          <a:lstStyle/>
          <a:p>
            <a:r>
              <a:rPr lang="en-US" altLang="en-US" sz="2000"/>
              <a:t>More efficient use of cycles, greater throughput of instructions:</a:t>
            </a: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440C55F5-AB7B-4A9F-8763-CA08C42F6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286000"/>
          <a:ext cx="4191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69480" imgH="1183680" progId="Visio.Drawing.6">
                  <p:embed/>
                </p:oleObj>
              </mc:Choice>
              <mc:Fallback>
                <p:oleObj name="VISIO" r:id="rId2" imgW="1869480" imgH="1183680" progId="Visio.Drawing.6">
                  <p:embed/>
                  <p:pic>
                    <p:nvPicPr>
                      <p:cNvPr id="103428" name="Object 4">
                        <a:extLst>
                          <a:ext uri="{FF2B5EF4-FFF2-40B4-BE49-F238E27FC236}">
                            <a16:creationId xmlns:a16="http://schemas.microsoft.com/office/drawing/2014/main" id="{440C55F5-AB7B-4A9F-8763-CA08C42F6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52" t="2924" r="-3705" b="-5237"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4191000" cy="2667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Text Box 5">
            <a:extLst>
              <a:ext uri="{FF2B5EF4-FFF2-40B4-BE49-F238E27FC236}">
                <a16:creationId xmlns:a16="http://schemas.microsoft.com/office/drawing/2014/main" id="{EA05FBFF-FB7C-434B-A22B-BB3CC8E5E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19400"/>
            <a:ext cx="2438400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700"/>
              <a:t>For </a:t>
            </a:r>
            <a:r>
              <a:rPr lang="en-US" altLang="en-US" sz="1700" i="1"/>
              <a:t>k</a:t>
            </a:r>
            <a:r>
              <a:rPr lang="en-US" altLang="en-US" sz="1700"/>
              <a:t> states and </a:t>
            </a:r>
            <a:r>
              <a:rPr lang="en-US" altLang="en-US" sz="1700" i="1"/>
              <a:t>n</a:t>
            </a:r>
            <a:r>
              <a:rPr lang="en-US" altLang="en-US" sz="1700"/>
              <a:t> instructions, the number of required cycles is:</a:t>
            </a:r>
          </a:p>
          <a:p>
            <a:pPr>
              <a:spcBef>
                <a:spcPct val="50000"/>
              </a:spcBef>
            </a:pPr>
            <a:r>
              <a:rPr lang="en-US" altLang="en-US" sz="1700"/>
              <a:t>  </a:t>
            </a:r>
            <a:r>
              <a:rPr lang="en-US" altLang="en-US" sz="1700" i="1"/>
              <a:t>k</a:t>
            </a:r>
            <a:r>
              <a:rPr lang="en-US" altLang="en-US" sz="1700"/>
              <a:t> + (</a:t>
            </a:r>
            <a:r>
              <a:rPr lang="en-US" altLang="en-US" sz="1700" i="1"/>
              <a:t>n</a:t>
            </a:r>
            <a:r>
              <a:rPr lang="en-US" altLang="en-US" sz="1700"/>
              <a:t> – 1)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ECD1586-A6A0-4686-8050-5050BD0E3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Carry Flag (CF)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44E708F-FDB9-4FD9-A14F-3D9F85EECF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 dirty="0"/>
              <a:t>The Carry flag is set when the result of an operation generates an unsigned value that is out of range (too big or too small for the destination operand).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DFEDC6-405C-4697-811A-DE5BB7B8D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ABEB53E-BF63-4ABD-9AD9-D4DE84B706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60</a:t>
            </a:fld>
            <a:endParaRPr lang="en-US" altLang="en-US"/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2A43B811-25FD-4B0F-A21F-C9C2C48D8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15553"/>
            <a:ext cx="6858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al,0FFh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al,1	; CF = 1, AL = 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; Try to go below zero: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sub al,1	; CF = 1, AL = FF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>
            <a:extLst>
              <a:ext uri="{FF2B5EF4-FFF2-40B4-BE49-F238E27FC236}">
                <a16:creationId xmlns:a16="http://schemas.microsoft.com/office/drawing/2014/main" id="{F2400B97-6E59-4481-9A4C-5D4E1C6DA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0D617425-6938-4249-8E77-0473A9503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B9EF15A-647B-42B4-898C-5536490DAA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61</a:t>
            </a:fld>
            <a:endParaRPr lang="en-US" altLang="en-US"/>
          </a:p>
        </p:txBody>
      </p:sp>
      <p:sp>
        <p:nvSpPr>
          <p:cNvPr id="106499" name="Text Box 1027">
            <a:extLst>
              <a:ext uri="{FF2B5EF4-FFF2-40B4-BE49-F238E27FC236}">
                <a16:creationId xmlns:a16="http://schemas.microsoft.com/office/drawing/2014/main" id="{A9D128A2-B5F9-4153-B7E5-14C57D6D7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09800"/>
            <a:ext cx="693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ax,00FFh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ax,1	; AX=       SF=  ZF=  CF=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sub ax,1	; AX=       SF=  ZF=  CF=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al,1	; AL=       SF=  ZF=  CF=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bh,6Ch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bh,95h	; BH=       SF=  ZF=  CF=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sub al,3	; AL=       SF=  ZF=  CF=</a:t>
            </a:r>
          </a:p>
        </p:txBody>
      </p:sp>
      <p:sp>
        <p:nvSpPr>
          <p:cNvPr id="106500" name="Text Box 1028">
            <a:extLst>
              <a:ext uri="{FF2B5EF4-FFF2-40B4-BE49-F238E27FC236}">
                <a16:creationId xmlns:a16="http://schemas.microsoft.com/office/drawing/2014/main" id="{9D53A34C-4872-41D6-9ECE-449799B95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For each of the following marked entries, show the values of the destination operand and the Sign, Zero, and Carry flags:</a:t>
            </a:r>
          </a:p>
        </p:txBody>
      </p:sp>
      <p:sp>
        <p:nvSpPr>
          <p:cNvPr id="106501" name="Text Box 1029">
            <a:extLst>
              <a:ext uri="{FF2B5EF4-FFF2-40B4-BE49-F238E27FC236}">
                <a16:creationId xmlns:a16="http://schemas.microsoft.com/office/drawing/2014/main" id="{8D10FA37-58F6-4363-AF92-07D47209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205038"/>
            <a:ext cx="3657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0100h     0    0    0</a:t>
            </a:r>
          </a:p>
        </p:txBody>
      </p:sp>
      <p:sp>
        <p:nvSpPr>
          <p:cNvPr id="106502" name="Text Box 1030">
            <a:extLst>
              <a:ext uri="{FF2B5EF4-FFF2-40B4-BE49-F238E27FC236}">
                <a16:creationId xmlns:a16="http://schemas.microsoft.com/office/drawing/2014/main" id="{CD643939-A822-49F2-B357-A1F6707C3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492375"/>
            <a:ext cx="3657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00FFh     0    0    0</a:t>
            </a:r>
          </a:p>
        </p:txBody>
      </p:sp>
      <p:sp>
        <p:nvSpPr>
          <p:cNvPr id="106503" name="Text Box 1031">
            <a:extLst>
              <a:ext uri="{FF2B5EF4-FFF2-40B4-BE49-F238E27FC236}">
                <a16:creationId xmlns:a16="http://schemas.microsoft.com/office/drawing/2014/main" id="{06BE0F45-B908-48DA-BDA0-06CEDC6C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781300"/>
            <a:ext cx="3657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00h       0    1    1</a:t>
            </a:r>
          </a:p>
        </p:txBody>
      </p:sp>
      <p:sp>
        <p:nvSpPr>
          <p:cNvPr id="106504" name="Text Box 1032">
            <a:extLst>
              <a:ext uri="{FF2B5EF4-FFF2-40B4-BE49-F238E27FC236}">
                <a16:creationId xmlns:a16="http://schemas.microsoft.com/office/drawing/2014/main" id="{AFF5C7D4-49F0-4A3D-996D-C2969B1DD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357563"/>
            <a:ext cx="3657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01h       0    0    1</a:t>
            </a:r>
          </a:p>
        </p:txBody>
      </p:sp>
      <p:sp>
        <p:nvSpPr>
          <p:cNvPr id="106505" name="Text Box 1033">
            <a:extLst>
              <a:ext uri="{FF2B5EF4-FFF2-40B4-BE49-F238E27FC236}">
                <a16:creationId xmlns:a16="http://schemas.microsoft.com/office/drawing/2014/main" id="{5E40FBD1-F334-49FC-9E6D-C59ABD17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149725"/>
            <a:ext cx="3657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FFh       1    0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  <p:bldP spid="106502" grpId="0" autoUpdateAnimBg="0"/>
      <p:bldP spid="106503" grpId="0" autoUpdateAnimBg="0"/>
      <p:bldP spid="106504" grpId="0" autoUpdateAnimBg="0"/>
      <p:bldP spid="106505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47FB3A1-D90F-4667-BF4D-8DAA06845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Overflow Flag (OF)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9C66530-FF22-4971-9A9B-271359E01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The Overflow flag is set when the signed result of an operation is invalid or out of range.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4D4C60C-99A2-4EF0-8E1F-931EFECDE0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CACDD50-24FD-4262-871A-BC13034FE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902FA5AE-FC82-409C-9304-3F00225A1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00300"/>
            <a:ext cx="65532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0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; Example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al,+127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al,1	; OF = 1,   AL = ??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; Example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al,7Fh	; OF = 1,   AL = 80h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al,1</a:t>
            </a:r>
          </a:p>
        </p:txBody>
      </p:sp>
      <p:sp>
        <p:nvSpPr>
          <p:cNvPr id="113669" name="Text Box 5">
            <a:extLst>
              <a:ext uri="{FF2B5EF4-FFF2-40B4-BE49-F238E27FC236}">
                <a16:creationId xmlns:a16="http://schemas.microsoft.com/office/drawing/2014/main" id="{74E120DB-AAB4-456B-8330-FB399DA1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19600"/>
            <a:ext cx="78486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two examples are identical at the binary level because 7Fh equals +127. To determine the value of the destination operand, it is often easier to calculate in hexadecimal.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AA39EFA-5031-4D3A-A359-8A74182E0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A Rule of Thumb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A8A76FE-8BBE-49EF-A4D0-908E91CA2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When adding two integers, remember that the Overflow flag is only set when . . .</a:t>
            </a:r>
          </a:p>
          <a:p>
            <a:pPr lvl="1"/>
            <a:r>
              <a:rPr lang="en-US" altLang="en-US"/>
              <a:t>Two positive operands are added and their sum is negative</a:t>
            </a:r>
          </a:p>
          <a:p>
            <a:pPr lvl="1"/>
            <a:r>
              <a:rPr lang="en-US" altLang="en-US"/>
              <a:t>Two negative operands are added and their sum is positive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0ED39B-2354-4961-BE9C-6398F3BE7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18AA364-0F25-48E0-B2AE-220CB1C692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C0B5D47-0BA4-402A-A07C-EFA90816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083424"/>
            <a:ext cx="6934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What will be the values of the Overflow flag?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al,80h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add al,92h	; OF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al,-2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add al,+127	; OF =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F43F9541-0076-4CDD-A3FA-8D308027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371975"/>
            <a:ext cx="838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8575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 autoUpdateAnimBg="0"/>
      <p:bldP spid="114694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0CA3FF3-7BC6-4E65-AC60-DA4270F2E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097FDD6-B2A9-4D1D-8F3F-BBC305D5E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282EC2-1DBE-4270-96D4-8EC17E568E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64</a:t>
            </a:fld>
            <a:endParaRPr lang="en-US" altLang="en-US"/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839771E1-7061-47A5-BF78-982FBE935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57400"/>
            <a:ext cx="5791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3200" algn="l"/>
                <a:tab pos="4229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al,-128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neg al	; CF =     OF =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ax,8000h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ax,2	; CF =	OF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sub ax,2	; CF =	OF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al,-5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sub al,+125	; OF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C1A7B693-4091-4077-8F16-AFF0D2E0D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What will be the values of the given flags after each operation?</a:t>
            </a: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FF950F1D-CF76-4D6A-B720-2D1431D6F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54250"/>
            <a:ext cx="25146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1        1</a:t>
            </a:r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3E0CE58A-4869-4954-BB98-FCBAC7922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068638"/>
            <a:ext cx="251460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0        0</a:t>
            </a:r>
          </a:p>
        </p:txBody>
      </p:sp>
      <p:sp>
        <p:nvSpPr>
          <p:cNvPr id="107527" name="Text Box 7">
            <a:extLst>
              <a:ext uri="{FF2B5EF4-FFF2-40B4-BE49-F238E27FC236}">
                <a16:creationId xmlns:a16="http://schemas.microsoft.com/office/drawing/2014/main" id="{A353E232-2ADE-4121-8300-1C4184C0D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860800"/>
            <a:ext cx="25146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1        0</a:t>
            </a:r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1C8D5781-794F-4257-B7C2-1828A7C0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724400"/>
            <a:ext cx="1008062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  <p:bldP spid="107526" grpId="0" autoUpdateAnimBg="0"/>
      <p:bldP spid="107527" grpId="0" autoUpdateAnimBg="0"/>
      <p:bldP spid="10752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737C8C8A-51C6-4B60-8C15-B0D7ED99E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OFFSET Operator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A03168EE-0FA3-42D1-8BC7-2552E5060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OFFSET returns the distance in bytes, of a label from the beginning of its enclosing segment</a:t>
            </a:r>
          </a:p>
          <a:p>
            <a:pPr lvl="1"/>
            <a:r>
              <a:rPr lang="en-US" altLang="en-US"/>
              <a:t>Protected mode: 32 bits</a:t>
            </a:r>
          </a:p>
          <a:p>
            <a:pPr lvl="1"/>
            <a:r>
              <a:rPr lang="en-US" altLang="en-US"/>
              <a:t>Real mode: 16 bits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6EDE3E2-1638-4142-B525-F7B6C2542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9D0DC6-853C-4CB9-9B63-D4C3D23CF3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65</a:t>
            </a:fld>
            <a:endParaRPr lang="en-US" altLang="en-US"/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9646DA67-3191-45AF-AC93-7C648A676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429000"/>
          <a:ext cx="4800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98360" imgH="773280" progId="Visio.Drawing.6">
                  <p:embed/>
                </p:oleObj>
              </mc:Choice>
              <mc:Fallback>
                <p:oleObj name="VISIO" r:id="rId2" imgW="2898360" imgH="773280" progId="Visio.Drawing.6">
                  <p:embed/>
                  <p:pic>
                    <p:nvPicPr>
                      <p:cNvPr id="117764" name="Object 4">
                        <a:extLst>
                          <a:ext uri="{FF2B5EF4-FFF2-40B4-BE49-F238E27FC236}">
                            <a16:creationId xmlns:a16="http://schemas.microsoft.com/office/drawing/2014/main" id="{9646DA67-3191-45AF-AC93-7C648A676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88" t="-5861" r="-3125" b="-5495"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4800600" cy="1447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>
            <a:extLst>
              <a:ext uri="{FF2B5EF4-FFF2-40B4-BE49-F238E27FC236}">
                <a16:creationId xmlns:a16="http://schemas.microsoft.com/office/drawing/2014/main" id="{59AE7C26-5A61-45A3-82CA-488EFE84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72390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Protected-mode programs we write use the </a:t>
            </a:r>
            <a:r>
              <a:rPr lang="en-US" altLang="en-US">
                <a:solidFill>
                  <a:schemeClr val="tx2"/>
                </a:solidFill>
              </a:rPr>
              <a:t>flat memory model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7261740-7915-4D07-9637-302B6702D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OFFSET Examples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6308595-9F0D-4FEA-8FCB-019EC9CD2B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A41609-8226-41AE-9B0C-E70D7989CC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66</a:t>
            </a:fld>
            <a:endParaRPr lang="en-US" altLang="en-U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DCBF0F2D-1784-4445-B107-FAB26C9F4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81200"/>
            <a:ext cx="6477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bVal BYTE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wVal 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dVal DWORD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dVal2 DWORD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bVal 	; ESI = 00404000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wVal 	; ESI = 00404001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dVal 	; ESI = 00404003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dVal2	; ESI = 00404007</a:t>
            </a: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7140C594-EBE7-462E-8DF1-6E18C5C99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696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Let's assume that the data segment begins at 00404000h: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9A253BB6-7F53-4428-A2F9-828322142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PTR Operator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7B96870-7431-4F24-9718-9528D89AB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045308C-5C45-4027-9D70-32D270FF7D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67</a:t>
            </a:fld>
            <a:endParaRPr lang="en-US" altLang="en-US"/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361D633C-4D81-4BE2-8EDC-E2AB17F3C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7239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myDouble DWORD 12345678h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ax,myDouble 			; 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error – why?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ax,WORD PTR myDouble			; loads 5678h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WORD PTR myDouble,4321h		; saves 4321h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17BD08BB-FB76-4CAB-88D1-C1385E3B4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Overrides the default type of a label (variable). Provides the flexibility to access part of a variable.</a:t>
            </a: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4C887893-FB43-42E8-A28D-0618165F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Recall that </a:t>
            </a:r>
            <a:r>
              <a:rPr lang="en-US" altLang="en-US">
                <a:solidFill>
                  <a:schemeClr val="tx2"/>
                </a:solidFill>
              </a:rPr>
              <a:t>little endian</a:t>
            </a:r>
            <a:r>
              <a:rPr lang="en-US" altLang="en-US"/>
              <a:t> order is used when storing data in memory (see Section 3.4.9).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CBFCBE89-B0E4-4B53-8C91-8F13E0F4F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Little Endian Order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039B0B2C-CD1E-446E-9939-388F3D21B0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 dirty="0"/>
              <a:t>Little endian order refers to the way Intel stores integers in memory.</a:t>
            </a:r>
          </a:p>
          <a:p>
            <a:r>
              <a:rPr lang="en-US" altLang="en-US" dirty="0"/>
              <a:t>Multi-byte integers are stored in reverse order, with the least significant byte stored at the lowest address</a:t>
            </a:r>
          </a:p>
          <a:p>
            <a:r>
              <a:rPr lang="en-US" altLang="en-US" dirty="0"/>
              <a:t>For example, the doubleword 12345678h would be stored as: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5500A9F-013E-4D05-A019-BCA211C67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5901E82-B1D6-4A10-9325-594BE10268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68</a:t>
            </a:fld>
            <a:endParaRPr lang="en-US" altLang="en-US"/>
          </a:p>
        </p:txBody>
      </p:sp>
      <p:graphicFrame>
        <p:nvGraphicFramePr>
          <p:cNvPr id="152580" name="Object 4">
            <a:extLst>
              <a:ext uri="{FF2B5EF4-FFF2-40B4-BE49-F238E27FC236}">
                <a16:creationId xmlns:a16="http://schemas.microsoft.com/office/drawing/2014/main" id="{E24252B1-7CEA-456A-802B-166835869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3506" y="4521760"/>
          <a:ext cx="1371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61520" imgH="1628280" progId="Visio.Drawing.6">
                  <p:embed/>
                </p:oleObj>
              </mc:Choice>
              <mc:Fallback>
                <p:oleObj name="VISIO" r:id="rId2" imgW="3161520" imgH="1628280" progId="Visio.Drawing.6">
                  <p:embed/>
                  <p:pic>
                    <p:nvPicPr>
                      <p:cNvPr id="152580" name="Object 4">
                        <a:extLst>
                          <a:ext uri="{FF2B5EF4-FFF2-40B4-BE49-F238E27FC236}">
                            <a16:creationId xmlns:a16="http://schemas.microsoft.com/office/drawing/2014/main" id="{E24252B1-7CEA-456A-802B-166835869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174" r="27951" b="29182"/>
                      <a:stretch>
                        <a:fillRect/>
                      </a:stretch>
                    </p:blipFill>
                    <p:spPr bwMode="auto">
                      <a:xfrm>
                        <a:off x="3173506" y="4521760"/>
                        <a:ext cx="1371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Text Box 5">
            <a:extLst>
              <a:ext uri="{FF2B5EF4-FFF2-40B4-BE49-F238E27FC236}">
                <a16:creationId xmlns:a16="http://schemas.microsoft.com/office/drawing/2014/main" id="{3899D2B7-E4CF-4E84-9BD6-0469A14BF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106" y="4530725"/>
            <a:ext cx="4267200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When integers are loaded from memory into registers, the bytes are automatically re-reversed into their correct positions.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62472BD1-8325-46AD-A0C5-EBD4306A0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PTR Operator Examples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E47D6A4-D7DE-4F17-BDF2-2574682FE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5B41E9-0027-4023-A7C7-F27A870950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69</a:t>
            </a:fld>
            <a:endParaRPr lang="en-US" altLang="en-US"/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9DDA2503-4881-40EE-ADCA-10217DB46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19200"/>
            <a:ext cx="617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myDouble DWORD 12345678h</a:t>
            </a:r>
          </a:p>
        </p:txBody>
      </p:sp>
      <p:graphicFrame>
        <p:nvGraphicFramePr>
          <p:cNvPr id="121862" name="Object 6">
            <a:extLst>
              <a:ext uri="{FF2B5EF4-FFF2-40B4-BE49-F238E27FC236}">
                <a16:creationId xmlns:a16="http://schemas.microsoft.com/office/drawing/2014/main" id="{FA50A4C4-9014-49AF-8734-E200B4986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209800"/>
          <a:ext cx="3733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61520" imgH="1628280" progId="Visio.Drawing.6">
                  <p:embed/>
                </p:oleObj>
              </mc:Choice>
              <mc:Fallback>
                <p:oleObj name="VISIO" r:id="rId2" imgW="3161520" imgH="1628280" progId="Visio.Drawing.6">
                  <p:embed/>
                  <p:pic>
                    <p:nvPicPr>
                      <p:cNvPr id="121862" name="Object 6">
                        <a:extLst>
                          <a:ext uri="{FF2B5EF4-FFF2-40B4-BE49-F238E27FC236}">
                            <a16:creationId xmlns:a16="http://schemas.microsoft.com/office/drawing/2014/main" id="{FA50A4C4-9014-49AF-8734-E200B4986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00" b="27167"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3733800" cy="1600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Text Box 7">
            <a:extLst>
              <a:ext uri="{FF2B5EF4-FFF2-40B4-BE49-F238E27FC236}">
                <a16:creationId xmlns:a16="http://schemas.microsoft.com/office/drawing/2014/main" id="{05CC760B-2ED2-433F-809A-6807A6F0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4319588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al,BYTE PTR  myDouble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al,BYTE PTR [myDouble+1]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al,BYTE PTR [myDouble+2]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ax,WORD PTR  myDouble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ax,WORD PTR [myDouble+2]	</a:t>
            </a:r>
          </a:p>
        </p:txBody>
      </p:sp>
      <p:sp>
        <p:nvSpPr>
          <p:cNvPr id="121864" name="Text Box 8">
            <a:extLst>
              <a:ext uri="{FF2B5EF4-FFF2-40B4-BE49-F238E27FC236}">
                <a16:creationId xmlns:a16="http://schemas.microsoft.com/office/drawing/2014/main" id="{02B69210-D619-41B7-A9D5-01FB9D3C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4365625"/>
            <a:ext cx="292417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; AL = 78h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; AL = 56h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; AL = 34h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; AX = 5678h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; AX = 1234h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8776DA5-4041-4A7C-B0F9-D781FAA917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0629AF5-FFC3-4B97-AD5B-4242117F43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BA23F20-F8BA-4F35-80A3-D0D1E653F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Wasted Cycles (pipelined)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DD039B6-9CA7-4B3D-AAAE-162A7C257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When one of the stages requires two or more clock cycles, clock cycles are again wasted.</a:t>
            </a:r>
          </a:p>
        </p:txBody>
      </p: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E8C61244-BD2D-4CBD-9698-8289A088A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057400"/>
          <a:ext cx="39624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69480" imgH="1683720" progId="Visio.Drawing.6">
                  <p:embed/>
                </p:oleObj>
              </mc:Choice>
              <mc:Fallback>
                <p:oleObj name="VISIO" r:id="rId2" imgW="1869480" imgH="1683720" progId="Visio.Drawing.6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E8C61244-BD2D-4CBD-9698-8289A088A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961" t="2177" r="-3922" b="-4489"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3962400" cy="358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>
            <a:extLst>
              <a:ext uri="{FF2B5EF4-FFF2-40B4-BE49-F238E27FC236}">
                <a16:creationId xmlns:a16="http://schemas.microsoft.com/office/drawing/2014/main" id="{A2498344-C0ED-44E4-866B-EADCA4167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95600"/>
            <a:ext cx="2438400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700"/>
              <a:t>For </a:t>
            </a:r>
            <a:r>
              <a:rPr lang="en-US" altLang="en-US" sz="1700" i="1"/>
              <a:t>k</a:t>
            </a:r>
            <a:r>
              <a:rPr lang="en-US" altLang="en-US" sz="1700"/>
              <a:t> states and </a:t>
            </a:r>
            <a:r>
              <a:rPr lang="en-US" altLang="en-US" sz="1700" i="1"/>
              <a:t>n</a:t>
            </a:r>
            <a:r>
              <a:rPr lang="en-US" altLang="en-US" sz="1700"/>
              <a:t> instructions, the number of required cycles is:</a:t>
            </a:r>
          </a:p>
          <a:p>
            <a:pPr>
              <a:spcBef>
                <a:spcPct val="50000"/>
              </a:spcBef>
            </a:pPr>
            <a:r>
              <a:rPr lang="en-US" altLang="en-US" sz="1700"/>
              <a:t>  </a:t>
            </a:r>
            <a:r>
              <a:rPr lang="en-US" altLang="en-US" sz="1700" i="1"/>
              <a:t>k</a:t>
            </a:r>
            <a:r>
              <a:rPr lang="en-US" altLang="en-US" sz="1700"/>
              <a:t> + (2</a:t>
            </a:r>
            <a:r>
              <a:rPr lang="en-US" altLang="en-US" sz="1700" i="1"/>
              <a:t>n</a:t>
            </a:r>
            <a:r>
              <a:rPr lang="en-US" altLang="en-US" sz="1700"/>
              <a:t> – 1)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7C3E882-2266-4423-88D3-EC6BCB86B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PTR Operator (cont)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2EF9BCD-C6FD-4F36-A87E-4578ED6FAD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F154E81-44B7-4C1A-87A0-3E19EE95E7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70</a:t>
            </a:fld>
            <a:endParaRPr lang="en-US" altLang="en-US"/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65408940-8D35-4533-8F2F-C1E185373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43" y="2834482"/>
            <a:ext cx="7402513" cy="31384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myBytes BYTE 12h,34h,56h,78h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ax,WORD PTR [myBytes]	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	; AX = 3412h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ax,WORD PTR [myBytes+2]	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	; AX = 7856h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eax,DWORD PTR myBytes	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	; EAX = 78563412h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9E3083A0-A1F1-4583-802A-92B379662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7391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PTR can also be used to combine elements of a smaller data type and move them into a larger operand. The CPU will automatically reverse the bytes.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88656FCF-522B-4ED5-8E6D-029C23839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4F588FF1-B0D2-49FA-A42E-9DA177B7B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D3DE692-DDA6-4BF7-8149-D5BFCF2EE6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71</a:t>
            </a:fld>
            <a:endParaRPr lang="en-US" altLang="en-US"/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EF2F7AFB-F73C-492D-AC8A-5DC5CEC7B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7194550" cy="369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57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varB BYTE 65h,31h,02h,05h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varW WORD 6543h,1202h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varD DWORD 12345678h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mov ax,WORD PTR [varB+2]	; a.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mov bl,BYTE PTR varD	; b.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mov bl,BYTE PTR [varW+2]	; c.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mov ax,WORD PTR [varD+2]	; d.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mov eax,DWORD PTR varW	; e.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0F51AC10-0435-478A-8553-AE660C5E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76962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Write down the value of each destination operand:</a:t>
            </a:r>
          </a:p>
        </p:txBody>
      </p:sp>
      <p:sp>
        <p:nvSpPr>
          <p:cNvPr id="119814" name="Text Box 6">
            <a:extLst>
              <a:ext uri="{FF2B5EF4-FFF2-40B4-BE49-F238E27FC236}">
                <a16:creationId xmlns:a16="http://schemas.microsoft.com/office/drawing/2014/main" id="{2D2D7D66-2274-4A22-B2AD-9F88F665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357563"/>
            <a:ext cx="9604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/>
              <a:t> </a:t>
            </a:r>
            <a:r>
              <a:rPr lang="en-CA" altLang="en-US" sz="2000">
                <a:solidFill>
                  <a:schemeClr val="folHlink"/>
                </a:solidFill>
              </a:rPr>
              <a:t>0502h</a:t>
            </a:r>
          </a:p>
        </p:txBody>
      </p:sp>
      <p:sp>
        <p:nvSpPr>
          <p:cNvPr id="119815" name="Text Box 7">
            <a:extLst>
              <a:ext uri="{FF2B5EF4-FFF2-40B4-BE49-F238E27FC236}">
                <a16:creationId xmlns:a16="http://schemas.microsoft.com/office/drawing/2014/main" id="{1956EDEE-B5D5-4643-BF37-F613E2E16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644900"/>
            <a:ext cx="6778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>
                <a:solidFill>
                  <a:schemeClr val="folHlink"/>
                </a:solidFill>
              </a:rPr>
              <a:t> 78h</a:t>
            </a:r>
          </a:p>
        </p:txBody>
      </p:sp>
      <p:sp>
        <p:nvSpPr>
          <p:cNvPr id="119816" name="Text Box 8">
            <a:extLst>
              <a:ext uri="{FF2B5EF4-FFF2-40B4-BE49-F238E27FC236}">
                <a16:creationId xmlns:a16="http://schemas.microsoft.com/office/drawing/2014/main" id="{96AC06CE-802B-4A6B-9E40-1E37EC09D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6778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/>
              <a:t> </a:t>
            </a:r>
            <a:r>
              <a:rPr lang="en-CA" altLang="en-US" sz="2000">
                <a:solidFill>
                  <a:schemeClr val="folHlink"/>
                </a:solidFill>
              </a:rPr>
              <a:t>02h</a:t>
            </a:r>
          </a:p>
        </p:txBody>
      </p:sp>
      <p:sp>
        <p:nvSpPr>
          <p:cNvPr id="119817" name="Text Box 9">
            <a:extLst>
              <a:ext uri="{FF2B5EF4-FFF2-40B4-BE49-F238E27FC236}">
                <a16:creationId xmlns:a16="http://schemas.microsoft.com/office/drawing/2014/main" id="{3732EEC2-E915-4276-A760-922876DE0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365625"/>
            <a:ext cx="9604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>
                <a:solidFill>
                  <a:schemeClr val="folHlink"/>
                </a:solidFill>
              </a:rPr>
              <a:t> 1234h</a:t>
            </a:r>
          </a:p>
        </p:txBody>
      </p:sp>
      <p:sp>
        <p:nvSpPr>
          <p:cNvPr id="119818" name="Text Box 10">
            <a:extLst>
              <a:ext uri="{FF2B5EF4-FFF2-40B4-BE49-F238E27FC236}">
                <a16:creationId xmlns:a16="http://schemas.microsoft.com/office/drawing/2014/main" id="{2C557F25-2442-47E1-A62E-CB189DDFA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652963"/>
            <a:ext cx="152558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2000"/>
              <a:t> </a:t>
            </a:r>
            <a:r>
              <a:rPr lang="en-CA" altLang="en-US" sz="2000">
                <a:solidFill>
                  <a:schemeClr val="folHlink"/>
                </a:solidFill>
              </a:rPr>
              <a:t>12026543h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15" grpId="0"/>
      <p:bldP spid="119816" grpId="0"/>
      <p:bldP spid="119817" grpId="0"/>
      <p:bldP spid="1198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7971FB54-2D3B-41B3-9DFF-0CB77A81A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TYPE Operator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9A6D6AB-8E18-4B23-B3BC-8B87FFB6D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The TYPE operator returns the size, in bytes, of a single element of a data declaration.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253E9A4-43F2-4352-A032-941D75B73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FA84CC7-A13C-472B-B04E-FB87B0EE2C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72</a:t>
            </a:fld>
            <a:endParaRPr lang="en-US" altLang="en-US"/>
          </a:p>
        </p:txBody>
      </p:sp>
      <p:sp>
        <p:nvSpPr>
          <p:cNvPr id="123909" name="Text Box 5">
            <a:extLst>
              <a:ext uri="{FF2B5EF4-FFF2-40B4-BE49-F238E27FC236}">
                <a16:creationId xmlns:a16="http://schemas.microsoft.com/office/drawing/2014/main" id="{E39B1929-9E29-4A25-83F7-FE60F912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438400"/>
            <a:ext cx="4953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var1 BYTE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var2 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var3 DWORD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var4 QWORD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var1	;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var2	;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var3	;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eax,TYPE var4	; 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7D7C9441-BF93-489C-BF97-0D787D99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LENGTHOF Operator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8C068533-90AB-4472-939C-4962E7540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BC20A86-1B9D-4E4B-A5F8-9994536F22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73</a:t>
            </a:fld>
            <a:endParaRPr lang="en-US" altLang="en-US"/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9BE7B3BA-58F8-4096-83F2-63034BB5C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42291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5205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205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205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205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205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54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	</a:t>
            </a:r>
            <a:endParaRPr lang="en-US" altLang="en-US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byte1  BYTE 10,20,30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array1 WORD 30 DUP(?),0,0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array2 WORD 5 DUP(3 DUP(?))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array3 DWORD 1,2,3,4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digitStr BYTE "12345678",0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ecx,LENGTHOF array1</a:t>
            </a:r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D63DF6BE-33F8-4625-B20F-AA4C42843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716280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00"/>
              <a:t>The LENGTHOF operator counts the number of elements in a single data declaration.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EC0CA4A2-4C0E-4A09-BA2D-4F581E048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2384425"/>
            <a:ext cx="438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/>
              <a:t>; </a:t>
            </a:r>
            <a:r>
              <a:rPr lang="en-CA" altLang="en-US" sz="18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2FEF88C4-BC22-41DE-850E-C2139DC7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2671763"/>
            <a:ext cx="50165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>
                <a:solidFill>
                  <a:schemeClr val="folHlink"/>
                </a:solidFill>
              </a:rPr>
              <a:t>;32</a:t>
            </a:r>
          </a:p>
        </p:txBody>
      </p:sp>
      <p:sp>
        <p:nvSpPr>
          <p:cNvPr id="120839" name="Text Box 7">
            <a:extLst>
              <a:ext uri="{FF2B5EF4-FFF2-40B4-BE49-F238E27FC236}">
                <a16:creationId xmlns:a16="http://schemas.microsoft.com/office/drawing/2014/main" id="{25C6D338-58E1-4DB1-BE41-D7EAF308C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3032125"/>
            <a:ext cx="565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/>
              <a:t>; </a:t>
            </a:r>
            <a:r>
              <a:rPr lang="en-CA" altLang="en-US" sz="1800">
                <a:solidFill>
                  <a:schemeClr val="folHlink"/>
                </a:solidFill>
              </a:rPr>
              <a:t>15</a:t>
            </a:r>
          </a:p>
        </p:txBody>
      </p:sp>
      <p:sp>
        <p:nvSpPr>
          <p:cNvPr id="120840" name="Text Box 8">
            <a:extLst>
              <a:ext uri="{FF2B5EF4-FFF2-40B4-BE49-F238E27FC236}">
                <a16:creationId xmlns:a16="http://schemas.microsoft.com/office/drawing/2014/main" id="{47221A49-DFD2-4416-AE6B-C75E49E51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357563"/>
            <a:ext cx="56515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r>
              <a:rPr lang="en-CA" altLang="en-US" sz="1800">
                <a:solidFill>
                  <a:schemeClr val="folHlink"/>
                </a:solidFill>
              </a:rPr>
              <a:t>; 4</a:t>
            </a:r>
          </a:p>
        </p:txBody>
      </p:sp>
      <p:sp>
        <p:nvSpPr>
          <p:cNvPr id="120841" name="Text Box 9">
            <a:extLst>
              <a:ext uri="{FF2B5EF4-FFF2-40B4-BE49-F238E27FC236}">
                <a16:creationId xmlns:a16="http://schemas.microsoft.com/office/drawing/2014/main" id="{2F16943D-A29B-492C-9F53-02E3B8771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644900"/>
            <a:ext cx="438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/>
              <a:t>; </a:t>
            </a:r>
            <a:r>
              <a:rPr lang="en-CA" altLang="en-US" sz="1800">
                <a:solidFill>
                  <a:schemeClr val="folHlink"/>
                </a:solidFill>
              </a:rPr>
              <a:t>9</a:t>
            </a:r>
          </a:p>
        </p:txBody>
      </p:sp>
      <p:sp>
        <p:nvSpPr>
          <p:cNvPr id="120842" name="Text Box 10">
            <a:extLst>
              <a:ext uri="{FF2B5EF4-FFF2-40B4-BE49-F238E27FC236}">
                <a16:creationId xmlns:a16="http://schemas.microsoft.com/office/drawing/2014/main" id="{054E5E30-345F-49D6-83AB-064859ECD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4400550"/>
            <a:ext cx="565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/>
              <a:t>; </a:t>
            </a:r>
            <a:r>
              <a:rPr lang="en-CA" altLang="en-US" sz="1800">
                <a:solidFill>
                  <a:schemeClr val="folHlink"/>
                </a:solidFill>
              </a:rPr>
              <a:t>32</a:t>
            </a:r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6FD60B35-8A04-4267-A89D-98F7B6D83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060575"/>
            <a:ext cx="1636713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>
                <a:solidFill>
                  <a:schemeClr val="folHlink"/>
                </a:solidFill>
              </a:rPr>
              <a:t>LENGTHOF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  <p:bldP spid="120838" grpId="0"/>
      <p:bldP spid="120839" grpId="0"/>
      <p:bldP spid="120840" grpId="0"/>
      <p:bldP spid="120841" grpId="0"/>
      <p:bldP spid="12084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1C57BCF3-6518-470F-9525-FECE4D922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SIZEOF Operator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E8EAA21-F703-4ABF-9441-2B3110E84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26FD7EB-1B63-4B57-BF98-93B5894B11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74</a:t>
            </a:fld>
            <a:endParaRPr lang="en-US" altLang="en-US"/>
          </a:p>
        </p:txBody>
      </p:sp>
      <p:sp>
        <p:nvSpPr>
          <p:cNvPr id="128003" name="Text Box 3">
            <a:extLst>
              <a:ext uri="{FF2B5EF4-FFF2-40B4-BE49-F238E27FC236}">
                <a16:creationId xmlns:a16="http://schemas.microsoft.com/office/drawing/2014/main" id="{552628C1-7507-431E-83A8-355CE176E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4176712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5146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	</a:t>
            </a:r>
            <a:endParaRPr lang="en-US" altLang="en-US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byte1  BYTE 10,20,30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array1 WORD 30 DUP(?),0,0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array2 WORD 5 DUP(3 DUP(?))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array3 DWORD 1,2,3,4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digitStr BYTE "12345678",0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ecx,SIZEOF array1</a:t>
            </a: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2B99503D-D794-4C59-BEAF-4453C043A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SIZEOF operator returns a value that is equivalent to multiplying LENGTHOF by TYPE.</a:t>
            </a:r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05032C5D-8C1E-4D6E-8FE7-53E1C6017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205038"/>
            <a:ext cx="43815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/>
              <a:t>; </a:t>
            </a:r>
            <a:r>
              <a:rPr lang="en-CA" altLang="en-US" sz="18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128006" name="Text Box 6">
            <a:extLst>
              <a:ext uri="{FF2B5EF4-FFF2-40B4-BE49-F238E27FC236}">
                <a16:creationId xmlns:a16="http://schemas.microsoft.com/office/drawing/2014/main" id="{6502137F-7855-45E8-BAFB-0EA860D9C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492375"/>
            <a:ext cx="5016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>
                <a:solidFill>
                  <a:schemeClr val="folHlink"/>
                </a:solidFill>
              </a:rPr>
              <a:t>;64</a:t>
            </a:r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D1A78617-79D0-400C-A807-608BCAA30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852738"/>
            <a:ext cx="56515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/>
              <a:t>; </a:t>
            </a:r>
            <a:r>
              <a:rPr lang="en-CA" altLang="en-US" sz="1800">
                <a:solidFill>
                  <a:schemeClr val="folHlink"/>
                </a:solidFill>
              </a:rPr>
              <a:t>30</a:t>
            </a:r>
          </a:p>
        </p:txBody>
      </p:sp>
      <p:sp>
        <p:nvSpPr>
          <p:cNvPr id="128008" name="Text Box 8">
            <a:extLst>
              <a:ext uri="{FF2B5EF4-FFF2-40B4-BE49-F238E27FC236}">
                <a16:creationId xmlns:a16="http://schemas.microsoft.com/office/drawing/2014/main" id="{150BA562-FF3A-4CED-96ED-E7BEC4D9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213100"/>
            <a:ext cx="565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>
                <a:solidFill>
                  <a:schemeClr val="folHlink"/>
                </a:solidFill>
              </a:rPr>
              <a:t>; 16</a:t>
            </a:r>
          </a:p>
        </p:txBody>
      </p:sp>
      <p:sp>
        <p:nvSpPr>
          <p:cNvPr id="128009" name="Text Box 9">
            <a:extLst>
              <a:ext uri="{FF2B5EF4-FFF2-40B4-BE49-F238E27FC236}">
                <a16:creationId xmlns:a16="http://schemas.microsoft.com/office/drawing/2014/main" id="{5075299F-A7D6-4259-9C80-41459C27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500438"/>
            <a:ext cx="43815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/>
              <a:t>; </a:t>
            </a:r>
            <a:r>
              <a:rPr lang="en-CA" altLang="en-US" sz="1800">
                <a:solidFill>
                  <a:schemeClr val="folHlink"/>
                </a:solidFill>
              </a:rPr>
              <a:t>9</a:t>
            </a:r>
          </a:p>
        </p:txBody>
      </p:sp>
      <p:sp>
        <p:nvSpPr>
          <p:cNvPr id="128010" name="Text Box 10">
            <a:extLst>
              <a:ext uri="{FF2B5EF4-FFF2-40B4-BE49-F238E27FC236}">
                <a16:creationId xmlns:a16="http://schemas.microsoft.com/office/drawing/2014/main" id="{9716B75E-1878-47AF-98F7-56F53646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21163"/>
            <a:ext cx="565150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 sz="1800"/>
              <a:t>; </a:t>
            </a:r>
            <a:r>
              <a:rPr lang="en-CA" altLang="en-US" sz="1800">
                <a:solidFill>
                  <a:schemeClr val="folHlink"/>
                </a:solidFill>
              </a:rPr>
              <a:t>64</a:t>
            </a:r>
          </a:p>
        </p:txBody>
      </p:sp>
      <p:sp>
        <p:nvSpPr>
          <p:cNvPr id="128011" name="Text Box 11">
            <a:extLst>
              <a:ext uri="{FF2B5EF4-FFF2-40B4-BE49-F238E27FC236}">
                <a16:creationId xmlns:a16="http://schemas.microsoft.com/office/drawing/2014/main" id="{F836CC35-ABF7-4DC4-8850-B6399376A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1881188"/>
            <a:ext cx="114935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/>
          <a:p>
            <a:r>
              <a:rPr lang="en-CA" altLang="en-US">
                <a:solidFill>
                  <a:schemeClr val="folHlink"/>
                </a:solidFill>
              </a:rPr>
              <a:t>SIZEOF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  <p:bldP spid="128006" grpId="0"/>
      <p:bldP spid="128007" grpId="0"/>
      <p:bldP spid="128008" grpId="0"/>
      <p:bldP spid="128009" grpId="0"/>
      <p:bldP spid="1280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D9405193-5876-459E-9590-EDB14A0B0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Spanning Multiple Lines (1 of 2)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791E644-F86F-4A6B-B9AF-2C133C898E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6B13FC5-E43B-4DC3-B5C6-020E5809FB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75</a:t>
            </a:fld>
            <a:endParaRPr lang="en-US" altLang="en-US"/>
          </a:p>
        </p:txBody>
      </p:sp>
      <p:sp>
        <p:nvSpPr>
          <p:cNvPr id="166915" name="Text Box 3">
            <a:extLst>
              <a:ext uri="{FF2B5EF4-FFF2-40B4-BE49-F238E27FC236}">
                <a16:creationId xmlns:a16="http://schemas.microsoft.com/office/drawing/2014/main" id="{43693862-5660-4E42-80E1-56E6C6D84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55937"/>
            <a:ext cx="5638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228600"/>
          <a:lstStyle>
            <a:lvl1pPr>
              <a:tabLst>
                <a:tab pos="454025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4025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4025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4025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4025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4025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 WORD 10,20,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30,40,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50,60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eax,LENGTHOF array	;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ebx,SIZEOF array	; 12</a:t>
            </a:r>
          </a:p>
        </p:txBody>
      </p:sp>
      <p:sp>
        <p:nvSpPr>
          <p:cNvPr id="166916" name="Text Box 4">
            <a:extLst>
              <a:ext uri="{FF2B5EF4-FFF2-40B4-BE49-F238E27FC236}">
                <a16:creationId xmlns:a16="http://schemas.microsoft.com/office/drawing/2014/main" id="{EE844BF6-0822-4DFB-9480-EEEDBDAB8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 data declaration spans multiple lines if each line (except the last) ends with a comma. The LENGTHOF and SIZEOF operators include all lines belonging to the declaration: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FE2C99B-70F5-4397-89FE-F67402134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Spanning Multiple Lines (2 of 2)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4285737-9C2C-46D4-81EA-776DEF88E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752C52C-AD9E-4997-ABB3-612EDEC894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76</a:t>
            </a:fld>
            <a:endParaRPr lang="en-US" altLang="en-US"/>
          </a:p>
        </p:txBody>
      </p:sp>
      <p:sp>
        <p:nvSpPr>
          <p:cNvPr id="167939" name="Text Box 3">
            <a:extLst>
              <a:ext uri="{FF2B5EF4-FFF2-40B4-BE49-F238E27FC236}">
                <a16:creationId xmlns:a16="http://schemas.microsoft.com/office/drawing/2014/main" id="{99D31CDE-75B4-4107-8184-271BE27ED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14600"/>
            <a:ext cx="5867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228600"/>
          <a:lstStyle>
            <a:lvl1pPr>
              <a:tabLst>
                <a:tab pos="915988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915988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915988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915988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915988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45148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	WORD 10,20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WORD 30,40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WORD 50,60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eax,LENGTHOF array	;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ebx,SIZEOF array	; 4</a:t>
            </a:r>
          </a:p>
        </p:txBody>
      </p:sp>
      <p:sp>
        <p:nvSpPr>
          <p:cNvPr id="167940" name="Text Box 4">
            <a:extLst>
              <a:ext uri="{FF2B5EF4-FFF2-40B4-BE49-F238E27FC236}">
                <a16:creationId xmlns:a16="http://schemas.microsoft.com/office/drawing/2014/main" id="{D555A1C3-C352-4CBF-B9B4-6CD594BA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3914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 the following example, array identifies only the first WORD declaration. Compare the values returned by LENGTHOF and SIZEOF here to those in the previous slide: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A2C7E1AB-816A-46EA-83EC-0282AF785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LABEL Directive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96E51F63-8E26-4834-9825-DD0C14CBD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Assigns an alternate label name and type to an existing storage location</a:t>
            </a:r>
          </a:p>
          <a:p>
            <a:r>
              <a:rPr lang="en-US" altLang="en-US"/>
              <a:t>LABEL does not allocate any storage of its own</a:t>
            </a:r>
          </a:p>
          <a:p>
            <a:r>
              <a:rPr lang="en-US" altLang="en-US"/>
              <a:t>Removes the need for the PTR operator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E7F2FE1-5E1D-47CF-8B7E-15328BA4D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BB30DE2-3F2F-4706-9B86-0B76AE59A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77</a:t>
            </a:fld>
            <a:endParaRPr lang="en-US" altLang="en-US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0049119F-CDAB-47FE-87D1-11EFD8296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65494"/>
            <a:ext cx="5791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37160" rIns="182880" bIns="228600"/>
          <a:lstStyle>
            <a:lvl1pPr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5988" algn="l"/>
                <a:tab pos="35417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dwList   LABEL DWORD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wordList LABEL WORD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intList  BYTE 00h,10h,00h,20h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eax,dwList	; 20001000h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cx,wordList	; 1000h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dl,intList	; 00h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6FBF3CC1-729E-4D11-8A27-F475A3EE7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Indirect Addressing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E00735A5-68EC-4436-A032-8512E08D76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Indirect Operands</a:t>
            </a:r>
          </a:p>
          <a:p>
            <a:r>
              <a:rPr lang="en-US" altLang="en-US"/>
              <a:t>Array Sum Example</a:t>
            </a:r>
          </a:p>
          <a:p>
            <a:r>
              <a:rPr lang="en-US" altLang="en-US"/>
              <a:t>Indexed Operands</a:t>
            </a:r>
          </a:p>
          <a:p>
            <a:r>
              <a:rPr lang="en-US" altLang="en-US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83AD8-DEA9-4347-9F8D-ED61E3E0E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9A897-8529-4C7C-8F6E-B9BAF6BDB2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A016FD4-975F-4D70-B471-A310135F7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Indirect Operands (1 of 2)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5EB0F73-64AA-43E3-BC2D-E7115865A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E6A6E7-6CCF-422D-B024-A3B91AE869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79</a:t>
            </a:fld>
            <a:endParaRPr lang="en-US" altLang="en-US"/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E5601277-78A1-46B9-9A5E-259B7FD8F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696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val1 BYTE 10h,20h,30h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val1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al,[esi]	; dereference ESI (AL = 10h)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inc esi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al,[esi]	; AL = 20h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inc esi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al,[esi]	; AL = 30h</a:t>
            </a:r>
          </a:p>
        </p:txBody>
      </p:sp>
      <p:sp>
        <p:nvSpPr>
          <p:cNvPr id="124932" name="Text Box 4">
            <a:extLst>
              <a:ext uri="{FF2B5EF4-FFF2-40B4-BE49-F238E27FC236}">
                <a16:creationId xmlns:a16="http://schemas.microsoft.com/office/drawing/2014/main" id="{4F1B251C-AAB2-4C3D-8318-0F97EE17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7620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An indirect operand holds the address of a variable, usually an array or string. It can be </a:t>
            </a:r>
            <a:r>
              <a:rPr lang="en-US" altLang="en-US" dirty="0">
                <a:solidFill>
                  <a:schemeClr val="tx2"/>
                </a:solidFill>
              </a:rPr>
              <a:t>dereferenced</a:t>
            </a:r>
            <a:r>
              <a:rPr lang="en-US" altLang="en-US" dirty="0"/>
              <a:t> (just like a pointer).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B570ADC-37A0-4722-8560-9BAE2A38C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81BA378-790D-4D52-B674-798213E0C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B20F7EAE-1D49-447D-90F9-C4A63AA6E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Superscalar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C15F474-331F-4383-B83E-726D2B93E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609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000"/>
              <a:t>A superscalar processor has multiple execution pipelines. In the following, note that Stage S4 has left and right pipelines (u and v).</a:t>
            </a:r>
          </a:p>
        </p:txBody>
      </p:sp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9F1BD332-0AC1-4BD5-B8A2-BCC4C6AE3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81200"/>
          <a:ext cx="42672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98080" imgH="1698120" progId="Visio.Drawing.6">
                  <p:embed/>
                </p:oleObj>
              </mc:Choice>
              <mc:Fallback>
                <p:oleObj name="VISIO" r:id="rId2" imgW="2098080" imgH="1698120" progId="Visio.Drawing.6">
                  <p:embed/>
                  <p:pic>
                    <p:nvPicPr>
                      <p:cNvPr id="105477" name="Object 5">
                        <a:extLst>
                          <a:ext uri="{FF2B5EF4-FFF2-40B4-BE49-F238E27FC236}">
                            <a16:creationId xmlns:a16="http://schemas.microsoft.com/office/drawing/2014/main" id="{9F1BD332-0AC1-4BD5-B8A2-BCC4C6AE3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85" t="2206" r="-1785" b="-3676"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4267200" cy="3505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>
            <a:extLst>
              <a:ext uri="{FF2B5EF4-FFF2-40B4-BE49-F238E27FC236}">
                <a16:creationId xmlns:a16="http://schemas.microsoft.com/office/drawing/2014/main" id="{8AE28479-38A2-4DD2-89A3-6761A1D81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95600"/>
            <a:ext cx="2438400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700"/>
              <a:t>For </a:t>
            </a:r>
            <a:r>
              <a:rPr lang="en-US" altLang="en-US" sz="1700" i="1"/>
              <a:t>k</a:t>
            </a:r>
            <a:r>
              <a:rPr lang="en-US" altLang="en-US" sz="1700"/>
              <a:t> states and </a:t>
            </a:r>
            <a:r>
              <a:rPr lang="en-US" altLang="en-US" sz="1700" i="1"/>
              <a:t>n</a:t>
            </a:r>
            <a:r>
              <a:rPr lang="en-US" altLang="en-US" sz="1700"/>
              <a:t> instructions, the number of required cycles is:</a:t>
            </a:r>
          </a:p>
          <a:p>
            <a:pPr>
              <a:spcBef>
                <a:spcPct val="50000"/>
              </a:spcBef>
            </a:pPr>
            <a:r>
              <a:rPr lang="en-US" altLang="en-US" sz="1700"/>
              <a:t>  </a:t>
            </a:r>
            <a:r>
              <a:rPr lang="en-US" altLang="en-US" sz="1700" i="1"/>
              <a:t>k</a:t>
            </a:r>
            <a:r>
              <a:rPr lang="en-US" altLang="en-US" sz="1700"/>
              <a:t> + </a:t>
            </a:r>
            <a:r>
              <a:rPr lang="en-US" altLang="en-US" sz="1700" i="1"/>
              <a:t>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26C0298-D17C-49AF-9CCE-0C3DEFBF3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Indirect Operands (2 of 2)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B826131-9441-47B5-8DB9-F66E96D22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AD8EBA9-442A-48B6-8992-24815E608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80</a:t>
            </a:fld>
            <a:endParaRPr lang="en-US" altLang="en-US"/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E06BFB67-AD6C-47CF-B894-06EEA785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057400"/>
            <a:ext cx="6781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myCount WORD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myCount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inc [esi]	; error: ambiguous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inc WORD PTR [esi]	; ok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8D728676-AD84-4AD8-AB87-16FDCBF65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Use PTR to clarify the size attribute of a memory operand.</a:t>
            </a: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FC801CAD-EB16-4D21-90DC-B2833AA7F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48200"/>
            <a:ext cx="5257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Should PTR be used here? 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 add [esi],20</a:t>
            </a:r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FE37F1CD-EC1E-4CD0-9222-33E4030EB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24400"/>
            <a:ext cx="2895600" cy="10588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700">
                <a:solidFill>
                  <a:schemeClr val="tx2"/>
                </a:solidFill>
              </a:rPr>
              <a:t>yes, because [esi] could point to a byte, word, or doubleword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  <p:bldP spid="125958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7BC55AB0-F61C-45D3-BCBF-D3E4C77AD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Array Sum Example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7D812B2-0EE5-4DCA-8F93-765FDCA5B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D2D5B2-DD82-4E4D-9079-5CF14C1105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81</a:t>
            </a:fld>
            <a:endParaRPr lang="en-US" altLang="en-US"/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AB1F7320-6680-4592-88BE-AC1E83E4C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9800"/>
            <a:ext cx="769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arrayW WORD 1000h,2000h,3000h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esi,OFFSET arrayW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ax,[esi]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esi,2	; or: 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add esi,TYPE arrayW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ax,[esi]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esi,2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add ax,[esi]	; AX = sum of the array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BF60D4AD-36D4-4B66-868B-7AC704FB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Indirect operands are ideal for traversing an array. Note that the register in brackets must be incremented by a value that matches the array type.</a:t>
            </a: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4A0A7AC5-9AA0-441E-A90A-71FECB74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81600"/>
            <a:ext cx="7696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ToDo: Modify this example for an array of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9595F35-4E08-4A2A-BF48-A1C8CB191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Indexed Operands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6FEA178-34A5-4D34-B93E-59737C777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FD3DF6-D386-4BDD-895F-A9E5A60014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82</a:t>
            </a:fld>
            <a:endParaRPr lang="en-US" altLang="en-US"/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746030A7-8EE3-49EE-A6BC-A67A90AE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14600"/>
            <a:ext cx="7696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arrayW WORD 1000h,2000h,3000h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esi,0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ax,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[arrayW + esi]</a:t>
            </a:r>
            <a:r>
              <a:rPr lang="en-US" altLang="en-US" sz="1800" b="1">
                <a:latin typeface="Courier New" panose="02070309020205020404" pitchFamily="49" charset="0"/>
              </a:rPr>
              <a:t> 		; AX = 1000h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ax,arrayW[esi]		; alternate format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add esi,2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add ax,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[arrayW + esi]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etc.</a:t>
            </a: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9C8733D2-D9AE-42A7-9354-0785B9BF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An indexed operand adds a constant to a register to generate an effective address. There are two notational forms: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[</a:t>
            </a:r>
            <a:r>
              <a:rPr lang="en-US" altLang="en-US" sz="1800" b="1" i="1">
                <a:latin typeface="Courier New" panose="02070309020205020404" pitchFamily="49" charset="0"/>
              </a:rPr>
              <a:t>label</a:t>
            </a:r>
            <a:r>
              <a:rPr lang="en-US" altLang="en-US" sz="1800" b="1">
                <a:latin typeface="Courier New" panose="02070309020205020404" pitchFamily="49" charset="0"/>
              </a:rPr>
              <a:t> + </a:t>
            </a:r>
            <a:r>
              <a:rPr lang="en-US" altLang="en-US" sz="1800" b="1" i="1">
                <a:latin typeface="Courier New" panose="02070309020205020404" pitchFamily="49" charset="0"/>
              </a:rPr>
              <a:t>reg</a:t>
            </a:r>
            <a:r>
              <a:rPr lang="en-US" altLang="en-US" sz="1800" b="1">
                <a:latin typeface="Courier New" panose="02070309020205020404" pitchFamily="49" charset="0"/>
              </a:rPr>
              <a:t>]			</a:t>
            </a:r>
            <a:r>
              <a:rPr lang="en-US" altLang="en-US" sz="1800" b="1" i="1">
                <a:latin typeface="Courier New" panose="02070309020205020404" pitchFamily="49" charset="0"/>
              </a:rPr>
              <a:t>label</a:t>
            </a:r>
            <a:r>
              <a:rPr lang="en-US" altLang="en-US" sz="1800" b="1">
                <a:latin typeface="Courier New" panose="02070309020205020404" pitchFamily="49" charset="0"/>
              </a:rPr>
              <a:t>[</a:t>
            </a:r>
            <a:r>
              <a:rPr lang="en-US" altLang="en-US" sz="1800" b="1" i="1">
                <a:latin typeface="Courier New" panose="02070309020205020404" pitchFamily="49" charset="0"/>
              </a:rPr>
              <a:t>reg</a:t>
            </a:r>
            <a:r>
              <a:rPr lang="en-US" altLang="en-US" sz="1800" b="1"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	</a:t>
            </a:r>
          </a:p>
        </p:txBody>
      </p:sp>
      <p:sp>
        <p:nvSpPr>
          <p:cNvPr id="129029" name="Text Box 5">
            <a:extLst>
              <a:ext uri="{FF2B5EF4-FFF2-40B4-BE49-F238E27FC236}">
                <a16:creationId xmlns:a16="http://schemas.microsoft.com/office/drawing/2014/main" id="{D665D3A6-B33B-480A-A759-B2C02482D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76962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ToDo: Modify this example for an array of doublewords.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>
            <a:extLst>
              <a:ext uri="{FF2B5EF4-FFF2-40B4-BE49-F238E27FC236}">
                <a16:creationId xmlns:a16="http://schemas.microsoft.com/office/drawing/2014/main" id="{8DBA0D8E-AAF6-4F7E-A11E-A9C768907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Index Scaling*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95C1209-4A1B-4089-B72A-54FDF81C7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DF57F04-6A28-4CC2-BDA4-C703BFC3B9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83</a:t>
            </a:fld>
            <a:endParaRPr lang="en-US" altLang="en-US"/>
          </a:p>
        </p:txBody>
      </p:sp>
      <p:sp>
        <p:nvSpPr>
          <p:cNvPr id="173059" name="Text Box 1027">
            <a:extLst>
              <a:ext uri="{FF2B5EF4-FFF2-40B4-BE49-F238E27FC236}">
                <a16:creationId xmlns:a16="http://schemas.microsoft.com/office/drawing/2014/main" id="{9593E79B-D5AD-46D5-85DD-749314B4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09800"/>
            <a:ext cx="67056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arrayB BYTE  0,1,2,3,4,5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arrayW WORD  0,1,2,3,4,5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arrayD DWORD 0,1,2,3,4,5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esi,4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al,arrayB[esi*TYPE arrayB]		; 04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bx,arrayW[esi*TYPE arrayW]		; 0004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mov edx,arrayD[esi*TYPE arrayD]	; 00000004</a:t>
            </a:r>
          </a:p>
        </p:txBody>
      </p:sp>
      <p:sp>
        <p:nvSpPr>
          <p:cNvPr id="173060" name="Text Box 1028">
            <a:extLst>
              <a:ext uri="{FF2B5EF4-FFF2-40B4-BE49-F238E27FC236}">
                <a16:creationId xmlns:a16="http://schemas.microsoft.com/office/drawing/2014/main" id="{A64443E8-9EFF-4901-B7C2-385F27D2D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You can scale an indirect or indexed operand to the offset of an array element. This is done by multiplying the index by the array's TYPE: </a:t>
            </a:r>
          </a:p>
        </p:txBody>
      </p:sp>
      <p:sp>
        <p:nvSpPr>
          <p:cNvPr id="173063" name="Text Box 1031">
            <a:extLst>
              <a:ext uri="{FF2B5EF4-FFF2-40B4-BE49-F238E27FC236}">
                <a16:creationId xmlns:a16="http://schemas.microsoft.com/office/drawing/2014/main" id="{D631CECF-2A72-4D5D-8B1A-C60331B5F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43600"/>
            <a:ext cx="42672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chemeClr val="tx2"/>
                </a:solidFill>
              </a:rPr>
              <a:t>* Not in the book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6">
            <a:extLst>
              <a:ext uri="{FF2B5EF4-FFF2-40B4-BE49-F238E27FC236}">
                <a16:creationId xmlns:a16="http://schemas.microsoft.com/office/drawing/2014/main" id="{DBCC7BFC-41F1-4960-9EB6-FC588091E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Pointers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CBFE3-FE32-478E-9C95-F1C1DE94F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B61F787-252F-4D56-98D1-3B9E74CFC6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84</a:t>
            </a:fld>
            <a:endParaRPr lang="en-US" altLang="en-US"/>
          </a:p>
        </p:txBody>
      </p:sp>
      <p:sp>
        <p:nvSpPr>
          <p:cNvPr id="130051" name="Text Box 1027">
            <a:extLst>
              <a:ext uri="{FF2B5EF4-FFF2-40B4-BE49-F238E27FC236}">
                <a16:creationId xmlns:a16="http://schemas.microsoft.com/office/drawing/2014/main" id="{FF8D12C1-CC24-4C73-916F-02DA88A3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6324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arrayW WORD 1000h,2000h,3000h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ptrW DWORD arrayW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esi,ptrW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ax,[esi]	; AX = 1000h</a:t>
            </a:r>
          </a:p>
        </p:txBody>
      </p:sp>
      <p:sp>
        <p:nvSpPr>
          <p:cNvPr id="130052" name="Text Box 1028">
            <a:extLst>
              <a:ext uri="{FF2B5EF4-FFF2-40B4-BE49-F238E27FC236}">
                <a16:creationId xmlns:a16="http://schemas.microsoft.com/office/drawing/2014/main" id="{7FD853B3-C956-47A3-AFD1-06C8003F6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You can declare a </a:t>
            </a:r>
            <a:r>
              <a:rPr lang="en-US" altLang="en-US">
                <a:solidFill>
                  <a:schemeClr val="tx2"/>
                </a:solidFill>
              </a:rPr>
              <a:t>pointer variable</a:t>
            </a:r>
            <a:r>
              <a:rPr lang="en-US" altLang="en-US"/>
              <a:t> that contains the offset of another variable.</a:t>
            </a:r>
          </a:p>
        </p:txBody>
      </p:sp>
      <p:sp>
        <p:nvSpPr>
          <p:cNvPr id="130053" name="Text Box 1029">
            <a:extLst>
              <a:ext uri="{FF2B5EF4-FFF2-40B4-BE49-F238E27FC236}">
                <a16:creationId xmlns:a16="http://schemas.microsoft.com/office/drawing/2014/main" id="{97385C6E-1076-40B5-946A-E76241C8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19600"/>
            <a:ext cx="6324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100">
                <a:latin typeface="Arial" panose="020B0604020202020204" pitchFamily="34" charset="0"/>
              </a:rPr>
              <a:t>Alternate format: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ptrW DWORD OFFSET arrayW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D345B397-960C-4C6C-947A-56A18DCA1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JMP and LOOP Instructions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BB65F3DA-8537-4CF0-AD6F-7450A9D45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915400" cy="4800600"/>
          </a:xfrm>
        </p:spPr>
        <p:txBody>
          <a:bodyPr/>
          <a:lstStyle/>
          <a:p>
            <a:r>
              <a:rPr lang="en-US" altLang="en-US"/>
              <a:t>JMP Instruction</a:t>
            </a:r>
          </a:p>
          <a:p>
            <a:r>
              <a:rPr lang="en-US" altLang="en-US"/>
              <a:t>LOOP Instruction</a:t>
            </a:r>
          </a:p>
          <a:p>
            <a:r>
              <a:rPr lang="en-US" altLang="en-US"/>
              <a:t>LOOP Example</a:t>
            </a:r>
          </a:p>
          <a:p>
            <a:r>
              <a:rPr lang="en-US" altLang="en-US"/>
              <a:t>Summing an Integer Array</a:t>
            </a:r>
          </a:p>
          <a:p>
            <a:r>
              <a:rPr lang="en-US" altLang="en-US"/>
              <a:t>Copying a String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266D8-8801-433B-BE1F-F075E3B57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3FDAE-D155-437D-91C8-C6F7B878AE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35501098-67DE-4BE0-9458-CACB6F2F0571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59D05A9-C96A-4E99-AF44-695659D2E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JMP Instruction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495A30A-CF1B-4949-A550-AAFF91B25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8A510D3-6BC2-4E62-9EE5-29FFF21FEA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86</a:t>
            </a:fld>
            <a:endParaRPr lang="en-US" altLang="en-US"/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D62573B9-3EE1-4B05-81B0-A2693DD3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76600"/>
            <a:ext cx="4191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top: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jmp top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BE65E141-C22F-476A-8F0D-9A4721756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JMP is an unconditional jump to a label that is usually within the  same procedure.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Syntax: </a:t>
            </a:r>
            <a:r>
              <a:rPr lang="en-US" altLang="en-US" sz="2100">
                <a:solidFill>
                  <a:schemeClr val="tx2"/>
                </a:solidFill>
                <a:latin typeface="Arial" panose="020B0604020202020204" pitchFamily="34" charset="0"/>
              </a:rPr>
              <a:t>JMP </a:t>
            </a:r>
            <a:r>
              <a:rPr lang="en-US" altLang="en-US" sz="2100" i="1">
                <a:solidFill>
                  <a:schemeClr val="tx2"/>
                </a:solidFill>
                <a:latin typeface="Arial" panose="020B0604020202020204" pitchFamily="34" charset="0"/>
              </a:rPr>
              <a:t>target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Logic: EIP </a:t>
            </a:r>
            <a:r>
              <a:rPr lang="en-US" altLang="en-US" sz="2100">
                <a:latin typeface="Arial" panose="020B0604020202020204" pitchFamily="34" charset="0"/>
                <a:sym typeface="Symbol" panose="05050102010706020507" pitchFamily="18" charset="2"/>
              </a:rPr>
              <a:t> </a:t>
            </a:r>
            <a:r>
              <a:rPr lang="en-US" altLang="en-US" sz="2100" i="1">
                <a:latin typeface="Arial" panose="020B0604020202020204" pitchFamily="34" charset="0"/>
                <a:sym typeface="Symbol" panose="05050102010706020507" pitchFamily="18" charset="2"/>
              </a:rPr>
              <a:t>target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  <a:sym typeface="Symbol" panose="05050102010706020507" pitchFamily="18" charset="2"/>
              </a:rPr>
              <a:t>Example: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A598F9FF-C309-4127-AB4F-45ABB843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29200"/>
            <a:ext cx="76962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900"/>
              <a:t>A jump outside the current procedure must be to a special type of label called a </a:t>
            </a:r>
            <a:r>
              <a:rPr lang="en-US" altLang="en-US" sz="1900">
                <a:solidFill>
                  <a:schemeClr val="tx2"/>
                </a:solidFill>
              </a:rPr>
              <a:t>global label</a:t>
            </a:r>
            <a:r>
              <a:rPr lang="en-US" altLang="en-US" sz="1900"/>
              <a:t> (see Section 5.5.2.3 for details).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2AE48D49-F66B-4565-85E6-72258B045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LOOP Instruction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3E06C37-3DB5-4E3A-A03F-3379B9EE9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E457EE-A866-45F7-B72E-AF0D52D092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87</a:t>
            </a:fld>
            <a:endParaRPr lang="en-US" altLang="en-US"/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B51369FA-901B-447C-B915-662BFFF0B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The LOOP instruction creates a counting loop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Syntax: </a:t>
            </a:r>
            <a:r>
              <a:rPr lang="en-US" altLang="en-US" sz="2100">
                <a:solidFill>
                  <a:schemeClr val="tx2"/>
                </a:solidFill>
                <a:latin typeface="Arial" panose="020B0604020202020204" pitchFamily="34" charset="0"/>
              </a:rPr>
              <a:t>LOOP </a:t>
            </a:r>
            <a:r>
              <a:rPr lang="en-US" altLang="en-US" sz="2100" i="1">
                <a:solidFill>
                  <a:schemeClr val="tx2"/>
                </a:solidFill>
                <a:latin typeface="Arial" panose="020B0604020202020204" pitchFamily="34" charset="0"/>
              </a:rPr>
              <a:t>target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Logic: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ECX </a:t>
            </a:r>
            <a:r>
              <a:rPr lang="en-US" altLang="en-US" sz="2100">
                <a:latin typeface="Arial" panose="020B0604020202020204" pitchFamily="34" charset="0"/>
                <a:sym typeface="Symbol" panose="05050102010706020507" pitchFamily="18" charset="2"/>
              </a:rPr>
              <a:t> ECX – 1</a:t>
            </a:r>
            <a:endParaRPr lang="en-US" altLang="en-US" sz="2100">
              <a:latin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</a:rPr>
              <a:t>if ECX != 0, jump to </a:t>
            </a:r>
            <a:r>
              <a:rPr lang="en-US" altLang="en-US" sz="2100" i="1">
                <a:latin typeface="Arial" panose="020B0604020202020204" pitchFamily="34" charset="0"/>
                <a:sym typeface="Symbol" panose="05050102010706020507" pitchFamily="18" charset="2"/>
              </a:rPr>
              <a:t>target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  <a:sym typeface="Symbol" panose="05050102010706020507" pitchFamily="18" charset="2"/>
              </a:rPr>
              <a:t>Implementation: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  <a:sym typeface="Symbol" panose="05050102010706020507" pitchFamily="18" charset="2"/>
              </a:rPr>
              <a:t>The assembler calculates the distance, in bytes, between the offset of the following instruction and the offset of the target label. It is called the </a:t>
            </a:r>
            <a:r>
              <a:rPr lang="en-US" altLang="en-US" sz="21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relative offset</a:t>
            </a:r>
            <a:r>
              <a:rPr lang="en-US" altLang="en-US" sz="210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2100">
                <a:latin typeface="Arial" panose="020B0604020202020204" pitchFamily="34" charset="0"/>
                <a:sym typeface="Symbol" panose="05050102010706020507" pitchFamily="18" charset="2"/>
              </a:rPr>
              <a:t>The relative offset is added to EIP.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3EA15E98-DA12-4A5D-B29D-8CBA2B564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LOOP Example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073BE97-562D-4CC6-B47B-88AAEF6AF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55E758-9621-4DE7-8C3F-D4A91682A6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88</a:t>
            </a:fld>
            <a:endParaRPr lang="en-US" altLang="en-US"/>
          </a:p>
        </p:txBody>
      </p:sp>
      <p:sp>
        <p:nvSpPr>
          <p:cNvPr id="155651" name="Text Box 3">
            <a:extLst>
              <a:ext uri="{FF2B5EF4-FFF2-40B4-BE49-F238E27FC236}">
                <a16:creationId xmlns:a16="http://schemas.microsoft.com/office/drawing/2014/main" id="{9EAAFA32-6F60-4BDE-BF3B-1DCA4A303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09800"/>
            <a:ext cx="6629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00000000  66 B8 0000		mov  ax,0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00000004  B9 00000005		mov  ecx,5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00000009</a:t>
            </a:r>
            <a:r>
              <a:rPr lang="en-US" altLang="en-US" sz="1800" b="1">
                <a:latin typeface="Courier New" panose="02070309020205020404" pitchFamily="49" charset="0"/>
              </a:rPr>
              <a:t>  66 03 C1	L1:	add  ax,cx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0000000C  E2 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FB</a:t>
            </a:r>
            <a:r>
              <a:rPr lang="en-US" altLang="en-US" sz="1800" b="1">
                <a:latin typeface="Courier New" panose="02070309020205020404" pitchFamily="49" charset="0"/>
              </a:rPr>
              <a:t>		loop L1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0000000E</a:t>
            </a:r>
          </a:p>
        </p:txBody>
      </p:sp>
      <p:sp>
        <p:nvSpPr>
          <p:cNvPr id="155652" name="Text Box 4">
            <a:extLst>
              <a:ext uri="{FF2B5EF4-FFF2-40B4-BE49-F238E27FC236}">
                <a16:creationId xmlns:a16="http://schemas.microsoft.com/office/drawing/2014/main" id="{05A41FFB-A06A-44C2-A506-18EC299D1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14400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>
                <a:latin typeface="Arial" panose="020B0604020202020204" pitchFamily="34" charset="0"/>
              </a:rPr>
              <a:t>The following loop calculates the sum of the integers 5 + 4 + 3 +2 + 1:</a:t>
            </a:r>
            <a:endParaRPr lang="en-US" altLang="en-US" sz="2100" i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F123B176-7787-4ACD-9253-5EC7B46B2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43400"/>
            <a:ext cx="7924800" cy="161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00"/>
              <a:t>When LOOP is assembled, the current location = 0000000E (offset of the next instruction).  –5 (FBh) is added to the </a:t>
            </a:r>
            <a:r>
              <a:rPr lang="en-US" altLang="en-US">
                <a:sym typeface="Symbol" panose="05050102010706020507" pitchFamily="18" charset="2"/>
              </a:rPr>
              <a:t>the current location</a:t>
            </a:r>
            <a:r>
              <a:rPr lang="en-US" altLang="en-US" sz="1900"/>
              <a:t>, causing a jump to location 00000009:</a:t>
            </a:r>
          </a:p>
          <a:p>
            <a:pPr>
              <a:spcBef>
                <a:spcPct val="50000"/>
              </a:spcBef>
            </a:pPr>
            <a:r>
              <a:rPr lang="en-US" altLang="en-US" sz="1900"/>
              <a:t>	00000009 </a:t>
            </a:r>
            <a:r>
              <a:rPr lang="en-US" altLang="en-US" sz="1900">
                <a:sym typeface="Symbol" panose="05050102010706020507" pitchFamily="18" charset="2"/>
              </a:rPr>
              <a:t></a:t>
            </a:r>
            <a:r>
              <a:rPr lang="en-US" altLang="en-US" sz="1900"/>
              <a:t> 0000000E + FB</a:t>
            </a:r>
          </a:p>
        </p:txBody>
      </p:sp>
      <p:sp>
        <p:nvSpPr>
          <p:cNvPr id="155654" name="Text Box 6">
            <a:extLst>
              <a:ext uri="{FF2B5EF4-FFF2-40B4-BE49-F238E27FC236}">
                <a16:creationId xmlns:a16="http://schemas.microsoft.com/office/drawing/2014/main" id="{827AB9D5-8362-4588-BFDE-88715A42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77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900">
                <a:solidFill>
                  <a:schemeClr val="tx2"/>
                </a:solidFill>
                <a:latin typeface="Arial" panose="020B0604020202020204" pitchFamily="34" charset="0"/>
              </a:rPr>
              <a:t>offset	machine code	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F90B234A-EF10-42B4-8AFC-1E98985BF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5491CF0-90B4-4AC3-AF91-A67FCC577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2869BA8-825E-4285-8B7B-D77B0B1199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89</a:t>
            </a:fld>
            <a:endParaRPr lang="en-US" altLang="en-US"/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632C49B3-1C9B-4799-BF5F-C84AE949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77724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tabLst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tabLst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>
              <a:tabLst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00">
                <a:latin typeface="Arial" panose="020B0604020202020204" pitchFamily="34" charset="0"/>
              </a:rPr>
              <a:t>If the relative offset is encoded in a single signed byte,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>
                <a:latin typeface="Arial" panose="020B0604020202020204" pitchFamily="34" charset="0"/>
              </a:rPr>
              <a:t>	(a) what is the largest possible backward jump?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2100">
                <a:latin typeface="Arial" panose="020B0604020202020204" pitchFamily="34" charset="0"/>
              </a:rPr>
              <a:t>	(b) what is the largest possible forward jump?</a:t>
            </a:r>
            <a:endParaRPr lang="en-US" altLang="en-US" sz="2100" i="1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F11B3BB5-95A3-4DB1-BD44-F32586375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971800"/>
            <a:ext cx="3429000" cy="1004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lphaLcParenBoth"/>
            </a:pPr>
            <a:r>
              <a:rPr lang="en-US" altLang="en-US" sz="1900">
                <a:latin typeface="Arial" panose="020B0604020202020204" pitchFamily="34" charset="0"/>
              </a:rPr>
              <a:t> </a:t>
            </a:r>
            <a:r>
              <a:rPr lang="en-US" altLang="en-US" sz="1900">
                <a:latin typeface="Symbol" panose="05050102010706020507" pitchFamily="18" charset="2"/>
              </a:rPr>
              <a:t>-</a:t>
            </a:r>
            <a:r>
              <a:rPr lang="en-US" altLang="en-US" sz="1900">
                <a:latin typeface="Arial" panose="020B0604020202020204" pitchFamily="34" charset="0"/>
              </a:rPr>
              <a:t>128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US" altLang="en-US" sz="1900">
                <a:latin typeface="Arial" panose="020B0604020202020204" pitchFamily="34" charset="0"/>
              </a:rPr>
              <a:t> +127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2D8C9F-3A6A-4B0A-B6DF-A597ACC384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Irvine, Kip R. Assembly Language for Intel-Based Computers, 2003.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98BB54-35CE-4DE7-9C1A-1B3F4D6007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A3A3D501-5530-4992-A357-6222342F5E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2AB3CB63-5D4E-4D0E-9851-6E7AA5291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from Memory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76096C4C-A081-4104-B3EB-138FA6AE3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Multiple machine cycles are required when reading from memory, because it responds much more slowly than the CPU. The steps are: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address placed on address bus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Read Line (RD) set low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CPU waits one cycle for memory to respond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Read Line (RD) goes to 1, indicating that the data is on the data bus</a:t>
            </a:r>
          </a:p>
        </p:txBody>
      </p:sp>
      <p:graphicFrame>
        <p:nvGraphicFramePr>
          <p:cNvPr id="78852" name="Object 1028">
            <a:extLst>
              <a:ext uri="{FF2B5EF4-FFF2-40B4-BE49-F238E27FC236}">
                <a16:creationId xmlns:a16="http://schemas.microsoft.com/office/drawing/2014/main" id="{4486CB72-D72D-4CAC-9E21-F77289D3B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76600"/>
          <a:ext cx="469265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92240" imgH="2555280" progId="Visio.Drawing.6">
                  <p:embed/>
                </p:oleObj>
              </mc:Choice>
              <mc:Fallback>
                <p:oleObj name="VISIO" r:id="rId2" imgW="4692240" imgH="2555280" progId="Visio.Drawing.6">
                  <p:embed/>
                  <p:pic>
                    <p:nvPicPr>
                      <p:cNvPr id="78852" name="Object 1028">
                        <a:extLst>
                          <a:ext uri="{FF2B5EF4-FFF2-40B4-BE49-F238E27FC236}">
                            <a16:creationId xmlns:a16="http://schemas.microsoft.com/office/drawing/2014/main" id="{4486CB72-D72D-4CAC-9E21-F77289D3B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4692650" cy="2555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312DF2F6-785E-42FC-A449-AC5169FBE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8963AA3-FCB6-41BB-B40D-CDD734029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74AD794-FAE9-4A1D-9177-7E8FB9D84C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90</a:t>
            </a:fld>
            <a:endParaRPr lang="en-US" altLang="en-US"/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FD6A9F5D-730D-4094-9D9C-0599D23F7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5029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What will be the final value of AX?</a:t>
            </a: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3B311B45-A104-45B0-A43A-4D1C20492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219200"/>
            <a:ext cx="2438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ax,6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ecx,4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inc ax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loop L1</a:t>
            </a:r>
          </a:p>
        </p:txBody>
      </p:sp>
      <p:sp>
        <p:nvSpPr>
          <p:cNvPr id="139270" name="Text Box 6">
            <a:extLst>
              <a:ext uri="{FF2B5EF4-FFF2-40B4-BE49-F238E27FC236}">
                <a16:creationId xmlns:a16="http://schemas.microsoft.com/office/drawing/2014/main" id="{80704842-A3A9-4545-8E08-A4BCEDB07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426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How many times will the loop execute?</a:t>
            </a:r>
          </a:p>
        </p:txBody>
      </p:sp>
      <p:sp>
        <p:nvSpPr>
          <p:cNvPr id="139271" name="Text Box 7">
            <a:extLst>
              <a:ext uri="{FF2B5EF4-FFF2-40B4-BE49-F238E27FC236}">
                <a16:creationId xmlns:a16="http://schemas.microsoft.com/office/drawing/2014/main" id="{33B74EF2-D2A3-4DA1-9E82-FB9C3A828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81400"/>
            <a:ext cx="2438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3716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ecx,0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X2: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inc ax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loop X2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8F6D834A-85E6-4EA2-BB0B-6BF789E53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3600"/>
            <a:ext cx="609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131BDA61-E8C1-414F-ABA6-B59664953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91000"/>
            <a:ext cx="21336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4,294,967,296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 autoUpdateAnimBg="0"/>
      <p:bldP spid="139273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2921F8DA-BC9D-45AE-B5ED-E416045B3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Nested Loop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48334C0-54F5-4483-B36E-F9E95E13C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5ED692F-926B-417E-93F8-0D3B708B2A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91</a:t>
            </a:fld>
            <a:endParaRPr lang="en-US" altLang="en-US"/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936D1CBB-A582-48CD-BE6C-D962C4B7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4400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If you need to code a loop within a loop, you must save the outer loop counter's ECX value. In the following example, the outer loop executes 100 times, and the inner loop 20 times.</a:t>
            </a:r>
          </a:p>
        </p:txBody>
      </p:sp>
      <p:sp>
        <p:nvSpPr>
          <p:cNvPr id="145412" name="Text Box 4">
            <a:extLst>
              <a:ext uri="{FF2B5EF4-FFF2-40B4-BE49-F238E27FC236}">
                <a16:creationId xmlns:a16="http://schemas.microsoft.com/office/drawing/2014/main" id="{90D32AB3-A5E0-4EDB-89A0-090117851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7239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/>
          <a:lstStyle>
            <a:lvl1pPr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1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count DWORD ?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mov ecx,100	; set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	mov count,ecx	; save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mov ecx,20	; set inner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L2:	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tx2"/>
                </a:solidFill>
                <a:latin typeface="Courier New" panose="02070309020205020404" pitchFamily="49" charset="0"/>
              </a:rPr>
              <a:t>loop L2	; repeat the inner loop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mov ecx,count	; restore outer loop count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	loop L1	; repeat the outer loop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BCE2B60-BDF1-4F3B-A8CB-F18251D4C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Summing an Integer Array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5F73749-FCCE-492F-B41D-4687EAD21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F6EECD6-09A9-4BFD-932D-91DACC0F75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92</a:t>
            </a:fld>
            <a:endParaRPr lang="en-US" altLang="en-US"/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5A376FE3-A30B-4B48-8A4B-60BB48786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769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/>
          <a:lstStyle>
            <a:lvl1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4114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.data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intarray WORD 100h,200h,300h,400h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.code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mov edi,OFFSET intarray	; address of intarray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mov ecx,LENGTHOF intarray	; loop counter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mov ax,0	; zero the accumulator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L1: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add ax,[edi]	; add an integer</a:t>
            </a: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add edi,TYPE intarray	; point to next integer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sz="1600" b="1">
                <a:latin typeface="Courier New" panose="02070309020205020404" pitchFamily="49" charset="0"/>
              </a:rPr>
              <a:t>	loop L1	; repeat until ECX = 0</a:t>
            </a:r>
          </a:p>
        </p:txBody>
      </p:sp>
      <p:sp>
        <p:nvSpPr>
          <p:cNvPr id="146437" name="Text Box 5">
            <a:extLst>
              <a:ext uri="{FF2B5EF4-FFF2-40B4-BE49-F238E27FC236}">
                <a16:creationId xmlns:a16="http://schemas.microsoft.com/office/drawing/2014/main" id="{021D50C3-A46B-447C-9F9D-676A89C81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467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following code calculates the sum of an array of 16-bit integers.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B1D5D696-9490-442B-9A7C-73C1DC040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altLang="en-US"/>
              <a:t>Your turn . . .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BE7849A-93B6-4587-806E-1AC1F847C7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00600" y="6324600"/>
            <a:ext cx="1295400" cy="457200"/>
          </a:xfrm>
        </p:spPr>
        <p:txBody>
          <a:bodyPr/>
          <a:lstStyle/>
          <a:p>
            <a:r>
              <a:rPr lang="en-US" altLang="en-US"/>
              <a:t>Irvine, Kip R. Assembly Language for Intel-Based Computers 5/e, 2007.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7FD8272-0BEE-4CF8-BAC7-E55CC6D0D3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34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60FF6D4C-525F-4CEF-AAEA-846D11DAEABC}" type="slidenum">
              <a:rPr lang="en-US" altLang="en-US" smtClean="0"/>
              <a:pPr/>
              <a:t>93</a:t>
            </a:fld>
            <a:endParaRPr lang="en-US" altLang="en-US"/>
          </a:p>
        </p:txBody>
      </p:sp>
      <p:sp>
        <p:nvSpPr>
          <p:cNvPr id="150531" name="Text Box 3">
            <a:extLst>
              <a:ext uri="{FF2B5EF4-FFF2-40B4-BE49-F238E27FC236}">
                <a16:creationId xmlns:a16="http://schemas.microsoft.com/office/drawing/2014/main" id="{0486E1E0-25CE-47B0-862C-70720D14A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05000"/>
            <a:ext cx="5105400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/>
              <a:t>What changes would you make to the program on the previous slide if you were summing a doubleword array?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>
            <a:extLst>
              <a:ext uri="{FF2B5EF4-FFF2-40B4-BE49-F238E27FC236}">
                <a16:creationId xmlns:a16="http://schemas.microsoft.com/office/drawing/2014/main" id="{C520AF98-CA01-486B-81F5-8D4EA2D94A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832B3929-9B27-4475-9C21-B66CA66F7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94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C0A45DEE-410A-4217-B7F9-4D4E89DE2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Calling a Library Procedure</a:t>
            </a: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929BB28E-3D77-4BAB-AD3E-E14ACD18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124200"/>
            <a:ext cx="6858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INCLUDE Irvine32.inc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eax,1234h	; input argument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WriteHex</a:t>
            </a:r>
            <a:r>
              <a:rPr lang="en-US" altLang="en-US" sz="1800" b="1" dirty="0">
                <a:latin typeface="Courier New" panose="02070309020205020404" pitchFamily="49" charset="0"/>
              </a:rPr>
              <a:t>	; show hex number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Crlf</a:t>
            </a:r>
            <a:r>
              <a:rPr lang="en-US" altLang="en-US" sz="1800" b="1" dirty="0">
                <a:latin typeface="Courier New" panose="02070309020205020404" pitchFamily="49" charset="0"/>
              </a:rPr>
              <a:t>	; end of line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68012E47-0233-47FC-B63F-19ED7E09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Call a library procedure using the CALL instruction. Some procedures require input arguments. The INCLUDE directive copies in the procedure prototypes (declarations).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/>
              <a:t>The following example displays "1234" on the console: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>
            <a:extLst>
              <a:ext uri="{FF2B5EF4-FFF2-40B4-BE49-F238E27FC236}">
                <a16:creationId xmlns:a16="http://schemas.microsoft.com/office/drawing/2014/main" id="{0FFD1892-36C4-40A8-A5CF-EAB7AEF54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1028" name="Slide Number Placeholder 4">
            <a:extLst>
              <a:ext uri="{FF2B5EF4-FFF2-40B4-BE49-F238E27FC236}">
                <a16:creationId xmlns:a16="http://schemas.microsoft.com/office/drawing/2014/main" id="{2F32F77A-545C-4730-9D67-8F9C274750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72D7AF9D-693F-4B68-ADDA-4DDDF1293C89}" type="slidenum">
              <a:rPr lang="en-US" altLang="en-US" smtClean="0"/>
              <a:pPr eaLnBrk="1" hangingPunct="1"/>
              <a:t>95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F6F85C7C-B28E-48DB-98E3-3E48BFB96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Linking to a Library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4F4CE707-F77F-4249-80BD-1BAC5D943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2000"/>
              <a:t>Your programs link to Irvine32.lib using the linker command inside a batch file named make32.bat.</a:t>
            </a:r>
          </a:p>
          <a:p>
            <a:pPr eaLnBrk="1" hangingPunct="1"/>
            <a:r>
              <a:rPr lang="en-US" altLang="en-US" sz="2000"/>
              <a:t>Notice the two LIB files: Irvine32.lib, and kernel32.lib</a:t>
            </a:r>
          </a:p>
          <a:p>
            <a:pPr lvl="1" eaLnBrk="1" hangingPunct="1"/>
            <a:r>
              <a:rPr lang="en-US" altLang="en-US"/>
              <a:t>the latter is part of the Microsoft </a:t>
            </a:r>
            <a:r>
              <a:rPr lang="en-US" altLang="en-US" i="1"/>
              <a:t>Win32 Software Development Kit (SDK)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692E47ED-4CE6-4E1D-808A-9FFA3881E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200400"/>
          <a:ext cx="3810000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40840" imgH="1322280" progId="Visio.Drawing.6">
                  <p:embed/>
                </p:oleObj>
              </mc:Choice>
              <mc:Fallback>
                <p:oleObj name="VISIO" r:id="rId2" imgW="2040840" imgH="1322280" progId="Visio.Drawing.6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692E47ED-4CE6-4E1D-808A-9FFA3881E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636" t="-2808" r="1819" b="-3859"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3810000" cy="25860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CD8553B1-6364-474A-87AC-646ECD46F8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D70FFAFC-F76D-4033-9855-89B0097A8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96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9B62A3A4-8DE5-48C9-A45F-E4C856E82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Library Procedures - Overview</a:t>
            </a:r>
            <a:r>
              <a:rPr lang="en-US" sz="2400"/>
              <a:t> (1 of 3)</a:t>
            </a:r>
            <a:endParaRPr lang="en-US"/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E53BE587-14FC-4998-886C-141048174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239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Clrscr</a:t>
            </a:r>
            <a:r>
              <a:rPr lang="en-US" altLang="en-US" sz="1900" dirty="0"/>
              <a:t> - Clears the console and locates the cursor at the upper left corner.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Crlf</a:t>
            </a:r>
            <a:r>
              <a:rPr lang="en-US" altLang="en-US" sz="1900" dirty="0"/>
              <a:t> - Writes an end of line sequence to standard output.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>
                <a:solidFill>
                  <a:schemeClr val="tx2"/>
                </a:solidFill>
              </a:rPr>
              <a:t>Delay</a:t>
            </a:r>
            <a:r>
              <a:rPr lang="en-US" altLang="en-US" sz="1900" dirty="0"/>
              <a:t>  - Pauses the program execution for a specified </a:t>
            </a:r>
            <a:r>
              <a:rPr lang="en-US" altLang="en-US" sz="1900" i="1" dirty="0"/>
              <a:t>n </a:t>
            </a:r>
            <a:r>
              <a:rPr lang="en-US" altLang="en-US" sz="1900" dirty="0"/>
              <a:t>millisecond interval.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DumpMem</a:t>
            </a:r>
            <a:r>
              <a:rPr lang="en-US" altLang="en-US" sz="1900" dirty="0"/>
              <a:t>  - Writes a block of memory to standard output in hexadecimal.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DumpRegs</a:t>
            </a:r>
            <a:r>
              <a:rPr lang="en-US" altLang="en-US" sz="1900" dirty="0"/>
              <a:t> - Displays the EAX, EBX, ECX, EDX, ESI, EDI, EBP, ESP, EFLAGS, and EIP registers in hexadecimal. Also displays the Carry, Sign, Zero, and Overflow flags.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44D3156-4BD1-4C32-AF6A-3EF945D546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810DEE95-F224-45E1-BB84-B3242FDC48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97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0F78B489-56A1-4959-BAC1-9B8942CFE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Library Procedures - Overview</a:t>
            </a:r>
            <a:r>
              <a:rPr lang="en-US" sz="2400"/>
              <a:t> (2 of 3)</a:t>
            </a:r>
            <a:endParaRPr lang="en-US"/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DB5FD3CD-FB14-40EC-8289-ACBB9A6E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2390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Gotoxy</a:t>
            </a:r>
            <a:r>
              <a:rPr lang="en-US" altLang="en-US" sz="1900" dirty="0"/>
              <a:t> - Locates cursor at row and column on the console.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>
                <a:solidFill>
                  <a:schemeClr val="tx2"/>
                </a:solidFill>
              </a:rPr>
              <a:t>Random32</a:t>
            </a:r>
            <a:r>
              <a:rPr lang="en-US" altLang="en-US" sz="1900" dirty="0"/>
              <a:t> - Generates a 32-bit pseudorandom integer in the range 0 to </a:t>
            </a:r>
            <a:r>
              <a:rPr lang="en-US" altLang="en-US" sz="1900" dirty="0" err="1"/>
              <a:t>FFFFFFFFh</a:t>
            </a:r>
            <a:r>
              <a:rPr lang="en-US" altLang="en-US" sz="19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>
                <a:solidFill>
                  <a:schemeClr val="tx2"/>
                </a:solidFill>
              </a:rPr>
              <a:t>Randomize</a:t>
            </a:r>
            <a:r>
              <a:rPr lang="en-US" altLang="en-US" sz="1900" dirty="0"/>
              <a:t> - Seeds the random number generator.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RandomRange</a:t>
            </a:r>
            <a:r>
              <a:rPr lang="en-US" altLang="en-US" sz="1900" dirty="0"/>
              <a:t> - Generates a pseudorandom integer within a specified range.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ReadChar</a:t>
            </a:r>
            <a:r>
              <a:rPr lang="en-US" altLang="en-US" sz="1900" dirty="0"/>
              <a:t> - Reads a single character from standard input.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ReadHex</a:t>
            </a:r>
            <a:r>
              <a:rPr lang="en-US" altLang="en-US" sz="1900" dirty="0"/>
              <a:t> - Reads a 32-bit hexadecimal integer from standard input, terminated by the Enter key.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ReadInt</a:t>
            </a:r>
            <a:r>
              <a:rPr lang="en-US" altLang="en-US" sz="1900" dirty="0"/>
              <a:t> - Reads a 32-bit signed decimal integer from standard input, terminated by the Enter key.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ReadString</a:t>
            </a:r>
            <a:r>
              <a:rPr lang="en-US" altLang="en-US" sz="1900" dirty="0"/>
              <a:t> - Reads a string from standard input, terminated by the Enter key.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A453E064-E248-4F5E-B637-17868BE03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8B5B8A25-F362-4893-BA25-4655E3534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98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E40B4BA-ED3D-484F-9FBF-750CF80B3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Library Procedures - Overview</a:t>
            </a:r>
            <a:r>
              <a:rPr lang="en-US" sz="2400"/>
              <a:t> (3 of 3)</a:t>
            </a:r>
            <a:endParaRPr lang="en-US"/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A52F184D-3F2B-4E72-BB92-942415069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72390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SetTextColor</a:t>
            </a:r>
            <a:r>
              <a:rPr lang="en-US" altLang="en-US" sz="1900" dirty="0"/>
              <a:t> - Sets the foreground and background colors of all subsequent text output to the console.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WaitMsg</a:t>
            </a:r>
            <a:r>
              <a:rPr lang="en-US" altLang="en-US" sz="1900" dirty="0"/>
              <a:t> - Displays message, waits for Enter key to be pressed.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WriteBin</a:t>
            </a:r>
            <a:r>
              <a:rPr lang="en-US" altLang="en-US" sz="1900" dirty="0"/>
              <a:t> - Writes an unsigned 32-bit integer to standard output in ASCII binary format.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WriteChar</a:t>
            </a:r>
            <a:r>
              <a:rPr lang="en-US" altLang="en-US" sz="1900" dirty="0"/>
              <a:t> - Writes a single character to standard output.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WriteDec</a:t>
            </a:r>
            <a:r>
              <a:rPr lang="en-US" altLang="en-US" sz="1900" dirty="0"/>
              <a:t> - Writes an unsigned 32-bit integer to standard output in decimal format.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WriteHex</a:t>
            </a:r>
            <a:r>
              <a:rPr lang="en-US" altLang="en-US" sz="1900" dirty="0"/>
              <a:t> - Writes an unsigned 32-bit integer to standard output in hexadecimal format.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WriteInt</a:t>
            </a:r>
            <a:r>
              <a:rPr lang="en-US" altLang="en-US" sz="1900" dirty="0"/>
              <a:t> - Writes a signed 32-bit integer to standard output in decimal format.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 err="1">
                <a:solidFill>
                  <a:schemeClr val="tx2"/>
                </a:solidFill>
              </a:rPr>
              <a:t>WriteString</a:t>
            </a:r>
            <a:r>
              <a:rPr lang="en-US" altLang="en-US" sz="1900" dirty="0"/>
              <a:t> - Writes a null-terminated string to standard output.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A9B5B6BB-968C-431F-9B7B-1CBE00D5D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Irvine, Kip R. Assembly Language for Intel-Based Computers, 2003.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67CFFACE-2F9E-4036-990F-93FD6FF45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29A56A6-5420-4DB0-BC2B-73D350569D6C}" type="slidenum">
              <a:rPr lang="en-US" altLang="en-US" smtClean="0"/>
              <a:pPr eaLnBrk="1" hangingPunct="1"/>
              <a:t>99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626A250C-999E-4648-A299-A03552079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 1</a:t>
            </a: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E7795368-58CE-4411-97D4-A3C058CD8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3600"/>
            <a:ext cx="525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82880" rIns="137160" bIns="18288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Clrscr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mov  eax,500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Delay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anose="02070309020205020404" pitchFamily="49" charset="0"/>
              </a:rPr>
              <a:t>	call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DumpRegs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C8633F61-CF61-46A3-99CC-DAC20051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Clear the screen, delay the program for 500 milliseconds, and dump the registers and flags.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8095494-3EE3-4FED-9B59-56EDB4DC58B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38600"/>
            <a:ext cx="7620000" cy="1619250"/>
            <a:chOff x="288" y="2688"/>
            <a:chExt cx="4800" cy="1020"/>
          </a:xfrm>
        </p:grpSpPr>
        <p:sp>
          <p:nvSpPr>
            <p:cNvPr id="20488" name="Text Box 5">
              <a:extLst>
                <a:ext uri="{FF2B5EF4-FFF2-40B4-BE49-F238E27FC236}">
                  <a16:creationId xmlns:a16="http://schemas.microsoft.com/office/drawing/2014/main" id="{3DFAD7DE-56B6-40C6-9936-79647A35E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024"/>
              <a:ext cx="4512" cy="6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700" b="1" dirty="0">
                  <a:latin typeface="Courier New" panose="02070309020205020404" pitchFamily="49" charset="0"/>
                </a:rPr>
                <a:t>EAX=00000613 EBX=00000000 ECX=000000FF EDX=00000000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700" b="1" dirty="0">
                  <a:latin typeface="Courier New" panose="02070309020205020404" pitchFamily="49" charset="0"/>
                </a:rPr>
                <a:t>ESI=00000000 EDI=00000100 EBP=0000091E ESP=000000F6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1700" b="1" dirty="0">
                  <a:latin typeface="Courier New" panose="02070309020205020404" pitchFamily="49" charset="0"/>
                </a:rPr>
                <a:t>EIP=00401026 EFL=00000286 CF=0 SF=1 ZF=0 OF=0</a:t>
              </a:r>
            </a:p>
          </p:txBody>
        </p:sp>
        <p:sp>
          <p:nvSpPr>
            <p:cNvPr id="20489" name="Text Box 6">
              <a:extLst>
                <a:ext uri="{FF2B5EF4-FFF2-40B4-BE49-F238E27FC236}">
                  <a16:creationId xmlns:a16="http://schemas.microsoft.com/office/drawing/2014/main" id="{B8357A84-E9E6-440F-8C17-54EDD2D9A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688"/>
              <a:ext cx="177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Sample output: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rians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1_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1_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10965</Words>
  <Application>Microsoft Office PowerPoint</Application>
  <PresentationFormat>On-screen Show (4:3)</PresentationFormat>
  <Paragraphs>1663</Paragraphs>
  <Slides>145</Slides>
  <Notes>1</Notes>
  <HiddenSlides>22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145</vt:i4>
      </vt:variant>
    </vt:vector>
  </HeadingPairs>
  <TitlesOfParts>
    <vt:vector size="155" baseType="lpstr">
      <vt:lpstr>Arial</vt:lpstr>
      <vt:lpstr>Calibri</vt:lpstr>
      <vt:lpstr>Courier</vt:lpstr>
      <vt:lpstr>Courier New</vt:lpstr>
      <vt:lpstr>Symbol</vt:lpstr>
      <vt:lpstr>Times New Roman</vt:lpstr>
      <vt:lpstr>Blank Presentation</vt:lpstr>
      <vt:lpstr>1_BriansTemplate</vt:lpstr>
      <vt:lpstr>VISIO</vt:lpstr>
      <vt:lpstr>Clip</vt:lpstr>
      <vt:lpstr>Assembly</vt:lpstr>
      <vt:lpstr>Basic Microcomputer Design</vt:lpstr>
      <vt:lpstr>Clock</vt:lpstr>
      <vt:lpstr>Instruction Execution Cycle</vt:lpstr>
      <vt:lpstr>Multi-Stage Pipeline</vt:lpstr>
      <vt:lpstr>Pipelined Execution</vt:lpstr>
      <vt:lpstr>Wasted Cycles (pipelined)</vt:lpstr>
      <vt:lpstr>Superscalar</vt:lpstr>
      <vt:lpstr>Reading from Memory</vt:lpstr>
      <vt:lpstr>Cache Memory</vt:lpstr>
      <vt:lpstr>How a Program Runs</vt:lpstr>
      <vt:lpstr>Multitasking</vt:lpstr>
      <vt:lpstr>IA-32 Processor Architecture</vt:lpstr>
      <vt:lpstr>Modes of Operation</vt:lpstr>
      <vt:lpstr>Basic Execution Environment</vt:lpstr>
      <vt:lpstr>Addressable Memory</vt:lpstr>
      <vt:lpstr>General-Purpose Registers</vt:lpstr>
      <vt:lpstr>Accessing Parts of Registers</vt:lpstr>
      <vt:lpstr>Index and Base Registers</vt:lpstr>
      <vt:lpstr>Some Specialized Register Uses (1 of 2)</vt:lpstr>
      <vt:lpstr>Some Specialized Register Uses (2 of 2)</vt:lpstr>
      <vt:lpstr>Status Flags</vt:lpstr>
      <vt:lpstr>Floating-Point, MMX, XMM Registers</vt:lpstr>
      <vt:lpstr>Segmented Memory</vt:lpstr>
      <vt:lpstr>Calculating Linear Addresses</vt:lpstr>
      <vt:lpstr>Multi-Segment Model</vt:lpstr>
      <vt:lpstr>Paging</vt:lpstr>
      <vt:lpstr>Intel D850MD Motherboard</vt:lpstr>
      <vt:lpstr>Memory</vt:lpstr>
      <vt:lpstr>Levels of Input-Output</vt:lpstr>
      <vt:lpstr>Displaying a String of Characters</vt:lpstr>
      <vt:lpstr>Operand Types</vt:lpstr>
      <vt:lpstr>Instruction Operand Notation</vt:lpstr>
      <vt:lpstr>Direct Memory Operands</vt:lpstr>
      <vt:lpstr>MOV Instruction</vt:lpstr>
      <vt:lpstr>Your turn . . .</vt:lpstr>
      <vt:lpstr>Zero Extension</vt:lpstr>
      <vt:lpstr>Sign Extension</vt:lpstr>
      <vt:lpstr>XCHG Instruction</vt:lpstr>
      <vt:lpstr>Direct-Offset Operands</vt:lpstr>
      <vt:lpstr>Direct-Offset Operands (cont)</vt:lpstr>
      <vt:lpstr>Your turn. . .</vt:lpstr>
      <vt:lpstr>Evaluate this . . . </vt:lpstr>
      <vt:lpstr>Evaluate this . . . (cont)</vt:lpstr>
      <vt:lpstr>Addition and Subtraction</vt:lpstr>
      <vt:lpstr>INC and DEC Instructions</vt:lpstr>
      <vt:lpstr>INC and DEC Examples</vt:lpstr>
      <vt:lpstr>Your turn...</vt:lpstr>
      <vt:lpstr>ADD and SUB Instructions</vt:lpstr>
      <vt:lpstr>ADD and SUB Examples</vt:lpstr>
      <vt:lpstr>NEG (negate) Instruction</vt:lpstr>
      <vt:lpstr>NEG Instruction and the Flags</vt:lpstr>
      <vt:lpstr>Implementing Arithmetic Expressions</vt:lpstr>
      <vt:lpstr>Your turn...</vt:lpstr>
      <vt:lpstr>Flags Affected by Arithmetic</vt:lpstr>
      <vt:lpstr>Zero Flag (ZF)</vt:lpstr>
      <vt:lpstr>Sign Flag (SF)</vt:lpstr>
      <vt:lpstr>Signed and Unsigned Integers A Hardware Viewpoint</vt:lpstr>
      <vt:lpstr>Overflow and Carry Flags A Hardware Viewpoint</vt:lpstr>
      <vt:lpstr>Carry Flag (CF)</vt:lpstr>
      <vt:lpstr>Your turn . . .</vt:lpstr>
      <vt:lpstr>Overflow Flag (OF)</vt:lpstr>
      <vt:lpstr>A Rule of Thumb</vt:lpstr>
      <vt:lpstr>Your turn . . .</vt:lpstr>
      <vt:lpstr>OFFSET Operator</vt:lpstr>
      <vt:lpstr>OFFSET Examples</vt:lpstr>
      <vt:lpstr>PTR Operator</vt:lpstr>
      <vt:lpstr>Little Endian Order</vt:lpstr>
      <vt:lpstr>PTR Operator Examples</vt:lpstr>
      <vt:lpstr>PTR Operator (cont)</vt:lpstr>
      <vt:lpstr>Your turn . . .</vt:lpstr>
      <vt:lpstr>TYPE Operator</vt:lpstr>
      <vt:lpstr>LENGTHOF Operator</vt:lpstr>
      <vt:lpstr>SIZEOF Operator</vt:lpstr>
      <vt:lpstr>Spanning Multiple Lines (1 of 2)</vt:lpstr>
      <vt:lpstr>Spanning Multiple Lines (2 of 2)</vt:lpstr>
      <vt:lpstr>LABEL Directive</vt:lpstr>
      <vt:lpstr>Indirect Addressing</vt:lpstr>
      <vt:lpstr>Indirect Operands (1 of 2)</vt:lpstr>
      <vt:lpstr>Indirect Operands (2 of 2)</vt:lpstr>
      <vt:lpstr>Array Sum Example</vt:lpstr>
      <vt:lpstr>Indexed Operands</vt:lpstr>
      <vt:lpstr>Index Scaling*</vt:lpstr>
      <vt:lpstr>Pointers</vt:lpstr>
      <vt:lpstr>JMP and LOOP Instructions</vt:lpstr>
      <vt:lpstr>JMP Instruction</vt:lpstr>
      <vt:lpstr>LOOP Instruction</vt:lpstr>
      <vt:lpstr>LOOP Example</vt:lpstr>
      <vt:lpstr>Your turn . . .</vt:lpstr>
      <vt:lpstr>Your turn . . .</vt:lpstr>
      <vt:lpstr>Nested Loop</vt:lpstr>
      <vt:lpstr>Summing an Integer Array</vt:lpstr>
      <vt:lpstr>Your turn . . .</vt:lpstr>
      <vt:lpstr>Calling a Library Procedure</vt:lpstr>
      <vt:lpstr>Linking to a Library</vt:lpstr>
      <vt:lpstr>Library Procedures - Overview (1 of 3)</vt:lpstr>
      <vt:lpstr>Library Procedures - Overview (2 of 3)</vt:lpstr>
      <vt:lpstr>Library Procedures - Overview (3 of 3)</vt:lpstr>
      <vt:lpstr>Example 1</vt:lpstr>
      <vt:lpstr>Example 2</vt:lpstr>
      <vt:lpstr>Example 2a</vt:lpstr>
      <vt:lpstr>Example 3</vt:lpstr>
      <vt:lpstr>Example 4</vt:lpstr>
      <vt:lpstr>Example 5</vt:lpstr>
      <vt:lpstr>Example 6</vt:lpstr>
      <vt:lpstr>Stack Operations</vt:lpstr>
      <vt:lpstr>Runtime Stack</vt:lpstr>
      <vt:lpstr>Runtime Stack</vt:lpstr>
      <vt:lpstr>PUSH Operation (1 of 2)</vt:lpstr>
      <vt:lpstr>PUSH Operation (2 of 2)</vt:lpstr>
      <vt:lpstr>POP Operation</vt:lpstr>
      <vt:lpstr>PUSH and POP Instructions</vt:lpstr>
      <vt:lpstr>Example: Stack operations</vt:lpstr>
      <vt:lpstr>Example: Stack operations (cont’d)</vt:lpstr>
      <vt:lpstr>Using PUSH and POP</vt:lpstr>
      <vt:lpstr>Example: Nested Loop</vt:lpstr>
      <vt:lpstr>Example: Reversing a String</vt:lpstr>
      <vt:lpstr>Your turn . . .</vt:lpstr>
      <vt:lpstr>Related Instructions</vt:lpstr>
      <vt:lpstr>Your Turn . . .</vt:lpstr>
      <vt:lpstr>Example: PUSHAD</vt:lpstr>
      <vt:lpstr>Defining and Using Procedures</vt:lpstr>
      <vt:lpstr>Creating Procedures</vt:lpstr>
      <vt:lpstr>Documenting Procedures</vt:lpstr>
      <vt:lpstr>Example: SumOf Procedure</vt:lpstr>
      <vt:lpstr>Example: Calling Procedure</vt:lpstr>
      <vt:lpstr>CALL and RET Instructions</vt:lpstr>
      <vt:lpstr>CALL-RET Example (1 of 2)</vt:lpstr>
      <vt:lpstr>CALL-RET Example (2 of 2)</vt:lpstr>
      <vt:lpstr>Nested Procedure Calls</vt:lpstr>
      <vt:lpstr>Local and Global Labels</vt:lpstr>
      <vt:lpstr>Procedure Parameters (1 of 3)</vt:lpstr>
      <vt:lpstr>Procedure Parameters (2 of 3)</vt:lpstr>
      <vt:lpstr>Procedure Parameters (3 of 3)</vt:lpstr>
      <vt:lpstr>USES Operator</vt:lpstr>
      <vt:lpstr>When not to push a register</vt:lpstr>
      <vt:lpstr>Program Design Using Procedures</vt:lpstr>
      <vt:lpstr>Integer Summation Program (1 of 4)</vt:lpstr>
      <vt:lpstr>Procedure Design (2 of 4)</vt:lpstr>
      <vt:lpstr>Structure Chart (3 of 4)</vt:lpstr>
      <vt:lpstr>Sample Output (4 of 4)</vt:lpstr>
      <vt:lpstr>The End</vt:lpstr>
      <vt:lpstr>Copying a String</vt:lpstr>
      <vt:lpstr>Your turn . . .</vt:lpstr>
      <vt:lpstr>Summary</vt:lpstr>
    </vt:vector>
  </TitlesOfParts>
  <Company>Karen Bretz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</dc:title>
  <dc:creator>Arbab Latif</dc:creator>
  <cp:lastModifiedBy>Muhammad Umer</cp:lastModifiedBy>
  <cp:revision>643</cp:revision>
  <dcterms:created xsi:type="dcterms:W3CDTF">2008-08-11T14:17:25Z</dcterms:created>
  <dcterms:modified xsi:type="dcterms:W3CDTF">2022-05-31T18:49:11Z</dcterms:modified>
</cp:coreProperties>
</file>