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506" r:id="rId3"/>
    <p:sldId id="51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han" initials="R" lastIdx="1" clrIdx="0"/>
  <p:cmAuthor id="1" name="phallsch" initials="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1F28"/>
    <a:srgbClr val="002040"/>
    <a:srgbClr val="839DC5"/>
    <a:srgbClr val="CDCDCD"/>
    <a:srgbClr val="A3B4B8"/>
    <a:srgbClr val="464646"/>
    <a:srgbClr val="2DA2BF"/>
    <a:srgbClr val="486B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1" autoAdjust="0"/>
    <p:restoredTop sz="95238" autoAdjust="0"/>
  </p:normalViewPr>
  <p:slideViewPr>
    <p:cSldViewPr>
      <p:cViewPr varScale="1">
        <p:scale>
          <a:sx n="103" d="100"/>
          <a:sy n="103" d="100"/>
        </p:scale>
        <p:origin x="19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3FAEF-3A5E-4750-8DE6-39E2F9B8BA0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FF71-C5B0-403C-8729-5A32252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D3DE-332C-4982-A49F-A11411F96F6E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3417-4E1D-4DB9-8B42-6F23E440A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F3417-4E1D-4DB9-8B42-6F23E440A0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C4B6A-1213-4713-8B4E-3B83E3E13537}" type="slidenum">
              <a:rPr lang="fa-IR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54046-3A3E-4F3C-A970-4A20F062EC91}" type="slidenum">
              <a:rPr lang="fa-IR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UBC_Cliff_Tritone_annedit.jp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867400"/>
            <a:ext cx="9144000" cy="358421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48F195-C2A3-48C1-AC37-65AD8DBA1DFC}"/>
              </a:ext>
            </a:extLst>
          </p:cNvPr>
          <p:cNvSpPr/>
          <p:nvPr userDrawn="1"/>
        </p:nvSpPr>
        <p:spPr>
          <a:xfrm>
            <a:off x="0" y="0"/>
            <a:ext cx="91440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90499" y="3733800"/>
            <a:ext cx="876300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95482" y="1594128"/>
            <a:ext cx="775303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DF66E-48C2-48DD-B4D1-B1F292264871}"/>
              </a:ext>
            </a:extLst>
          </p:cNvPr>
          <p:cNvGrpSpPr/>
          <p:nvPr userDrawn="1"/>
        </p:nvGrpSpPr>
        <p:grpSpPr>
          <a:xfrm>
            <a:off x="152400" y="6225821"/>
            <a:ext cx="3534706" cy="626895"/>
            <a:chOff x="3156098" y="6248756"/>
            <a:chExt cx="3610906" cy="602086"/>
          </a:xfrm>
        </p:grpSpPr>
        <p:pic>
          <p:nvPicPr>
            <p:cNvPr id="44034" name="Picture 2" descr="School of Electrical Engineering &amp; Computer Science (SEECS)">
              <a:extLst>
                <a:ext uri="{FF2B5EF4-FFF2-40B4-BE49-F238E27FC236}">
                  <a16:creationId xmlns:a16="http://schemas.microsoft.com/office/drawing/2014/main" id="{D1619799-2778-49C2-80DC-AAEFADE12C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876" y="6248756"/>
              <a:ext cx="2634128" cy="6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6" name="Picture 4" descr="NUST SEECS">
              <a:extLst>
                <a:ext uri="{FF2B5EF4-FFF2-40B4-BE49-F238E27FC236}">
                  <a16:creationId xmlns:a16="http://schemas.microsoft.com/office/drawing/2014/main" id="{FDAE6559-B346-4F2D-B22B-BC1D21923C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098" y="6248756"/>
              <a:ext cx="976778" cy="55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06450" y="-3175"/>
            <a:ext cx="15128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365377" y="-3175"/>
            <a:ext cx="6854825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-3175"/>
            <a:ext cx="7635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7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27166" y="185460"/>
            <a:ext cx="314707" cy="42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OM.png" descr="/Users/anngoncalves/Desktop/UBC PPT Templates explore/graphic objects/POM.png"/>
          <p:cNvPicPr>
            <a:picLocks noChangeAspect="1"/>
          </p:cNvPicPr>
          <p:nvPr userDrawn="1"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1029631" y="215749"/>
            <a:ext cx="896112" cy="11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6" r:link="rId7" cstate="print"/>
          <a:srcRect l="9158" t="2914" r="19727" b="2914"/>
          <a:stretch>
            <a:fillRect/>
          </a:stretch>
        </p:blipFill>
        <p:spPr bwMode="auto">
          <a:xfrm>
            <a:off x="0" y="950919"/>
            <a:ext cx="9228138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2"/>
            <a:ext cx="2472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843281"/>
            <a:ext cx="247200" cy="327152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5" name="Shape 35"/>
          <p:cNvSpPr/>
          <p:nvPr/>
        </p:nvSpPr>
        <p:spPr>
          <a:xfrm>
            <a:off x="0" y="4114800"/>
            <a:ext cx="247200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6" name="Shape 36"/>
          <p:cNvSpPr/>
          <p:nvPr/>
        </p:nvSpPr>
        <p:spPr>
          <a:xfrm>
            <a:off x="0" y="4922002"/>
            <a:ext cx="247200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99419" y="1419765"/>
            <a:ext cx="7952483" cy="510803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0" y="207284"/>
            <a:ext cx="8845685" cy="853440"/>
          </a:xfrm>
          <a:prstGeom prst="roundRect">
            <a:avLst>
              <a:gd name="adj" fmla="val 12220"/>
            </a:avLst>
          </a:prstGeom>
          <a:solidFill>
            <a:srgbClr val="12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hape 37"/>
          <p:cNvCxnSpPr/>
          <p:nvPr userDrawn="1"/>
        </p:nvCxnSpPr>
        <p:spPr>
          <a:xfrm>
            <a:off x="817317" y="315009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38"/>
          <p:cNvSpPr txBox="1">
            <a:spLocks noGrp="1"/>
          </p:cNvSpPr>
          <p:nvPr>
            <p:ph type="title"/>
          </p:nvPr>
        </p:nvSpPr>
        <p:spPr>
          <a:xfrm>
            <a:off x="924649" y="297695"/>
            <a:ext cx="7761825" cy="67385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 sz="3733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dirty="0"/>
          </a:p>
        </p:txBody>
      </p:sp>
      <p:cxnSp>
        <p:nvCxnSpPr>
          <p:cNvPr id="22" name="Shape 37"/>
          <p:cNvCxnSpPr/>
          <p:nvPr userDrawn="1"/>
        </p:nvCxnSpPr>
        <p:spPr>
          <a:xfrm>
            <a:off x="8904677" y="297695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2" name="Shape 112"/>
          <p:cNvGrpSpPr/>
          <p:nvPr userDrawn="1"/>
        </p:nvGrpSpPr>
        <p:grpSpPr>
          <a:xfrm>
            <a:off x="247201" y="429325"/>
            <a:ext cx="366457" cy="366436"/>
            <a:chOff x="1923675" y="1633650"/>
            <a:chExt cx="436000" cy="435975"/>
          </a:xfrm>
        </p:grpSpPr>
        <p:sp>
          <p:nvSpPr>
            <p:cNvPr id="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2200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382000" y="6675120"/>
            <a:ext cx="762000" cy="190254"/>
          </a:xfrm>
          <a:prstGeom prst="rect">
            <a:avLst/>
          </a:prstGeom>
          <a:solidFill>
            <a:srgbClr val="DA1F28"/>
          </a:solidFill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058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5"/>
            <a:ext cx="40401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914405"/>
            <a:ext cx="40417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3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9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2958220" y="586740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0" y="4648200"/>
            <a:ext cx="3352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  <a:defRPr/>
            </a:pPr>
            <a:endParaRPr lang="en-US" sz="2400" i="1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-1" y="58293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Instructor: Dr. </a:t>
            </a:r>
            <a:r>
              <a:rPr lang="en-US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Arbab Latif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33349" y="1600200"/>
            <a:ext cx="8877299" cy="1219200"/>
          </a:xfrm>
        </p:spPr>
        <p:txBody>
          <a:bodyPr/>
          <a:lstStyle/>
          <a:p>
            <a:r>
              <a:rPr lang="en-US" dirty="0"/>
              <a:t>EE-222: Microprocessor Systems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90499" y="3352800"/>
            <a:ext cx="8763000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AVR Assembly </a:t>
            </a:r>
          </a:p>
          <a:p>
            <a:endParaRPr lang="en-US" b="1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Address Space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957513" y="979488"/>
          <a:ext cx="6013450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Visio" r:id="rId4" imgW="4860341" imgH="3085795" progId="Visio.Drawing.11">
                  <p:embed/>
                </p:oleObj>
              </mc:Choice>
              <mc:Fallback>
                <p:oleObj name="Visio" r:id="rId4" imgW="4860341" imgH="30857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979488"/>
                        <a:ext cx="6013450" cy="330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0" y="3043238"/>
          <a:ext cx="4165600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Visio" r:id="rId6" imgW="4675916" imgH="4189099" progId="Visio.Drawing.11">
                  <p:embed/>
                </p:oleObj>
              </mc:Choice>
              <mc:Fallback>
                <p:oleObj name="Visio" r:id="rId6" imgW="4675916" imgH="41890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3238"/>
                        <a:ext cx="4165600" cy="3481387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937125" y="1908175"/>
          <a:ext cx="404812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Visio" r:id="rId8" imgW="3364078" imgH="1500226" progId="Visio.Drawing.11">
                  <p:embed/>
                </p:oleObj>
              </mc:Choice>
              <mc:Fallback>
                <p:oleObj name="Visio" r:id="rId8" imgW="3364078" imgH="15002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1908175"/>
                        <a:ext cx="404812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3898900" y="4279900"/>
            <a:ext cx="4241800" cy="2019300"/>
            <a:chOff x="2376" y="2760"/>
            <a:chExt cx="2672" cy="1232"/>
          </a:xfrm>
        </p:grpSpPr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376" y="2760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2512" y="3008"/>
              <a:ext cx="215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LDS  Rd, addr      ;Rd = [addr]</a:t>
              </a: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528" y="3352"/>
              <a:ext cx="2272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    LDS  R1, 0x60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376" y="2760"/>
              <a:ext cx="266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/>
                <a:t>LDS (Load direct from data space)</a:t>
              </a: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2376" y="299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0" name="Group 20"/>
          <p:cNvGrpSpPr>
            <a:grpSpLocks/>
          </p:cNvGrpSpPr>
          <p:nvPr/>
        </p:nvGrpSpPr>
        <p:grpSpPr bwMode="auto">
          <a:xfrm>
            <a:off x="3911600" y="4292600"/>
            <a:ext cx="4241800" cy="1993900"/>
            <a:chOff x="2424" y="4088"/>
            <a:chExt cx="2672" cy="1232"/>
          </a:xfrm>
        </p:grpSpPr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2424" y="4088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560" y="4336"/>
              <a:ext cx="215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STS  addr,Rd      ;[addr]=Rd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2576" y="4680"/>
              <a:ext cx="236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    STS  0x60,R15	    ; [0x60] = R15</a:t>
              </a: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2424" y="4088"/>
              <a:ext cx="26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/>
                <a:t>STS (Store direct to data space)</a:t>
              </a: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424" y="4320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8" name="Group 28"/>
          <p:cNvGrpSpPr>
            <a:grpSpLocks/>
          </p:cNvGrpSpPr>
          <p:nvPr/>
        </p:nvGrpSpPr>
        <p:grpSpPr bwMode="auto">
          <a:xfrm>
            <a:off x="2082800" y="4330700"/>
            <a:ext cx="6896100" cy="1993900"/>
            <a:chOff x="1312" y="2728"/>
            <a:chExt cx="4344" cy="1256"/>
          </a:xfrm>
        </p:grpSpPr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1312" y="2728"/>
              <a:ext cx="4344" cy="1256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25627" name="Group 27"/>
            <p:cNvGrpSpPr>
              <a:grpSpLocks/>
            </p:cNvGrpSpPr>
            <p:nvPr/>
          </p:nvGrpSpPr>
          <p:grpSpPr bwMode="auto">
            <a:xfrm>
              <a:off x="1312" y="2728"/>
              <a:ext cx="4344" cy="238"/>
              <a:chOff x="1224" y="3280"/>
              <a:chExt cx="4344" cy="238"/>
            </a:xfrm>
          </p:grpSpPr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1224" y="3280"/>
                <a:ext cx="43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/>
                  <a:t>Example: Write a program that stores 55 into location 0x80 of RAM.</a:t>
                </a:r>
              </a:p>
            </p:txBody>
          </p:sp>
          <p:sp>
            <p:nvSpPr>
              <p:cNvPr id="25626" name="Line 26"/>
              <p:cNvSpPr>
                <a:spLocks noChangeShapeType="1"/>
              </p:cNvSpPr>
              <p:nvPr/>
            </p:nvSpPr>
            <p:spPr bwMode="auto">
              <a:xfrm>
                <a:off x="1224" y="3517"/>
                <a:ext cx="43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312988" y="4976813"/>
            <a:ext cx="63706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Solution: 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LDI  R20, 55	   ;R20 = 55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STS  0x80, R20  ;[0x80] = R20 = 55</a:t>
            </a:r>
          </a:p>
        </p:txBody>
      </p:sp>
      <p:grpSp>
        <p:nvGrpSpPr>
          <p:cNvPr id="25635" name="Group 35"/>
          <p:cNvGrpSpPr>
            <a:grpSpLocks/>
          </p:cNvGrpSpPr>
          <p:nvPr/>
        </p:nvGrpSpPr>
        <p:grpSpPr bwMode="auto">
          <a:xfrm>
            <a:off x="2044700" y="4386263"/>
            <a:ext cx="6921500" cy="2055812"/>
            <a:chOff x="1136" y="4137"/>
            <a:chExt cx="4360" cy="1295"/>
          </a:xfrm>
        </p:grpSpPr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1152" y="4176"/>
              <a:ext cx="4344" cy="1256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1136" y="4137"/>
              <a:ext cx="43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/>
                <a:t>Example: Write a program that copies the contents of location 0x80 of RAM into location 0x81.</a:t>
              </a:r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1136" y="4488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328863" y="5310188"/>
            <a:ext cx="63706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Solution: 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LDS  R20, 0x80	;R20 = [0x80]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STS  0x81, R20  	;[0x81] = R20 = [0x80]</a:t>
            </a:r>
          </a:p>
        </p:txBody>
      </p:sp>
      <p:grpSp>
        <p:nvGrpSpPr>
          <p:cNvPr id="25641" name="Group 41"/>
          <p:cNvGrpSpPr>
            <a:grpSpLocks/>
          </p:cNvGrpSpPr>
          <p:nvPr/>
        </p:nvGrpSpPr>
        <p:grpSpPr bwMode="auto">
          <a:xfrm>
            <a:off x="2057400" y="3900488"/>
            <a:ext cx="6921500" cy="2498725"/>
            <a:chOff x="360" y="4369"/>
            <a:chExt cx="4360" cy="1574"/>
          </a:xfrm>
        </p:grpSpPr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376" y="4369"/>
              <a:ext cx="4344" cy="1574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38" name="Text Box 38"/>
            <p:cNvSpPr txBox="1">
              <a:spLocks noChangeArrowheads="1"/>
            </p:cNvSpPr>
            <p:nvPr/>
          </p:nvSpPr>
          <p:spPr bwMode="auto">
            <a:xfrm>
              <a:off x="360" y="4416"/>
              <a:ext cx="43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/>
                <a:t>Example: Add contents of location 0x90 to contents of location 0x95 and store the result in location 0x313.</a:t>
              </a:r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360" y="4760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341563" y="4568825"/>
            <a:ext cx="6370637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Solution: 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LDS  R20, 0x90	;R20 = [0x90]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LDS  R21, 0x95	;R21 = [0x95]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ADD  R20, R21		;R20 = R20 + R21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STS  0x313, R20  	;[0x313] = R20</a:t>
            </a:r>
          </a:p>
        </p:txBody>
      </p:sp>
      <p:grpSp>
        <p:nvGrpSpPr>
          <p:cNvPr id="25646" name="Group 46"/>
          <p:cNvGrpSpPr>
            <a:grpSpLocks/>
          </p:cNvGrpSpPr>
          <p:nvPr/>
        </p:nvGrpSpPr>
        <p:grpSpPr bwMode="auto">
          <a:xfrm>
            <a:off x="2057400" y="4208463"/>
            <a:ext cx="6921500" cy="1903412"/>
            <a:chOff x="1160" y="4107"/>
            <a:chExt cx="4360" cy="1199"/>
          </a:xfrm>
        </p:grpSpPr>
        <p:sp>
          <p:nvSpPr>
            <p:cNvPr id="25643" name="Rectangle 43"/>
            <p:cNvSpPr>
              <a:spLocks noChangeArrowheads="1"/>
            </p:cNvSpPr>
            <p:nvPr/>
          </p:nvSpPr>
          <p:spPr bwMode="auto">
            <a:xfrm>
              <a:off x="1176" y="4153"/>
              <a:ext cx="4344" cy="1153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44" name="Text Box 44"/>
            <p:cNvSpPr txBox="1">
              <a:spLocks noChangeArrowheads="1"/>
            </p:cNvSpPr>
            <p:nvPr/>
          </p:nvSpPr>
          <p:spPr bwMode="auto">
            <a:xfrm>
              <a:off x="1160" y="4107"/>
              <a:ext cx="433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/>
                <a:t>Example: What does the following instruction do?</a:t>
              </a:r>
            </a:p>
            <a:p>
              <a:pPr>
                <a:spcBef>
                  <a:spcPct val="50000"/>
                </a:spcBef>
              </a:pPr>
              <a:r>
                <a:rPr lang="en-US" sz="1600" b="1" i="1"/>
                <a:t>    </a:t>
              </a:r>
              <a:r>
                <a:rPr lang="en-US" sz="1600" b="1" i="1">
                  <a:latin typeface="Courier New" panose="02070309020205020404" pitchFamily="49" charset="0"/>
                  <a:cs typeface="Courier New" panose="02070309020205020404" pitchFamily="49" charset="0"/>
                </a:rPr>
                <a:t>LDS  R20,2</a:t>
              </a:r>
            </a:p>
          </p:txBody>
        </p:sp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>
              <a:off x="1160" y="4517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159000" y="5041900"/>
            <a:ext cx="67183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Answer:</a:t>
            </a:r>
          </a:p>
          <a:p>
            <a:pPr>
              <a:spcBef>
                <a:spcPct val="50000"/>
              </a:spcBef>
            </a:pPr>
            <a:r>
              <a:rPr lang="en-US"/>
              <a:t>  It copies the contents of R2 into R20; as 2 is the address of R2.</a:t>
            </a:r>
          </a:p>
        </p:txBody>
      </p: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4305300" y="4851400"/>
            <a:ext cx="44958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Solution: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LDI	R20, 0x53	;R20 = 0x53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STS	0x5E, R20	;SPH = R20</a:t>
            </a:r>
          </a:p>
        </p:txBody>
      </p:sp>
      <p:grpSp>
        <p:nvGrpSpPr>
          <p:cNvPr id="25659" name="Group 59"/>
          <p:cNvGrpSpPr>
            <a:grpSpLocks/>
          </p:cNvGrpSpPr>
          <p:nvPr/>
        </p:nvGrpSpPr>
        <p:grpSpPr bwMode="auto">
          <a:xfrm>
            <a:off x="161925" y="862013"/>
            <a:ext cx="4911725" cy="3441700"/>
            <a:chOff x="5832" y="591"/>
            <a:chExt cx="3094" cy="2168"/>
          </a:xfrm>
        </p:grpSpPr>
        <p:sp>
          <p:nvSpPr>
            <p:cNvPr id="25655" name="Rectangle 55"/>
            <p:cNvSpPr>
              <a:spLocks noChangeArrowheads="1"/>
            </p:cNvSpPr>
            <p:nvPr/>
          </p:nvSpPr>
          <p:spPr bwMode="auto">
            <a:xfrm>
              <a:off x="5832" y="591"/>
              <a:ext cx="3094" cy="2168"/>
            </a:xfrm>
            <a:prstGeom prst="rect">
              <a:avLst/>
            </a:prstGeom>
            <a:solidFill>
              <a:srgbClr val="F3F8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5657" name="Object 57"/>
            <p:cNvGraphicFramePr>
              <a:graphicFrameLocks noChangeAspect="1"/>
            </p:cNvGraphicFramePr>
            <p:nvPr/>
          </p:nvGraphicFramePr>
          <p:xfrm>
            <a:off x="5874" y="639"/>
            <a:ext cx="2974" cy="2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Visio" r:id="rId10" imgW="4759328" imgH="3339078" progId="Visio.Drawing.11">
                    <p:embed/>
                  </p:oleObj>
                </mc:Choice>
                <mc:Fallback>
                  <p:oleObj name="Visio" r:id="rId10" imgW="4759328" imgH="333907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4" y="639"/>
                          <a:ext cx="2974" cy="2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53" name="Group 53"/>
          <p:cNvGrpSpPr>
            <a:grpSpLocks/>
          </p:cNvGrpSpPr>
          <p:nvPr/>
        </p:nvGrpSpPr>
        <p:grpSpPr bwMode="auto">
          <a:xfrm>
            <a:off x="4254500" y="3976688"/>
            <a:ext cx="4622800" cy="2498725"/>
            <a:chOff x="1280" y="4161"/>
            <a:chExt cx="4360" cy="1574"/>
          </a:xfrm>
        </p:grpSpPr>
        <p:sp>
          <p:nvSpPr>
            <p:cNvPr id="25649" name="Rectangle 49"/>
            <p:cNvSpPr>
              <a:spLocks noChangeArrowheads="1"/>
            </p:cNvSpPr>
            <p:nvPr/>
          </p:nvSpPr>
          <p:spPr bwMode="auto">
            <a:xfrm>
              <a:off x="1296" y="4161"/>
              <a:ext cx="4344" cy="1574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50" name="Text Box 50"/>
            <p:cNvSpPr txBox="1">
              <a:spLocks noChangeArrowheads="1"/>
            </p:cNvSpPr>
            <p:nvPr/>
          </p:nvSpPr>
          <p:spPr bwMode="auto">
            <a:xfrm>
              <a:off x="1280" y="4208"/>
              <a:ext cx="43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/>
                <a:t>Example: Store 0x53 into the SPH register. The address of SPH is 0x5E</a:t>
              </a:r>
            </a:p>
          </p:txBody>
        </p:sp>
        <p:sp>
          <p:nvSpPr>
            <p:cNvPr id="25651" name="Line 51"/>
            <p:cNvSpPr>
              <a:spLocks noChangeShapeType="1"/>
            </p:cNvSpPr>
            <p:nvPr/>
          </p:nvSpPr>
          <p:spPr bwMode="auto">
            <a:xfrm>
              <a:off x="1296" y="455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43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/>
      <p:bldP spid="25624" grpId="1"/>
      <p:bldP spid="25634" grpId="0"/>
      <p:bldP spid="25634" grpId="1"/>
      <p:bldP spid="25640" grpId="0"/>
      <p:bldP spid="25640" grpId="1"/>
      <p:bldP spid="25647" grpId="0"/>
      <p:bldP spid="256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36" name="Object 64"/>
          <p:cNvGraphicFramePr>
            <a:graphicFrameLocks noGrp="1" noChangeAspect="1"/>
          </p:cNvGraphicFramePr>
          <p:nvPr>
            <p:ph idx="1"/>
          </p:nvPr>
        </p:nvGraphicFramePr>
        <p:xfrm>
          <a:off x="0" y="2884488"/>
          <a:ext cx="4048125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4" imgW="4675916" imgH="4189099" progId="Visio.Drawing.11">
                  <p:embed/>
                </p:oleObj>
              </mc:Choice>
              <mc:Fallback>
                <p:oleObj name="Visio" r:id="rId4" imgW="4675916" imgH="41890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84488"/>
                        <a:ext cx="4048125" cy="3627437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Address Space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957513" y="979488"/>
          <a:ext cx="6013450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6" imgW="4860341" imgH="3085795" progId="Visio.Drawing.11">
                  <p:embed/>
                </p:oleObj>
              </mc:Choice>
              <mc:Fallback>
                <p:oleObj name="Visio" r:id="rId6" imgW="4860341" imgH="30857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979488"/>
                        <a:ext cx="6013450" cy="330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008313" y="3079750"/>
          <a:ext cx="404812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8" imgW="3364078" imgH="1500226" progId="Visio.Drawing.11">
                  <p:embed/>
                </p:oleObj>
              </mc:Choice>
              <mc:Fallback>
                <p:oleObj name="Visio" r:id="rId8" imgW="3364078" imgH="15002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3079750"/>
                        <a:ext cx="404812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4368800" y="3556000"/>
            <a:ext cx="4241800" cy="2732088"/>
            <a:chOff x="2376" y="2760"/>
            <a:chExt cx="2672" cy="1232"/>
          </a:xfrm>
        </p:grpSpPr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2376" y="2760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512" y="3008"/>
              <a:ext cx="2152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  Rd,IOaddress  ;Rd = [addr]</a:t>
              </a: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2528" y="3352"/>
              <a:ext cx="227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    IN  R1, 0x3F	;R1 = SREG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    IN  R17,0x3E 	;R17 = SPH</a:t>
              </a: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2376" y="2760"/>
              <a:ext cx="266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/>
                <a:t>IN (IN from IO location)</a:t>
              </a: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376" y="299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4341813" y="3729038"/>
            <a:ext cx="4241800" cy="2717800"/>
            <a:chOff x="2424" y="4088"/>
            <a:chExt cx="2672" cy="1232"/>
          </a:xfrm>
        </p:grpSpPr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2424" y="4088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560" y="4336"/>
              <a:ext cx="2152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OUT  IOAddr,Rd      ;[addr]=Rd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576" y="4681"/>
              <a:ext cx="236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    OUT  0x3F,R12    ;SREG = R12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    OUT  0x3E,R15    ;SPH = R15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2424" y="4088"/>
              <a:ext cx="2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/>
                <a:t>OUT (OUT to I/O location)</a:t>
              </a: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2424" y="4320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26" name="Group 54"/>
          <p:cNvGrpSpPr>
            <a:grpSpLocks/>
          </p:cNvGrpSpPr>
          <p:nvPr/>
        </p:nvGrpSpPr>
        <p:grpSpPr bwMode="auto">
          <a:xfrm>
            <a:off x="4357688" y="3616325"/>
            <a:ext cx="4254500" cy="2044700"/>
            <a:chOff x="1832" y="4100"/>
            <a:chExt cx="2680" cy="1288"/>
          </a:xfrm>
        </p:grpSpPr>
        <p:sp>
          <p:nvSpPr>
            <p:cNvPr id="28721" name="Rectangle 49"/>
            <p:cNvSpPr>
              <a:spLocks noChangeArrowheads="1"/>
            </p:cNvSpPr>
            <p:nvPr/>
          </p:nvSpPr>
          <p:spPr bwMode="auto">
            <a:xfrm>
              <a:off x="1840" y="4100"/>
              <a:ext cx="2672" cy="1288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23" name="Text Box 51"/>
            <p:cNvSpPr txBox="1">
              <a:spLocks noChangeArrowheads="1"/>
            </p:cNvSpPr>
            <p:nvPr/>
          </p:nvSpPr>
          <p:spPr bwMode="auto">
            <a:xfrm>
              <a:off x="1832" y="4500"/>
              <a:ext cx="2648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</a:t>
              </a:r>
            </a:p>
            <a:p>
              <a:pPr>
                <a:spcBef>
                  <a:spcPct val="50000"/>
                </a:spcBef>
              </a:pPr>
              <a:r>
                <a:rPr lang="en-US" sz="1600" b="1"/>
                <a:t>   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OUT  SPH,R12    ;OUT  0x3E,R12</a:t>
              </a:r>
            </a:p>
            <a:p>
              <a:pPr>
                <a:spcBef>
                  <a:spcPct val="50000"/>
                </a:spcBef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IN	R15,SREG  ;IN   R15,0x3F</a:t>
              </a:r>
            </a:p>
          </p:txBody>
        </p:sp>
        <p:sp>
          <p:nvSpPr>
            <p:cNvPr id="28724" name="Text Box 52"/>
            <p:cNvSpPr txBox="1">
              <a:spLocks noChangeArrowheads="1"/>
            </p:cNvSpPr>
            <p:nvPr/>
          </p:nvSpPr>
          <p:spPr bwMode="auto">
            <a:xfrm>
              <a:off x="1840" y="4100"/>
              <a:ext cx="266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i="1"/>
                <a:t>Using Names of I/O registers</a:t>
              </a:r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>
              <a:off x="1840" y="442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35" name="Group 63"/>
          <p:cNvGrpSpPr>
            <a:grpSpLocks/>
          </p:cNvGrpSpPr>
          <p:nvPr/>
        </p:nvGrpSpPr>
        <p:grpSpPr bwMode="auto">
          <a:xfrm>
            <a:off x="2138363" y="3371850"/>
            <a:ext cx="6934200" cy="2947988"/>
            <a:chOff x="1192" y="4150"/>
            <a:chExt cx="4368" cy="1857"/>
          </a:xfrm>
        </p:grpSpPr>
        <p:sp>
          <p:nvSpPr>
            <p:cNvPr id="28731" name="Rectangle 59"/>
            <p:cNvSpPr>
              <a:spLocks noChangeArrowheads="1"/>
            </p:cNvSpPr>
            <p:nvPr/>
          </p:nvSpPr>
          <p:spPr bwMode="auto">
            <a:xfrm>
              <a:off x="1216" y="4150"/>
              <a:ext cx="4344" cy="1857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732" name="Text Box 60"/>
            <p:cNvSpPr txBox="1">
              <a:spLocks noChangeArrowheads="1"/>
            </p:cNvSpPr>
            <p:nvPr/>
          </p:nvSpPr>
          <p:spPr bwMode="auto">
            <a:xfrm>
              <a:off x="1192" y="4168"/>
              <a:ext cx="433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i="1"/>
                <a:t>Example: Write a program that adds the contents of the PINC I/O register to the contents of PIND and stores the result in location 0x90 of the SRAM</a:t>
              </a:r>
              <a:endParaRPr lang="en-US" sz="1600" b="1" i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733" name="Line 61"/>
            <p:cNvSpPr>
              <a:spLocks noChangeShapeType="1"/>
            </p:cNvSpPr>
            <p:nvPr/>
          </p:nvSpPr>
          <p:spPr bwMode="auto">
            <a:xfrm>
              <a:off x="1216" y="4658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2424113" y="4248150"/>
            <a:ext cx="54229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Solution:</a:t>
            </a: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r>
              <a:rPr lang="en-US"/>
              <a:t>      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	R20,PINC  ;R20 = PINC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IN	R21,PIND  ;R21 = PIND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ADD	R20,R21   ;R20 = R20 + R21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STS	0x90,R20  ;[0x90] = R20</a:t>
            </a:r>
          </a:p>
        </p:txBody>
      </p:sp>
    </p:spTree>
    <p:extLst>
      <p:ext uri="{BB962C8B-B14F-4D97-AF65-F5344CB8AC3E}">
        <p14:creationId xmlns:p14="http://schemas.microsoft.com/office/powerpoint/2010/main" val="171889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  <p:bldP spid="28734" grpId="1"/>
    </p:bldLst>
  </p:timing>
</p:sld>
</file>

<file path=ppt/theme/theme1.xml><?xml version="1.0" encoding="utf-8"?>
<a:theme xmlns:a="http://schemas.openxmlformats.org/drawingml/2006/main" name="UBC Template">
  <a:themeElements>
    <a:clrScheme name="UBC Theme Color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UBC Theme Font">
      <a:majorFont>
        <a:latin typeface="UBC Theme Font"/>
        <a:ea typeface=""/>
        <a:cs typeface=""/>
      </a:majorFont>
      <a:minorFont>
        <a:latin typeface="UBC Theme Fo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58188</TotalTime>
  <Words>482</Words>
  <Application>Microsoft Office PowerPoint</Application>
  <PresentationFormat>On-screen Show (4:3)</PresentationFormat>
  <Paragraphs>59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Courier New</vt:lpstr>
      <vt:lpstr>Palatino Linotype</vt:lpstr>
      <vt:lpstr>UBC Theme Font</vt:lpstr>
      <vt:lpstr>Verdana</vt:lpstr>
      <vt:lpstr>WhitneyHTF-Bold</vt:lpstr>
      <vt:lpstr>Wingdings</vt:lpstr>
      <vt:lpstr>UBC Template</vt:lpstr>
      <vt:lpstr>Visio</vt:lpstr>
      <vt:lpstr>PowerPoint Presentation</vt:lpstr>
      <vt:lpstr>Data Address Space</vt:lpstr>
      <vt:lpstr>Data Address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Rehan</dc:creator>
  <cp:lastModifiedBy>Muhammad Umer</cp:lastModifiedBy>
  <cp:revision>2123</cp:revision>
  <dcterms:created xsi:type="dcterms:W3CDTF">2011-08-14T17:55:34Z</dcterms:created>
  <dcterms:modified xsi:type="dcterms:W3CDTF">2022-02-17T18:17:36Z</dcterms:modified>
</cp:coreProperties>
</file>