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07" r:id="rId2"/>
    <p:sldId id="51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han" initials="R" lastIdx="1" clrIdx="0"/>
  <p:cmAuthor id="1" name="phallsch" initials="p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A1F28"/>
    <a:srgbClr val="002040"/>
    <a:srgbClr val="839DC5"/>
    <a:srgbClr val="CDCDCD"/>
    <a:srgbClr val="A3B4B8"/>
    <a:srgbClr val="464646"/>
    <a:srgbClr val="2DA2BF"/>
    <a:srgbClr val="486B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1" autoAdjust="0"/>
    <p:restoredTop sz="76601" autoAdjust="0"/>
  </p:normalViewPr>
  <p:slideViewPr>
    <p:cSldViewPr>
      <p:cViewPr varScale="1">
        <p:scale>
          <a:sx n="108" d="100"/>
          <a:sy n="108" d="100"/>
        </p:scale>
        <p:origin x="18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351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3FAEF-3A5E-4750-8DE6-39E2F9B8BA0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DFF71-C5B0-403C-8729-5A322528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4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BD3DE-332C-4982-A49F-A11411F96F6E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F3417-4E1D-4DB9-8B42-6F23E440A0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8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C2601-DD83-48B8-895A-F44734F181DA}" type="slidenum">
              <a:rPr lang="fa-IR"/>
              <a:pPr/>
              <a:t>1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2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UBC_Cliff_Tritone_annedit.jp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5867400"/>
            <a:ext cx="9144000" cy="358421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A48F195-C2A3-48C1-AC37-65AD8DBA1DFC}"/>
              </a:ext>
            </a:extLst>
          </p:cNvPr>
          <p:cNvSpPr/>
          <p:nvPr userDrawn="1"/>
        </p:nvSpPr>
        <p:spPr>
          <a:xfrm>
            <a:off x="0" y="0"/>
            <a:ext cx="9144000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190499" y="3733800"/>
            <a:ext cx="876300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90000"/>
                    <a:lumOff val="10000"/>
                  </a:schemeClr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95482" y="1594128"/>
            <a:ext cx="7753035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90000"/>
                    <a:lumOff val="10000"/>
                  </a:schemeClr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8DF66E-48C2-48DD-B4D1-B1F292264871}"/>
              </a:ext>
            </a:extLst>
          </p:cNvPr>
          <p:cNvGrpSpPr/>
          <p:nvPr userDrawn="1"/>
        </p:nvGrpSpPr>
        <p:grpSpPr>
          <a:xfrm>
            <a:off x="152400" y="6225821"/>
            <a:ext cx="3534706" cy="626895"/>
            <a:chOff x="3156098" y="6248756"/>
            <a:chExt cx="3610906" cy="602086"/>
          </a:xfrm>
        </p:grpSpPr>
        <p:pic>
          <p:nvPicPr>
            <p:cNvPr id="44034" name="Picture 2" descr="School of Electrical Engineering &amp; Computer Science (SEECS)">
              <a:extLst>
                <a:ext uri="{FF2B5EF4-FFF2-40B4-BE49-F238E27FC236}">
                  <a16:creationId xmlns:a16="http://schemas.microsoft.com/office/drawing/2014/main" id="{D1619799-2778-49C2-80DC-AAEFADE12C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2876" y="6248756"/>
              <a:ext cx="2634128" cy="60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036" name="Picture 4" descr="NUST SEECS">
              <a:extLst>
                <a:ext uri="{FF2B5EF4-FFF2-40B4-BE49-F238E27FC236}">
                  <a16:creationId xmlns:a16="http://schemas.microsoft.com/office/drawing/2014/main" id="{FDAE6559-B346-4F2D-B22B-BC1D21923C9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098" y="6248756"/>
              <a:ext cx="976778" cy="558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5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10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10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rt Slide 1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806450" y="-3175"/>
            <a:ext cx="1512888" cy="914400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2365377" y="-3175"/>
            <a:ext cx="6854825" cy="914400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-3175"/>
            <a:ext cx="763588" cy="914400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pic>
        <p:nvPicPr>
          <p:cNvPr id="7" name="shield.png" descr="/Users/anngoncalves/Desktop/UBC PPT Templates explore/graphic objects/shield.png"/>
          <p:cNvPicPr>
            <a:picLocks noChangeAspect="1"/>
          </p:cNvPicPr>
          <p:nvPr userDrawn="1"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227166" y="185460"/>
            <a:ext cx="314707" cy="42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OM.png" descr="/Users/anngoncalves/Desktop/UBC PPT Templates explore/graphic objects/POM.png"/>
          <p:cNvPicPr>
            <a:picLocks noChangeAspect="1"/>
          </p:cNvPicPr>
          <p:nvPr userDrawn="1"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1029631" y="215749"/>
            <a:ext cx="896112" cy="113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UBC_Cliff_Tritone_annedit.jpg" descr="/Users/anngoncalves/Desktop/UBC PPT Templates explore/UBC_Cliff_Tritone_annedit.jpg"/>
          <p:cNvPicPr>
            <a:picLocks noChangeAspect="1"/>
          </p:cNvPicPr>
          <p:nvPr userDrawn="1"/>
        </p:nvPicPr>
        <p:blipFill>
          <a:blip r:embed="rId6" r:link="rId7" cstate="print"/>
          <a:srcRect l="9158" t="2914" r="19727" b="2914"/>
          <a:stretch>
            <a:fillRect/>
          </a:stretch>
        </p:blipFill>
        <p:spPr bwMode="auto">
          <a:xfrm>
            <a:off x="0" y="950919"/>
            <a:ext cx="9228138" cy="590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2"/>
            <a:ext cx="247200" cy="7075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114454"/>
              </a:solidFill>
            </a:endParaRPr>
          </a:p>
        </p:txBody>
      </p:sp>
      <p:sp>
        <p:nvSpPr>
          <p:cNvPr id="34" name="Shape 34"/>
          <p:cNvSpPr/>
          <p:nvPr/>
        </p:nvSpPr>
        <p:spPr>
          <a:xfrm>
            <a:off x="0" y="843281"/>
            <a:ext cx="247200" cy="3271527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5" name="Shape 35"/>
          <p:cNvSpPr/>
          <p:nvPr/>
        </p:nvSpPr>
        <p:spPr>
          <a:xfrm>
            <a:off x="0" y="4114800"/>
            <a:ext cx="247200" cy="807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6" name="Shape 36"/>
          <p:cNvSpPr/>
          <p:nvPr/>
        </p:nvSpPr>
        <p:spPr>
          <a:xfrm>
            <a:off x="0" y="4922002"/>
            <a:ext cx="247200" cy="1935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899419" y="1419765"/>
            <a:ext cx="7952483" cy="510803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>
                <a:latin typeface="Palatino Linotype" panose="02040502050505030304" pitchFamily="18" charset="0"/>
              </a:defRPr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 dirty="0"/>
          </a:p>
        </p:txBody>
      </p:sp>
      <p:sp>
        <p:nvSpPr>
          <p:cNvPr id="19" name="Rounded Rectangle 18"/>
          <p:cNvSpPr/>
          <p:nvPr userDrawn="1"/>
        </p:nvSpPr>
        <p:spPr>
          <a:xfrm>
            <a:off x="0" y="207284"/>
            <a:ext cx="8845685" cy="853440"/>
          </a:xfrm>
          <a:prstGeom prst="roundRect">
            <a:avLst>
              <a:gd name="adj" fmla="val 12220"/>
            </a:avLst>
          </a:prstGeom>
          <a:solidFill>
            <a:srgbClr val="124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hape 37"/>
          <p:cNvCxnSpPr/>
          <p:nvPr userDrawn="1"/>
        </p:nvCxnSpPr>
        <p:spPr>
          <a:xfrm>
            <a:off x="817317" y="315009"/>
            <a:ext cx="0" cy="659140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" name="Shape 38"/>
          <p:cNvSpPr txBox="1">
            <a:spLocks noGrp="1"/>
          </p:cNvSpPr>
          <p:nvPr>
            <p:ph type="title"/>
          </p:nvPr>
        </p:nvSpPr>
        <p:spPr>
          <a:xfrm>
            <a:off x="924649" y="297695"/>
            <a:ext cx="7761825" cy="67385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 sz="3733">
                <a:latin typeface="Palatino Linotype" panose="02040502050505030304" pitchFamily="18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dirty="0"/>
          </a:p>
        </p:txBody>
      </p:sp>
      <p:cxnSp>
        <p:nvCxnSpPr>
          <p:cNvPr id="22" name="Shape 37"/>
          <p:cNvCxnSpPr/>
          <p:nvPr userDrawn="1"/>
        </p:nvCxnSpPr>
        <p:spPr>
          <a:xfrm>
            <a:off x="8904677" y="297695"/>
            <a:ext cx="0" cy="659140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2" name="Shape 112"/>
          <p:cNvGrpSpPr/>
          <p:nvPr userDrawn="1"/>
        </p:nvGrpSpPr>
        <p:grpSpPr>
          <a:xfrm>
            <a:off x="247201" y="429325"/>
            <a:ext cx="366457" cy="366436"/>
            <a:chOff x="1923675" y="1633650"/>
            <a:chExt cx="436000" cy="435975"/>
          </a:xfrm>
        </p:grpSpPr>
        <p:sp>
          <p:nvSpPr>
            <p:cNvPr id="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222003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"/>
            <a:ext cx="9144000" cy="8229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3"/>
          <p:cNvSpPr txBox="1">
            <a:spLocks/>
          </p:cNvSpPr>
          <p:nvPr userDrawn="1"/>
        </p:nvSpPr>
        <p:spPr>
          <a:xfrm>
            <a:off x="8382000" y="6675120"/>
            <a:ext cx="762000" cy="190254"/>
          </a:xfrm>
          <a:prstGeom prst="rect">
            <a:avLst/>
          </a:prstGeom>
          <a:solidFill>
            <a:srgbClr val="DA1F28"/>
          </a:solidFill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675120"/>
            <a:ext cx="83058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13"/>
          <p:cNvSpPr txBox="1">
            <a:spLocks/>
          </p:cNvSpPr>
          <p:nvPr userDrawn="1"/>
        </p:nvSpPr>
        <p:spPr>
          <a:xfrm>
            <a:off x="8001000" y="6248408"/>
            <a:ext cx="11430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8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3"/>
          <p:cNvSpPr txBox="1">
            <a:spLocks/>
          </p:cNvSpPr>
          <p:nvPr userDrawn="1"/>
        </p:nvSpPr>
        <p:spPr>
          <a:xfrm>
            <a:off x="8001000" y="6248408"/>
            <a:ext cx="11430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8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"/>
            <a:ext cx="9144000" cy="8229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2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2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3"/>
          <p:cNvSpPr txBox="1">
            <a:spLocks/>
          </p:cNvSpPr>
          <p:nvPr userDrawn="1"/>
        </p:nvSpPr>
        <p:spPr>
          <a:xfrm>
            <a:off x="8001000" y="6248408"/>
            <a:ext cx="11430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11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8229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5"/>
            <a:ext cx="4040188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914405"/>
            <a:ext cx="4041775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13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9144000" cy="8229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9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7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73053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10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4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62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Register (SREG)</a:t>
            </a:r>
          </a:p>
        </p:txBody>
      </p:sp>
      <p:grpSp>
        <p:nvGrpSpPr>
          <p:cNvPr id="27721" name="Group 73"/>
          <p:cNvGrpSpPr>
            <a:grpSpLocks/>
          </p:cNvGrpSpPr>
          <p:nvPr/>
        </p:nvGrpSpPr>
        <p:grpSpPr bwMode="auto">
          <a:xfrm>
            <a:off x="457200" y="2808288"/>
            <a:ext cx="3683000" cy="3578225"/>
            <a:chOff x="288" y="1769"/>
            <a:chExt cx="2320" cy="2254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288" y="1769"/>
              <a:ext cx="2320" cy="22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4800"/>
                <a:t>CPU</a:t>
              </a:r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626" y="3149"/>
              <a:ext cx="977" cy="158"/>
            </a:xfrm>
            <a:prstGeom prst="rect">
              <a:avLst/>
            </a:prstGeom>
            <a:solidFill>
              <a:srgbClr val="F4EE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PC</a:t>
              </a:r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420" y="1933"/>
              <a:ext cx="754" cy="598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ALU</a:t>
              </a:r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1850" y="1928"/>
              <a:ext cx="663" cy="1949"/>
            </a:xfrm>
            <a:prstGeom prst="rect">
              <a:avLst/>
            </a:prstGeom>
            <a:solidFill>
              <a:srgbClr val="4E91A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Text Box 9"/>
            <p:cNvSpPr txBox="1">
              <a:spLocks noChangeArrowheads="1"/>
            </p:cNvSpPr>
            <p:nvPr/>
          </p:nvSpPr>
          <p:spPr bwMode="auto">
            <a:xfrm>
              <a:off x="1856" y="3727"/>
              <a:ext cx="6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/>
                <a:t>registers</a:t>
              </a:r>
            </a:p>
          </p:txBody>
        </p:sp>
        <p:grpSp>
          <p:nvGrpSpPr>
            <p:cNvPr id="27658" name="Group 10"/>
            <p:cNvGrpSpPr>
              <a:grpSpLocks/>
            </p:cNvGrpSpPr>
            <p:nvPr/>
          </p:nvGrpSpPr>
          <p:grpSpPr bwMode="auto">
            <a:xfrm>
              <a:off x="1920" y="1986"/>
              <a:ext cx="516" cy="1695"/>
              <a:chOff x="4410" y="2694"/>
              <a:chExt cx="641" cy="1337"/>
            </a:xfrm>
          </p:grpSpPr>
          <p:sp>
            <p:nvSpPr>
              <p:cNvPr id="27659" name="Rectangle 11"/>
              <p:cNvSpPr>
                <a:spLocks noChangeArrowheads="1"/>
              </p:cNvSpPr>
              <p:nvPr/>
            </p:nvSpPr>
            <p:spPr bwMode="auto">
              <a:xfrm>
                <a:off x="4410" y="2806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R1</a:t>
                </a:r>
              </a:p>
            </p:txBody>
          </p:sp>
          <p:sp>
            <p:nvSpPr>
              <p:cNvPr id="27660" name="Rectangle 12"/>
              <p:cNvSpPr>
                <a:spLocks noChangeArrowheads="1"/>
              </p:cNvSpPr>
              <p:nvPr/>
            </p:nvSpPr>
            <p:spPr bwMode="auto">
              <a:xfrm>
                <a:off x="4410" y="2694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R0</a:t>
                </a:r>
              </a:p>
            </p:txBody>
          </p:sp>
          <p:sp>
            <p:nvSpPr>
              <p:cNvPr id="27661" name="Rectangle 13"/>
              <p:cNvSpPr>
                <a:spLocks noChangeArrowheads="1"/>
              </p:cNvSpPr>
              <p:nvPr/>
            </p:nvSpPr>
            <p:spPr bwMode="auto">
              <a:xfrm>
                <a:off x="4410" y="324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R15</a:t>
                </a:r>
              </a:p>
            </p:txBody>
          </p:sp>
          <p:sp>
            <p:nvSpPr>
              <p:cNvPr id="27662" name="Rectangle 14"/>
              <p:cNvSpPr>
                <a:spLocks noChangeArrowheads="1"/>
              </p:cNvSpPr>
              <p:nvPr/>
            </p:nvSpPr>
            <p:spPr bwMode="auto">
              <a:xfrm>
                <a:off x="4410" y="2917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R2</a:t>
                </a:r>
              </a:p>
            </p:txBody>
          </p:sp>
          <p:sp>
            <p:nvSpPr>
              <p:cNvPr id="27663" name="Line 15"/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4" name="Line 16"/>
              <p:cNvSpPr>
                <a:spLocks noChangeShapeType="1"/>
              </p:cNvSpPr>
              <p:nvPr/>
            </p:nvSpPr>
            <p:spPr bwMode="auto">
              <a:xfrm>
                <a:off x="5051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5" name="Line 17"/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6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66" name="Group 18"/>
              <p:cNvGrpSpPr>
                <a:grpSpLocks/>
              </p:cNvGrpSpPr>
              <p:nvPr/>
            </p:nvGrpSpPr>
            <p:grpSpPr bwMode="auto">
              <a:xfrm>
                <a:off x="4410" y="3028"/>
                <a:ext cx="641" cy="224"/>
                <a:chOff x="4410" y="3028"/>
                <a:chExt cx="641" cy="224"/>
              </a:xfrm>
            </p:grpSpPr>
            <p:sp>
              <p:nvSpPr>
                <p:cNvPr id="27667" name="Rectangle 19"/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1400" b="1"/>
                </a:p>
              </p:txBody>
            </p:sp>
            <p:sp>
              <p:nvSpPr>
                <p:cNvPr id="27668" name="Text Box 20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9"/>
                  <a:ext cx="222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/>
                    <a:t>…</a:t>
                  </a:r>
                </a:p>
              </p:txBody>
            </p:sp>
          </p:grpSp>
          <p:sp>
            <p:nvSpPr>
              <p:cNvPr id="27669" name="Rectangle 21"/>
              <p:cNvSpPr>
                <a:spLocks noChangeArrowheads="1"/>
              </p:cNvSpPr>
              <p:nvPr/>
            </p:nvSpPr>
            <p:spPr bwMode="auto">
              <a:xfrm>
                <a:off x="4410" y="3361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R16</a:t>
                </a:r>
              </a:p>
            </p:txBody>
          </p:sp>
          <p:sp>
            <p:nvSpPr>
              <p:cNvPr id="27670" name="Rectangle 22"/>
              <p:cNvSpPr>
                <a:spLocks noChangeArrowheads="1"/>
              </p:cNvSpPr>
              <p:nvPr/>
            </p:nvSpPr>
            <p:spPr bwMode="auto">
              <a:xfrm>
                <a:off x="4410" y="3473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R17</a:t>
                </a:r>
              </a:p>
            </p:txBody>
          </p:sp>
          <p:grpSp>
            <p:nvGrpSpPr>
              <p:cNvPr id="27671" name="Group 23"/>
              <p:cNvGrpSpPr>
                <a:grpSpLocks/>
              </p:cNvGrpSpPr>
              <p:nvPr/>
            </p:nvGrpSpPr>
            <p:grpSpPr bwMode="auto">
              <a:xfrm>
                <a:off x="4410" y="3586"/>
                <a:ext cx="641" cy="222"/>
                <a:chOff x="4410" y="3028"/>
                <a:chExt cx="641" cy="222"/>
              </a:xfrm>
            </p:grpSpPr>
            <p:sp>
              <p:nvSpPr>
                <p:cNvPr id="27672" name="Rectangle 24"/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1400" b="1"/>
                </a:p>
              </p:txBody>
            </p:sp>
            <p:sp>
              <p:nvSpPr>
                <p:cNvPr id="27673" name="Text Box 25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7"/>
                  <a:ext cx="222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/>
                    <a:t>…</a:t>
                  </a:r>
                </a:p>
              </p:txBody>
            </p:sp>
          </p:grpSp>
          <p:sp>
            <p:nvSpPr>
              <p:cNvPr id="27674" name="Rectangle 26"/>
              <p:cNvSpPr>
                <a:spLocks noChangeArrowheads="1"/>
              </p:cNvSpPr>
              <p:nvPr/>
            </p:nvSpPr>
            <p:spPr bwMode="auto">
              <a:xfrm>
                <a:off x="4410" y="3807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R30</a:t>
                </a:r>
              </a:p>
            </p:txBody>
          </p:sp>
          <p:sp>
            <p:nvSpPr>
              <p:cNvPr id="27675" name="Rectangle 27"/>
              <p:cNvSpPr>
                <a:spLocks noChangeArrowheads="1"/>
              </p:cNvSpPr>
              <p:nvPr/>
            </p:nvSpPr>
            <p:spPr bwMode="auto">
              <a:xfrm>
                <a:off x="4410" y="391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R31</a:t>
                </a:r>
              </a:p>
            </p:txBody>
          </p:sp>
        </p:grpSp>
        <p:sp>
          <p:nvSpPr>
            <p:cNvPr id="27676" name="Rectangle 28"/>
            <p:cNvSpPr>
              <a:spLocks noChangeArrowheads="1"/>
            </p:cNvSpPr>
            <p:nvPr/>
          </p:nvSpPr>
          <p:spPr bwMode="auto">
            <a:xfrm>
              <a:off x="403" y="3429"/>
              <a:ext cx="1392" cy="448"/>
            </a:xfrm>
            <a:prstGeom prst="rect">
              <a:avLst/>
            </a:prstGeom>
            <a:solidFill>
              <a:srgbClr val="BA8A4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27677" name="Rectangle 29"/>
            <p:cNvSpPr>
              <a:spLocks noChangeArrowheads="1"/>
            </p:cNvSpPr>
            <p:nvPr/>
          </p:nvSpPr>
          <p:spPr bwMode="auto">
            <a:xfrm>
              <a:off x="715" y="3690"/>
              <a:ext cx="809" cy="121"/>
            </a:xfrm>
            <a:prstGeom prst="rect">
              <a:avLst/>
            </a:prstGeom>
            <a:solidFill>
              <a:srgbClr val="E4F39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 b="1"/>
                <a:t>Instruction Register</a:t>
              </a:r>
            </a:p>
          </p:txBody>
        </p:sp>
        <p:sp>
          <p:nvSpPr>
            <p:cNvPr id="27678" name="Text Box 30"/>
            <p:cNvSpPr txBox="1">
              <a:spLocks noChangeArrowheads="1"/>
            </p:cNvSpPr>
            <p:nvPr/>
          </p:nvSpPr>
          <p:spPr bwMode="auto">
            <a:xfrm>
              <a:off x="431" y="3424"/>
              <a:ext cx="13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Instruction decoder</a:t>
              </a:r>
            </a:p>
          </p:txBody>
        </p:sp>
        <p:sp>
          <p:nvSpPr>
            <p:cNvPr id="27679" name="Text Box 31"/>
            <p:cNvSpPr txBox="1">
              <a:spLocks noChangeArrowheads="1"/>
            </p:cNvSpPr>
            <p:nvPr/>
          </p:nvSpPr>
          <p:spPr bwMode="auto">
            <a:xfrm>
              <a:off x="1277" y="2462"/>
              <a:ext cx="11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000"/>
            </a:p>
          </p:txBody>
        </p:sp>
        <p:sp>
          <p:nvSpPr>
            <p:cNvPr id="27680" name="Rectangle 32"/>
            <p:cNvSpPr>
              <a:spLocks noChangeArrowheads="1"/>
            </p:cNvSpPr>
            <p:nvPr/>
          </p:nvSpPr>
          <p:spPr bwMode="auto">
            <a:xfrm>
              <a:off x="420" y="2572"/>
              <a:ext cx="1232" cy="1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681" name="Group 33"/>
            <p:cNvGrpSpPr>
              <a:grpSpLocks/>
            </p:cNvGrpSpPr>
            <p:nvPr/>
          </p:nvGrpSpPr>
          <p:grpSpPr bwMode="auto">
            <a:xfrm>
              <a:off x="394" y="2569"/>
              <a:ext cx="1234" cy="182"/>
              <a:chOff x="3050" y="1265"/>
              <a:chExt cx="1234" cy="182"/>
            </a:xfrm>
          </p:grpSpPr>
          <p:sp>
            <p:nvSpPr>
              <p:cNvPr id="27682" name="Text Box 34"/>
              <p:cNvSpPr txBox="1">
                <a:spLocks noChangeArrowheads="1"/>
              </p:cNvSpPr>
              <p:nvPr/>
            </p:nvSpPr>
            <p:spPr bwMode="auto">
              <a:xfrm>
                <a:off x="3050" y="1265"/>
                <a:ext cx="50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1" dirty="0">
                    <a:solidFill>
                      <a:schemeClr val="bg1"/>
                    </a:solidFill>
                  </a:rPr>
                  <a:t>SREG:</a:t>
                </a:r>
              </a:p>
            </p:txBody>
          </p:sp>
          <p:grpSp>
            <p:nvGrpSpPr>
              <p:cNvPr id="27683" name="Group 35"/>
              <p:cNvGrpSpPr>
                <a:grpSpLocks/>
              </p:cNvGrpSpPr>
              <p:nvPr/>
            </p:nvGrpSpPr>
            <p:grpSpPr bwMode="auto">
              <a:xfrm>
                <a:off x="3421" y="1284"/>
                <a:ext cx="863" cy="163"/>
                <a:chOff x="4122" y="3796"/>
                <a:chExt cx="1027" cy="196"/>
              </a:xfrm>
            </p:grpSpPr>
            <p:sp>
              <p:nvSpPr>
                <p:cNvPr id="27684" name="Rectangle 36"/>
                <p:cNvSpPr>
                  <a:spLocks noChangeArrowheads="1"/>
                </p:cNvSpPr>
                <p:nvPr/>
              </p:nvSpPr>
              <p:spPr bwMode="auto">
                <a:xfrm>
                  <a:off x="4143" y="3805"/>
                  <a:ext cx="990" cy="146"/>
                </a:xfrm>
                <a:prstGeom prst="rect">
                  <a:avLst/>
                </a:prstGeom>
                <a:solidFill>
                  <a:srgbClr val="E4F39B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1000" b="1"/>
                </a:p>
              </p:txBody>
            </p:sp>
            <p:sp>
              <p:nvSpPr>
                <p:cNvPr id="27685" name="Line 37"/>
                <p:cNvSpPr>
                  <a:spLocks noChangeShapeType="1"/>
                </p:cNvSpPr>
                <p:nvPr/>
              </p:nvSpPr>
              <p:spPr bwMode="auto">
                <a:xfrm>
                  <a:off x="4632" y="3802"/>
                  <a:ext cx="0" cy="1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6" name="Line 38"/>
                <p:cNvSpPr>
                  <a:spLocks noChangeShapeType="1"/>
                </p:cNvSpPr>
                <p:nvPr/>
              </p:nvSpPr>
              <p:spPr bwMode="auto">
                <a:xfrm>
                  <a:off x="4382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7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507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8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256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9" name="Line 41"/>
                <p:cNvSpPr>
                  <a:spLocks noChangeShapeType="1"/>
                </p:cNvSpPr>
                <p:nvPr/>
              </p:nvSpPr>
              <p:spPr bwMode="auto">
                <a:xfrm>
                  <a:off x="5006" y="3803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0" name="Line 42"/>
                <p:cNvSpPr>
                  <a:spLocks noChangeShapeType="1"/>
                </p:cNvSpPr>
                <p:nvPr/>
              </p:nvSpPr>
              <p:spPr bwMode="auto">
                <a:xfrm>
                  <a:off x="4757" y="3801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1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882" y="3807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122" y="3802"/>
                  <a:ext cx="147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/>
                    <a:t>I</a:t>
                  </a:r>
                </a:p>
              </p:txBody>
            </p:sp>
            <p:sp>
              <p:nvSpPr>
                <p:cNvPr id="27693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233" y="3806"/>
                  <a:ext cx="157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/>
                    <a:t>T</a:t>
                  </a:r>
                </a:p>
              </p:txBody>
            </p:sp>
            <p:sp>
              <p:nvSpPr>
                <p:cNvPr id="2769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355" y="3800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/>
                    <a:t>H</a:t>
                  </a:r>
                </a:p>
              </p:txBody>
            </p:sp>
            <p:sp>
              <p:nvSpPr>
                <p:cNvPr id="2769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482" y="3802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/>
                    <a:t>S</a:t>
                  </a:r>
                </a:p>
              </p:txBody>
            </p:sp>
            <p:sp>
              <p:nvSpPr>
                <p:cNvPr id="2769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603" y="3802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/>
                    <a:t>V</a:t>
                  </a:r>
                </a:p>
              </p:txBody>
            </p:sp>
            <p:sp>
              <p:nvSpPr>
                <p:cNvPr id="2769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732" y="3796"/>
                  <a:ext cx="174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/>
                    <a:t>N</a:t>
                  </a:r>
                </a:p>
              </p:txBody>
            </p:sp>
            <p:sp>
              <p:nvSpPr>
                <p:cNvPr id="2769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988" y="3802"/>
                  <a:ext cx="161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/>
                    <a:t>C</a:t>
                  </a:r>
                </a:p>
              </p:txBody>
            </p:sp>
            <p:sp>
              <p:nvSpPr>
                <p:cNvPr id="2769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857" y="3800"/>
                  <a:ext cx="174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/>
                    <a:t>Z</a:t>
                  </a:r>
                </a:p>
              </p:txBody>
            </p:sp>
          </p:grpSp>
        </p:grpSp>
      </p:grpSp>
      <p:graphicFrame>
        <p:nvGraphicFramePr>
          <p:cNvPr id="27700" name="Object 52"/>
          <p:cNvGraphicFramePr>
            <a:graphicFrameLocks noChangeAspect="1"/>
          </p:cNvGraphicFramePr>
          <p:nvPr/>
        </p:nvGraphicFramePr>
        <p:xfrm>
          <a:off x="4476750" y="1914525"/>
          <a:ext cx="4324350" cy="447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Visio" r:id="rId4" imgW="4675916" imgH="4189099" progId="Visio.Drawing.11">
                  <p:embed/>
                </p:oleObj>
              </mc:Choice>
              <mc:Fallback>
                <p:oleObj name="Visio" r:id="rId4" imgW="4675916" imgH="41890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1914525"/>
                        <a:ext cx="4324350" cy="4471988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rgbClr val="33CC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03" name="Text Box 55"/>
          <p:cNvSpPr txBox="1">
            <a:spLocks noChangeArrowheads="1"/>
          </p:cNvSpPr>
          <p:nvPr/>
        </p:nvSpPr>
        <p:spPr bwMode="auto">
          <a:xfrm>
            <a:off x="1114425" y="1047750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b="1"/>
              <a:t>SREG:</a:t>
            </a:r>
          </a:p>
        </p:txBody>
      </p:sp>
      <p:sp>
        <p:nvSpPr>
          <p:cNvPr id="27722" name="AutoShape 74"/>
          <p:cNvSpPr>
            <a:spLocks noChangeArrowheads="1"/>
          </p:cNvSpPr>
          <p:nvPr/>
        </p:nvSpPr>
        <p:spPr bwMode="auto">
          <a:xfrm>
            <a:off x="5019675" y="1400175"/>
            <a:ext cx="752475" cy="257175"/>
          </a:xfrm>
          <a:prstGeom prst="wedgeRectCallout">
            <a:avLst>
              <a:gd name="adj1" fmla="val -87764"/>
              <a:gd name="adj2" fmla="val -121606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/>
              <a:t>Carry</a:t>
            </a:r>
          </a:p>
        </p:txBody>
      </p:sp>
      <p:sp>
        <p:nvSpPr>
          <p:cNvPr id="27723" name="AutoShape 75"/>
          <p:cNvSpPr>
            <a:spLocks noChangeArrowheads="1"/>
          </p:cNvSpPr>
          <p:nvPr/>
        </p:nvSpPr>
        <p:spPr bwMode="auto">
          <a:xfrm>
            <a:off x="4216400" y="1539875"/>
            <a:ext cx="752475" cy="257175"/>
          </a:xfrm>
          <a:prstGeom prst="wedgeRectCallout">
            <a:avLst>
              <a:gd name="adj1" fmla="val -54852"/>
              <a:gd name="adj2" fmla="val -125310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/>
              <a:t>Zero</a:t>
            </a:r>
          </a:p>
        </p:txBody>
      </p:sp>
      <p:sp>
        <p:nvSpPr>
          <p:cNvPr id="27724" name="AutoShape 76"/>
          <p:cNvSpPr>
            <a:spLocks noChangeArrowheads="1"/>
          </p:cNvSpPr>
          <p:nvPr/>
        </p:nvSpPr>
        <p:spPr bwMode="auto">
          <a:xfrm>
            <a:off x="3489325" y="1841500"/>
            <a:ext cx="914400" cy="257175"/>
          </a:xfrm>
          <a:prstGeom prst="wedgeRectCallout">
            <a:avLst>
              <a:gd name="adj1" fmla="val 6426"/>
              <a:gd name="adj2" fmla="val -243829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/>
              <a:t>Negative</a:t>
            </a:r>
          </a:p>
        </p:txBody>
      </p:sp>
      <p:sp>
        <p:nvSpPr>
          <p:cNvPr id="27725" name="AutoShape 77"/>
          <p:cNvSpPr>
            <a:spLocks noChangeArrowheads="1"/>
          </p:cNvSpPr>
          <p:nvPr/>
        </p:nvSpPr>
        <p:spPr bwMode="auto">
          <a:xfrm>
            <a:off x="3067050" y="1552575"/>
            <a:ext cx="914400" cy="257175"/>
          </a:xfrm>
          <a:prstGeom prst="wedgeRectCallout">
            <a:avLst>
              <a:gd name="adj1" fmla="val -5032"/>
              <a:gd name="adj2" fmla="val -136421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/>
              <a:t>oVerflow</a:t>
            </a:r>
          </a:p>
        </p:txBody>
      </p:sp>
      <p:sp>
        <p:nvSpPr>
          <p:cNvPr id="27726" name="AutoShape 78"/>
          <p:cNvSpPr>
            <a:spLocks noChangeArrowheads="1"/>
          </p:cNvSpPr>
          <p:nvPr/>
        </p:nvSpPr>
        <p:spPr bwMode="auto">
          <a:xfrm>
            <a:off x="2644775" y="1920875"/>
            <a:ext cx="904875" cy="504825"/>
          </a:xfrm>
          <a:prstGeom prst="wedgeRectCallout">
            <a:avLst>
              <a:gd name="adj1" fmla="val -2458"/>
              <a:gd name="adj2" fmla="val -173269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/>
              <a:t>Sign</a:t>
            </a:r>
          </a:p>
          <a:p>
            <a:pPr algn="ctr"/>
            <a:r>
              <a:rPr lang="en-US" sz="1400"/>
              <a:t>N+V</a:t>
            </a:r>
          </a:p>
          <a:p>
            <a:pPr algn="ctr"/>
            <a:endParaRPr lang="en-US" sz="1400"/>
          </a:p>
        </p:txBody>
      </p:sp>
      <p:sp>
        <p:nvSpPr>
          <p:cNvPr id="27727" name="Oval 79"/>
          <p:cNvSpPr>
            <a:spLocks noChangeArrowheads="1"/>
          </p:cNvSpPr>
          <p:nvPr/>
        </p:nvSpPr>
        <p:spPr bwMode="auto">
          <a:xfrm>
            <a:off x="3038475" y="2228850"/>
            <a:ext cx="117475" cy="142875"/>
          </a:xfrm>
          <a:prstGeom prst="ellipse">
            <a:avLst/>
          </a:prstGeom>
          <a:solidFill>
            <a:srgbClr val="FFFFFF">
              <a:alpha val="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8" name="AutoShape 80"/>
          <p:cNvSpPr>
            <a:spLocks noChangeArrowheads="1"/>
          </p:cNvSpPr>
          <p:nvPr/>
        </p:nvSpPr>
        <p:spPr bwMode="auto">
          <a:xfrm>
            <a:off x="1644650" y="2130425"/>
            <a:ext cx="962025" cy="257175"/>
          </a:xfrm>
          <a:prstGeom prst="wedgeRectCallout">
            <a:avLst>
              <a:gd name="adj1" fmla="val 81847"/>
              <a:gd name="adj2" fmla="val -369755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/>
              <a:t>Half carry</a:t>
            </a:r>
          </a:p>
        </p:txBody>
      </p:sp>
      <p:sp>
        <p:nvSpPr>
          <p:cNvPr id="27729" name="AutoShape 81"/>
          <p:cNvSpPr>
            <a:spLocks noChangeArrowheads="1"/>
          </p:cNvSpPr>
          <p:nvPr/>
        </p:nvSpPr>
        <p:spPr bwMode="auto">
          <a:xfrm>
            <a:off x="1289050" y="1812925"/>
            <a:ext cx="1085850" cy="257175"/>
          </a:xfrm>
          <a:prstGeom prst="wedgeRectCallout">
            <a:avLst>
              <a:gd name="adj1" fmla="val 63306"/>
              <a:gd name="adj2" fmla="val -240125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/>
              <a:t>Temporary</a:t>
            </a:r>
          </a:p>
        </p:txBody>
      </p:sp>
      <p:sp>
        <p:nvSpPr>
          <p:cNvPr id="27730" name="AutoShape 82"/>
          <p:cNvSpPr>
            <a:spLocks noChangeArrowheads="1"/>
          </p:cNvSpPr>
          <p:nvPr/>
        </p:nvSpPr>
        <p:spPr bwMode="auto">
          <a:xfrm>
            <a:off x="876300" y="1514475"/>
            <a:ext cx="1085850" cy="276225"/>
          </a:xfrm>
          <a:prstGeom prst="wedgeRectCallout">
            <a:avLst>
              <a:gd name="adj1" fmla="val 65935"/>
              <a:gd name="adj2" fmla="val -113218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/>
              <a:t>Interrupt</a:t>
            </a:r>
          </a:p>
        </p:txBody>
      </p:sp>
      <p:grpSp>
        <p:nvGrpSpPr>
          <p:cNvPr id="27734" name="Group 86"/>
          <p:cNvGrpSpPr>
            <a:grpSpLocks/>
          </p:cNvGrpSpPr>
          <p:nvPr/>
        </p:nvGrpSpPr>
        <p:grpSpPr bwMode="auto">
          <a:xfrm>
            <a:off x="1924050" y="1036638"/>
            <a:ext cx="2921000" cy="322262"/>
            <a:chOff x="1212" y="653"/>
            <a:chExt cx="1840" cy="203"/>
          </a:xfrm>
        </p:grpSpPr>
        <p:sp>
          <p:nvSpPr>
            <p:cNvPr id="27705" name="Rectangle 57"/>
            <p:cNvSpPr>
              <a:spLocks noChangeArrowheads="1"/>
            </p:cNvSpPr>
            <p:nvPr/>
          </p:nvSpPr>
          <p:spPr bwMode="auto">
            <a:xfrm>
              <a:off x="1241" y="665"/>
              <a:ext cx="1782" cy="186"/>
            </a:xfrm>
            <a:prstGeom prst="rect">
              <a:avLst/>
            </a:prstGeom>
            <a:solidFill>
              <a:srgbClr val="E4F39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  <p:sp>
          <p:nvSpPr>
            <p:cNvPr id="27706" name="Line 58"/>
            <p:cNvSpPr>
              <a:spLocks noChangeShapeType="1"/>
            </p:cNvSpPr>
            <p:nvPr/>
          </p:nvSpPr>
          <p:spPr bwMode="auto">
            <a:xfrm>
              <a:off x="2121" y="661"/>
              <a:ext cx="0" cy="1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7" name="Line 59"/>
            <p:cNvSpPr>
              <a:spLocks noChangeShapeType="1"/>
            </p:cNvSpPr>
            <p:nvPr/>
          </p:nvSpPr>
          <p:spPr bwMode="auto">
            <a:xfrm>
              <a:off x="1671" y="662"/>
              <a:ext cx="0" cy="1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8" name="Line 60"/>
            <p:cNvSpPr>
              <a:spLocks noChangeShapeType="1"/>
            </p:cNvSpPr>
            <p:nvPr/>
          </p:nvSpPr>
          <p:spPr bwMode="auto">
            <a:xfrm flipH="1">
              <a:off x="1896" y="662"/>
              <a:ext cx="0" cy="1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0" name="Line 62"/>
            <p:cNvSpPr>
              <a:spLocks noChangeShapeType="1"/>
            </p:cNvSpPr>
            <p:nvPr/>
          </p:nvSpPr>
          <p:spPr bwMode="auto">
            <a:xfrm>
              <a:off x="2795" y="662"/>
              <a:ext cx="0" cy="1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1" name="Line 63"/>
            <p:cNvSpPr>
              <a:spLocks noChangeShapeType="1"/>
            </p:cNvSpPr>
            <p:nvPr/>
          </p:nvSpPr>
          <p:spPr bwMode="auto">
            <a:xfrm>
              <a:off x="2346" y="667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2" name="Line 64"/>
            <p:cNvSpPr>
              <a:spLocks noChangeShapeType="1"/>
            </p:cNvSpPr>
            <p:nvPr/>
          </p:nvSpPr>
          <p:spPr bwMode="auto">
            <a:xfrm flipH="1">
              <a:off x="2571" y="667"/>
              <a:ext cx="0" cy="1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5" name="Text Box 67"/>
            <p:cNvSpPr txBox="1">
              <a:spLocks noChangeArrowheads="1"/>
            </p:cNvSpPr>
            <p:nvPr/>
          </p:nvSpPr>
          <p:spPr bwMode="auto">
            <a:xfrm>
              <a:off x="1622" y="658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H</a:t>
              </a:r>
            </a:p>
          </p:txBody>
        </p:sp>
        <p:sp>
          <p:nvSpPr>
            <p:cNvPr id="27716" name="Text Box 68"/>
            <p:cNvSpPr txBox="1">
              <a:spLocks noChangeArrowheads="1"/>
            </p:cNvSpPr>
            <p:nvPr/>
          </p:nvSpPr>
          <p:spPr bwMode="auto">
            <a:xfrm>
              <a:off x="1851" y="661"/>
              <a:ext cx="312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S</a:t>
              </a:r>
            </a:p>
          </p:txBody>
        </p:sp>
        <p:sp>
          <p:nvSpPr>
            <p:cNvPr id="27717" name="Text Box 69"/>
            <p:cNvSpPr txBox="1">
              <a:spLocks noChangeArrowheads="1"/>
            </p:cNvSpPr>
            <p:nvPr/>
          </p:nvSpPr>
          <p:spPr bwMode="auto">
            <a:xfrm>
              <a:off x="2069" y="661"/>
              <a:ext cx="311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V</a:t>
              </a:r>
            </a:p>
          </p:txBody>
        </p:sp>
        <p:sp>
          <p:nvSpPr>
            <p:cNvPr id="27718" name="Text Box 70"/>
            <p:cNvSpPr txBox="1">
              <a:spLocks noChangeArrowheads="1"/>
            </p:cNvSpPr>
            <p:nvPr/>
          </p:nvSpPr>
          <p:spPr bwMode="auto">
            <a:xfrm>
              <a:off x="2301" y="653"/>
              <a:ext cx="3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N</a:t>
              </a:r>
            </a:p>
          </p:txBody>
        </p:sp>
        <p:sp>
          <p:nvSpPr>
            <p:cNvPr id="27719" name="Text Box 71"/>
            <p:cNvSpPr txBox="1">
              <a:spLocks noChangeArrowheads="1"/>
            </p:cNvSpPr>
            <p:nvPr/>
          </p:nvSpPr>
          <p:spPr bwMode="auto">
            <a:xfrm>
              <a:off x="2762" y="661"/>
              <a:ext cx="290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C</a:t>
              </a:r>
            </a:p>
          </p:txBody>
        </p:sp>
        <p:sp>
          <p:nvSpPr>
            <p:cNvPr id="27720" name="Text Box 72"/>
            <p:cNvSpPr txBox="1">
              <a:spLocks noChangeArrowheads="1"/>
            </p:cNvSpPr>
            <p:nvPr/>
          </p:nvSpPr>
          <p:spPr bwMode="auto">
            <a:xfrm>
              <a:off x="2526" y="658"/>
              <a:ext cx="3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Z</a:t>
              </a:r>
            </a:p>
          </p:txBody>
        </p:sp>
        <p:sp>
          <p:nvSpPr>
            <p:cNvPr id="27731" name="Rectangle 83"/>
            <p:cNvSpPr>
              <a:spLocks noChangeArrowheads="1"/>
            </p:cNvSpPr>
            <p:nvPr/>
          </p:nvSpPr>
          <p:spPr bwMode="auto">
            <a:xfrm>
              <a:off x="1240" y="666"/>
              <a:ext cx="428" cy="180"/>
            </a:xfrm>
            <a:prstGeom prst="rect">
              <a:avLst/>
            </a:prstGeom>
            <a:solidFill>
              <a:srgbClr val="CC99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9" name="Line 61"/>
            <p:cNvSpPr>
              <a:spLocks noChangeShapeType="1"/>
            </p:cNvSpPr>
            <p:nvPr/>
          </p:nvSpPr>
          <p:spPr bwMode="auto">
            <a:xfrm flipH="1">
              <a:off x="1453" y="662"/>
              <a:ext cx="0" cy="1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4" name="Text Box 66"/>
            <p:cNvSpPr txBox="1">
              <a:spLocks noChangeArrowheads="1"/>
            </p:cNvSpPr>
            <p:nvPr/>
          </p:nvSpPr>
          <p:spPr bwMode="auto">
            <a:xfrm>
              <a:off x="1418" y="663"/>
              <a:ext cx="283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T</a:t>
              </a:r>
            </a:p>
          </p:txBody>
        </p:sp>
        <p:sp>
          <p:nvSpPr>
            <p:cNvPr id="27713" name="Text Box 65"/>
            <p:cNvSpPr txBox="1">
              <a:spLocks noChangeArrowheads="1"/>
            </p:cNvSpPr>
            <p:nvPr/>
          </p:nvSpPr>
          <p:spPr bwMode="auto">
            <a:xfrm>
              <a:off x="1212" y="663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I</a:t>
              </a:r>
            </a:p>
          </p:txBody>
        </p:sp>
      </p:grpSp>
      <p:grpSp>
        <p:nvGrpSpPr>
          <p:cNvPr id="27743" name="Group 95"/>
          <p:cNvGrpSpPr>
            <a:grpSpLocks/>
          </p:cNvGrpSpPr>
          <p:nvPr/>
        </p:nvGrpSpPr>
        <p:grpSpPr bwMode="auto">
          <a:xfrm>
            <a:off x="1317625" y="2432050"/>
            <a:ext cx="6934200" cy="3981450"/>
            <a:chOff x="830" y="1532"/>
            <a:chExt cx="4368" cy="2508"/>
          </a:xfrm>
        </p:grpSpPr>
        <p:grpSp>
          <p:nvGrpSpPr>
            <p:cNvPr id="27742" name="Group 94"/>
            <p:cNvGrpSpPr>
              <a:grpSpLocks/>
            </p:cNvGrpSpPr>
            <p:nvPr/>
          </p:nvGrpSpPr>
          <p:grpSpPr bwMode="auto">
            <a:xfrm>
              <a:off x="830" y="1532"/>
              <a:ext cx="4368" cy="2508"/>
              <a:chOff x="1142" y="4320"/>
              <a:chExt cx="4368" cy="2788"/>
            </a:xfrm>
          </p:grpSpPr>
          <p:sp>
            <p:nvSpPr>
              <p:cNvPr id="27736" name="Rectangle 88"/>
              <p:cNvSpPr>
                <a:spLocks noChangeArrowheads="1"/>
              </p:cNvSpPr>
              <p:nvPr/>
            </p:nvSpPr>
            <p:spPr bwMode="auto">
              <a:xfrm>
                <a:off x="1166" y="4320"/>
                <a:ext cx="4344" cy="2788"/>
              </a:xfrm>
              <a:prstGeom prst="rect">
                <a:avLst/>
              </a:prstGeom>
              <a:solidFill>
                <a:srgbClr val="E4F39B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7737" name="Text Box 89"/>
              <p:cNvSpPr txBox="1">
                <a:spLocks noChangeArrowheads="1"/>
              </p:cNvSpPr>
              <p:nvPr/>
            </p:nvSpPr>
            <p:spPr bwMode="auto">
              <a:xfrm>
                <a:off x="1142" y="4338"/>
                <a:ext cx="4332" cy="11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 i="1"/>
                  <a:t>Example: Show the status of the C, H, and Z flags after the addition of 0x38 and 0x2F in the following instructions: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600" b="1" i="1">
                    <a:latin typeface="Courier New" panose="02070309020205020404" pitchFamily="49" charset="0"/>
                    <a:cs typeface="Courier New" panose="02070309020205020404" pitchFamily="49" charset="0"/>
                  </a:rPr>
                  <a:t>  LDI 	R16, 0x38	;R16 = 0x38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600" b="1" i="1">
                    <a:latin typeface="Courier New" panose="02070309020205020404" pitchFamily="49" charset="0"/>
                    <a:cs typeface="Courier New" panose="02070309020205020404" pitchFamily="49" charset="0"/>
                  </a:rPr>
                  <a:t>  LDI	R17, 0x2F	;R17 = 0x2F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600" b="1" i="1">
                    <a:latin typeface="Courier New" panose="02070309020205020404" pitchFamily="49" charset="0"/>
                    <a:cs typeface="Courier New" panose="02070309020205020404" pitchFamily="49" charset="0"/>
                  </a:rPr>
                  <a:t>  ADD	R16, R17	;add R17 to R16</a:t>
                </a:r>
              </a:p>
            </p:txBody>
          </p:sp>
        </p:grpSp>
        <p:sp>
          <p:nvSpPr>
            <p:cNvPr id="27738" name="Line 90"/>
            <p:cNvSpPr>
              <a:spLocks noChangeShapeType="1"/>
            </p:cNvSpPr>
            <p:nvPr/>
          </p:nvSpPr>
          <p:spPr bwMode="auto">
            <a:xfrm>
              <a:off x="845" y="2612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744" name="Group 96"/>
          <p:cNvGrpSpPr>
            <a:grpSpLocks/>
          </p:cNvGrpSpPr>
          <p:nvPr/>
        </p:nvGrpSpPr>
        <p:grpSpPr bwMode="auto">
          <a:xfrm>
            <a:off x="1358900" y="4257675"/>
            <a:ext cx="6877050" cy="1905000"/>
            <a:chOff x="856" y="2682"/>
            <a:chExt cx="4332" cy="1200"/>
          </a:xfrm>
        </p:grpSpPr>
        <p:sp>
          <p:nvSpPr>
            <p:cNvPr id="27739" name="Text Box 91"/>
            <p:cNvSpPr txBox="1">
              <a:spLocks noChangeArrowheads="1"/>
            </p:cNvSpPr>
            <p:nvPr/>
          </p:nvSpPr>
          <p:spPr bwMode="auto">
            <a:xfrm>
              <a:off x="856" y="2682"/>
              <a:ext cx="4332" cy="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i="1"/>
                <a:t>Solution:                        </a:t>
              </a:r>
              <a:r>
                <a:rPr lang="pt-BR" sz="1600" b="1" i="1">
                  <a:solidFill>
                    <a:srgbClr val="FF3300"/>
                  </a:solidFill>
                </a:rPr>
                <a:t>1</a:t>
              </a:r>
              <a:endParaRPr lang="en-US" sz="1600" b="1" i="1">
                <a:solidFill>
                  <a:srgbClr val="FF3300"/>
                </a:solidFill>
              </a:endParaRPr>
            </a:p>
            <a:p>
              <a:r>
                <a:rPr lang="pt-BR"/>
                <a:t>	 </a:t>
              </a:r>
              <a:r>
                <a:rPr lang="pt-BR" b="1" i="1"/>
                <a:t>$38	0011 1000</a:t>
              </a:r>
            </a:p>
            <a:p>
              <a:r>
                <a:rPr lang="pt-BR" b="1" i="1"/>
                <a:t>            + $2F	0010 1111</a:t>
              </a:r>
            </a:p>
            <a:p>
              <a:r>
                <a:rPr lang="pt-BR" b="1" i="1"/>
                <a:t>               $67	0110 0111 	R16 = 0x67</a:t>
              </a:r>
            </a:p>
            <a:p>
              <a:pPr>
                <a:spcBef>
                  <a:spcPct val="50000"/>
                </a:spcBef>
              </a:pPr>
              <a:r>
                <a:rPr lang="en-US" sz="1400" b="1" i="1"/>
                <a:t>C = 0 because there is no carry beyond the D7 bit.</a:t>
              </a:r>
            </a:p>
            <a:p>
              <a:r>
                <a:rPr lang="en-US" sz="1400" b="1" i="1"/>
                <a:t>H = 1 because there is a carry from the D3 to the D4 bit.</a:t>
              </a:r>
            </a:p>
            <a:p>
              <a:r>
                <a:rPr lang="en-US" sz="1400" b="1" i="1"/>
                <a:t>Z = 0 because the R16 (the result) has a value other than 0 after the addition.</a:t>
              </a:r>
            </a:p>
          </p:txBody>
        </p:sp>
        <p:sp>
          <p:nvSpPr>
            <p:cNvPr id="27740" name="Line 92"/>
            <p:cNvSpPr>
              <a:spLocks noChangeShapeType="1"/>
            </p:cNvSpPr>
            <p:nvPr/>
          </p:nvSpPr>
          <p:spPr bwMode="auto">
            <a:xfrm>
              <a:off x="1491" y="3211"/>
              <a:ext cx="2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1" name="Line 93"/>
            <p:cNvSpPr>
              <a:spLocks noChangeShapeType="1"/>
            </p:cNvSpPr>
            <p:nvPr/>
          </p:nvSpPr>
          <p:spPr bwMode="auto">
            <a:xfrm>
              <a:off x="2038" y="3219"/>
              <a:ext cx="7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745" name="Group 97"/>
          <p:cNvGrpSpPr>
            <a:grpSpLocks/>
          </p:cNvGrpSpPr>
          <p:nvPr/>
        </p:nvGrpSpPr>
        <p:grpSpPr bwMode="auto">
          <a:xfrm>
            <a:off x="1292225" y="2406650"/>
            <a:ext cx="6934200" cy="3981450"/>
            <a:chOff x="830" y="1532"/>
            <a:chExt cx="4368" cy="2508"/>
          </a:xfrm>
        </p:grpSpPr>
        <p:grpSp>
          <p:nvGrpSpPr>
            <p:cNvPr id="27746" name="Group 98"/>
            <p:cNvGrpSpPr>
              <a:grpSpLocks/>
            </p:cNvGrpSpPr>
            <p:nvPr/>
          </p:nvGrpSpPr>
          <p:grpSpPr bwMode="auto">
            <a:xfrm>
              <a:off x="830" y="1532"/>
              <a:ext cx="4368" cy="2508"/>
              <a:chOff x="1142" y="4320"/>
              <a:chExt cx="4368" cy="2788"/>
            </a:xfrm>
          </p:grpSpPr>
          <p:sp>
            <p:nvSpPr>
              <p:cNvPr id="27747" name="Rectangle 99"/>
              <p:cNvSpPr>
                <a:spLocks noChangeArrowheads="1"/>
              </p:cNvSpPr>
              <p:nvPr/>
            </p:nvSpPr>
            <p:spPr bwMode="auto">
              <a:xfrm>
                <a:off x="1166" y="4320"/>
                <a:ext cx="4344" cy="2788"/>
              </a:xfrm>
              <a:prstGeom prst="rect">
                <a:avLst/>
              </a:prstGeom>
              <a:solidFill>
                <a:srgbClr val="E4F39B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7748" name="Text Box 100"/>
              <p:cNvSpPr txBox="1">
                <a:spLocks noChangeArrowheads="1"/>
              </p:cNvSpPr>
              <p:nvPr/>
            </p:nvSpPr>
            <p:spPr bwMode="auto">
              <a:xfrm>
                <a:off x="1142" y="4338"/>
                <a:ext cx="4332" cy="11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 i="1"/>
                  <a:t>Example: Show the status of the C, H, and Z flags after the addition of 0x9C and 0x64 in the following instructions: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1600" b="1" i="1">
                    <a:latin typeface="Courier New" panose="02070309020205020404" pitchFamily="49" charset="0"/>
                    <a:cs typeface="Courier New" panose="02070309020205020404" pitchFamily="49" charset="0"/>
                  </a:rPr>
                  <a:t>	LDI	R20, 0x9C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1600" b="1" i="1">
                    <a:latin typeface="Courier New" panose="02070309020205020404" pitchFamily="49" charset="0"/>
                    <a:cs typeface="Courier New" panose="02070309020205020404" pitchFamily="49" charset="0"/>
                  </a:rPr>
                  <a:t>	LDI	R21, 0x64		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1600" b="1" i="1">
                    <a:latin typeface="Courier New" panose="02070309020205020404" pitchFamily="49" charset="0"/>
                    <a:cs typeface="Courier New" panose="02070309020205020404" pitchFamily="49" charset="0"/>
                  </a:rPr>
                  <a:t>	ADD	R20, R21	;add R21 to R20</a:t>
                </a:r>
              </a:p>
            </p:txBody>
          </p:sp>
        </p:grpSp>
        <p:sp>
          <p:nvSpPr>
            <p:cNvPr id="27749" name="Line 101"/>
            <p:cNvSpPr>
              <a:spLocks noChangeShapeType="1"/>
            </p:cNvSpPr>
            <p:nvPr/>
          </p:nvSpPr>
          <p:spPr bwMode="auto">
            <a:xfrm>
              <a:off x="845" y="2612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750" name="Group 102"/>
          <p:cNvGrpSpPr>
            <a:grpSpLocks/>
          </p:cNvGrpSpPr>
          <p:nvPr/>
        </p:nvGrpSpPr>
        <p:grpSpPr bwMode="auto">
          <a:xfrm>
            <a:off x="1333500" y="4244975"/>
            <a:ext cx="6877050" cy="1828800"/>
            <a:chOff x="856" y="2682"/>
            <a:chExt cx="4332" cy="1152"/>
          </a:xfrm>
        </p:grpSpPr>
        <p:sp>
          <p:nvSpPr>
            <p:cNvPr id="27751" name="Text Box 103"/>
            <p:cNvSpPr txBox="1">
              <a:spLocks noChangeArrowheads="1"/>
            </p:cNvSpPr>
            <p:nvPr/>
          </p:nvSpPr>
          <p:spPr bwMode="auto">
            <a:xfrm>
              <a:off x="856" y="2682"/>
              <a:ext cx="4332" cy="1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i="1"/>
                <a:t>Solution:                        </a:t>
              </a:r>
              <a:r>
                <a:rPr lang="pt-BR" sz="1600" b="1" i="1">
                  <a:solidFill>
                    <a:srgbClr val="FF3300"/>
                  </a:solidFill>
                </a:rPr>
                <a:t>1</a:t>
              </a:r>
              <a:r>
                <a:rPr lang="en-US" b="1" i="1"/>
                <a:t>		  	      </a:t>
              </a:r>
            </a:p>
            <a:p>
              <a:r>
                <a:rPr lang="en-US" b="1" i="1"/>
                <a:t>	$9C	1001 1100</a:t>
              </a:r>
            </a:p>
            <a:p>
              <a:r>
                <a:rPr lang="en-US" b="1" i="1"/>
                <a:t>          +  $64	0110 0100</a:t>
              </a:r>
            </a:p>
            <a:p>
              <a:r>
                <a:rPr lang="en-US" b="1" i="1"/>
                <a:t>            $100     </a:t>
              </a:r>
              <a:r>
                <a:rPr lang="en-US" b="1" i="1">
                  <a:solidFill>
                    <a:srgbClr val="FF3300"/>
                  </a:solidFill>
                </a:rPr>
                <a:t>1 </a:t>
              </a:r>
              <a:r>
                <a:rPr lang="en-US" b="1" i="1"/>
                <a:t>0000 0000	R20 = 00</a:t>
              </a:r>
            </a:p>
            <a:p>
              <a:r>
                <a:rPr lang="en-US" sz="1400" b="1" i="1"/>
                <a:t>C = 1 because there is a carry beyond the D7 bit.</a:t>
              </a:r>
            </a:p>
            <a:p>
              <a:r>
                <a:rPr lang="en-US" sz="1400" b="1" i="1"/>
                <a:t>H = 1 because there is a carry from the D3 to the D4 bit.</a:t>
              </a:r>
            </a:p>
            <a:p>
              <a:r>
                <a:rPr lang="en-US" sz="1400" b="1" i="1"/>
                <a:t>Z = 1 because the R20 (the result) has a value 0 in it after the addition.</a:t>
              </a:r>
            </a:p>
          </p:txBody>
        </p:sp>
        <p:sp>
          <p:nvSpPr>
            <p:cNvPr id="27752" name="Line 104"/>
            <p:cNvSpPr>
              <a:spLocks noChangeShapeType="1"/>
            </p:cNvSpPr>
            <p:nvPr/>
          </p:nvSpPr>
          <p:spPr bwMode="auto">
            <a:xfrm>
              <a:off x="1491" y="3211"/>
              <a:ext cx="2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3" name="Line 105"/>
            <p:cNvSpPr>
              <a:spLocks noChangeShapeType="1"/>
            </p:cNvSpPr>
            <p:nvPr/>
          </p:nvSpPr>
          <p:spPr bwMode="auto">
            <a:xfrm>
              <a:off x="2038" y="3219"/>
              <a:ext cx="7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754" name="Group 106"/>
          <p:cNvGrpSpPr>
            <a:grpSpLocks/>
          </p:cNvGrpSpPr>
          <p:nvPr/>
        </p:nvGrpSpPr>
        <p:grpSpPr bwMode="auto">
          <a:xfrm>
            <a:off x="1317625" y="2355850"/>
            <a:ext cx="6934200" cy="3981450"/>
            <a:chOff x="830" y="1532"/>
            <a:chExt cx="4368" cy="2508"/>
          </a:xfrm>
        </p:grpSpPr>
        <p:grpSp>
          <p:nvGrpSpPr>
            <p:cNvPr id="27755" name="Group 107"/>
            <p:cNvGrpSpPr>
              <a:grpSpLocks/>
            </p:cNvGrpSpPr>
            <p:nvPr/>
          </p:nvGrpSpPr>
          <p:grpSpPr bwMode="auto">
            <a:xfrm>
              <a:off x="830" y="1532"/>
              <a:ext cx="4368" cy="2508"/>
              <a:chOff x="1142" y="4320"/>
              <a:chExt cx="4368" cy="2788"/>
            </a:xfrm>
          </p:grpSpPr>
          <p:sp>
            <p:nvSpPr>
              <p:cNvPr id="27756" name="Rectangle 108"/>
              <p:cNvSpPr>
                <a:spLocks noChangeArrowheads="1"/>
              </p:cNvSpPr>
              <p:nvPr/>
            </p:nvSpPr>
            <p:spPr bwMode="auto">
              <a:xfrm>
                <a:off x="1166" y="4320"/>
                <a:ext cx="4344" cy="2788"/>
              </a:xfrm>
              <a:prstGeom prst="rect">
                <a:avLst/>
              </a:prstGeom>
              <a:solidFill>
                <a:srgbClr val="E4F39B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7757" name="Text Box 109"/>
              <p:cNvSpPr txBox="1">
                <a:spLocks noChangeArrowheads="1"/>
              </p:cNvSpPr>
              <p:nvPr/>
            </p:nvSpPr>
            <p:spPr bwMode="auto">
              <a:xfrm>
                <a:off x="1142" y="4338"/>
                <a:ext cx="4332" cy="1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 i="1"/>
                  <a:t>Example: Show the status of the C, H, and Z flags after the subtraction of 0x23 from 0xA5 in the following instructions: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1600" b="1" i="1">
                    <a:latin typeface="Courier New" panose="02070309020205020404" pitchFamily="49" charset="0"/>
                    <a:cs typeface="Courier New" panose="02070309020205020404" pitchFamily="49" charset="0"/>
                  </a:rPr>
                  <a:t>	LDI	R20, 0xA5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1600" b="1" i="1">
                    <a:latin typeface="Courier New" panose="02070309020205020404" pitchFamily="49" charset="0"/>
                    <a:cs typeface="Courier New" panose="02070309020205020404" pitchFamily="49" charset="0"/>
                  </a:rPr>
                  <a:t>	LDI	R21, 0x23		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1600" b="1" i="1">
                    <a:latin typeface="Courier New" panose="02070309020205020404" pitchFamily="49" charset="0"/>
                    <a:cs typeface="Courier New" panose="02070309020205020404" pitchFamily="49" charset="0"/>
                  </a:rPr>
                  <a:t>	SUB	R20, R21	;subtract R21 from R20</a:t>
                </a:r>
              </a:p>
              <a:p>
                <a:pPr>
                  <a:spcBef>
                    <a:spcPct val="50000"/>
                  </a:spcBef>
                </a:pPr>
                <a:endParaRPr lang="pt-BR" sz="1600" b="1" i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758" name="Line 110"/>
            <p:cNvSpPr>
              <a:spLocks noChangeShapeType="1"/>
            </p:cNvSpPr>
            <p:nvPr/>
          </p:nvSpPr>
          <p:spPr bwMode="auto">
            <a:xfrm>
              <a:off x="845" y="2612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759" name="Group 111"/>
          <p:cNvGrpSpPr>
            <a:grpSpLocks/>
          </p:cNvGrpSpPr>
          <p:nvPr/>
        </p:nvGrpSpPr>
        <p:grpSpPr bwMode="auto">
          <a:xfrm>
            <a:off x="1358900" y="4194175"/>
            <a:ext cx="6877050" cy="1828800"/>
            <a:chOff x="856" y="2682"/>
            <a:chExt cx="4332" cy="1152"/>
          </a:xfrm>
        </p:grpSpPr>
        <p:sp>
          <p:nvSpPr>
            <p:cNvPr id="27760" name="Text Box 112"/>
            <p:cNvSpPr txBox="1">
              <a:spLocks noChangeArrowheads="1"/>
            </p:cNvSpPr>
            <p:nvPr/>
          </p:nvSpPr>
          <p:spPr bwMode="auto">
            <a:xfrm>
              <a:off x="856" y="2682"/>
              <a:ext cx="4332" cy="1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i="1"/>
                <a:t>Solution:                        </a:t>
              </a:r>
              <a:r>
                <a:rPr lang="en-US" b="1" i="1"/>
                <a:t>		  	      </a:t>
              </a:r>
            </a:p>
            <a:p>
              <a:r>
                <a:rPr lang="pt-BR" b="1" i="1"/>
                <a:t>	$A5	1010 0101</a:t>
              </a:r>
            </a:p>
            <a:p>
              <a:r>
                <a:rPr lang="pt-BR" b="1" i="1"/>
                <a:t>          -   $23	0010 0011</a:t>
              </a:r>
            </a:p>
            <a:p>
              <a:r>
                <a:rPr lang="pt-BR" b="1" i="1"/>
                <a:t>	$82	1000 0010	R20 = $82</a:t>
              </a:r>
            </a:p>
            <a:p>
              <a:r>
                <a:rPr lang="en-US" sz="1400" b="1" i="1"/>
                <a:t>C = 0 because R21 is not bigger than R20 and there is no borrow from D8 bit.</a:t>
              </a:r>
            </a:p>
            <a:p>
              <a:r>
                <a:rPr lang="en-US" sz="1400" b="1" i="1"/>
                <a:t>Z = 0 because the R20 has a value other than 0 after the subtraction.</a:t>
              </a:r>
            </a:p>
            <a:p>
              <a:r>
                <a:rPr lang="en-US" sz="1400" b="1" i="1"/>
                <a:t>H = 0 because there is no borrow from D4 to D3.</a:t>
              </a:r>
            </a:p>
          </p:txBody>
        </p:sp>
        <p:sp>
          <p:nvSpPr>
            <p:cNvPr id="27761" name="Line 113"/>
            <p:cNvSpPr>
              <a:spLocks noChangeShapeType="1"/>
            </p:cNvSpPr>
            <p:nvPr/>
          </p:nvSpPr>
          <p:spPr bwMode="auto">
            <a:xfrm>
              <a:off x="1491" y="3211"/>
              <a:ext cx="2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2" name="Line 114"/>
            <p:cNvSpPr>
              <a:spLocks noChangeShapeType="1"/>
            </p:cNvSpPr>
            <p:nvPr/>
          </p:nvSpPr>
          <p:spPr bwMode="auto">
            <a:xfrm>
              <a:off x="2038" y="3219"/>
              <a:ext cx="7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773" name="Group 125"/>
          <p:cNvGrpSpPr>
            <a:grpSpLocks/>
          </p:cNvGrpSpPr>
          <p:nvPr/>
        </p:nvGrpSpPr>
        <p:grpSpPr bwMode="auto">
          <a:xfrm>
            <a:off x="1352550" y="2359025"/>
            <a:ext cx="6934200" cy="3981450"/>
            <a:chOff x="830" y="1532"/>
            <a:chExt cx="4368" cy="2508"/>
          </a:xfrm>
        </p:grpSpPr>
        <p:grpSp>
          <p:nvGrpSpPr>
            <p:cNvPr id="27774" name="Group 126"/>
            <p:cNvGrpSpPr>
              <a:grpSpLocks/>
            </p:cNvGrpSpPr>
            <p:nvPr/>
          </p:nvGrpSpPr>
          <p:grpSpPr bwMode="auto">
            <a:xfrm>
              <a:off x="830" y="1532"/>
              <a:ext cx="4368" cy="2508"/>
              <a:chOff x="1142" y="4320"/>
              <a:chExt cx="4368" cy="2788"/>
            </a:xfrm>
          </p:grpSpPr>
          <p:sp>
            <p:nvSpPr>
              <p:cNvPr id="27775" name="Rectangle 127"/>
              <p:cNvSpPr>
                <a:spLocks noChangeArrowheads="1"/>
              </p:cNvSpPr>
              <p:nvPr/>
            </p:nvSpPr>
            <p:spPr bwMode="auto">
              <a:xfrm>
                <a:off x="1166" y="4320"/>
                <a:ext cx="4344" cy="2788"/>
              </a:xfrm>
              <a:prstGeom prst="rect">
                <a:avLst/>
              </a:prstGeom>
              <a:solidFill>
                <a:srgbClr val="E4F39B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7776" name="Text Box 128"/>
              <p:cNvSpPr txBox="1">
                <a:spLocks noChangeArrowheads="1"/>
              </p:cNvSpPr>
              <p:nvPr/>
            </p:nvSpPr>
            <p:spPr bwMode="auto">
              <a:xfrm>
                <a:off x="1142" y="4338"/>
                <a:ext cx="4332" cy="1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 i="1"/>
                  <a:t>Example: Show the status of the C, H, and Z flags after the subtraction of 0x73 from 0x52 in the following instructions: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1600" b="1" i="1">
                    <a:latin typeface="Courier New" panose="02070309020205020404" pitchFamily="49" charset="0"/>
                    <a:cs typeface="Courier New" panose="02070309020205020404" pitchFamily="49" charset="0"/>
                  </a:rPr>
                  <a:t>	LDI	R20, 0x52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1600" b="1" i="1">
                    <a:latin typeface="Courier New" panose="02070309020205020404" pitchFamily="49" charset="0"/>
                    <a:cs typeface="Courier New" panose="02070309020205020404" pitchFamily="49" charset="0"/>
                  </a:rPr>
                  <a:t>	LDI	R21, 0x73		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1600" b="1" i="1">
                    <a:latin typeface="Courier New" panose="02070309020205020404" pitchFamily="49" charset="0"/>
                    <a:cs typeface="Courier New" panose="02070309020205020404" pitchFamily="49" charset="0"/>
                  </a:rPr>
                  <a:t>	SUB	R20, R21	;subtract R21 from R20</a:t>
                </a:r>
              </a:p>
              <a:p>
                <a:pPr>
                  <a:spcBef>
                    <a:spcPct val="50000"/>
                  </a:spcBef>
                </a:pPr>
                <a:endParaRPr lang="pt-BR" sz="1600" b="1" i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777" name="Line 129"/>
            <p:cNvSpPr>
              <a:spLocks noChangeShapeType="1"/>
            </p:cNvSpPr>
            <p:nvPr/>
          </p:nvSpPr>
          <p:spPr bwMode="auto">
            <a:xfrm>
              <a:off x="845" y="2612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778" name="Group 130"/>
          <p:cNvGrpSpPr>
            <a:grpSpLocks/>
          </p:cNvGrpSpPr>
          <p:nvPr/>
        </p:nvGrpSpPr>
        <p:grpSpPr bwMode="auto">
          <a:xfrm>
            <a:off x="1355725" y="4095750"/>
            <a:ext cx="6877050" cy="1828800"/>
            <a:chOff x="856" y="2682"/>
            <a:chExt cx="4332" cy="1152"/>
          </a:xfrm>
        </p:grpSpPr>
        <p:sp>
          <p:nvSpPr>
            <p:cNvPr id="27779" name="Text Box 131"/>
            <p:cNvSpPr txBox="1">
              <a:spLocks noChangeArrowheads="1"/>
            </p:cNvSpPr>
            <p:nvPr/>
          </p:nvSpPr>
          <p:spPr bwMode="auto">
            <a:xfrm>
              <a:off x="856" y="2682"/>
              <a:ext cx="4332" cy="1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i="1"/>
                <a:t>Solution:                        </a:t>
              </a:r>
              <a:r>
                <a:rPr lang="en-US" b="1" i="1"/>
                <a:t>		  	      </a:t>
              </a:r>
            </a:p>
            <a:p>
              <a:r>
                <a:rPr lang="pt-BR" b="1" i="1"/>
                <a:t>	 $52	0101 0010</a:t>
              </a:r>
            </a:p>
            <a:p>
              <a:r>
                <a:rPr lang="pt-BR" b="1" i="1"/>
                <a:t>           -   $73	0111 0011</a:t>
              </a:r>
            </a:p>
            <a:p>
              <a:r>
                <a:rPr lang="pt-BR" b="1" i="1"/>
                <a:t>	$DF	1101 1111	R20 = $DF</a:t>
              </a:r>
            </a:p>
            <a:p>
              <a:r>
                <a:rPr lang="en-US" sz="1400" b="1" i="1"/>
                <a:t>C = 1 because R21 is bigger than R20 and there is a borrow from D8 bit.</a:t>
              </a:r>
            </a:p>
            <a:p>
              <a:r>
                <a:rPr lang="en-US" sz="1400" b="1" i="1"/>
                <a:t>Z = 0 because the R20 has a value other than zero after the subtraction.</a:t>
              </a:r>
            </a:p>
            <a:p>
              <a:r>
                <a:rPr lang="en-US" sz="1400" b="1" i="1"/>
                <a:t>H = 1 because there is a borrow from D4 to D3.</a:t>
              </a:r>
            </a:p>
          </p:txBody>
        </p:sp>
        <p:sp>
          <p:nvSpPr>
            <p:cNvPr id="27780" name="Line 132"/>
            <p:cNvSpPr>
              <a:spLocks noChangeShapeType="1"/>
            </p:cNvSpPr>
            <p:nvPr/>
          </p:nvSpPr>
          <p:spPr bwMode="auto">
            <a:xfrm>
              <a:off x="1491" y="3211"/>
              <a:ext cx="2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1" name="Line 133"/>
            <p:cNvSpPr>
              <a:spLocks noChangeShapeType="1"/>
            </p:cNvSpPr>
            <p:nvPr/>
          </p:nvSpPr>
          <p:spPr bwMode="auto">
            <a:xfrm>
              <a:off x="2038" y="3219"/>
              <a:ext cx="7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764" name="Group 116"/>
          <p:cNvGrpSpPr>
            <a:grpSpLocks/>
          </p:cNvGrpSpPr>
          <p:nvPr/>
        </p:nvGrpSpPr>
        <p:grpSpPr bwMode="auto">
          <a:xfrm>
            <a:off x="1346200" y="2347913"/>
            <a:ext cx="6934200" cy="3981450"/>
            <a:chOff x="830" y="1532"/>
            <a:chExt cx="4368" cy="2508"/>
          </a:xfrm>
        </p:grpSpPr>
        <p:grpSp>
          <p:nvGrpSpPr>
            <p:cNvPr id="27765" name="Group 117"/>
            <p:cNvGrpSpPr>
              <a:grpSpLocks/>
            </p:cNvGrpSpPr>
            <p:nvPr/>
          </p:nvGrpSpPr>
          <p:grpSpPr bwMode="auto">
            <a:xfrm>
              <a:off x="830" y="1532"/>
              <a:ext cx="4368" cy="2508"/>
              <a:chOff x="1142" y="4320"/>
              <a:chExt cx="4368" cy="2788"/>
            </a:xfrm>
          </p:grpSpPr>
          <p:sp>
            <p:nvSpPr>
              <p:cNvPr id="27766" name="Rectangle 118"/>
              <p:cNvSpPr>
                <a:spLocks noChangeArrowheads="1"/>
              </p:cNvSpPr>
              <p:nvPr/>
            </p:nvSpPr>
            <p:spPr bwMode="auto">
              <a:xfrm>
                <a:off x="1166" y="4320"/>
                <a:ext cx="4344" cy="2788"/>
              </a:xfrm>
              <a:prstGeom prst="rect">
                <a:avLst/>
              </a:prstGeom>
              <a:solidFill>
                <a:srgbClr val="E4F39B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7767" name="Text Box 119"/>
              <p:cNvSpPr txBox="1">
                <a:spLocks noChangeArrowheads="1"/>
              </p:cNvSpPr>
              <p:nvPr/>
            </p:nvSpPr>
            <p:spPr bwMode="auto">
              <a:xfrm>
                <a:off x="1142" y="4338"/>
                <a:ext cx="4332" cy="1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 i="1"/>
                  <a:t>Example: Show the status of the C, H, and Z flags after the subtraction of 0x9C from 0x9C in the following instructions: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1600" b="1" i="1">
                    <a:latin typeface="Courier New" panose="02070309020205020404" pitchFamily="49" charset="0"/>
                    <a:cs typeface="Courier New" panose="02070309020205020404" pitchFamily="49" charset="0"/>
                  </a:rPr>
                  <a:t>	LDI	R20, 0x9C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1600" b="1" i="1">
                    <a:latin typeface="Courier New" panose="02070309020205020404" pitchFamily="49" charset="0"/>
                    <a:cs typeface="Courier New" panose="02070309020205020404" pitchFamily="49" charset="0"/>
                  </a:rPr>
                  <a:t>	LDI	R21, 0x9C		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1600" b="1" i="1">
                    <a:latin typeface="Courier New" panose="02070309020205020404" pitchFamily="49" charset="0"/>
                    <a:cs typeface="Courier New" panose="02070309020205020404" pitchFamily="49" charset="0"/>
                  </a:rPr>
                  <a:t>	SUB	R20, R21	;subtract R21 from R20</a:t>
                </a:r>
              </a:p>
              <a:p>
                <a:pPr>
                  <a:spcBef>
                    <a:spcPct val="50000"/>
                  </a:spcBef>
                </a:pPr>
                <a:endParaRPr lang="pt-BR" sz="1600" b="1" i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768" name="Line 120"/>
            <p:cNvSpPr>
              <a:spLocks noChangeShapeType="1"/>
            </p:cNvSpPr>
            <p:nvPr/>
          </p:nvSpPr>
          <p:spPr bwMode="auto">
            <a:xfrm>
              <a:off x="845" y="2612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769" name="Group 121"/>
          <p:cNvGrpSpPr>
            <a:grpSpLocks/>
          </p:cNvGrpSpPr>
          <p:nvPr/>
        </p:nvGrpSpPr>
        <p:grpSpPr bwMode="auto">
          <a:xfrm>
            <a:off x="1387475" y="4186238"/>
            <a:ext cx="6877050" cy="1828800"/>
            <a:chOff x="856" y="2682"/>
            <a:chExt cx="4332" cy="1152"/>
          </a:xfrm>
        </p:grpSpPr>
        <p:sp>
          <p:nvSpPr>
            <p:cNvPr id="27770" name="Text Box 122"/>
            <p:cNvSpPr txBox="1">
              <a:spLocks noChangeArrowheads="1"/>
            </p:cNvSpPr>
            <p:nvPr/>
          </p:nvSpPr>
          <p:spPr bwMode="auto">
            <a:xfrm>
              <a:off x="856" y="2682"/>
              <a:ext cx="4332" cy="1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i="1"/>
                <a:t>Solution:                        </a:t>
              </a:r>
              <a:r>
                <a:rPr lang="en-US" b="1" i="1"/>
                <a:t>		  	      </a:t>
              </a:r>
            </a:p>
            <a:p>
              <a:r>
                <a:rPr lang="pt-BR" b="1" i="1"/>
                <a:t>	$9C	1001 1100</a:t>
              </a:r>
            </a:p>
            <a:p>
              <a:r>
                <a:rPr lang="pt-BR" b="1" i="1"/>
                <a:t>          -   $9C	1001 1100</a:t>
              </a:r>
            </a:p>
            <a:p>
              <a:r>
                <a:rPr lang="pt-BR" b="1" i="1"/>
                <a:t>	$00	0000 0000	R20 = $00</a:t>
              </a:r>
            </a:p>
            <a:p>
              <a:r>
                <a:rPr lang="en-US" sz="1400" b="1" i="1"/>
                <a:t>C = 0 because R21 is not bigger than R20 and there is no borrow from D8 bit.</a:t>
              </a:r>
            </a:p>
            <a:p>
              <a:r>
                <a:rPr lang="en-US" sz="1400" b="1" i="1"/>
                <a:t>Z = 1 because the R20 is zero after the subtraction.</a:t>
              </a:r>
            </a:p>
            <a:p>
              <a:r>
                <a:rPr lang="en-US" sz="1400" b="1" i="1"/>
                <a:t>H = 0 because there is no borrow from D4 to D3.</a:t>
              </a:r>
            </a:p>
          </p:txBody>
        </p:sp>
        <p:sp>
          <p:nvSpPr>
            <p:cNvPr id="27771" name="Line 123"/>
            <p:cNvSpPr>
              <a:spLocks noChangeShapeType="1"/>
            </p:cNvSpPr>
            <p:nvPr/>
          </p:nvSpPr>
          <p:spPr bwMode="auto">
            <a:xfrm>
              <a:off x="1491" y="3211"/>
              <a:ext cx="2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2" name="Line 124"/>
            <p:cNvSpPr>
              <a:spLocks noChangeShapeType="1"/>
            </p:cNvSpPr>
            <p:nvPr/>
          </p:nvSpPr>
          <p:spPr bwMode="auto">
            <a:xfrm>
              <a:off x="2038" y="3219"/>
              <a:ext cx="7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784" name="Group 136"/>
          <p:cNvGrpSpPr>
            <a:grpSpLocks/>
          </p:cNvGrpSpPr>
          <p:nvPr/>
        </p:nvGrpSpPr>
        <p:grpSpPr bwMode="auto">
          <a:xfrm>
            <a:off x="6565900" y="684213"/>
            <a:ext cx="2578100" cy="2527300"/>
            <a:chOff x="1184" y="3952"/>
            <a:chExt cx="1624" cy="1592"/>
          </a:xfrm>
        </p:grpSpPr>
        <p:sp>
          <p:nvSpPr>
            <p:cNvPr id="27783" name="Rectangle 135"/>
            <p:cNvSpPr>
              <a:spLocks noChangeArrowheads="1"/>
            </p:cNvSpPr>
            <p:nvPr/>
          </p:nvSpPr>
          <p:spPr bwMode="auto">
            <a:xfrm>
              <a:off x="1184" y="3952"/>
              <a:ext cx="1624" cy="1592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7782" name="Picture 13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4006"/>
              <a:ext cx="1506" cy="1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5796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7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7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7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7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7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7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7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7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7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7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7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7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7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7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7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7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7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7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.INCLUDE</a:t>
            </a:r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898650"/>
            <a:ext cx="83820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.INCLUDE “</a:t>
            </a:r>
            <a:r>
              <a:rPr lang="en-US" i="1"/>
              <a:t>filename.ext</a:t>
            </a:r>
            <a:r>
              <a:rPr lang="en-US"/>
              <a:t>”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176338" y="2590800"/>
            <a:ext cx="6738937" cy="2146300"/>
            <a:chOff x="702" y="2473"/>
            <a:chExt cx="4245" cy="1352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02" y="2473"/>
              <a:ext cx="4245" cy="135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00" y="2694"/>
              <a:ext cx="4058" cy="10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27" y="2682"/>
              <a:ext cx="4070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.equ	SREG	= 0x3f</a:t>
              </a:r>
            </a:p>
            <a:p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.equ	SPL	= 0x3d</a:t>
              </a:r>
            </a:p>
            <a:p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.equ	SPH	= 0x3e</a:t>
              </a:r>
            </a:p>
            <a:p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....</a:t>
              </a:r>
            </a:p>
            <a:p>
              <a:endParaRPr 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404" y="2496"/>
              <a:ext cx="960" cy="174"/>
            </a:xfrm>
            <a:prstGeom prst="rect">
              <a:avLst/>
            </a:prstGeom>
            <a:solidFill>
              <a:srgbClr val="74F877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393" y="2474"/>
              <a:ext cx="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M328def.inc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190625" y="4883150"/>
            <a:ext cx="6738938" cy="1565275"/>
            <a:chOff x="750" y="3104"/>
            <a:chExt cx="4245" cy="98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50" y="3113"/>
              <a:ext cx="4245" cy="97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848" y="3334"/>
              <a:ext cx="4058" cy="6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875" y="3322"/>
              <a:ext cx="4070" cy="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  LDI   R20, 10</a:t>
              </a:r>
            </a:p>
            <a:p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  OUT   SPL, R20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452" y="3136"/>
              <a:ext cx="960" cy="174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441" y="3104"/>
              <a:ext cx="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Program.asm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655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BC Template">
  <a:themeElements>
    <a:clrScheme name="UBC Theme Color">
      <a:dk1>
        <a:srgbClr val="002040"/>
      </a:dk1>
      <a:lt1>
        <a:sysClr val="window" lastClr="FFFFFF"/>
      </a:lt1>
      <a:dk2>
        <a:srgbClr val="486B7F"/>
      </a:dk2>
      <a:lt2>
        <a:srgbClr val="EEECE1"/>
      </a:lt2>
      <a:accent1>
        <a:srgbClr val="002040"/>
      </a:accent1>
      <a:accent2>
        <a:srgbClr val="2E526B"/>
      </a:accent2>
      <a:accent3>
        <a:srgbClr val="6A8999"/>
      </a:accent3>
      <a:accent4>
        <a:srgbClr val="A7B9C1"/>
      </a:accent4>
      <a:accent5>
        <a:srgbClr val="BECBD0"/>
      </a:accent5>
      <a:accent6>
        <a:srgbClr val="D0DCDF"/>
      </a:accent6>
      <a:hlink>
        <a:srgbClr val="0000FF"/>
      </a:hlink>
      <a:folHlink>
        <a:srgbClr val="800080"/>
      </a:folHlink>
    </a:clrScheme>
    <a:fontScheme name="UBC Theme Font">
      <a:majorFont>
        <a:latin typeface="UBC Theme Font"/>
        <a:ea typeface=""/>
        <a:cs typeface=""/>
      </a:majorFont>
      <a:minorFont>
        <a:latin typeface="UBC Theme Fo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59436</TotalTime>
  <Words>761</Words>
  <Application>Microsoft Office PowerPoint</Application>
  <PresentationFormat>On-screen Show (4:3)</PresentationFormat>
  <Paragraphs>114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Calibri</vt:lpstr>
      <vt:lpstr>Courier New</vt:lpstr>
      <vt:lpstr>Palatino Linotype</vt:lpstr>
      <vt:lpstr>UBC Theme Font</vt:lpstr>
      <vt:lpstr>Verdana</vt:lpstr>
      <vt:lpstr>WhitneyHTF-Bold</vt:lpstr>
      <vt:lpstr>Wingdings</vt:lpstr>
      <vt:lpstr>UBC Template</vt:lpstr>
      <vt:lpstr>Visio</vt:lpstr>
      <vt:lpstr>Status Register (SREG)</vt:lpstr>
      <vt:lpstr>.INCLUDE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Rehan</dc:creator>
  <cp:lastModifiedBy>Muhammad Umer</cp:lastModifiedBy>
  <cp:revision>2236</cp:revision>
  <dcterms:created xsi:type="dcterms:W3CDTF">2011-08-14T17:55:34Z</dcterms:created>
  <dcterms:modified xsi:type="dcterms:W3CDTF">2022-02-17T18:17:28Z</dcterms:modified>
</cp:coreProperties>
</file>