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han" initials="R" lastIdx="1" clrIdx="0"/>
  <p:cmAuthor id="1" name="phallsch" initials="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1F28"/>
    <a:srgbClr val="002040"/>
    <a:srgbClr val="839DC5"/>
    <a:srgbClr val="CDCDCD"/>
    <a:srgbClr val="A3B4B8"/>
    <a:srgbClr val="464646"/>
    <a:srgbClr val="2DA2BF"/>
    <a:srgbClr val="486B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1" autoAdjust="0"/>
    <p:restoredTop sz="95238" autoAdjust="0"/>
  </p:normalViewPr>
  <p:slideViewPr>
    <p:cSldViewPr>
      <p:cViewPr varScale="1">
        <p:scale>
          <a:sx n="78" d="100"/>
          <a:sy n="78" d="100"/>
        </p:scale>
        <p:origin x="16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FAEF-3A5E-4750-8DE6-39E2F9B8BA0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FF71-C5B0-403C-8729-5A32252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D3DE-332C-4982-A49F-A11411F96F6E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3417-4E1D-4DB9-8B42-6F23E440A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F3417-4E1D-4DB9-8B42-6F23E440A0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1547106-7343-47A8-92F0-7234E05907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73E406-063E-4567-9956-A71C72D1729D}" type="slidenum">
              <a:rPr lang="fa-IR" altLang="en-US"/>
              <a:pPr/>
              <a:t>2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78D796E-9FD0-413A-BB6E-DA32EBFEC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CBB3288-1A65-4001-A113-F1EC26576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UBC_Cliff_Tritone_annedit.jp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867400"/>
            <a:ext cx="9144000" cy="358421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48F195-C2A3-48C1-AC37-65AD8DBA1DFC}"/>
              </a:ext>
            </a:extLst>
          </p:cNvPr>
          <p:cNvSpPr/>
          <p:nvPr userDrawn="1"/>
        </p:nvSpPr>
        <p:spPr>
          <a:xfrm>
            <a:off x="0" y="0"/>
            <a:ext cx="91440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90499" y="3733800"/>
            <a:ext cx="876300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95482" y="1594128"/>
            <a:ext cx="775303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DF66E-48C2-48DD-B4D1-B1F292264871}"/>
              </a:ext>
            </a:extLst>
          </p:cNvPr>
          <p:cNvGrpSpPr/>
          <p:nvPr userDrawn="1"/>
        </p:nvGrpSpPr>
        <p:grpSpPr>
          <a:xfrm>
            <a:off x="152400" y="6225821"/>
            <a:ext cx="3534706" cy="626895"/>
            <a:chOff x="3156098" y="6248756"/>
            <a:chExt cx="3610906" cy="602086"/>
          </a:xfrm>
        </p:grpSpPr>
        <p:pic>
          <p:nvPicPr>
            <p:cNvPr id="44034" name="Picture 2" descr="School of Electrical Engineering &amp; Computer Science (SEECS)">
              <a:extLst>
                <a:ext uri="{FF2B5EF4-FFF2-40B4-BE49-F238E27FC236}">
                  <a16:creationId xmlns:a16="http://schemas.microsoft.com/office/drawing/2014/main" id="{D1619799-2778-49C2-80DC-AAEFADE12C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876" y="6248756"/>
              <a:ext cx="2634128" cy="6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6" name="Picture 4" descr="NUST SEECS">
              <a:extLst>
                <a:ext uri="{FF2B5EF4-FFF2-40B4-BE49-F238E27FC236}">
                  <a16:creationId xmlns:a16="http://schemas.microsoft.com/office/drawing/2014/main" id="{FDAE6559-B346-4F2D-B22B-BC1D21923C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098" y="6248756"/>
              <a:ext cx="976778" cy="55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06450" y="-3175"/>
            <a:ext cx="15128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365377" y="-3175"/>
            <a:ext cx="6854825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-3175"/>
            <a:ext cx="7635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7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27166" y="185460"/>
            <a:ext cx="314707" cy="42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OM.png" descr="/Users/anngoncalves/Desktop/UBC PPT Templates explore/graphic objects/POM.png"/>
          <p:cNvPicPr>
            <a:picLocks noChangeAspect="1"/>
          </p:cNvPicPr>
          <p:nvPr userDrawn="1"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029631" y="215749"/>
            <a:ext cx="896112" cy="1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6" r:link="rId7" cstate="print"/>
          <a:srcRect l="9158" t="2914" r="19727" b="2914"/>
          <a:stretch>
            <a:fillRect/>
          </a:stretch>
        </p:blipFill>
        <p:spPr bwMode="auto">
          <a:xfrm>
            <a:off x="0" y="950919"/>
            <a:ext cx="9228138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2"/>
            <a:ext cx="2472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843281"/>
            <a:ext cx="247200" cy="327152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5" name="Shape 35"/>
          <p:cNvSpPr/>
          <p:nvPr/>
        </p:nvSpPr>
        <p:spPr>
          <a:xfrm>
            <a:off x="0" y="4114800"/>
            <a:ext cx="2472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6" name="Shape 36"/>
          <p:cNvSpPr/>
          <p:nvPr/>
        </p:nvSpPr>
        <p:spPr>
          <a:xfrm>
            <a:off x="0" y="4922002"/>
            <a:ext cx="247200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99419" y="1419765"/>
            <a:ext cx="7952483" cy="510803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0" y="207284"/>
            <a:ext cx="8845685" cy="853440"/>
          </a:xfrm>
          <a:prstGeom prst="roundRect">
            <a:avLst>
              <a:gd name="adj" fmla="val 12220"/>
            </a:avLst>
          </a:prstGeom>
          <a:solidFill>
            <a:srgbClr val="12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hape 37"/>
          <p:cNvCxnSpPr/>
          <p:nvPr userDrawn="1"/>
        </p:nvCxnSpPr>
        <p:spPr>
          <a:xfrm>
            <a:off x="817317" y="315009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38"/>
          <p:cNvSpPr txBox="1">
            <a:spLocks noGrp="1"/>
          </p:cNvSpPr>
          <p:nvPr>
            <p:ph type="title"/>
          </p:nvPr>
        </p:nvSpPr>
        <p:spPr>
          <a:xfrm>
            <a:off x="924649" y="297695"/>
            <a:ext cx="7761825" cy="67385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 sz="3733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dirty="0"/>
          </a:p>
        </p:txBody>
      </p:sp>
      <p:cxnSp>
        <p:nvCxnSpPr>
          <p:cNvPr id="22" name="Shape 37"/>
          <p:cNvCxnSpPr/>
          <p:nvPr userDrawn="1"/>
        </p:nvCxnSpPr>
        <p:spPr>
          <a:xfrm>
            <a:off x="8904677" y="297695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2" name="Shape 112"/>
          <p:cNvGrpSpPr/>
          <p:nvPr userDrawn="1"/>
        </p:nvGrpSpPr>
        <p:grpSpPr>
          <a:xfrm>
            <a:off x="247201" y="429325"/>
            <a:ext cx="366457" cy="366436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2200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382000" y="6675120"/>
            <a:ext cx="762000" cy="190254"/>
          </a:xfrm>
          <a:prstGeom prst="rect">
            <a:avLst/>
          </a:prstGeom>
          <a:solidFill>
            <a:srgbClr val="DA1F28"/>
          </a:solidFill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058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5"/>
            <a:ext cx="40401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914405"/>
            <a:ext cx="40417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3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9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958220" y="5867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0" y="4648200"/>
            <a:ext cx="3352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defRPr/>
            </a:pPr>
            <a:endParaRPr lang="en-US" sz="2400" i="1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1" y="58293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Instructor: Dr.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Arbab Latif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33349" y="1600200"/>
            <a:ext cx="8877299" cy="1219200"/>
          </a:xfrm>
        </p:spPr>
        <p:txBody>
          <a:bodyPr/>
          <a:lstStyle/>
          <a:p>
            <a:r>
              <a:rPr lang="en-US" dirty="0"/>
              <a:t>EE-222: Microprocessor Systems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90499" y="3352800"/>
            <a:ext cx="8763000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AVR Microcontroller: </a:t>
            </a:r>
          </a:p>
          <a:p>
            <a:r>
              <a:rPr lang="en-US" dirty="0">
                <a:solidFill>
                  <a:srgbClr val="0000FF"/>
                </a:solidFill>
              </a:rPr>
              <a:t>Program Counter </a:t>
            </a:r>
          </a:p>
          <a:p>
            <a:r>
              <a:rPr lang="en-US" dirty="0">
                <a:solidFill>
                  <a:srgbClr val="0000FF"/>
                </a:solidFill>
              </a:rPr>
              <a:t>and</a:t>
            </a:r>
          </a:p>
          <a:p>
            <a:r>
              <a:rPr lang="en-US" dirty="0">
                <a:solidFill>
                  <a:srgbClr val="0000FF"/>
                </a:solidFill>
              </a:rPr>
              <a:t>Program ROM Space</a:t>
            </a:r>
            <a:endParaRPr lang="en-US" b="1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5">
            <a:extLst>
              <a:ext uri="{FF2B5EF4-FFF2-40B4-BE49-F238E27FC236}">
                <a16:creationId xmlns:a16="http://schemas.microsoft.com/office/drawing/2014/main" id="{6807A3F6-37EE-44D3-A620-7909DBC97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275113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37891" name="Object 5">
                        <a:extLst>
                          <a:ext uri="{FF2B5EF4-FFF2-40B4-BE49-F238E27FC236}">
                            <a16:creationId xmlns:a16="http://schemas.microsoft.com/office/drawing/2014/main" id="{6807A3F6-37EE-44D3-A620-7909DBC97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5113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87" name="Object 95">
            <a:extLst>
              <a:ext uri="{FF2B5EF4-FFF2-40B4-BE49-F238E27FC236}">
                <a16:creationId xmlns:a16="http://schemas.microsoft.com/office/drawing/2014/main" id="{0E812D75-FF6B-4029-91C0-C1F2AFD4E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5388" y="2882900"/>
          <a:ext cx="103822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6" imgW="961339" imgH="1052779" progId="Visio.Drawing.11">
                  <p:embed/>
                </p:oleObj>
              </mc:Choice>
              <mc:Fallback>
                <p:oleObj name="Visio" r:id="rId6" imgW="961339" imgH="1052779" progId="Visio.Drawing.11">
                  <p:embed/>
                  <p:pic>
                    <p:nvPicPr>
                      <p:cNvPr id="33887" name="Object 95">
                        <a:extLst>
                          <a:ext uri="{FF2B5EF4-FFF2-40B4-BE49-F238E27FC236}">
                            <a16:creationId xmlns:a16="http://schemas.microsoft.com/office/drawing/2014/main" id="{0E812D75-FF6B-4029-91C0-C1F2AFD4E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2882900"/>
                        <a:ext cx="1038225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Rectangle 2">
            <a:extLst>
              <a:ext uri="{FF2B5EF4-FFF2-40B4-BE49-F238E27FC236}">
                <a16:creationId xmlns:a16="http://schemas.microsoft.com/office/drawing/2014/main" id="{5BD63688-704C-4A23-9BA3-1E0FC61A9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Flash memory and PC register [ATmega16a]</a:t>
            </a:r>
          </a:p>
        </p:txBody>
      </p:sp>
      <p:graphicFrame>
        <p:nvGraphicFramePr>
          <p:cNvPr id="33847" name="Object 55">
            <a:extLst>
              <a:ext uri="{FF2B5EF4-FFF2-40B4-BE49-F238E27FC236}">
                <a16:creationId xmlns:a16="http://schemas.microsoft.com/office/drawing/2014/main" id="{AAB7FB07-6EB6-493E-B6E7-5DCA7DD25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144110"/>
              </p:ext>
            </p:extLst>
          </p:nvPr>
        </p:nvGraphicFramePr>
        <p:xfrm>
          <a:off x="4014788" y="4032250"/>
          <a:ext cx="984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8" imgW="883796" imgH="670338" progId="Visio.Drawing.11">
                  <p:embed/>
                </p:oleObj>
              </mc:Choice>
              <mc:Fallback>
                <p:oleObj name="Visio" r:id="rId8" imgW="883796" imgH="670338" progId="Visio.Drawing.11">
                  <p:embed/>
                  <p:pic>
                    <p:nvPicPr>
                      <p:cNvPr id="33847" name="Object 55">
                        <a:extLst>
                          <a:ext uri="{FF2B5EF4-FFF2-40B4-BE49-F238E27FC236}">
                            <a16:creationId xmlns:a16="http://schemas.microsoft.com/office/drawing/2014/main" id="{AAB7FB07-6EB6-493E-B6E7-5DCA7DD25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4032250"/>
                        <a:ext cx="9842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Line 56">
            <a:extLst>
              <a:ext uri="{FF2B5EF4-FFF2-40B4-BE49-F238E27FC236}">
                <a16:creationId xmlns:a16="http://schemas.microsoft.com/office/drawing/2014/main" id="{DE424FD1-AF98-4EE5-8441-82791818E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80352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57">
            <a:extLst>
              <a:ext uri="{FF2B5EF4-FFF2-40B4-BE49-F238E27FC236}">
                <a16:creationId xmlns:a16="http://schemas.microsoft.com/office/drawing/2014/main" id="{14C42EFB-4B2D-411B-8CDA-651D5D6E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460625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16-bit</a:t>
            </a:r>
          </a:p>
        </p:txBody>
      </p:sp>
      <p:grpSp>
        <p:nvGrpSpPr>
          <p:cNvPr id="33852" name="Group 60">
            <a:extLst>
              <a:ext uri="{FF2B5EF4-FFF2-40B4-BE49-F238E27FC236}">
                <a16:creationId xmlns:a16="http://schemas.microsoft.com/office/drawing/2014/main" id="{D3869717-8C06-47CC-BA86-B64FD640E111}"/>
              </a:ext>
            </a:extLst>
          </p:cNvPr>
          <p:cNvGrpSpPr>
            <a:grpSpLocks/>
          </p:cNvGrpSpPr>
          <p:nvPr/>
        </p:nvGrpSpPr>
        <p:grpSpPr bwMode="auto">
          <a:xfrm>
            <a:off x="3738563" y="1117600"/>
            <a:ext cx="1028700" cy="3040063"/>
            <a:chOff x="2356" y="593"/>
            <a:chExt cx="648" cy="1915"/>
          </a:xfrm>
        </p:grpSpPr>
        <p:sp>
          <p:nvSpPr>
            <p:cNvPr id="37922" name="Text Box 58">
              <a:extLst>
                <a:ext uri="{FF2B5EF4-FFF2-40B4-BE49-F238E27FC236}">
                  <a16:creationId xmlns:a16="http://schemas.microsoft.com/office/drawing/2014/main" id="{9DA86D99-7ED0-44E7-B1EA-2C745ED0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00    E205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01    E314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02    E321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03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04    0F02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05    E01B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06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07    9300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08    0300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09    940C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0A    0009</a:t>
              </a:r>
            </a:p>
          </p:txBody>
        </p:sp>
        <p:sp>
          <p:nvSpPr>
            <p:cNvPr id="37923" name="Line 59">
              <a:extLst>
                <a:ext uri="{FF2B5EF4-FFF2-40B4-BE49-F238E27FC236}">
                  <a16:creationId xmlns:a16="http://schemas.microsoft.com/office/drawing/2014/main" id="{41821655-D5DB-4C73-893A-87413D1FC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53" name="Text Box 61">
            <a:extLst>
              <a:ext uri="{FF2B5EF4-FFF2-40B4-BE49-F238E27FC236}">
                <a16:creationId xmlns:a16="http://schemas.microsoft.com/office/drawing/2014/main" id="{2931794A-2493-4DAB-B4FA-694C65DCA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1127125"/>
            <a:ext cx="657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E205</a:t>
            </a:r>
          </a:p>
        </p:txBody>
      </p:sp>
      <p:sp>
        <p:nvSpPr>
          <p:cNvPr id="33856" name="Text Box 64">
            <a:extLst>
              <a:ext uri="{FF2B5EF4-FFF2-40B4-BE49-F238E27FC236}">
                <a16:creationId xmlns:a16="http://schemas.microsoft.com/office/drawing/2014/main" id="{1D88B06C-4996-4995-8121-9FACFF3E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13970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E314</a:t>
            </a:r>
          </a:p>
        </p:txBody>
      </p:sp>
      <p:sp>
        <p:nvSpPr>
          <p:cNvPr id="33857" name="Text Box 65">
            <a:extLst>
              <a:ext uri="{FF2B5EF4-FFF2-40B4-BE49-F238E27FC236}">
                <a16:creationId xmlns:a16="http://schemas.microsoft.com/office/drawing/2014/main" id="{D67F43A8-6405-4297-A96B-AB6CA99B6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1671638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E321</a:t>
            </a:r>
          </a:p>
        </p:txBody>
      </p:sp>
      <p:sp>
        <p:nvSpPr>
          <p:cNvPr id="33858" name="Text Box 66">
            <a:extLst>
              <a:ext uri="{FF2B5EF4-FFF2-40B4-BE49-F238E27FC236}">
                <a16:creationId xmlns:a16="http://schemas.microsoft.com/office/drawing/2014/main" id="{E6163064-1D8D-4355-AEC1-50C98F00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1952625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0F01</a:t>
            </a:r>
          </a:p>
        </p:txBody>
      </p:sp>
      <p:sp>
        <p:nvSpPr>
          <p:cNvPr id="33859" name="Text Box 67">
            <a:extLst>
              <a:ext uri="{FF2B5EF4-FFF2-40B4-BE49-F238E27FC236}">
                <a16:creationId xmlns:a16="http://schemas.microsoft.com/office/drawing/2014/main" id="{6CEC0B72-2083-4F44-B181-0C890617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2220913"/>
            <a:ext cx="700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0F02</a:t>
            </a:r>
          </a:p>
        </p:txBody>
      </p:sp>
      <p:sp>
        <p:nvSpPr>
          <p:cNvPr id="33860" name="Text Box 68">
            <a:extLst>
              <a:ext uri="{FF2B5EF4-FFF2-40B4-BE49-F238E27FC236}">
                <a16:creationId xmlns:a16="http://schemas.microsoft.com/office/drawing/2014/main" id="{2E963509-6051-4F83-9A46-3C2F05670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500313"/>
            <a:ext cx="700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E01B</a:t>
            </a:r>
          </a:p>
        </p:txBody>
      </p:sp>
      <p:sp>
        <p:nvSpPr>
          <p:cNvPr id="33862" name="Text Box 70">
            <a:extLst>
              <a:ext uri="{FF2B5EF4-FFF2-40B4-BE49-F238E27FC236}">
                <a16:creationId xmlns:a16="http://schemas.microsoft.com/office/drawing/2014/main" id="{22743C6E-D84D-4458-A95C-D430027B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27749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0F01</a:t>
            </a:r>
          </a:p>
        </p:txBody>
      </p:sp>
      <p:sp>
        <p:nvSpPr>
          <p:cNvPr id="33864" name="Text Box 72">
            <a:extLst>
              <a:ext uri="{FF2B5EF4-FFF2-40B4-BE49-F238E27FC236}">
                <a16:creationId xmlns:a16="http://schemas.microsoft.com/office/drawing/2014/main" id="{47CCBC03-2DA5-4FB1-B95B-8E2469FB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0416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9300</a:t>
            </a:r>
          </a:p>
        </p:txBody>
      </p:sp>
      <p:sp>
        <p:nvSpPr>
          <p:cNvPr id="33865" name="Text Box 73">
            <a:extLst>
              <a:ext uri="{FF2B5EF4-FFF2-40B4-BE49-F238E27FC236}">
                <a16:creationId xmlns:a16="http://schemas.microsoft.com/office/drawing/2014/main" id="{C0EDE17F-E2E2-479A-A7AA-41058E9C4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3210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0300</a:t>
            </a:r>
          </a:p>
        </p:txBody>
      </p:sp>
      <p:sp>
        <p:nvSpPr>
          <p:cNvPr id="33867" name="Text Box 75">
            <a:extLst>
              <a:ext uri="{FF2B5EF4-FFF2-40B4-BE49-F238E27FC236}">
                <a16:creationId xmlns:a16="http://schemas.microsoft.com/office/drawing/2014/main" id="{96F818F9-E826-4082-B034-DC0BF911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35877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940C</a:t>
            </a:r>
          </a:p>
        </p:txBody>
      </p:sp>
      <p:sp>
        <p:nvSpPr>
          <p:cNvPr id="33868" name="Text Box 76">
            <a:extLst>
              <a:ext uri="{FF2B5EF4-FFF2-40B4-BE49-F238E27FC236}">
                <a16:creationId xmlns:a16="http://schemas.microsoft.com/office/drawing/2014/main" id="{26CEAE15-1DF5-4C99-8C12-3655268A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860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0009</a:t>
            </a:r>
          </a:p>
        </p:txBody>
      </p:sp>
      <p:sp>
        <p:nvSpPr>
          <p:cNvPr id="33869" name="Text Box 77">
            <a:extLst>
              <a:ext uri="{FF2B5EF4-FFF2-40B4-BE49-F238E27FC236}">
                <a16:creationId xmlns:a16="http://schemas.microsoft.com/office/drawing/2014/main" id="{BDAC23FB-B21D-4C59-9F43-66FB7D309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187825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0</a:t>
            </a:r>
          </a:p>
        </p:txBody>
      </p:sp>
      <p:sp>
        <p:nvSpPr>
          <p:cNvPr id="33870" name="Text Box 78">
            <a:extLst>
              <a:ext uri="{FF2B5EF4-FFF2-40B4-BE49-F238E27FC236}">
                <a16:creationId xmlns:a16="http://schemas.microsoft.com/office/drawing/2014/main" id="{0EC22891-A4B5-4053-BC17-437A77D2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4194175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33874" name="Text Box 82">
            <a:extLst>
              <a:ext uri="{FF2B5EF4-FFF2-40B4-BE49-F238E27FC236}">
                <a16:creationId xmlns:a16="http://schemas.microsoft.com/office/drawing/2014/main" id="{4818D84C-059C-4830-8FE9-CE40EDC5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194175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33875" name="Text Box 83">
            <a:extLst>
              <a:ext uri="{FF2B5EF4-FFF2-40B4-BE49-F238E27FC236}">
                <a16:creationId xmlns:a16="http://schemas.microsoft.com/office/drawing/2014/main" id="{9CFCE653-3FD3-4AC8-8CFA-B76174DA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4187825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33876" name="Text Box 84">
            <a:extLst>
              <a:ext uri="{FF2B5EF4-FFF2-40B4-BE49-F238E27FC236}">
                <a16:creationId xmlns:a16="http://schemas.microsoft.com/office/drawing/2014/main" id="{4B5F7CFF-DB66-49E8-A011-50B245D7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200525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33877" name="Text Box 85">
            <a:extLst>
              <a:ext uri="{FF2B5EF4-FFF2-40B4-BE49-F238E27FC236}">
                <a16:creationId xmlns:a16="http://schemas.microsoft.com/office/drawing/2014/main" id="{C02D7DDB-EB32-413C-8E83-B49DADA9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4194175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5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:a16="http://schemas.microsoft.com/office/drawing/2014/main" id="{54EF2F3D-8326-4135-B5AC-80EA49CCE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21005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6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:a16="http://schemas.microsoft.com/office/drawing/2014/main" id="{F3A17C87-F06C-4BF2-8E5F-B85974F8D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19735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7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439DCF8B-037D-43A8-A483-2ACA0A096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2037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8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DE3DCDE3-386E-4406-900B-9F41321B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191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5FEC49BF-3239-4E8A-805C-2018A86D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19735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A</a:t>
            </a:r>
          </a:p>
        </p:txBody>
      </p:sp>
      <p:sp>
        <p:nvSpPr>
          <p:cNvPr id="33883" name="Text Box 91">
            <a:extLst>
              <a:ext uri="{FF2B5EF4-FFF2-40B4-BE49-F238E27FC236}">
                <a16:creationId xmlns:a16="http://schemas.microsoft.com/office/drawing/2014/main" id="{18EC60C0-D965-4B78-A6FF-B67B9065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2037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/>
              <a:t>B</a:t>
            </a:r>
          </a:p>
        </p:txBody>
      </p:sp>
      <p:sp>
        <p:nvSpPr>
          <p:cNvPr id="33884" name="AutoShape 92">
            <a:extLst>
              <a:ext uri="{FF2B5EF4-FFF2-40B4-BE49-F238E27FC236}">
                <a16:creationId xmlns:a16="http://schemas.microsoft.com/office/drawing/2014/main" id="{DEF9105D-3DC7-4EB8-947C-7185A5C4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028700"/>
            <a:ext cx="2754313" cy="2528888"/>
          </a:xfrm>
          <a:prstGeom prst="verticalScroll">
            <a:avLst>
              <a:gd name="adj" fmla="val 12500"/>
            </a:avLst>
          </a:prstGeom>
          <a:solidFill>
            <a:srgbClr val="F7F8C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R16, 0x25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R17, $34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R18, 0x31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ADD  R16, R18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LDI  R17, 11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STS  SUM, R16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HERE:JMP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0208 0.55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 0.5120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3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6 L 0.09914 0.4692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3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09948 0.4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10017 0.3914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9844 0.3502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3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10017 0.3113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0018 0.2715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3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10018 0.23264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3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9878 0.1946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3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9739 0.1539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3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3" grpId="0"/>
      <p:bldP spid="33853" grpId="1"/>
      <p:bldP spid="33853" grpId="2"/>
      <p:bldP spid="33856" grpId="0"/>
      <p:bldP spid="33856" grpId="1"/>
      <p:bldP spid="33856" grpId="2"/>
      <p:bldP spid="33857" grpId="0"/>
      <p:bldP spid="33857" grpId="1"/>
      <p:bldP spid="33857" grpId="2"/>
      <p:bldP spid="33858" grpId="0"/>
      <p:bldP spid="33858" grpId="1"/>
      <p:bldP spid="33858" grpId="2"/>
      <p:bldP spid="33859" grpId="0"/>
      <p:bldP spid="33859" grpId="1"/>
      <p:bldP spid="33859" grpId="2"/>
      <p:bldP spid="33860" grpId="0"/>
      <p:bldP spid="33860" grpId="1"/>
      <p:bldP spid="33860" grpId="2"/>
      <p:bldP spid="33862" grpId="0"/>
      <p:bldP spid="33862" grpId="1"/>
      <p:bldP spid="33862" grpId="2"/>
      <p:bldP spid="33864" grpId="0"/>
      <p:bldP spid="33864" grpId="1"/>
      <p:bldP spid="33864" grpId="2"/>
      <p:bldP spid="33865" grpId="0"/>
      <p:bldP spid="33865" grpId="1"/>
      <p:bldP spid="33865" grpId="2"/>
      <p:bldP spid="33867" grpId="0"/>
      <p:bldP spid="33867" grpId="1"/>
      <p:bldP spid="33867" grpId="2"/>
      <p:bldP spid="33868" grpId="0"/>
      <p:bldP spid="33868" grpId="1"/>
      <p:bldP spid="33868" grpId="2"/>
      <p:bldP spid="33869" grpId="0"/>
      <p:bldP spid="33869" grpId="1"/>
      <p:bldP spid="33870" grpId="0"/>
      <p:bldP spid="33870" grpId="1"/>
      <p:bldP spid="33874" grpId="0"/>
      <p:bldP spid="33874" grpId="1"/>
      <p:bldP spid="33875" grpId="0"/>
      <p:bldP spid="33875" grpId="1"/>
      <p:bldP spid="33876" grpId="0"/>
      <p:bldP spid="33876" grpId="1"/>
      <p:bldP spid="33877" grpId="0"/>
      <p:bldP spid="33877" grpId="1"/>
      <p:bldP spid="33878" grpId="0"/>
      <p:bldP spid="33878" grpId="1"/>
      <p:bldP spid="33879" grpId="0"/>
      <p:bldP spid="33879" grpId="1"/>
      <p:bldP spid="33880" grpId="0"/>
      <p:bldP spid="33880" grpId="1"/>
      <p:bldP spid="33881" grpId="0"/>
      <p:bldP spid="33881" grpId="1"/>
      <p:bldP spid="33882" grpId="0"/>
      <p:bldP spid="33882" grpId="1"/>
      <p:bldP spid="33883" grpId="0"/>
      <p:bldP spid="33883" grpId="1"/>
      <p:bldP spid="33884" grpId="0" animBg="1"/>
    </p:bldLst>
  </p:timing>
</p:sld>
</file>

<file path=ppt/theme/theme1.xml><?xml version="1.0" encoding="utf-8"?>
<a:theme xmlns:a="http://schemas.openxmlformats.org/drawingml/2006/main" name="UBC Template">
  <a:themeElements>
    <a:clrScheme name="UBC Theme Color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UBC Theme Font">
      <a:majorFont>
        <a:latin typeface="UBC Theme Font"/>
        <a:ea typeface=""/>
        <a:cs typeface=""/>
      </a:majorFont>
      <a:minorFont>
        <a:latin typeface="UBC Theme Fo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59390</TotalTime>
  <Words>120</Words>
  <Application>Microsoft Office PowerPoint</Application>
  <PresentationFormat>On-screen Show (4:3)</PresentationFormat>
  <Paragraphs>53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Courier New</vt:lpstr>
      <vt:lpstr>Palatino Linotype</vt:lpstr>
      <vt:lpstr>UBC Theme Font</vt:lpstr>
      <vt:lpstr>Verdana</vt:lpstr>
      <vt:lpstr>WhitneyHTF-Bold</vt:lpstr>
      <vt:lpstr>Wingdings</vt:lpstr>
      <vt:lpstr>UBC Template</vt:lpstr>
      <vt:lpstr>Visio</vt:lpstr>
      <vt:lpstr>PowerPoint Presentation</vt:lpstr>
      <vt:lpstr>Flash memory and PC register [ATmega16a]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Rehan</dc:creator>
  <cp:lastModifiedBy>Arbab Latif</cp:lastModifiedBy>
  <cp:revision>2227</cp:revision>
  <dcterms:created xsi:type="dcterms:W3CDTF">2011-08-14T17:55:34Z</dcterms:created>
  <dcterms:modified xsi:type="dcterms:W3CDTF">2022-02-18T04:42:12Z</dcterms:modified>
</cp:coreProperties>
</file>