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sldIdLst>
    <p:sldId id="256" r:id="rId2"/>
    <p:sldId id="276" r:id="rId3"/>
    <p:sldId id="257" r:id="rId4"/>
    <p:sldId id="274" r:id="rId5"/>
    <p:sldId id="272" r:id="rId6"/>
    <p:sldId id="270" r:id="rId7"/>
    <p:sldId id="268" r:id="rId8"/>
    <p:sldId id="275" r:id="rId9"/>
    <p:sldId id="273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1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9BADA-CA80-4FBD-B9C3-9BE9035513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44C463-D05E-4696-A26E-903BA8D417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developed our interest in Microprocessor Systems.</a:t>
          </a:r>
        </a:p>
      </dgm:t>
    </dgm:pt>
    <dgm:pt modelId="{3F7ACFA5-7C97-40BA-A4E3-36E0F7B5DD63}" type="parTrans" cxnId="{1730672D-AF24-47C4-96A4-181E6C039D72}">
      <dgm:prSet/>
      <dgm:spPr/>
      <dgm:t>
        <a:bodyPr/>
        <a:lstStyle/>
        <a:p>
          <a:endParaRPr lang="en-US"/>
        </a:p>
      </dgm:t>
    </dgm:pt>
    <dgm:pt modelId="{EF8EF6A8-72D8-4517-96B4-95F98FD46012}" type="sibTrans" cxnId="{1730672D-AF24-47C4-96A4-181E6C039D72}">
      <dgm:prSet/>
      <dgm:spPr/>
      <dgm:t>
        <a:bodyPr/>
        <a:lstStyle/>
        <a:p>
          <a:endParaRPr lang="en-US"/>
        </a:p>
      </dgm:t>
    </dgm:pt>
    <dgm:pt modelId="{FF42CFD4-538D-4472-AB28-C0F59F478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learnt about the microprocessor industry and its vast scale.</a:t>
          </a:r>
        </a:p>
      </dgm:t>
    </dgm:pt>
    <dgm:pt modelId="{C8350F9F-559A-4099-9579-A78D4ED71A36}" type="parTrans" cxnId="{9CDFF16C-0517-43C9-A743-E28344F9AE25}">
      <dgm:prSet/>
      <dgm:spPr/>
      <dgm:t>
        <a:bodyPr/>
        <a:lstStyle/>
        <a:p>
          <a:endParaRPr lang="en-US"/>
        </a:p>
      </dgm:t>
    </dgm:pt>
    <dgm:pt modelId="{FA2E3781-797C-419F-A669-F86AE9486377}" type="sibTrans" cxnId="{9CDFF16C-0517-43C9-A743-E28344F9AE25}">
      <dgm:prSet/>
      <dgm:spPr/>
      <dgm:t>
        <a:bodyPr/>
        <a:lstStyle/>
        <a:p>
          <a:endParaRPr lang="en-US"/>
        </a:p>
      </dgm:t>
    </dgm:pt>
    <dgm:pt modelId="{10E58AF5-B311-4352-99EB-45100E6DF2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Gave us an intuition about the future courses relevant to this domain and novel research in this field.</a:t>
          </a:r>
        </a:p>
      </dgm:t>
    </dgm:pt>
    <dgm:pt modelId="{B124C1BD-A86B-49B5-9576-5C7372F9E379}" type="parTrans" cxnId="{3B3DA579-543F-44D1-B262-AA37139A344B}">
      <dgm:prSet/>
      <dgm:spPr/>
      <dgm:t>
        <a:bodyPr/>
        <a:lstStyle/>
        <a:p>
          <a:endParaRPr lang="en-US"/>
        </a:p>
      </dgm:t>
    </dgm:pt>
    <dgm:pt modelId="{51F29541-2C15-4B7C-9204-4F29D4B7B632}" type="sibTrans" cxnId="{3B3DA579-543F-44D1-B262-AA37139A344B}">
      <dgm:prSet/>
      <dgm:spPr/>
      <dgm:t>
        <a:bodyPr/>
        <a:lstStyle/>
        <a:p>
          <a:endParaRPr lang="en-US"/>
        </a:p>
      </dgm:t>
    </dgm:pt>
    <dgm:pt modelId="{4A1B86CC-80CE-41F6-91F0-8A1A4EAA3F48}" type="pres">
      <dgm:prSet presAssocID="{84A9BADA-CA80-4FBD-B9C3-9BE903551354}" presName="root" presStyleCnt="0">
        <dgm:presLayoutVars>
          <dgm:dir/>
          <dgm:resizeHandles val="exact"/>
        </dgm:presLayoutVars>
      </dgm:prSet>
      <dgm:spPr/>
    </dgm:pt>
    <dgm:pt modelId="{F3064F23-32B8-4595-AE83-14449C9D6820}" type="pres">
      <dgm:prSet presAssocID="{AF44C463-D05E-4696-A26E-903BA8D417DB}" presName="compNode" presStyleCnt="0"/>
      <dgm:spPr/>
    </dgm:pt>
    <dgm:pt modelId="{9757209D-0D02-42F1-8924-C3F279E4591B}" type="pres">
      <dgm:prSet presAssocID="{AF44C463-D05E-4696-A26E-903BA8D417DB}" presName="bgRect" presStyleLbl="bgShp" presStyleIdx="0" presStyleCnt="3"/>
      <dgm:spPr/>
    </dgm:pt>
    <dgm:pt modelId="{1460E021-D142-4B9C-82CD-5E2D6F941D67}" type="pres">
      <dgm:prSet presAssocID="{AF44C463-D05E-4696-A26E-903BA8D417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5A30C160-B284-4D24-8653-ACA914622F96}" type="pres">
      <dgm:prSet presAssocID="{AF44C463-D05E-4696-A26E-903BA8D417DB}" presName="spaceRect" presStyleCnt="0"/>
      <dgm:spPr/>
    </dgm:pt>
    <dgm:pt modelId="{A4AF117D-E6DF-4424-ADB3-59A92DE2BB82}" type="pres">
      <dgm:prSet presAssocID="{AF44C463-D05E-4696-A26E-903BA8D417DB}" presName="parTx" presStyleLbl="revTx" presStyleIdx="0" presStyleCnt="3">
        <dgm:presLayoutVars>
          <dgm:chMax val="0"/>
          <dgm:chPref val="0"/>
        </dgm:presLayoutVars>
      </dgm:prSet>
      <dgm:spPr/>
    </dgm:pt>
    <dgm:pt modelId="{E80B8E75-24FC-4503-A744-6309C214583C}" type="pres">
      <dgm:prSet presAssocID="{EF8EF6A8-72D8-4517-96B4-95F98FD46012}" presName="sibTrans" presStyleCnt="0"/>
      <dgm:spPr/>
    </dgm:pt>
    <dgm:pt modelId="{8BFB458C-F2FC-4B5B-87D3-B687BF84BA39}" type="pres">
      <dgm:prSet presAssocID="{FF42CFD4-538D-4472-AB28-C0F59F478D21}" presName="compNode" presStyleCnt="0"/>
      <dgm:spPr/>
    </dgm:pt>
    <dgm:pt modelId="{11683598-9823-4AF3-8331-ACDFF85599EE}" type="pres">
      <dgm:prSet presAssocID="{FF42CFD4-538D-4472-AB28-C0F59F478D21}" presName="bgRect" presStyleLbl="bgShp" presStyleIdx="1" presStyleCnt="3"/>
      <dgm:spPr/>
    </dgm:pt>
    <dgm:pt modelId="{4C322AC2-65AA-4E7F-860F-095AEDF4431F}" type="pres">
      <dgm:prSet presAssocID="{FF42CFD4-538D-4472-AB28-C0F59F478D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C57F269-C816-42B5-96A6-F0262B328185}" type="pres">
      <dgm:prSet presAssocID="{FF42CFD4-538D-4472-AB28-C0F59F478D21}" presName="spaceRect" presStyleCnt="0"/>
      <dgm:spPr/>
    </dgm:pt>
    <dgm:pt modelId="{9B91829F-839D-40FD-8BA5-1613443E16BE}" type="pres">
      <dgm:prSet presAssocID="{FF42CFD4-538D-4472-AB28-C0F59F478D21}" presName="parTx" presStyleLbl="revTx" presStyleIdx="1" presStyleCnt="3">
        <dgm:presLayoutVars>
          <dgm:chMax val="0"/>
          <dgm:chPref val="0"/>
        </dgm:presLayoutVars>
      </dgm:prSet>
      <dgm:spPr/>
    </dgm:pt>
    <dgm:pt modelId="{3BF8A145-E45F-4A0C-8996-6A62DB07B7FC}" type="pres">
      <dgm:prSet presAssocID="{FA2E3781-797C-419F-A669-F86AE9486377}" presName="sibTrans" presStyleCnt="0"/>
      <dgm:spPr/>
    </dgm:pt>
    <dgm:pt modelId="{D9F7260A-1A55-4D81-B60E-9C25B63CD5C1}" type="pres">
      <dgm:prSet presAssocID="{10E58AF5-B311-4352-99EB-45100E6DF2FB}" presName="compNode" presStyleCnt="0"/>
      <dgm:spPr/>
    </dgm:pt>
    <dgm:pt modelId="{0384EF24-1DA8-4AC1-AFB3-CBAB89F1006E}" type="pres">
      <dgm:prSet presAssocID="{10E58AF5-B311-4352-99EB-45100E6DF2FB}" presName="bgRect" presStyleLbl="bgShp" presStyleIdx="2" presStyleCnt="3"/>
      <dgm:spPr/>
    </dgm:pt>
    <dgm:pt modelId="{C625E123-DA1E-4C5B-85AD-07DBE127E659}" type="pres">
      <dgm:prSet presAssocID="{10E58AF5-B311-4352-99EB-45100E6DF2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7BBF0CAE-F775-4C5A-8C19-497934E39068}" type="pres">
      <dgm:prSet presAssocID="{10E58AF5-B311-4352-99EB-45100E6DF2FB}" presName="spaceRect" presStyleCnt="0"/>
      <dgm:spPr/>
    </dgm:pt>
    <dgm:pt modelId="{46662E2E-42CF-45C5-AE46-1FAA195AC8C0}" type="pres">
      <dgm:prSet presAssocID="{10E58AF5-B311-4352-99EB-45100E6DF2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CBF30C-14FE-41C9-8191-FAE6391D85D5}" type="presOf" srcId="{84A9BADA-CA80-4FBD-B9C3-9BE903551354}" destId="{4A1B86CC-80CE-41F6-91F0-8A1A4EAA3F48}" srcOrd="0" destOrd="0" presId="urn:microsoft.com/office/officeart/2018/2/layout/IconVerticalSolidList"/>
    <dgm:cxn modelId="{F2B06C29-0243-436A-9712-E85194129644}" type="presOf" srcId="{AF44C463-D05E-4696-A26E-903BA8D417DB}" destId="{A4AF117D-E6DF-4424-ADB3-59A92DE2BB82}" srcOrd="0" destOrd="0" presId="urn:microsoft.com/office/officeart/2018/2/layout/IconVerticalSolidList"/>
    <dgm:cxn modelId="{1730672D-AF24-47C4-96A4-181E6C039D72}" srcId="{84A9BADA-CA80-4FBD-B9C3-9BE903551354}" destId="{AF44C463-D05E-4696-A26E-903BA8D417DB}" srcOrd="0" destOrd="0" parTransId="{3F7ACFA5-7C97-40BA-A4E3-36E0F7B5DD63}" sibTransId="{EF8EF6A8-72D8-4517-96B4-95F98FD46012}"/>
    <dgm:cxn modelId="{9CDFF16C-0517-43C9-A743-E28344F9AE25}" srcId="{84A9BADA-CA80-4FBD-B9C3-9BE903551354}" destId="{FF42CFD4-538D-4472-AB28-C0F59F478D21}" srcOrd="1" destOrd="0" parTransId="{C8350F9F-559A-4099-9579-A78D4ED71A36}" sibTransId="{FA2E3781-797C-419F-A669-F86AE9486377}"/>
    <dgm:cxn modelId="{3B3DA579-543F-44D1-B262-AA37139A344B}" srcId="{84A9BADA-CA80-4FBD-B9C3-9BE903551354}" destId="{10E58AF5-B311-4352-99EB-45100E6DF2FB}" srcOrd="2" destOrd="0" parTransId="{B124C1BD-A86B-49B5-9576-5C7372F9E379}" sibTransId="{51F29541-2C15-4B7C-9204-4F29D4B7B632}"/>
    <dgm:cxn modelId="{9E5EF8D2-4825-4085-A440-A9E666E294EC}" type="presOf" srcId="{10E58AF5-B311-4352-99EB-45100E6DF2FB}" destId="{46662E2E-42CF-45C5-AE46-1FAA195AC8C0}" srcOrd="0" destOrd="0" presId="urn:microsoft.com/office/officeart/2018/2/layout/IconVerticalSolidList"/>
    <dgm:cxn modelId="{FA32E8DB-7BD2-44F6-BD07-C01B9C3C8BE3}" type="presOf" srcId="{FF42CFD4-538D-4472-AB28-C0F59F478D21}" destId="{9B91829F-839D-40FD-8BA5-1613443E16BE}" srcOrd="0" destOrd="0" presId="urn:microsoft.com/office/officeart/2018/2/layout/IconVerticalSolidList"/>
    <dgm:cxn modelId="{595891CE-DCD2-49B2-B173-34D4061F2200}" type="presParOf" srcId="{4A1B86CC-80CE-41F6-91F0-8A1A4EAA3F48}" destId="{F3064F23-32B8-4595-AE83-14449C9D6820}" srcOrd="0" destOrd="0" presId="urn:microsoft.com/office/officeart/2018/2/layout/IconVerticalSolidList"/>
    <dgm:cxn modelId="{B2CFDB27-DD5E-4B51-A7FB-D248AB601F20}" type="presParOf" srcId="{F3064F23-32B8-4595-AE83-14449C9D6820}" destId="{9757209D-0D02-42F1-8924-C3F279E4591B}" srcOrd="0" destOrd="0" presId="urn:microsoft.com/office/officeart/2018/2/layout/IconVerticalSolidList"/>
    <dgm:cxn modelId="{E2D76066-5C2B-4E55-9E36-DC9B382FE0D6}" type="presParOf" srcId="{F3064F23-32B8-4595-AE83-14449C9D6820}" destId="{1460E021-D142-4B9C-82CD-5E2D6F941D67}" srcOrd="1" destOrd="0" presId="urn:microsoft.com/office/officeart/2018/2/layout/IconVerticalSolidList"/>
    <dgm:cxn modelId="{035B4C5B-2F74-46E1-90F5-912956A727E9}" type="presParOf" srcId="{F3064F23-32B8-4595-AE83-14449C9D6820}" destId="{5A30C160-B284-4D24-8653-ACA914622F96}" srcOrd="2" destOrd="0" presId="urn:microsoft.com/office/officeart/2018/2/layout/IconVerticalSolidList"/>
    <dgm:cxn modelId="{555B8DD9-24E8-4CE8-A44D-6C090F963D37}" type="presParOf" srcId="{F3064F23-32B8-4595-AE83-14449C9D6820}" destId="{A4AF117D-E6DF-4424-ADB3-59A92DE2BB82}" srcOrd="3" destOrd="0" presId="urn:microsoft.com/office/officeart/2018/2/layout/IconVerticalSolidList"/>
    <dgm:cxn modelId="{2CE99CDE-1560-416A-A0A8-0AF1CBE5B6A0}" type="presParOf" srcId="{4A1B86CC-80CE-41F6-91F0-8A1A4EAA3F48}" destId="{E80B8E75-24FC-4503-A744-6309C214583C}" srcOrd="1" destOrd="0" presId="urn:microsoft.com/office/officeart/2018/2/layout/IconVerticalSolidList"/>
    <dgm:cxn modelId="{F5AD477D-3F90-4FA0-88C9-A675B6608F02}" type="presParOf" srcId="{4A1B86CC-80CE-41F6-91F0-8A1A4EAA3F48}" destId="{8BFB458C-F2FC-4B5B-87D3-B687BF84BA39}" srcOrd="2" destOrd="0" presId="urn:microsoft.com/office/officeart/2018/2/layout/IconVerticalSolidList"/>
    <dgm:cxn modelId="{BA5A12DB-4FEC-4C7B-A2FA-1145BD4F052D}" type="presParOf" srcId="{8BFB458C-F2FC-4B5B-87D3-B687BF84BA39}" destId="{11683598-9823-4AF3-8331-ACDFF85599EE}" srcOrd="0" destOrd="0" presId="urn:microsoft.com/office/officeart/2018/2/layout/IconVerticalSolidList"/>
    <dgm:cxn modelId="{DFFCFD3C-D5F8-4A82-AD19-67CD3EDA7339}" type="presParOf" srcId="{8BFB458C-F2FC-4B5B-87D3-B687BF84BA39}" destId="{4C322AC2-65AA-4E7F-860F-095AEDF4431F}" srcOrd="1" destOrd="0" presId="urn:microsoft.com/office/officeart/2018/2/layout/IconVerticalSolidList"/>
    <dgm:cxn modelId="{804CA00B-D9EF-4D47-A697-57D92C0F6592}" type="presParOf" srcId="{8BFB458C-F2FC-4B5B-87D3-B687BF84BA39}" destId="{2C57F269-C816-42B5-96A6-F0262B328185}" srcOrd="2" destOrd="0" presId="urn:microsoft.com/office/officeart/2018/2/layout/IconVerticalSolidList"/>
    <dgm:cxn modelId="{E97278B8-581C-49FC-B6BA-1766B7D158C4}" type="presParOf" srcId="{8BFB458C-F2FC-4B5B-87D3-B687BF84BA39}" destId="{9B91829F-839D-40FD-8BA5-1613443E16BE}" srcOrd="3" destOrd="0" presId="urn:microsoft.com/office/officeart/2018/2/layout/IconVerticalSolidList"/>
    <dgm:cxn modelId="{B8E2A297-0598-4DB0-A812-090D80D4E9F9}" type="presParOf" srcId="{4A1B86CC-80CE-41F6-91F0-8A1A4EAA3F48}" destId="{3BF8A145-E45F-4A0C-8996-6A62DB07B7FC}" srcOrd="3" destOrd="0" presId="urn:microsoft.com/office/officeart/2018/2/layout/IconVerticalSolidList"/>
    <dgm:cxn modelId="{8CE167F3-EF17-4747-AE50-91FFD8FA2691}" type="presParOf" srcId="{4A1B86CC-80CE-41F6-91F0-8A1A4EAA3F48}" destId="{D9F7260A-1A55-4D81-B60E-9C25B63CD5C1}" srcOrd="4" destOrd="0" presId="urn:microsoft.com/office/officeart/2018/2/layout/IconVerticalSolidList"/>
    <dgm:cxn modelId="{E9AA6B73-6025-4729-9CE6-CA60D76BB037}" type="presParOf" srcId="{D9F7260A-1A55-4D81-B60E-9C25B63CD5C1}" destId="{0384EF24-1DA8-4AC1-AFB3-CBAB89F1006E}" srcOrd="0" destOrd="0" presId="urn:microsoft.com/office/officeart/2018/2/layout/IconVerticalSolidList"/>
    <dgm:cxn modelId="{6C269083-C752-46B7-BCF0-AA885DB6C1E9}" type="presParOf" srcId="{D9F7260A-1A55-4D81-B60E-9C25B63CD5C1}" destId="{C625E123-DA1E-4C5B-85AD-07DBE127E659}" srcOrd="1" destOrd="0" presId="urn:microsoft.com/office/officeart/2018/2/layout/IconVerticalSolidList"/>
    <dgm:cxn modelId="{EBE705D0-54E9-43CE-871F-00520E84986A}" type="presParOf" srcId="{D9F7260A-1A55-4D81-B60E-9C25B63CD5C1}" destId="{7BBF0CAE-F775-4C5A-8C19-497934E39068}" srcOrd="2" destOrd="0" presId="urn:microsoft.com/office/officeart/2018/2/layout/IconVerticalSolidList"/>
    <dgm:cxn modelId="{1576D80A-B5F1-4BF1-9994-3BDE33FC3336}" type="presParOf" srcId="{D9F7260A-1A55-4D81-B60E-9C25B63CD5C1}" destId="{46662E2E-42CF-45C5-AE46-1FAA195AC8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7209D-0D02-42F1-8924-C3F279E4591B}">
      <dsp:nvSpPr>
        <dsp:cNvPr id="0" name=""/>
        <dsp:cNvSpPr/>
      </dsp:nvSpPr>
      <dsp:spPr>
        <a:xfrm>
          <a:off x="0" y="661"/>
          <a:ext cx="5927431" cy="15474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0E021-D142-4B9C-82CD-5E2D6F941D67}">
      <dsp:nvSpPr>
        <dsp:cNvPr id="0" name=""/>
        <dsp:cNvSpPr/>
      </dsp:nvSpPr>
      <dsp:spPr>
        <a:xfrm>
          <a:off x="468108" y="348840"/>
          <a:ext cx="851105" cy="851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F117D-E6DF-4424-ADB3-59A92DE2BB82}">
      <dsp:nvSpPr>
        <dsp:cNvPr id="0" name=""/>
        <dsp:cNvSpPr/>
      </dsp:nvSpPr>
      <dsp:spPr>
        <a:xfrm>
          <a:off x="1787322" y="661"/>
          <a:ext cx="4140108" cy="154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73" tIns="163773" rIns="163773" bIns="1637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developed our interest in Microprocessor Systems.</a:t>
          </a:r>
        </a:p>
      </dsp:txBody>
      <dsp:txXfrm>
        <a:off x="1787322" y="661"/>
        <a:ext cx="4140108" cy="1547464"/>
      </dsp:txXfrm>
    </dsp:sp>
    <dsp:sp modelId="{11683598-9823-4AF3-8331-ACDFF85599EE}">
      <dsp:nvSpPr>
        <dsp:cNvPr id="0" name=""/>
        <dsp:cNvSpPr/>
      </dsp:nvSpPr>
      <dsp:spPr>
        <a:xfrm>
          <a:off x="0" y="1934992"/>
          <a:ext cx="5927431" cy="15474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22AC2-65AA-4E7F-860F-095AEDF4431F}">
      <dsp:nvSpPr>
        <dsp:cNvPr id="0" name=""/>
        <dsp:cNvSpPr/>
      </dsp:nvSpPr>
      <dsp:spPr>
        <a:xfrm>
          <a:off x="468108" y="2283172"/>
          <a:ext cx="851105" cy="851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1829F-839D-40FD-8BA5-1613443E16BE}">
      <dsp:nvSpPr>
        <dsp:cNvPr id="0" name=""/>
        <dsp:cNvSpPr/>
      </dsp:nvSpPr>
      <dsp:spPr>
        <a:xfrm>
          <a:off x="1787322" y="1934992"/>
          <a:ext cx="4140108" cy="154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73" tIns="163773" rIns="163773" bIns="1637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learnt about the microprocessor industry and its vast scale.</a:t>
          </a:r>
        </a:p>
      </dsp:txBody>
      <dsp:txXfrm>
        <a:off x="1787322" y="1934992"/>
        <a:ext cx="4140108" cy="1547464"/>
      </dsp:txXfrm>
    </dsp:sp>
    <dsp:sp modelId="{0384EF24-1DA8-4AC1-AFB3-CBAB89F1006E}">
      <dsp:nvSpPr>
        <dsp:cNvPr id="0" name=""/>
        <dsp:cNvSpPr/>
      </dsp:nvSpPr>
      <dsp:spPr>
        <a:xfrm>
          <a:off x="0" y="3869323"/>
          <a:ext cx="5927431" cy="15474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5E123-DA1E-4C5B-85AD-07DBE127E659}">
      <dsp:nvSpPr>
        <dsp:cNvPr id="0" name=""/>
        <dsp:cNvSpPr/>
      </dsp:nvSpPr>
      <dsp:spPr>
        <a:xfrm>
          <a:off x="468108" y="4217503"/>
          <a:ext cx="851105" cy="8511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62E2E-42CF-45C5-AE46-1FAA195AC8C0}">
      <dsp:nvSpPr>
        <dsp:cNvPr id="0" name=""/>
        <dsp:cNvSpPr/>
      </dsp:nvSpPr>
      <dsp:spPr>
        <a:xfrm>
          <a:off x="1787322" y="3869323"/>
          <a:ext cx="4140108" cy="154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73" tIns="163773" rIns="163773" bIns="1637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Gave us an intuition about the future courses relevant to this domain and novel research in this field.</a:t>
          </a:r>
        </a:p>
      </dsp:txBody>
      <dsp:txXfrm>
        <a:off x="1787322" y="3869323"/>
        <a:ext cx="4140108" cy="1547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D39BA-D24A-487D-B7A2-6D8DFCB13FB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D732B-13EE-493B-A744-25464B2A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1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D732B-13EE-493B-A744-25464B2A81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4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7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9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5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8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8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8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60FC4-03D1-F67B-D7DE-845B0FDCE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Bahnschrift" panose="020B0502040204020203" pitchFamily="34" charset="0"/>
              </a:rPr>
              <a:t>Web Controlled Multi-Functional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BFDD4-ACAF-3BA2-EDEB-1CEB26749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 b="1" dirty="0"/>
              <a:t>Presented by:</a:t>
            </a:r>
          </a:p>
          <a:p>
            <a:r>
              <a:rPr lang="en-US" dirty="0"/>
              <a:t>M. Ahmed Mohsin (333060)</a:t>
            </a:r>
          </a:p>
          <a:p>
            <a:r>
              <a:rPr lang="en-US" dirty="0"/>
              <a:t>Muhammad Umer (345834)</a:t>
            </a:r>
          </a:p>
          <a:p>
            <a:r>
              <a:rPr lang="en-US" dirty="0"/>
              <a:t>Tariq Umar (334943)</a:t>
            </a:r>
          </a:p>
        </p:txBody>
      </p:sp>
      <p:pic>
        <p:nvPicPr>
          <p:cNvPr id="55" name="Picture 3">
            <a:extLst>
              <a:ext uri="{FF2B5EF4-FFF2-40B4-BE49-F238E27FC236}">
                <a16:creationId xmlns:a16="http://schemas.microsoft.com/office/drawing/2014/main" id="{4E4F7EB3-1134-2FC1-5BB6-128A05022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53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5414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5A2BA-DBDE-4483-82BC-E9AC30114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C13366-AD70-4B62-BC2D-12124768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A631E8-02ED-4AB6-AD22-F04F50899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A3F83A-6855-4849-BB65-3B48B715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858E793-99E8-4700-BF43-6E263DF93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5BBFA0-8283-4266-8E61-C4878221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CCB7AB0-37F1-4D1C-A2F3-2AE9EEF1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37B60A-7DFD-4A1A-A504-357840BD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F1AB2E-8A25-4A9D-B0CA-BEBF4DC6F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EFA06E-0412-4727-B333-737F2D739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A6D96B-F4B8-44CD-96D8-BCF924424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48E628-DF57-4837-8069-6BC964F64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EAE112-999F-427B-9945-C7800E78F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348351-098D-4A1D-AEEB-2417AC439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17C746-B35A-4AEC-A518-1CD38697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2162B3-D9B6-47E4-86D7-09F14EA0D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B506092-8E34-4C0E-8639-F64B9093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CF7A3D-5119-4D17-B141-D99675AEC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81F098-4A0D-409C-9B54-3C79DE50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164028F-04CB-42A2-AF06-EEBCC35A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61A63DE-8636-4F3E-98FB-5D6CAC088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660058-EAEB-4649-9D36-1D8DD7C01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AF5109-018D-477A-B22E-BF32C6F85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E57E5B2-B4FE-4110-9EC3-B53598CBC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E4AEBE5-F22C-4C8A-85E1-C859861F8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D64DC65-C30F-4631-86AF-45EDDDF88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334650-6CB8-4DA8-8BD7-46E333496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2C9476D-7C51-4B6D-9157-3A26FE7BC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27EF706-D10E-4C48-8C99-7C7C243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05583-CFCC-42C4-BD0F-8DEF36910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2AEF53F-FCA7-42EC-979B-F9D1663A5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4AA1A4-0C25-4D3A-BAB9-B8FAA9169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3DA7024-E510-4B81-9D55-662B65F93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290691" y="-2812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BD7B9-6B1A-677A-5599-455AF64A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899" y="725950"/>
            <a:ext cx="3913360" cy="5436630"/>
          </a:xfrm>
        </p:spPr>
        <p:txBody>
          <a:bodyPr anchor="ctr">
            <a:normAutofit/>
          </a:bodyPr>
          <a:lstStyle/>
          <a:p>
            <a:r>
              <a:rPr lang="en-US" b="1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53B927-0B07-8E93-9A22-73FEF8D08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942483"/>
              </p:ext>
            </p:extLst>
          </p:nvPr>
        </p:nvGraphicFramePr>
        <p:xfrm>
          <a:off x="691078" y="725950"/>
          <a:ext cx="5927431" cy="541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35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CA41-B759-4612-9852-B91D400F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495956"/>
            <a:ext cx="6418471" cy="26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B1D4-9552-403B-B228-1ECCA518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765" y="4414123"/>
            <a:ext cx="6418471" cy="10179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b="1" kern="1200" dirty="0">
                <a:solidFill>
                  <a:schemeClr val="bg1"/>
                </a:solidFill>
                <a:latin typeface="Bahnschrift" panose="020B0502040204020203" pitchFamily="34" charset="0"/>
              </a:rPr>
              <a:t>Any Questions?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DF72CA41-B759-4612-9852-B91D400F3CBA}"/>
              </a:ext>
            </a:extLst>
          </p:cNvPr>
          <p:cNvSpPr>
            <a:spLocks noGrp="1"/>
          </p:cNvSpPr>
          <p:nvPr/>
        </p:nvSpPr>
        <p:spPr>
          <a:xfrm>
            <a:off x="2886765" y="1495956"/>
            <a:ext cx="6418471" cy="26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kern="1200" dirty="0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FA5B1D4-9552-403B-B228-1ECCA518C614}"/>
              </a:ext>
            </a:extLst>
          </p:cNvPr>
          <p:cNvSpPr>
            <a:spLocks noGrp="1"/>
          </p:cNvSpPr>
          <p:nvPr/>
        </p:nvSpPr>
        <p:spPr>
          <a:xfrm>
            <a:off x="2886765" y="4414123"/>
            <a:ext cx="6418471" cy="101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kern="1200" dirty="0">
                <a:solidFill>
                  <a:schemeClr val="bg1"/>
                </a:solidFill>
                <a:latin typeface="Bahnschrift" panose="020B0502040204020203" pitchFamily="34" charset="0"/>
              </a:rPr>
              <a:t>Any Questions?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5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458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3728-D619-6C73-09D6-3020DD77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70377"/>
            <a:ext cx="4038652" cy="188117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311C1F"/>
                </a:solidFill>
              </a:rPr>
              <a:t>Introduction</a:t>
            </a:r>
            <a:endParaRPr lang="en-US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A8A9DF-91BF-14ED-8281-1E7A5E4C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451555"/>
            <a:ext cx="5404921" cy="327682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311C1F"/>
                </a:solidFill>
                <a:latin typeface="Segoe UI" panose="020B0502040204020203" pitchFamily="34" charset="0"/>
              </a:rPr>
              <a:t>Web-Controlled Multifunctional Car</a:t>
            </a:r>
            <a:endParaRPr lang="en-US" b="0" i="0" dirty="0">
              <a:solidFill>
                <a:srgbClr val="311C1F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311C1F"/>
                </a:solidFill>
                <a:effectLst/>
                <a:latin typeface="Segoe UI" panose="020B0502040204020203" pitchFamily="34" charset="0"/>
              </a:rPr>
              <a:t>We used the Web Server / Local Host and used ESP8266’s in built Wi-Fi module to connect with the App (.</a:t>
            </a:r>
            <a:r>
              <a:rPr lang="en-US" b="0" i="0" dirty="0" err="1">
                <a:solidFill>
                  <a:srgbClr val="311C1F"/>
                </a:solidFill>
                <a:effectLst/>
                <a:latin typeface="Segoe UI" panose="020B0502040204020203" pitchFamily="34" charset="0"/>
              </a:rPr>
              <a:t>apk</a:t>
            </a:r>
            <a:r>
              <a:rPr lang="en-US" b="0" i="0" dirty="0">
                <a:solidFill>
                  <a:srgbClr val="311C1F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r>
              <a:rPr lang="en-US" dirty="0">
                <a:solidFill>
                  <a:srgbClr val="311C1F"/>
                </a:solidFill>
                <a:latin typeface="Segoe UI" panose="020B0502040204020203" pitchFamily="34" charset="0"/>
              </a:rPr>
              <a:t>A</a:t>
            </a:r>
            <a:r>
              <a:rPr lang="en-US" b="0" i="0" dirty="0">
                <a:solidFill>
                  <a:srgbClr val="311C1F"/>
                </a:solidFill>
                <a:effectLst/>
                <a:latin typeface="Segoe UI" panose="020B0502040204020203" pitchFamily="34" charset="0"/>
              </a:rPr>
              <a:t> local area network was generated which is utilized to send instructions to the ESP8266 from the App</a:t>
            </a:r>
            <a:endParaRPr lang="en-US" dirty="0">
              <a:solidFill>
                <a:srgbClr val="311C1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0B0FA-BE5E-409F-42CF-3916ABF0C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5"/>
          <a:stretch/>
        </p:blipFill>
        <p:spPr>
          <a:xfrm>
            <a:off x="7462271" y="642620"/>
            <a:ext cx="3573903" cy="5572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311C1F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5919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1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ight Triangle 4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2" name="Rectangle 4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" name="Group 48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0B96C-2802-F92F-5854-9091E112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798" y="2050386"/>
            <a:ext cx="3930417" cy="2479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/>
              <a:t>Block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13A27-65CE-D53D-0EA8-410AEE68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339" y="368099"/>
            <a:ext cx="5629200" cy="61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7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ur of Code with MIT App Inventor">
            <a:extLst>
              <a:ext uri="{FF2B5EF4-FFF2-40B4-BE49-F238E27FC236}">
                <a16:creationId xmlns:a16="http://schemas.microsoft.com/office/drawing/2014/main" id="{ACCAC0FB-F83C-9BDF-F1DE-75D7135AD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36" r="18620"/>
          <a:stretch/>
        </p:blipFill>
        <p:spPr bwMode="auto">
          <a:xfrm>
            <a:off x="3993237" y="1680021"/>
            <a:ext cx="2610400" cy="300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842549-C026-EFE8-C2B3-0FC3087DD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66" y="181069"/>
            <a:ext cx="3410564" cy="6495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58226DF-B4AD-F6BA-8B45-51587EB9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08767" y="2244215"/>
            <a:ext cx="4038652" cy="188117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Android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818ECA-DCCF-48E6-97FD-96A93180ABB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551148" y="3184804"/>
            <a:ext cx="1442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B0BAD8-B737-7237-4062-D1213CCDCEAB}"/>
              </a:ext>
            </a:extLst>
          </p:cNvPr>
          <p:cNvCxnSpPr>
            <a:cxnSpLocks/>
          </p:cNvCxnSpPr>
          <p:nvPr/>
        </p:nvCxnSpPr>
        <p:spPr>
          <a:xfrm>
            <a:off x="6603637" y="3184803"/>
            <a:ext cx="1442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0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3728-D619-6C73-09D6-3020DD77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70377"/>
            <a:ext cx="4038652" cy="188117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L298 </a:t>
            </a:r>
            <a:br>
              <a:rPr lang="en-US" b="1" dirty="0"/>
            </a:br>
            <a:r>
              <a:rPr lang="en-US" b="1" dirty="0"/>
              <a:t>Motor Driver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A8A9DF-91BF-14ED-8281-1E7A5E4C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451555"/>
            <a:ext cx="4038652" cy="3276824"/>
          </a:xfrm>
        </p:spPr>
        <p:txBody>
          <a:bodyPr>
            <a:noAutofit/>
          </a:bodyPr>
          <a:lstStyle/>
          <a:p>
            <a:r>
              <a:rPr lang="en-US" i="0" dirty="0">
                <a:solidFill>
                  <a:srgbClr val="311C1F"/>
                </a:solidFill>
                <a:effectLst/>
              </a:rPr>
              <a:t>This L298N Motor Driver Module is a high-power motor driver module for Driving DC and Stepper Motors. </a:t>
            </a:r>
          </a:p>
          <a:p>
            <a:r>
              <a:rPr lang="en-US" i="0" dirty="0">
                <a:solidFill>
                  <a:srgbClr val="311C1F"/>
                </a:solidFill>
                <a:effectLst/>
              </a:rPr>
              <a:t>L298N IC can control up to 4 DC motors, or 2 DC motors with directional and speed control.</a:t>
            </a:r>
            <a:endParaRPr lang="en-US" dirty="0">
              <a:solidFill>
                <a:srgbClr val="311C1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007B37-A831-A9B0-C72B-366572F87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47" r="30740" b="12688"/>
          <a:stretch/>
        </p:blipFill>
        <p:spPr bwMode="auto">
          <a:xfrm>
            <a:off x="6096000" y="2104517"/>
            <a:ext cx="4985709" cy="397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7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3728-D619-6C73-09D6-3020DD77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70377"/>
            <a:ext cx="4038652" cy="188117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Line Tracking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A8A9DF-91BF-14ED-8281-1E7A5E4C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451555"/>
            <a:ext cx="4038652" cy="3276824"/>
          </a:xfrm>
        </p:spPr>
        <p:txBody>
          <a:bodyPr>
            <a:noAutofit/>
          </a:bodyPr>
          <a:lstStyle/>
          <a:p>
            <a:r>
              <a:rPr lang="en-US" b="1" i="0" dirty="0">
                <a:solidFill>
                  <a:srgbClr val="311C1F"/>
                </a:solidFill>
                <a:effectLst/>
              </a:rPr>
              <a:t>Infrared Sensor (IR) </a:t>
            </a:r>
            <a:r>
              <a:rPr lang="en-US" i="0" dirty="0">
                <a:solidFill>
                  <a:srgbClr val="311C1F"/>
                </a:solidFill>
                <a:effectLst/>
              </a:rPr>
              <a:t>Module</a:t>
            </a:r>
            <a:r>
              <a:rPr lang="en-US" dirty="0">
                <a:solidFill>
                  <a:srgbClr val="311C1F"/>
                </a:solidFill>
                <a:effectLst/>
              </a:rPr>
              <a:t> has a built-in transmitter and receiver to detect the presence of a black body </a:t>
            </a:r>
            <a:r>
              <a:rPr lang="en-US" dirty="0">
                <a:solidFill>
                  <a:srgbClr val="311C1F"/>
                </a:solidFill>
              </a:rPr>
              <a:t>in front of the module</a:t>
            </a:r>
            <a:r>
              <a:rPr lang="en-US" dirty="0">
                <a:solidFill>
                  <a:srgbClr val="311C1F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rgbClr val="311C1F"/>
                </a:solidFill>
                <a:effectLst/>
              </a:rPr>
              <a:t>Both the sensors were place with an equal distance from the ground and with the same sensitivity, to implement line tracking</a:t>
            </a:r>
            <a:endParaRPr lang="en-US" dirty="0">
              <a:solidFill>
                <a:srgbClr val="311C1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7B7E00-2689-3F67-B685-1B1820BDE155}"/>
              </a:ext>
            </a:extLst>
          </p:cNvPr>
          <p:cNvGrpSpPr/>
          <p:nvPr/>
        </p:nvGrpSpPr>
        <p:grpSpPr>
          <a:xfrm>
            <a:off x="6096000" y="1980133"/>
            <a:ext cx="5048250" cy="4038600"/>
            <a:chOff x="6143483" y="2070667"/>
            <a:chExt cx="5048250" cy="4038600"/>
          </a:xfrm>
        </p:grpSpPr>
        <p:pic>
          <p:nvPicPr>
            <p:cNvPr id="2052" name="Picture 4" descr="IR Sensor Circuit, Connection Diagram, Project - ETechnoG">
              <a:extLst>
                <a:ext uri="{FF2B5EF4-FFF2-40B4-BE49-F238E27FC236}">
                  <a16:creationId xmlns:a16="http://schemas.microsoft.com/office/drawing/2014/main" id="{CE218C8B-2155-64F8-E435-D20F58105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483" y="2070667"/>
              <a:ext cx="5048250" cy="403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303604-C847-5831-E689-7A219B1DEF16}"/>
                </a:ext>
              </a:extLst>
            </p:cNvPr>
            <p:cNvSpPr/>
            <p:nvPr/>
          </p:nvSpPr>
          <p:spPr>
            <a:xfrm>
              <a:off x="6159375" y="2079720"/>
              <a:ext cx="584718" cy="214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217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53728-D619-6C73-09D6-3020DD77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910" y="662985"/>
            <a:ext cx="4038652" cy="188117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Obstacle Avoidance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A8A9DF-91BF-14ED-8281-1E7A5E4C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45763"/>
            <a:ext cx="4038652" cy="3617178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effectLst/>
              </a:rPr>
              <a:t>HC-SR04 Ultrasonic (US) sensor</a:t>
            </a:r>
            <a:r>
              <a:rPr lang="en-US" dirty="0">
                <a:effectLst/>
              </a:rPr>
              <a:t> is a 4-pin module, whose pin names are </a:t>
            </a:r>
            <a:r>
              <a:rPr lang="en-US" i="1" dirty="0" err="1">
                <a:effectLst/>
              </a:rPr>
              <a:t>Vcc</a:t>
            </a:r>
            <a:r>
              <a:rPr lang="en-US" i="1" dirty="0">
                <a:effectLst/>
              </a:rPr>
              <a:t>, Trigger, Echo and Ground</a:t>
            </a:r>
            <a:r>
              <a:rPr lang="en-US" dirty="0">
                <a:effectLst/>
              </a:rPr>
              <a:t>, respectively.</a:t>
            </a:r>
          </a:p>
          <a:p>
            <a:pPr rtl="0"/>
            <a:r>
              <a:rPr lang="en-US" dirty="0">
                <a:effectLst/>
              </a:rPr>
              <a:t>At about 15 cm from the obstacle, the car rotates 90 degrees to the left and starts detecting objects </a:t>
            </a:r>
            <a:r>
              <a:rPr lang="en-US" dirty="0"/>
              <a:t>again before moving forward</a:t>
            </a:r>
            <a:endParaRPr lang="en-US" sz="24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B4182D93-0BC3-3232-F5A6-F50E3CBBF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750" y="2545763"/>
            <a:ext cx="6123135" cy="28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3728-D619-6C73-09D6-3020DD77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23339"/>
            <a:ext cx="10390630" cy="188117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Interfacing ATMega16A with NodeMCU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A8A9DF-91BF-14ED-8281-1E7A5E4C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790" y="2278035"/>
            <a:ext cx="4038652" cy="362386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21212"/>
                </a:solidFill>
                <a:latin typeface="Lato" panose="020F0502020204030203" pitchFamily="34" charset="0"/>
              </a:rPr>
              <a:t>Two Separate Codes:</a:t>
            </a:r>
          </a:p>
          <a:p>
            <a:pPr lvl="1"/>
            <a:r>
              <a:rPr lang="en-US" dirty="0">
                <a:solidFill>
                  <a:srgbClr val="121212"/>
                </a:solidFill>
                <a:latin typeface="Lato" panose="020F0502020204030203" pitchFamily="34" charset="0"/>
              </a:rPr>
              <a:t>ATMega16</a:t>
            </a:r>
            <a:r>
              <a:rPr lang="en-US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 to act as a sender and processes data from sensors</a:t>
            </a:r>
          </a:p>
          <a:p>
            <a:pPr lvl="1"/>
            <a:r>
              <a:rPr lang="en-US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ESP8266 NodeMCU to act as a receiver of instructions and drives the motor</a:t>
            </a:r>
          </a:p>
          <a:p>
            <a:r>
              <a:rPr lang="en-US" dirty="0">
                <a:solidFill>
                  <a:srgbClr val="121212"/>
                </a:solidFill>
                <a:latin typeface="Lato" panose="020F0502020204030203" pitchFamily="34" charset="0"/>
              </a:rPr>
              <a:t>Collectively, they receive data from the sensors and drive the motors to implement the functionalities implemented</a:t>
            </a:r>
            <a:endParaRPr lang="en-US" dirty="0">
              <a:solidFill>
                <a:srgbClr val="311C1F"/>
              </a:solidFill>
            </a:endParaRPr>
          </a:p>
        </p:txBody>
      </p:sp>
      <p:pic>
        <p:nvPicPr>
          <p:cNvPr id="2050" name="Picture 2" descr="Avr Atmega Atmega1632 Gpio Ports And Registers | Avr Atmega">
            <a:extLst>
              <a:ext uri="{FF2B5EF4-FFF2-40B4-BE49-F238E27FC236}">
                <a16:creationId xmlns:a16="http://schemas.microsoft.com/office/drawing/2014/main" id="{2EC3EB7C-1C43-2386-9134-40E0E931A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7" r="30900"/>
          <a:stretch/>
        </p:blipFill>
        <p:spPr bwMode="auto">
          <a:xfrm>
            <a:off x="6096000" y="1708717"/>
            <a:ext cx="172616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SP8266 NodeMCU pinout for Arduino IDE - Mechatronics Blog">
            <a:extLst>
              <a:ext uri="{FF2B5EF4-FFF2-40B4-BE49-F238E27FC236}">
                <a16:creationId xmlns:a16="http://schemas.microsoft.com/office/drawing/2014/main" id="{E86E6946-C361-29EA-75A1-1017CB3E6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9" r="18559" b="3219"/>
          <a:stretch/>
        </p:blipFill>
        <p:spPr bwMode="auto">
          <a:xfrm>
            <a:off x="8266949" y="1831479"/>
            <a:ext cx="2369976" cy="451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8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C6978C-35C5-D7EE-AF7F-8F580FFE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548" y="258024"/>
            <a:ext cx="7245810" cy="63419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6B8EAF-C33A-5921-9DAA-12781A5865FF}"/>
              </a:ext>
            </a:extLst>
          </p:cNvPr>
          <p:cNvSpPr txBox="1">
            <a:spLocks/>
          </p:cNvSpPr>
          <p:nvPr/>
        </p:nvSpPr>
        <p:spPr>
          <a:xfrm rot="16200000">
            <a:off x="-807133" y="2488411"/>
            <a:ext cx="4038652" cy="188117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Schematic</a:t>
            </a:r>
          </a:p>
        </p:txBody>
      </p:sp>
    </p:spTree>
    <p:extLst>
      <p:ext uri="{BB962C8B-B14F-4D97-AF65-F5344CB8AC3E}">
        <p14:creationId xmlns:p14="http://schemas.microsoft.com/office/powerpoint/2010/main" val="46963331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311C1F"/>
      </a:dk2>
      <a:lt2>
        <a:srgbClr val="F0F2F3"/>
      </a:lt2>
      <a:accent1>
        <a:srgbClr val="E76029"/>
      </a:accent1>
      <a:accent2>
        <a:srgbClr val="D51730"/>
      </a:accent2>
      <a:accent3>
        <a:srgbClr val="E72991"/>
      </a:accent3>
      <a:accent4>
        <a:srgbClr val="D517CE"/>
      </a:accent4>
      <a:accent5>
        <a:srgbClr val="9F29E7"/>
      </a:accent5>
      <a:accent6>
        <a:srgbClr val="4F2BD9"/>
      </a:accent6>
      <a:hlink>
        <a:srgbClr val="A43F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316</Words>
  <Application>Microsoft Office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</vt:lpstr>
      <vt:lpstr>Calibri</vt:lpstr>
      <vt:lpstr>Grandview</vt:lpstr>
      <vt:lpstr>Lato</vt:lpstr>
      <vt:lpstr>Segoe UI</vt:lpstr>
      <vt:lpstr>Wingdings</vt:lpstr>
      <vt:lpstr>CosineVTI</vt:lpstr>
      <vt:lpstr>Web Controlled Multi-Functional Car</vt:lpstr>
      <vt:lpstr>Introduction</vt:lpstr>
      <vt:lpstr>Block Diagram</vt:lpstr>
      <vt:lpstr>Android Application</vt:lpstr>
      <vt:lpstr>L298  Motor Driver</vt:lpstr>
      <vt:lpstr>Line Tracking</vt:lpstr>
      <vt:lpstr>Obstacle Avoidance</vt:lpstr>
      <vt:lpstr>Interfacing ATMega16A with NodeMCU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Controlled Muli-Functional Car</dc:title>
  <dc:creator>Muhammad Umer</dc:creator>
  <cp:lastModifiedBy>Muhammad Umer</cp:lastModifiedBy>
  <cp:revision>59</cp:revision>
  <dcterms:created xsi:type="dcterms:W3CDTF">2022-05-29T15:08:22Z</dcterms:created>
  <dcterms:modified xsi:type="dcterms:W3CDTF">2022-05-29T18:39:04Z</dcterms:modified>
</cp:coreProperties>
</file>