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 descr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“Type a quote here.”"/>
          <p:cNvSpPr txBox="1"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b="0"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593795" y="1562382"/>
            <a:ext cx="623148" cy="675076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1137919" y="1562382"/>
            <a:ext cx="467361" cy="675076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33CC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769902" y="2162951"/>
            <a:ext cx="600569" cy="675076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28" name="Rectangle"/>
          <p:cNvSpPr/>
          <p:nvPr/>
        </p:nvSpPr>
        <p:spPr>
          <a:xfrm>
            <a:off x="1295964" y="2162951"/>
            <a:ext cx="523805" cy="675076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33CC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180622" y="2059093"/>
            <a:ext cx="796996" cy="600570"/>
          </a:xfrm>
          <a:prstGeom prst="rect">
            <a:avLst/>
          </a:prstGeom>
          <a:gradFill>
            <a:gsLst>
              <a:gs pos="0">
                <a:srgbClr val="33CC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1083733" y="1408853"/>
            <a:ext cx="45156" cy="1496907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629919" y="2533226"/>
            <a:ext cx="11699806" cy="45157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33CC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i="0" sz="3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xfrm>
            <a:off x="1636888" y="304799"/>
            <a:ext cx="11083433" cy="2079415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sz="62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xfrm>
            <a:off x="1682044" y="2869635"/>
            <a:ext cx="11054081" cy="585216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60000"/>
              <a:buChar char="■"/>
              <a:defRPr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06235" indent="-449035" defTabSz="130048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55000"/>
              <a:buChar char="■"/>
              <a:defRPr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33500" indent="-419100" defTabSz="130048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Char char="■"/>
              <a:defRPr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74520" indent="-502920" defTabSz="130048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55000"/>
              <a:buChar char="■"/>
              <a:defRPr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387600" indent="-558800" defTabSz="130048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Char char="■"/>
              <a:defRPr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2332502" y="9120632"/>
            <a:ext cx="392334" cy="409449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1300480">
              <a:defRPr b="0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359899"/>
            <a:ext cx="3683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mmunication Skil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Communication Skills</a:t>
            </a:r>
          </a:p>
        </p:txBody>
      </p:sp>
      <p:sp>
        <p:nvSpPr>
          <p:cNvPr id="144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"/>
          <p:cNvGrpSpPr/>
          <p:nvPr/>
        </p:nvGrpSpPr>
        <p:grpSpPr>
          <a:xfrm>
            <a:off x="3144837" y="3516312"/>
            <a:ext cx="6513513" cy="4114801"/>
            <a:chOff x="0" y="0"/>
            <a:chExt cx="6513512" cy="4114800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6513513" cy="4114800"/>
            </a:xfrm>
            <a:prstGeom prst="rect">
              <a:avLst/>
            </a:prstGeom>
            <a:solidFill>
              <a:srgbClr val="FFF1B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i="0" sz="1800">
                  <a:solidFill>
                    <a:srgbClr val="000000"/>
                  </a:solidFill>
                  <a:effectLst/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pic>
          <p:nvPicPr>
            <p:cNvPr id="174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13513" cy="411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CMAPP ANALYSIS"/>
          <p:cNvSpPr txBox="1"/>
          <p:nvPr>
            <p:ph type="title" idx="4294967295"/>
          </p:nvPr>
        </p:nvSpPr>
        <p:spPr>
          <a:xfrm>
            <a:off x="1023937" y="989012"/>
            <a:ext cx="7793038" cy="146208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b="1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CMAPP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ersonal relationship.…"/>
          <p:cNvSpPr txBox="1"/>
          <p:nvPr/>
        </p:nvSpPr>
        <p:spPr>
          <a:xfrm>
            <a:off x="996104" y="2048721"/>
            <a:ext cx="11012592" cy="531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Personal relationship.</a:t>
            </a:r>
          </a:p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Time and place.</a:t>
            </a:r>
          </a:p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External and internal interference.</a:t>
            </a:r>
          </a:p>
          <a:p>
            <a:pPr marL="487680" indent="-487680" algn="l" defTabSz="1300480">
              <a:lnSpc>
                <a:spcPct val="90000"/>
              </a:lnSpc>
              <a:spcBef>
                <a:spcPts val="1000"/>
              </a:spcBef>
              <a:buClr>
                <a:srgbClr val="3333CC"/>
              </a:buClr>
              <a:buFont typeface="Wingdings"/>
              <a:defRPr b="1" i="0" sz="44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Message:</a:t>
            </a:r>
            <a:r>
              <a:rPr b="0"/>
              <a:t> </a:t>
            </a:r>
            <a:endParaRPr b="0"/>
          </a:p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An overview of the situation.</a:t>
            </a:r>
          </a:p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The most significant facts, issues and questions.</a:t>
            </a:r>
          </a:p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Relevant details.</a:t>
            </a:r>
          </a:p>
          <a:p>
            <a:pPr marL="465364" indent="-465364" algn="l" defTabSz="1300480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SzPct val="60000"/>
              <a:buChar char="■"/>
              <a:defRPr i="0" sz="3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A primary message.</a:t>
            </a:r>
          </a:p>
        </p:txBody>
      </p:sp>
      <p:sp>
        <p:nvSpPr>
          <p:cNvPr id="179" name="Context:"/>
          <p:cNvSpPr txBox="1"/>
          <p:nvPr>
            <p:ph type="title" idx="4294967295"/>
          </p:nvPr>
        </p:nvSpPr>
        <p:spPr>
          <a:xfrm>
            <a:off x="861990" y="304799"/>
            <a:ext cx="11858331" cy="2079415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b="1" sz="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Context: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udience:…"/>
          <p:cNvSpPr txBox="1"/>
          <p:nvPr>
            <p:ph type="body" sz="half" idx="4294967295"/>
          </p:nvPr>
        </p:nvSpPr>
        <p:spPr>
          <a:xfrm>
            <a:off x="1182687" y="2017712"/>
            <a:ext cx="7772401" cy="5427366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822959">
              <a:lnSpc>
                <a:spcPct val="90000"/>
              </a:lnSpc>
              <a:spcBef>
                <a:spcPts val="600"/>
              </a:spcBef>
              <a:buSzTx/>
              <a:buNone/>
              <a:defRPr b="1"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Audience:</a:t>
            </a:r>
          </a:p>
          <a:p>
            <a:pPr marL="0" indent="0" defTabSz="822959">
              <a:lnSpc>
                <a:spcPct val="90000"/>
              </a:lnSpc>
              <a:spcBef>
                <a:spcPts val="600"/>
              </a:spcBef>
              <a:buSzTx/>
              <a:buNone/>
              <a:defRPr b="1"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08609" indent="-308609" defTabSz="822959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A Primary audience.</a:t>
            </a:r>
          </a:p>
          <a:p>
            <a:pPr marL="308609" indent="-308609" defTabSz="822959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A secondary audience.</a:t>
            </a:r>
          </a:p>
          <a:p>
            <a:pPr marL="308609" indent="-308609" defTabSz="822959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Tx/>
              <a:buFont typeface="Wingdings"/>
              <a:buNone/>
              <a:defRPr b="1" i="0" sz="3239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Purpose:</a:t>
            </a:r>
            <a:br/>
          </a:p>
          <a:p>
            <a:pPr marL="308609" indent="-308609" defTabSz="822959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Motive for communicating.</a:t>
            </a:r>
          </a:p>
          <a:p>
            <a:pPr marL="308609" indent="-308609" defTabSz="822959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The response you wish to elicit.</a:t>
            </a:r>
          </a:p>
          <a:p>
            <a:pPr marL="0" indent="0" defTabSz="822959">
              <a:lnSpc>
                <a:spcPct val="90000"/>
              </a:lnSpc>
              <a:spcBef>
                <a:spcPts val="600"/>
              </a:spcBef>
              <a:buSzTx/>
              <a:buNone/>
              <a:defRPr b="1"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Product:</a:t>
            </a:r>
          </a:p>
          <a:p>
            <a:pPr marL="308609" indent="-308609" defTabSz="822959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Written </a:t>
            </a:r>
          </a:p>
          <a:p>
            <a:pPr marL="308609" indent="-308609" defTabSz="822959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8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ories of Communication"/>
          <p:cNvSpPr txBox="1"/>
          <p:nvPr>
            <p:ph type="title" idx="4294967295"/>
          </p:nvPr>
        </p:nvSpPr>
        <p:spPr>
          <a:xfrm>
            <a:off x="596053" y="929639"/>
            <a:ext cx="11812694" cy="889566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Theories of Communication </a:t>
            </a:r>
          </a:p>
        </p:txBody>
      </p:sp>
      <p:sp>
        <p:nvSpPr>
          <p:cNvPr id="184" name="Electronic theory…"/>
          <p:cNvSpPr txBox="1"/>
          <p:nvPr>
            <p:ph type="body" idx="4294967295"/>
          </p:nvPr>
        </p:nvSpPr>
        <p:spPr>
          <a:xfrm>
            <a:off x="650239" y="2451099"/>
            <a:ext cx="11704322" cy="4344099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284987" indent="-284987" algn="just" defTabSz="1001369">
              <a:lnSpc>
                <a:spcPct val="100000"/>
              </a:lnSpc>
              <a:spcBef>
                <a:spcPts val="400"/>
              </a:spcBef>
              <a:buSzPct val="100000"/>
              <a:buAutoNum type="arabicPeriod" startAt="1"/>
              <a:defRPr b="1" i="0" sz="1848" u="sng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Electronic theory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No place for emotions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Mathematical theory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Terminology 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Accuracy</a:t>
            </a:r>
          </a:p>
          <a:p>
            <a:pPr marL="284987" indent="-284987" algn="just" defTabSz="1001369">
              <a:lnSpc>
                <a:spcPct val="100000"/>
              </a:lnSpc>
              <a:spcBef>
                <a:spcPts val="400"/>
              </a:spcBef>
              <a:buSzPct val="100000"/>
              <a:buAutoNum type="arabicPeriod" startAt="1"/>
              <a:defRPr b="1" i="0" sz="1848" u="sng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Socio environment theory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Social setting is important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Culture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Misunderstanding 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b="1" i="0" sz="1848" u="sng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84987" indent="-284987" algn="just" defTabSz="1001369">
              <a:lnSpc>
                <a:spcPct val="100000"/>
              </a:lnSpc>
              <a:spcBef>
                <a:spcPts val="400"/>
              </a:spcBef>
              <a:buSzPct val="100000"/>
              <a:buAutoNum type="arabicPeriod" startAt="1"/>
              <a:defRPr b="1" i="0" sz="1848" u="sng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Rhetorical theory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Response is important </a:t>
            </a:r>
          </a:p>
          <a:p>
            <a:pPr lvl="1" marL="583945" indent="-212344" algn="just" defTabSz="1001369">
              <a:lnSpc>
                <a:spcPct val="100000"/>
              </a:lnSpc>
              <a:spcBef>
                <a:spcPts val="400"/>
              </a:spcBef>
              <a:buSzPct val="100000"/>
              <a:buChar char="•"/>
              <a:defRPr i="0" sz="1848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Circular</a:t>
            </a:r>
          </a:p>
        </p:txBody>
      </p:sp>
    </p:spTree>
  </p:cSld>
  <p:clrMapOvr>
    <a:masterClrMapping/>
  </p:clrMapOvr>
  <p:transition xmlns:p14="http://schemas.microsoft.com/office/powerpoint/2010/main" spd="med" advClick="0" advTm="5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500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2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2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2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2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2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2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2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2500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2"/>
      <p:bldP build="whole" bldLvl="1" animBg="1" rev="0" advAuto="0" spid="18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hat is Communic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Communication?</a:t>
            </a:r>
          </a:p>
        </p:txBody>
      </p:sp>
      <p:sp>
        <p:nvSpPr>
          <p:cNvPr id="147" name="Communication is the sharing of ideas and inform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68680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i="0" sz="228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61982" indent="-261982" algn="just" defTabSz="868680">
              <a:lnSpc>
                <a:spcPct val="100000"/>
              </a:lnSpc>
              <a:spcBef>
                <a:spcPts val="500"/>
              </a:spcBef>
              <a:buSzPct val="100000"/>
              <a:buChar char="•"/>
              <a:defRPr b="1"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FFFFFF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Communication</a:t>
            </a:r>
            <a:r>
              <a:t> </a:t>
            </a:r>
            <a:r>
              <a:t>is the sharing of ideas and information</a:t>
            </a:r>
            <a:r>
              <a:t>.</a:t>
            </a:r>
          </a:p>
          <a:p>
            <a:pPr marL="261982" indent="-261982" algn="just" defTabSz="868680">
              <a:lnSpc>
                <a:spcPct val="100000"/>
              </a:lnSpc>
              <a:spcBef>
                <a:spcPts val="500"/>
              </a:spcBef>
              <a:buSzPct val="100000"/>
              <a:buChar char="•"/>
              <a:defRPr b="1"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FFFFFF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communication process involves a sender, a receiver and the message to be sent</a:t>
            </a:r>
            <a:r>
              <a:t>.</a:t>
            </a:r>
          </a:p>
          <a:p>
            <a:pPr marL="261982" indent="-261982" algn="just" defTabSz="868680">
              <a:lnSpc>
                <a:spcPct val="100000"/>
              </a:lnSpc>
              <a:spcBef>
                <a:spcPts val="500"/>
              </a:spcBef>
              <a:buSzPct val="100000"/>
              <a:buChar char="•"/>
              <a:defRPr b="1"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Effective Communication is a process where a message is received and understood by the receiver in the manner that the sender intended it to be</a:t>
            </a:r>
            <a:r>
              <a:t>.</a:t>
            </a:r>
          </a:p>
          <a:p>
            <a:pPr marL="0" indent="0" algn="just" defTabSz="86868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just" defTabSz="86868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i="0" sz="2280">
                <a:solidFill>
                  <a:srgbClr val="FF26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ctr" defTabSz="868680">
              <a:lnSpc>
                <a:spcPct val="100000"/>
              </a:lnSpc>
              <a:spcBef>
                <a:spcPts val="0"/>
              </a:spcBef>
              <a:buSzTx/>
              <a:buNone/>
              <a:defRPr b="1" i="0" sz="2280" u="sng">
                <a:solidFill>
                  <a:srgbClr val="FF26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A common mistake people make is to focus only  on the delivery of message, rather than how it is received. Communication has to be two-way</a:t>
            </a:r>
            <a:r>
              <a:t>!</a:t>
            </a:r>
          </a:p>
          <a:p>
            <a:pPr marL="0" indent="0" algn="just" defTabSz="86868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just" defTabSz="86868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just" defTabSz="86868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just" defTabSz="86868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i="0" sz="2280">
                <a:solidFill>
                  <a:srgbClr val="000000"/>
                </a:solidFill>
                <a:effectLst>
                  <a:outerShdw sx="100000" sy="100000" kx="0" ky="0" algn="b" rotWithShape="0" blurRad="12065" dist="24130" dir="2700000">
                    <a:srgbClr val="000000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munication Process"/>
          <p:cNvSpPr txBox="1"/>
          <p:nvPr>
            <p:ph type="title" idx="4294967295"/>
          </p:nvPr>
        </p:nvSpPr>
        <p:spPr>
          <a:xfrm>
            <a:off x="571217" y="650239"/>
            <a:ext cx="11812695" cy="889566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Communication Process</a:t>
            </a:r>
          </a:p>
        </p:txBody>
      </p:sp>
      <p:sp>
        <p:nvSpPr>
          <p:cNvPr id="150" name="Sender-  formulate (encode) an idea or message - through communication channel deliver the message to receiver, who receives or acts on the message (decode).…"/>
          <p:cNvSpPr txBox="1"/>
          <p:nvPr>
            <p:ph type="body" sz="quarter" idx="4294967295"/>
          </p:nvPr>
        </p:nvSpPr>
        <p:spPr>
          <a:xfrm>
            <a:off x="650239" y="1625599"/>
            <a:ext cx="11704322" cy="1842348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0" indent="0" algn="just" defTabSz="1300480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b="1" i="0" sz="2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Sender</a:t>
            </a:r>
            <a:r>
              <a:t>- </a:t>
            </a:r>
            <a:r>
              <a:rPr b="0"/>
              <a:t> formulate (encode) an idea or </a:t>
            </a:r>
            <a:r>
              <a:t>message</a:t>
            </a:r>
            <a:r>
              <a:rPr b="0"/>
              <a:t> - through communication </a:t>
            </a:r>
            <a:r>
              <a:t>channel</a:t>
            </a:r>
            <a:r>
              <a:rPr b="0"/>
              <a:t> deliver the message to </a:t>
            </a:r>
            <a:r>
              <a:t>receiver</a:t>
            </a:r>
            <a:r>
              <a:rPr b="0"/>
              <a:t>, who receives or acts on the message (decode). </a:t>
            </a:r>
          </a:p>
          <a:p>
            <a:pPr marL="0" indent="0" algn="just" defTabSz="1300480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i="0" sz="2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Receiver responds by formulating his own message and</a:t>
            </a:r>
            <a:r>
              <a:t> </a:t>
            </a:r>
            <a:r>
              <a:t>communicates to sender (</a:t>
            </a:r>
            <a:r>
              <a:rPr b="1"/>
              <a:t>feedback</a:t>
            </a:r>
            <a:r>
              <a:t>) .</a:t>
            </a:r>
          </a:p>
        </p:txBody>
      </p:sp>
      <p:graphicFrame>
        <p:nvGraphicFramePr>
          <p:cNvPr id="151" name="Table"/>
          <p:cNvGraphicFramePr/>
          <p:nvPr/>
        </p:nvGraphicFramePr>
        <p:xfrm>
          <a:off x="866986" y="4334933"/>
          <a:ext cx="4985175" cy="3251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72473"/>
              </a:tblGrid>
              <a:tr h="3225800">
                <a:tc>
                  <a:txBody>
                    <a:bodyPr/>
                    <a:lstStyle/>
                    <a:p>
                      <a:pPr algn="just" defTabSz="1300480">
                        <a:defRPr b="1" sz="24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Communication is a two way process, that is, the ability to receive iI as important as the ability to send. For successful communication, feedback is  important- it tells how  the message is being interpreted</a:t>
                      </a:r>
                      <a:r>
                        <a:t>.</a:t>
                      </a:r>
                    </a:p>
                  </a:txBody>
                  <a:tcPr marL="45732" marR="45732" marT="45732" marB="45732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0" y="3142826"/>
            <a:ext cx="6068907" cy="5310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5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500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2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Class="entr" nodeType="afterEffect" presetSubtype="2" presetID="7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p" bldLvl="1" animBg="1" rev="0" advAuto="0" spid="150" grpId="2"/>
      <p:bldP build="whole" bldLvl="1" animBg="1" rev="0" advAuto="0" spid="149" grpId="1"/>
      <p:bldP build="whole" bldLvl="1" animBg="1" rev="0" advAuto="0" spid="152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mmunication Models.."/>
          <p:cNvSpPr txBox="1"/>
          <p:nvPr>
            <p:ph type="title" idx="4294967295"/>
          </p:nvPr>
        </p:nvSpPr>
        <p:spPr>
          <a:xfrm>
            <a:off x="571217" y="650239"/>
            <a:ext cx="11812695" cy="889566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Communication Models..</a:t>
            </a:r>
          </a:p>
        </p:txBody>
      </p:sp>
      <p:sp>
        <p:nvSpPr>
          <p:cNvPr id="155" name="3 basic models…"/>
          <p:cNvSpPr txBox="1"/>
          <p:nvPr>
            <p:ph type="body" idx="4294967295"/>
          </p:nvPr>
        </p:nvSpPr>
        <p:spPr>
          <a:xfrm>
            <a:off x="650239" y="1625599"/>
            <a:ext cx="11704322" cy="6661700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0" indent="0" algn="just" defTabSz="1300480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b="1" i="0" sz="2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3 basic models</a:t>
            </a:r>
          </a:p>
          <a:p>
            <a:pPr marL="275771" indent="-275771" algn="just" defTabSz="1300480">
              <a:lnSpc>
                <a:spcPct val="100000"/>
              </a:lnSpc>
              <a:spcBef>
                <a:spcPts val="600"/>
              </a:spcBef>
              <a:buSzPct val="100000"/>
              <a:buChar char="•"/>
              <a:defRPr b="1" i="0" sz="2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Linear</a:t>
            </a:r>
          </a:p>
          <a:p>
            <a:pPr marL="275771" indent="-275771" algn="just" defTabSz="1300480">
              <a:lnSpc>
                <a:spcPct val="100000"/>
              </a:lnSpc>
              <a:spcBef>
                <a:spcPts val="600"/>
              </a:spcBef>
              <a:buSzPct val="100000"/>
              <a:buChar char="•"/>
              <a:defRPr b="1" i="0" sz="2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Transactional </a:t>
            </a:r>
          </a:p>
          <a:p>
            <a:pPr marL="275771" indent="-275771" algn="just" defTabSz="1300480">
              <a:lnSpc>
                <a:spcPct val="100000"/>
              </a:lnSpc>
              <a:spcBef>
                <a:spcPts val="600"/>
              </a:spcBef>
              <a:buSzPct val="100000"/>
              <a:buChar char="•"/>
              <a:defRPr b="1" i="0" sz="2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Interactive</a:t>
            </a:r>
          </a:p>
          <a:p>
            <a:pPr marL="370114" indent="-370114" algn="just" defTabSz="1300480">
              <a:lnSpc>
                <a:spcPct val="100000"/>
              </a:lnSpc>
              <a:spcBef>
                <a:spcPts val="600"/>
              </a:spcBef>
              <a:buSzPct val="100000"/>
              <a:buAutoNum type="arabicPeriod" startAt="1"/>
              <a:defRPr b="1" i="0" sz="31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Linear Model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4559300"/>
            <a:ext cx="6527800" cy="227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2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2"/>
      <p:bldP build="whole" bldLvl="1" animBg="1" rev="0" advAuto="0" spid="15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ristotle Model"/>
          <p:cNvSpPr txBox="1"/>
          <p:nvPr>
            <p:ph type="title" idx="4294967295"/>
          </p:nvPr>
        </p:nvSpPr>
        <p:spPr>
          <a:xfrm>
            <a:off x="1633537" y="1141412"/>
            <a:ext cx="9465668" cy="146208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b="1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Aristotle Model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7150" y="3581400"/>
            <a:ext cx="7810500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92" t="0" r="292" b="12144"/>
          <a:stretch>
            <a:fillRect/>
          </a:stretch>
        </p:blipFill>
        <p:spPr>
          <a:xfrm>
            <a:off x="1816100" y="1600200"/>
            <a:ext cx="8102600" cy="537592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Berlo’s Model"/>
          <p:cNvSpPr txBox="1"/>
          <p:nvPr>
            <p:ph type="title" idx="4294967295"/>
          </p:nvPr>
        </p:nvSpPr>
        <p:spPr>
          <a:xfrm>
            <a:off x="7196137" y="6856412"/>
            <a:ext cx="9465668" cy="146208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b="1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Berlo’s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e originator of the communication   ( the sender) conveys it to someone else.…"/>
          <p:cNvSpPr txBox="1"/>
          <p:nvPr>
            <p:ph type="body" idx="4294967295"/>
          </p:nvPr>
        </p:nvSpPr>
        <p:spPr>
          <a:xfrm>
            <a:off x="1378818" y="3136899"/>
            <a:ext cx="10247164" cy="4953002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900" indent="-342900" defTabSz="914400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i="0" sz="2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endParaRPr b="1" u="sng"/>
          </a:p>
          <a:p>
            <a:pPr marL="342900" indent="-342900" defTabSz="914400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➢"/>
              <a:defRPr i="0" sz="2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The originator of the communication   ( the sender) conveys it to someone else.</a:t>
            </a:r>
          </a:p>
          <a:p>
            <a:pPr marL="342900" indent="-342900" defTabSz="914400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➢"/>
              <a:defRPr i="0" sz="2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The transmission vehicle might be correspondence, telephone, fax or e-mail.</a:t>
            </a:r>
          </a:p>
          <a:p>
            <a:pPr marL="342900" indent="-342900" defTabSz="914400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Char char="➢"/>
              <a:defRPr i="0" sz="280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  <a:sym typeface="Tahoma"/>
              </a:defRPr>
            </a:pPr>
            <a:r>
              <a:t>The receiver’s reaction ?(the feedback) can have effect on the sender, who may then modify any further communication accordingly.</a:t>
            </a:r>
          </a:p>
        </p:txBody>
      </p:sp>
      <p:sp>
        <p:nvSpPr>
          <p:cNvPr id="165" name="2. Transactional Model"/>
          <p:cNvSpPr txBox="1"/>
          <p:nvPr/>
        </p:nvSpPr>
        <p:spPr>
          <a:xfrm>
            <a:off x="1202940" y="1663699"/>
            <a:ext cx="66319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2. Transactional Model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0230" y="2391221"/>
            <a:ext cx="8784340" cy="430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3. Interactive Model"/>
          <p:cNvSpPr txBox="1"/>
          <p:nvPr>
            <p:ph type="title" idx="4294967295"/>
          </p:nvPr>
        </p:nvSpPr>
        <p:spPr>
          <a:xfrm>
            <a:off x="1633537" y="1141412"/>
            <a:ext cx="9465668" cy="146208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b="1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3. Interactive Model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496" y="2959100"/>
            <a:ext cx="9053750" cy="538616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chramm’s Model"/>
          <p:cNvSpPr txBox="1"/>
          <p:nvPr/>
        </p:nvSpPr>
        <p:spPr>
          <a:xfrm>
            <a:off x="7450013" y="8585199"/>
            <a:ext cx="506437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i="0" sz="4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Schramm’s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