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3.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4.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Welcome to Public Speaking, An Introduction for Class Reps….</a:t>
            </a:r>
          </a:p>
          <a:p>
            <a:pPr/>
          </a:p>
          <a:p>
            <a:pPr/>
            <a:r>
              <a:t>I’m (name) and I am one of Glasgow Caledonian University Students’ Associations (role) and I will be running this workshop.</a:t>
            </a:r>
          </a:p>
          <a:p>
            <a:pPr/>
          </a:p>
          <a:p>
            <a:pPr/>
            <a:r>
              <a:t>The aim of this workshop is to basically give you few tips on how to improve your public speaking as well as give you a taster of some of the things covered in the “Introduction to Public Speaking” workshop available as part of GCU Students’ Associations Student Leaders Programme.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defRPr>
                <a:solidFill>
                  <a:srgbClr val="58595B"/>
                </a:solidFill>
              </a:defRPr>
            </a:pPr>
            <a:r>
              <a:t>To wrap off this workshop, we are going to play another round of ‘Just A Minute’.</a:t>
            </a:r>
          </a:p>
          <a:p>
            <a:pPr>
              <a:defRPr>
                <a:solidFill>
                  <a:srgbClr val="58595B"/>
                </a:solidFill>
              </a:defRPr>
            </a:pPr>
          </a:p>
          <a:p>
            <a:pPr>
              <a:defRPr>
                <a:solidFill>
                  <a:srgbClr val="58595B"/>
                </a:solidFill>
              </a:defRPr>
            </a:pPr>
            <a:r>
              <a:t>However this time you will you are going to get nine minutes to plan and prepare the randomly selected topic that you will need to speak on for a full 60 seconds without any </a:t>
            </a:r>
            <a:r>
              <a:rPr i="1"/>
              <a:t>Hesitation</a:t>
            </a:r>
            <a:r>
              <a:t>, </a:t>
            </a:r>
            <a:r>
              <a:rPr i="1"/>
              <a:t>Repetition</a:t>
            </a:r>
            <a:r>
              <a:t> or </a:t>
            </a:r>
            <a:r>
              <a:rPr i="1"/>
              <a:t>Deviation</a:t>
            </a:r>
            <a:r>
              <a:t>.</a:t>
            </a:r>
          </a:p>
          <a:p>
            <a:pPr>
              <a:defRPr>
                <a:solidFill>
                  <a:srgbClr val="58595B"/>
                </a:solidFill>
              </a:defRPr>
            </a:pPr>
          </a:p>
          <a:p>
            <a:pPr>
              <a:defRPr>
                <a:solidFill>
                  <a:srgbClr val="58595B"/>
                </a:solidFill>
              </a:defRPr>
            </a:pPr>
            <a:r>
              <a:t>The same scoring applies as before.</a:t>
            </a:r>
          </a:p>
          <a:p>
            <a:pPr>
              <a:defRPr>
                <a:solidFill>
                  <a:srgbClr val="58595B"/>
                </a:solidFill>
              </a:defRPr>
            </a:pPr>
          </a:p>
          <a:p>
            <a:pPr>
              <a:defRPr>
                <a:solidFill>
                  <a:srgbClr val="58595B"/>
                </a:solidFill>
              </a:defRPr>
            </a:pPr>
            <a:r>
              <a:t>You will get one point  for each second you are able speak on your topic without being successfully challenged by a member of your audience for either </a:t>
            </a:r>
            <a:r>
              <a:rPr i="1"/>
              <a:t>Hesitation</a:t>
            </a:r>
            <a:r>
              <a:t>, </a:t>
            </a:r>
            <a:r>
              <a:rPr i="1"/>
              <a:t>Repetition</a:t>
            </a:r>
            <a:r>
              <a:t> or </a:t>
            </a:r>
            <a:r>
              <a:rPr i="1"/>
              <a:t>Deviation</a:t>
            </a:r>
            <a:r>
              <a:t>, and if you are able to speak for the full 60 seconds on your topic without any successful challenges you will receive ten extra points.</a:t>
            </a:r>
          </a:p>
          <a:p>
            <a:pPr>
              <a:defRPr>
                <a:solidFill>
                  <a:srgbClr val="58595B"/>
                </a:solidFill>
              </a:defRPr>
            </a:pPr>
          </a:p>
          <a:p>
            <a:pPr>
              <a:defRPr>
                <a:solidFill>
                  <a:srgbClr val="58595B"/>
                </a:solidFill>
              </a:defRPr>
            </a:pPr>
            <a:r>
              <a:t>Each successful challenge will get one point, however each unsuccessful challenge will get minus one point.</a:t>
            </a:r>
          </a:p>
          <a:p>
            <a:pPr>
              <a:defRPr>
                <a:solidFill>
                  <a:srgbClr val="58595B"/>
                </a:solidFill>
              </a:defRPr>
            </a:pPr>
          </a:p>
          <a:p>
            <a:pPr>
              <a:defRPr>
                <a:solidFill>
                  <a:srgbClr val="58595B"/>
                </a:solidFill>
              </a:defRPr>
            </a:pPr>
            <a:r>
              <a:t>Whoever gets the most points wins a prize!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defRPr>
                <a:solidFill>
                  <a:srgbClr val="58595B"/>
                </a:solidFill>
              </a:defRPr>
            </a:pPr>
            <a:r>
              <a:t>First off …</a:t>
            </a:r>
            <a:endParaRPr b="1"/>
          </a:p>
          <a:p>
            <a:pPr>
              <a:defRPr b="1"/>
            </a:pPr>
          </a:p>
          <a:p>
            <a:pPr>
              <a:defRPr b="1"/>
            </a:pPr>
            <a:r>
              <a:t>What is Public Speaking?</a:t>
            </a:r>
          </a:p>
          <a:p>
            <a:pPr/>
          </a:p>
          <a:p>
            <a:pPr>
              <a:defRPr>
                <a:solidFill>
                  <a:srgbClr val="58595B"/>
                </a:solidFill>
              </a:defRPr>
            </a:pPr>
            <a:r>
              <a:t>Public Speaking is a ‘formal’ face-to-face communication method where a person(s) uses the medium of speech to inform and/ or influence a group of listeners (an audience).</a:t>
            </a:r>
          </a:p>
          <a:p>
            <a:pPr>
              <a:defRPr>
                <a:solidFill>
                  <a:srgbClr val="58595B"/>
                </a:solidFill>
              </a:defRPr>
            </a:pPr>
          </a:p>
          <a:p>
            <a:pPr>
              <a:defRPr>
                <a:solidFill>
                  <a:srgbClr val="58595B"/>
                </a:solidFill>
              </a:defRPr>
            </a:pPr>
            <a:r>
              <a:t>It’s important to remember that when we are talking about Public Speaking, we are not just talking about making speeches.  Public Speaking is any formal situation where you use speech to inform and/ or influence an audience face-to-face.  Other examples of public speaking can include…</a:t>
            </a:r>
          </a:p>
          <a:p>
            <a:pPr>
              <a:defRPr>
                <a:solidFill>
                  <a:srgbClr val="58595B"/>
                </a:solidFill>
              </a:defRPr>
            </a:pPr>
          </a:p>
          <a:p>
            <a:pPr marL="171450" indent="-171450">
              <a:buSzPct val="100000"/>
              <a:buChar char="▪"/>
              <a:defRPr>
                <a:solidFill>
                  <a:srgbClr val="58595B"/>
                </a:solidFill>
              </a:defRPr>
            </a:pPr>
            <a:r>
              <a:t>Delivering lectures, seminars and training</a:t>
            </a:r>
          </a:p>
          <a:p>
            <a:pPr marL="171450" indent="-171450">
              <a:buSzPct val="100000"/>
              <a:buChar char="▪"/>
              <a:defRPr>
                <a:solidFill>
                  <a:srgbClr val="58595B"/>
                </a:solidFill>
              </a:defRPr>
            </a:pPr>
            <a:r>
              <a:t>Making presentations</a:t>
            </a:r>
          </a:p>
          <a:p>
            <a:pPr marL="171450" indent="-171450">
              <a:buSzPct val="100000"/>
              <a:buChar char="▪"/>
              <a:defRPr>
                <a:solidFill>
                  <a:srgbClr val="58595B"/>
                </a:solidFill>
              </a:defRPr>
            </a:pPr>
            <a:r>
              <a:t>Debating </a:t>
            </a:r>
          </a:p>
          <a:p>
            <a:pPr marL="171450" indent="-171450">
              <a:buSzPct val="100000"/>
              <a:buChar char="▪"/>
              <a:defRPr>
                <a:solidFill>
                  <a:srgbClr val="58595B"/>
                </a:solidFill>
              </a:defRPr>
            </a:pPr>
            <a:r>
              <a:t>Conducting demonstrations</a:t>
            </a:r>
          </a:p>
          <a:p>
            <a:pPr/>
          </a:p>
          <a:p>
            <a:pPr>
              <a:defRPr b="1"/>
            </a:pPr>
            <a:r>
              <a:t>Why is developing Public Speaking skills important for Class Reps?</a:t>
            </a:r>
          </a:p>
          <a:p>
            <a:pPr/>
          </a:p>
          <a:p>
            <a:pPr>
              <a:defRPr>
                <a:solidFill>
                  <a:srgbClr val="58595B"/>
                </a:solidFill>
              </a:defRPr>
            </a:pPr>
            <a:r>
              <a:t>Being able to inform and influence both students and university staff members through effective communications is essential for a Class Rep to be able to help improve the learning experience at GCU.</a:t>
            </a:r>
          </a:p>
          <a:p>
            <a:pPr>
              <a:defRPr>
                <a:solidFill>
                  <a:srgbClr val="58595B"/>
                </a:solidFill>
              </a:defRPr>
            </a:pPr>
          </a:p>
          <a:p>
            <a:pPr>
              <a:defRPr>
                <a:solidFill>
                  <a:srgbClr val="58595B"/>
                </a:solidFill>
              </a:defRPr>
            </a:pPr>
            <a:r>
              <a:t>Although Class Reps won’t really be delivering speeches in their role, they will often have to undertake some form of public Speaking during their role.</a:t>
            </a:r>
          </a:p>
          <a:p>
            <a:pPr>
              <a:defRPr>
                <a:solidFill>
                  <a:srgbClr val="58595B"/>
                </a:solidFill>
              </a:defRPr>
            </a:pPr>
          </a:p>
          <a:p>
            <a:pPr>
              <a:defRPr>
                <a:solidFill>
                  <a:srgbClr val="58595B"/>
                </a:solidFill>
              </a:defRPr>
            </a:pPr>
            <a:r>
              <a:t>For example…</a:t>
            </a:r>
          </a:p>
          <a:p>
            <a:pPr>
              <a:defRPr>
                <a:solidFill>
                  <a:srgbClr val="58595B"/>
                </a:solidFill>
              </a:defRPr>
            </a:pPr>
          </a:p>
          <a:p>
            <a:pPr marL="171450" indent="-171450">
              <a:buSzPct val="100000"/>
              <a:buChar char="▪"/>
              <a:defRPr>
                <a:solidFill>
                  <a:srgbClr val="58595B"/>
                </a:solidFill>
              </a:defRPr>
            </a:pPr>
            <a:r>
              <a:t>Lecture or Seminar shout-out to influence student to pass on feedback about their learning experience, or to inform students about how you dealt with the views, opinions and issues you have received.</a:t>
            </a:r>
          </a:p>
          <a:p>
            <a:pPr>
              <a:defRPr>
                <a:solidFill>
                  <a:srgbClr val="58595B"/>
                </a:solidFill>
              </a:defRPr>
            </a:pPr>
          </a:p>
          <a:p>
            <a:pPr marL="171450" indent="-171450">
              <a:buSzPct val="100000"/>
              <a:buChar char="▪"/>
              <a:defRPr>
                <a:solidFill>
                  <a:srgbClr val="58595B"/>
                </a:solidFill>
              </a:defRPr>
            </a:pPr>
            <a:r>
              <a:t>Presentations in SSCG Meetings to inform the University of the views, opinions and issues students have, or to influence the University to make a positive change to the learning experience.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defRPr b="1">
                <a:solidFill>
                  <a:srgbClr val="58595B"/>
                </a:solidFill>
              </a:defRPr>
            </a:pPr>
            <a:r>
              <a:t>What skills are required for Public Speaking?</a:t>
            </a:r>
          </a:p>
          <a:p>
            <a:pPr>
              <a:defRPr b="1">
                <a:solidFill>
                  <a:srgbClr val="58595B"/>
                </a:solidFill>
              </a:defRPr>
            </a:pPr>
          </a:p>
          <a:p>
            <a:pPr>
              <a:defRPr>
                <a:solidFill>
                  <a:srgbClr val="58595B"/>
                </a:solidFill>
              </a:defRPr>
            </a:pPr>
            <a:r>
              <a:t>The following three skills are required for …</a:t>
            </a:r>
          </a:p>
          <a:p>
            <a:pPr>
              <a:defRPr b="1">
                <a:solidFill>
                  <a:srgbClr val="58595B"/>
                </a:solidFill>
              </a:defRPr>
            </a:pPr>
          </a:p>
          <a:p>
            <a:pPr marL="342900" indent="-342900">
              <a:buSzPct val="100000"/>
              <a:buChar char="▪"/>
              <a:defRPr>
                <a:solidFill>
                  <a:srgbClr val="D80E86"/>
                </a:solidFill>
              </a:defRPr>
            </a:pPr>
            <a:r>
              <a:t>Planning &amp; Preparation</a:t>
            </a:r>
          </a:p>
          <a:p>
            <a:pPr marL="342900" indent="-342900">
              <a:buSzPct val="100000"/>
              <a:buChar char="▪"/>
              <a:defRPr>
                <a:solidFill>
                  <a:srgbClr val="F47C32"/>
                </a:solidFill>
              </a:defRPr>
            </a:pPr>
            <a:r>
              <a:t>Positive Non-Verbal Communication</a:t>
            </a:r>
          </a:p>
          <a:p>
            <a:pPr marL="342900" indent="-342900">
              <a:buSzPct val="100000"/>
              <a:buChar char="▪"/>
              <a:defRPr>
                <a:solidFill>
                  <a:srgbClr val="0072BC"/>
                </a:solidFill>
              </a:defRPr>
            </a:pPr>
            <a:r>
              <a:t>Confidence</a:t>
            </a:r>
            <a:endParaRPr sz="1400"/>
          </a:p>
          <a:p>
            <a:pPr>
              <a:defRPr b="1">
                <a:solidFill>
                  <a:srgbClr val="58595B"/>
                </a:solidFill>
              </a:defRPr>
            </a:pPr>
          </a:p>
          <a:p>
            <a:pPr>
              <a:defRPr b="1">
                <a:solidFill>
                  <a:srgbClr val="58595B"/>
                </a:solidFill>
              </a:defRPr>
            </a:pPr>
            <a:r>
              <a:t>In this session we will only be looking at and focusing on the importance of Planning &amp; Preparation for effective Public Speaking and the importance of Non-Verbal Communications for effective Public Speaking.  We won’t be looking at Confidence.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defRPr>
                <a:solidFill>
                  <a:srgbClr val="58595B"/>
                </a:solidFill>
              </a:defRPr>
            </a:pPr>
            <a:r>
              <a:t>Before we go on any further, we are going to play a game called ‘Just A Minute’.</a:t>
            </a:r>
          </a:p>
          <a:p>
            <a:pPr>
              <a:defRPr>
                <a:solidFill>
                  <a:srgbClr val="58595B"/>
                </a:solidFill>
              </a:defRPr>
            </a:pPr>
          </a:p>
          <a:p>
            <a:pPr>
              <a:defRPr>
                <a:solidFill>
                  <a:srgbClr val="58595B"/>
                </a:solidFill>
              </a:defRPr>
            </a:pPr>
            <a:r>
              <a:t>The aim of this game is to speak for a full 60 seconds on a randomly selected topic without any…</a:t>
            </a:r>
          </a:p>
          <a:p>
            <a:pPr>
              <a:defRPr>
                <a:solidFill>
                  <a:srgbClr val="58595B"/>
                </a:solidFill>
              </a:defRPr>
            </a:pPr>
          </a:p>
          <a:p>
            <a:pPr marL="171450" indent="-171450">
              <a:buSzPct val="100000"/>
              <a:buChar char="▪"/>
              <a:defRPr>
                <a:solidFill>
                  <a:srgbClr val="58595B"/>
                </a:solidFill>
              </a:defRPr>
            </a:pPr>
            <a:r>
              <a:t>Hesitation - </a:t>
            </a:r>
            <a:r>
              <a:rPr i="1"/>
              <a:t>A break or pause in the natural rhythm of the speaker which last three or more seconds</a:t>
            </a:r>
            <a:endParaRPr i="1"/>
          </a:p>
          <a:p>
            <a:pPr marL="171450" indent="-171450">
              <a:buSzPct val="100000"/>
              <a:buChar char="▪"/>
              <a:defRPr i="1">
                <a:solidFill>
                  <a:srgbClr val="58595B"/>
                </a:solidFill>
              </a:defRPr>
            </a:pPr>
          </a:p>
          <a:p>
            <a:pPr marL="171450" indent="-171450">
              <a:buSzPct val="100000"/>
              <a:buChar char="▪"/>
              <a:defRPr>
                <a:solidFill>
                  <a:srgbClr val="58595B"/>
                </a:solidFill>
              </a:defRPr>
            </a:pPr>
            <a:r>
              <a:t>Repetition – </a:t>
            </a:r>
            <a:r>
              <a:rPr i="1"/>
              <a:t>Using the same words or phrases repeatedly, excluding the phrase of your topic which you can repeat occasionally</a:t>
            </a:r>
            <a:endParaRPr i="1"/>
          </a:p>
          <a:p>
            <a:pPr>
              <a:defRPr b="1" sz="500"/>
            </a:pPr>
          </a:p>
          <a:p>
            <a:pPr marL="171450" indent="-171450">
              <a:buSzPct val="100000"/>
              <a:buChar char="▪"/>
            </a:pPr>
            <a:r>
              <a:t>Deviation – </a:t>
            </a:r>
            <a:r>
              <a:rPr i="1"/>
              <a:t>Going completely off the given topic</a:t>
            </a:r>
            <a:endParaRPr i="1"/>
          </a:p>
          <a:p>
            <a:pPr>
              <a:defRPr i="1"/>
            </a:pPr>
          </a:p>
          <a:p>
            <a:pPr>
              <a:defRPr>
                <a:solidFill>
                  <a:srgbClr val="58595B"/>
                </a:solidFill>
              </a:defRPr>
            </a:pPr>
            <a:r>
              <a:t>You will get one point  for each second you are able speak on your topic without being successfully challenged by a member of your audience for either </a:t>
            </a:r>
            <a:r>
              <a:rPr i="1"/>
              <a:t>Hesitation</a:t>
            </a:r>
            <a:r>
              <a:t>, </a:t>
            </a:r>
            <a:r>
              <a:rPr i="1"/>
              <a:t>Repetition</a:t>
            </a:r>
            <a:r>
              <a:t> or </a:t>
            </a:r>
            <a:r>
              <a:rPr i="1"/>
              <a:t>Deviation</a:t>
            </a:r>
            <a:r>
              <a:t>.</a:t>
            </a:r>
          </a:p>
          <a:p>
            <a:pPr>
              <a:defRPr sz="100">
                <a:solidFill>
                  <a:srgbClr val="58595B"/>
                </a:solidFill>
              </a:defRPr>
            </a:pPr>
          </a:p>
          <a:p>
            <a:pPr>
              <a:defRPr>
                <a:solidFill>
                  <a:srgbClr val="58595B"/>
                </a:solidFill>
              </a:defRPr>
            </a:pPr>
            <a:r>
              <a:t>If you are able to speak for the full 60 seconds on your topic without any successful challenges you will receive ten extra points. </a:t>
            </a:r>
          </a:p>
          <a:p>
            <a:pPr>
              <a:defRPr>
                <a:solidFill>
                  <a:srgbClr val="58595B"/>
                </a:solidFill>
              </a:defRPr>
            </a:pPr>
          </a:p>
          <a:p>
            <a:pPr>
              <a:defRPr>
                <a:solidFill>
                  <a:srgbClr val="58595B"/>
                </a:solidFill>
              </a:defRPr>
            </a:pPr>
            <a:r>
              <a:t>Each successful challenge will get one point, however each unsuccessful challenge will get minus one point.</a:t>
            </a:r>
          </a:p>
          <a:p>
            <a:pPr>
              <a:defRPr sz="100">
                <a:solidFill>
                  <a:srgbClr val="58595B"/>
                </a:solidFill>
              </a:defRPr>
            </a:pPr>
          </a:p>
          <a:p>
            <a:pPr>
              <a:defRPr>
                <a:solidFill>
                  <a:srgbClr val="58595B"/>
                </a:solidFill>
              </a:defRPr>
            </a:pPr>
            <a:r>
              <a:t>Whoever gets the most points wins a prize!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defRPr>
                <a:solidFill>
                  <a:srgbClr val="58595B"/>
                </a:solidFill>
              </a:defRPr>
            </a:pPr>
            <a:r>
              <a:t>How did you find having to talk concisely for 60 seconds on a randomly selected topic without any chance to plan or prepare? Did you find it easy? Or did you find it very hard?</a:t>
            </a:r>
          </a:p>
          <a:p>
            <a:pPr>
              <a:defRPr>
                <a:solidFill>
                  <a:srgbClr val="58595B"/>
                </a:solidFill>
              </a:defRPr>
            </a:pPr>
          </a:p>
          <a:p>
            <a:pPr>
              <a:defRPr>
                <a:solidFill>
                  <a:srgbClr val="58595B"/>
                </a:solidFill>
              </a:defRPr>
            </a:pPr>
            <a:r>
              <a:t>That you found it very hard is no surprising. Very few great (or even good) public speakers can actually speak effectively without planning &amp; preparation!</a:t>
            </a:r>
          </a:p>
          <a:p>
            <a:pPr>
              <a:defRPr>
                <a:solidFill>
                  <a:srgbClr val="58595B"/>
                </a:solidFill>
              </a:defRPr>
            </a:pPr>
          </a:p>
          <a:p>
            <a:pPr>
              <a:defRPr>
                <a:solidFill>
                  <a:srgbClr val="58595B"/>
                </a:solidFill>
              </a:defRPr>
            </a:pPr>
            <a:r>
              <a:t>All public speaking activities, whether it’s delivering a speech, lecture or presentation, really require planning &amp; preparation.  If you don’t plan and prepare for your public speaking activity you will find it very difficult, if not impossible to effectively communicate your message to your audience.</a:t>
            </a:r>
          </a:p>
          <a:p>
            <a:pPr>
              <a:defRPr>
                <a:solidFill>
                  <a:srgbClr val="58595B"/>
                </a:solidFill>
              </a:defRPr>
            </a:pPr>
          </a:p>
          <a:p>
            <a:pPr>
              <a:defRPr>
                <a:solidFill>
                  <a:srgbClr val="58595B"/>
                </a:solidFill>
              </a:defRPr>
            </a:pPr>
            <a:r>
              <a:t>As a general rule, out of the total amount of time you spend on any Public Speaking activity you should aim to spend around 90% of it planning and preparing what you will say and how you will say it, and only around 10% of it on the actual delivery of the activity. So for example, if you have a one minute speech to deliver you should aim to spend at least 9 minutes preparing to deliver it.</a:t>
            </a:r>
          </a:p>
          <a:p>
            <a:pPr>
              <a:defRPr>
                <a:solidFill>
                  <a:srgbClr val="58595B"/>
                </a:solidFill>
              </a:defRPr>
            </a:pPr>
          </a:p>
          <a:p>
            <a:pPr>
              <a:defRPr>
                <a:solidFill>
                  <a:srgbClr val="58595B"/>
                </a:solidFill>
              </a:defRPr>
            </a:pPr>
            <a:r>
              <a:t>Before you can start to plan and prepare the message and the structure for your Public Speaking activity you will need to consider the…</a:t>
            </a:r>
          </a:p>
          <a:p>
            <a:pPr marL="228600" indent="-228600">
              <a:buSzPct val="100000"/>
              <a:buChar char="▪"/>
              <a:defRPr>
                <a:solidFill>
                  <a:srgbClr val="58595B"/>
                </a:solidFill>
              </a:defRPr>
            </a:pPr>
            <a:r>
              <a:t>Audience (Who you are trying to inform and/or influence)</a:t>
            </a:r>
          </a:p>
          <a:p>
            <a:pPr marL="228600" indent="-228600">
              <a:buSzPct val="100000"/>
              <a:buChar char="▪"/>
              <a:defRPr>
                <a:solidFill>
                  <a:srgbClr val="58595B"/>
                </a:solidFill>
              </a:defRPr>
            </a:pPr>
            <a:r>
              <a:t>Purpose (What you want to achieve by informing and/or influencing your audience)</a:t>
            </a:r>
          </a:p>
          <a:p>
            <a:pPr marL="228600" indent="-228600">
              <a:buSzPct val="100000"/>
              <a:buChar char="▪"/>
              <a:defRPr>
                <a:solidFill>
                  <a:srgbClr val="58595B"/>
                </a:solidFill>
              </a:defRPr>
            </a:pPr>
            <a:r>
              <a:t>Timings (How long you have to inform and or influence your audience)</a:t>
            </a:r>
          </a:p>
          <a:p>
            <a:pPr>
              <a:defRPr>
                <a:solidFill>
                  <a:srgbClr val="58595B"/>
                </a:solidFill>
              </a:defRPr>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defRPr>
                <a:solidFill>
                  <a:srgbClr val="58595B"/>
                </a:solidFill>
              </a:defRPr>
            </a:pPr>
            <a:r>
              <a:t>Public Speaking can only inform and/or influence an audience if it is delivered in a structured way.</a:t>
            </a:r>
          </a:p>
          <a:p>
            <a:pPr>
              <a:defRPr>
                <a:solidFill>
                  <a:srgbClr val="58595B"/>
                </a:solidFill>
              </a:defRPr>
            </a:pPr>
          </a:p>
          <a:p>
            <a:pPr>
              <a:defRPr>
                <a:solidFill>
                  <a:srgbClr val="58595B"/>
                </a:solidFill>
              </a:defRPr>
            </a:pPr>
            <a:r>
              <a:t>The best way to ensure that your Public Speaking activity is structured is to plan &amp; prepare notes that can be used as a guide when speaking.</a:t>
            </a:r>
          </a:p>
          <a:p>
            <a:pPr>
              <a:defRPr>
                <a:solidFill>
                  <a:srgbClr val="58595B"/>
                </a:solidFill>
              </a:defRPr>
            </a:pPr>
          </a:p>
          <a:p>
            <a:pPr>
              <a:defRPr>
                <a:solidFill>
                  <a:srgbClr val="58595B"/>
                </a:solidFill>
              </a:defRPr>
            </a:pPr>
            <a:r>
              <a:t>When you are planning &amp; preparing notes for your Public Speaking activity you should avoid writing an ad verbatim (word for word) script of what you are going say to read from.  Instead you should look to use headings and key words in bullet-point format to help you trigger what you want to say.</a:t>
            </a:r>
          </a:p>
          <a:p>
            <a:pPr>
              <a:defRPr>
                <a:solidFill>
                  <a:srgbClr val="58595B"/>
                </a:solidFill>
              </a:defRPr>
            </a:pPr>
          </a:p>
          <a:p>
            <a:pPr>
              <a:defRPr>
                <a:solidFill>
                  <a:srgbClr val="58595B"/>
                </a:solidFill>
              </a:defRPr>
            </a:pPr>
            <a:r>
              <a:t> It is actually incredibly difficult to speak effectively face-to-face from just reading from a script.  When people do speak from reading a script it is usually a combination of memorising lines while using teleprompters rather than paper to display a script for reference. </a:t>
            </a:r>
          </a:p>
          <a:p>
            <a:pPr>
              <a:defRPr>
                <a:solidFill>
                  <a:srgbClr val="58595B"/>
                </a:solidFill>
              </a:defRPr>
            </a:pPr>
          </a:p>
          <a:p>
            <a:pPr>
              <a:defRPr>
                <a:solidFill>
                  <a:srgbClr val="58595B"/>
                </a:solidFill>
              </a:defRPr>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Although planning and preparation are extremely important, all the planning and preparation in the world will not help</a:t>
            </a:r>
            <a:r>
              <a:rPr>
                <a:solidFill>
                  <a:srgbClr val="58595B"/>
                </a:solidFill>
              </a:rPr>
              <a:t> if you are unable to project positive body language, and make effective use of the pitch and tone of your voice.</a:t>
            </a:r>
            <a:endParaRPr>
              <a:solidFill>
                <a:srgbClr val="58595B"/>
              </a:solidFill>
            </a:endParaRPr>
          </a:p>
          <a:p>
            <a:pPr>
              <a:defRPr>
                <a:solidFill>
                  <a:srgbClr val="58595B"/>
                </a:solidFill>
              </a:defRPr>
            </a:pPr>
          </a:p>
          <a:p>
            <a:pPr/>
            <a:r>
              <a:t>Like in any face-to-face communications, Public Speaking isn’t just about what you say; It’s </a:t>
            </a:r>
            <a:r>
              <a:rPr>
                <a:solidFill>
                  <a:srgbClr val="58595B"/>
                </a:solidFill>
              </a:rPr>
              <a:t>also about how you say it!  </a:t>
            </a:r>
            <a:endParaRPr>
              <a:solidFill>
                <a:srgbClr val="58595B"/>
              </a:solidFill>
            </a:endParaRPr>
          </a:p>
          <a:p>
            <a:pPr>
              <a:defRPr>
                <a:solidFill>
                  <a:srgbClr val="58595B"/>
                </a:solidFill>
              </a:defRPr>
            </a:pPr>
          </a:p>
          <a:p>
            <a:pPr>
              <a:defRPr>
                <a:solidFill>
                  <a:srgbClr val="58595B"/>
                </a:solidFill>
              </a:defRPr>
            </a:pPr>
            <a:r>
              <a:t>The vast majority of the information we receive in face-to-face communications in non-verbal sources.</a:t>
            </a:r>
            <a:r>
              <a:rPr>
                <a:solidFill>
                  <a:srgbClr val="000000"/>
                </a:solidFill>
              </a:rPr>
              <a:t>  Around 70% of the information we receive in face-to-face communications comes from body language and around 23% comes from voice pitch and tone.  Only around 7% of the information we receive in face-to-face communications comes from the words we say.</a:t>
            </a:r>
            <a:endParaRPr>
              <a:solidFill>
                <a:srgbClr val="000000"/>
              </a:solidFill>
            </a:endParaRPr>
          </a:p>
          <a:p>
            <a:pPr>
              <a:defRPr>
                <a:solidFill>
                  <a:srgbClr val="58595B"/>
                </a:solidFill>
              </a:defRPr>
            </a:pPr>
          </a:p>
          <a:p>
            <a:pPr>
              <a:defRPr>
                <a:solidFill>
                  <a:srgbClr val="58595B"/>
                </a:solidFill>
              </a:defRPr>
            </a:pPr>
            <a:r>
              <a:t>It is therefore essential that when you are undertaking any Public Speaking activity your are mindful of …</a:t>
            </a:r>
          </a:p>
          <a:p>
            <a:pPr>
              <a:defRPr>
                <a:solidFill>
                  <a:srgbClr val="58595B"/>
                </a:solidFill>
              </a:defRPr>
            </a:pPr>
          </a:p>
          <a:p>
            <a:pPr marL="285750" indent="-285750">
              <a:buSzPct val="100000"/>
              <a:buChar char="▪"/>
              <a:defRPr>
                <a:solidFill>
                  <a:srgbClr val="EC008C"/>
                </a:solidFill>
              </a:defRPr>
            </a:pPr>
            <a:r>
              <a:t>Your Posture &amp; Body Movements</a:t>
            </a:r>
            <a:endParaRPr sz="800"/>
          </a:p>
          <a:p>
            <a:pPr marL="285750" indent="-285750">
              <a:buSzPct val="100000"/>
              <a:buChar char="▪"/>
              <a:defRPr>
                <a:solidFill>
                  <a:srgbClr val="F47C32"/>
                </a:solidFill>
              </a:defRPr>
            </a:pPr>
            <a:r>
              <a:t>Your Facial Movements &amp; Making Regular Eye Contact</a:t>
            </a:r>
            <a:endParaRPr sz="800"/>
          </a:p>
          <a:p>
            <a:pPr marL="285750" indent="-285750">
              <a:buSzPct val="100000"/>
              <a:buChar char="▪"/>
              <a:defRPr>
                <a:solidFill>
                  <a:srgbClr val="0072BC"/>
                </a:solidFill>
              </a:defRPr>
            </a:pPr>
            <a:r>
              <a:t>Your Voice Pitch &amp; Tone</a:t>
            </a:r>
          </a:p>
          <a:p>
            <a:pPr>
              <a:defRPr>
                <a:solidFill>
                  <a:srgbClr val="58595B"/>
                </a:solidFill>
              </a:defRPr>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defRPr>
                <a:solidFill>
                  <a:srgbClr val="58595B"/>
                </a:solidFill>
              </a:defRPr>
            </a:pPr>
            <a:r>
              <a:t>Not convinced on how important posture, movement, eye contact and voice pitch and tone are?</a:t>
            </a:r>
          </a:p>
          <a:p>
            <a:pPr>
              <a:defRPr>
                <a:solidFill>
                  <a:srgbClr val="58595B"/>
                </a:solidFill>
              </a:defRPr>
            </a:pPr>
          </a:p>
          <a:p>
            <a:pPr>
              <a:defRPr>
                <a:solidFill>
                  <a:srgbClr val="58595B"/>
                </a:solidFill>
              </a:defRPr>
            </a:pPr>
            <a:r>
              <a:t>Well here is a short video to highlight how important they are, that Public Speaking really isn’t just about what you say;  It’s also about how you say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lvl1pPr>
              <a:defRPr b="1"/>
            </a:lvl1pPr>
          </a:lstStyle>
          <a:p>
            <a:pPr/>
            <a:r>
              <a:t>Read out and explain points from the slide.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lvl1pPr algn="ct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91" name="Title Text"/>
          <p:cNvSpPr txBox="1"/>
          <p:nvPr>
            <p:ph type="title"/>
          </p:nvPr>
        </p:nvSpPr>
        <p:spPr>
          <a:xfrm>
            <a:off x="1792288" y="4800600"/>
            <a:ext cx="5486401" cy="566738"/>
          </a:xfrm>
          <a:prstGeom prst="rect">
            <a:avLst/>
          </a:prstGeom>
        </p:spPr>
        <p:txBody>
          <a:bodyPr anchor="b"/>
          <a:lstStyle>
            <a:lvl1pPr>
              <a:defRPr b="1" sz="2000"/>
            </a:lvl1pPr>
          </a:lstStyle>
          <a:p>
            <a:pPr/>
            <a:r>
              <a:t>Title Text</a:t>
            </a:r>
          </a:p>
        </p:txBody>
      </p:sp>
      <p:sp>
        <p:nvSpPr>
          <p:cNvPr id="92" name="Picture Placeholder 2"/>
          <p:cNvSpPr/>
          <p:nvPr>
            <p:ph type="pic" sz="half" idx="13"/>
          </p:nvPr>
        </p:nvSpPr>
        <p:spPr>
          <a:xfrm>
            <a:off x="1792288" y="1196750"/>
            <a:ext cx="5486401" cy="3530824"/>
          </a:xfrm>
          <a:prstGeom prst="rect">
            <a:avLst/>
          </a:prstGeom>
        </p:spPr>
        <p:txBody>
          <a:bodyPr lIns="91439" rIns="91439">
            <a:noAutofit/>
          </a:bodyPr>
          <a:lstStyle/>
          <a:p>
            <a:pPr/>
          </a:p>
        </p:txBody>
      </p:sp>
      <p:sp>
        <p:nvSpPr>
          <p:cNvPr id="93"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1" name="Title Text"/>
          <p:cNvSpPr txBox="1"/>
          <p:nvPr>
            <p:ph type="title"/>
          </p:nvPr>
        </p:nvSpPr>
        <p:spPr>
          <a:xfrm>
            <a:off x="457200" y="274638"/>
            <a:ext cx="6131024" cy="778099"/>
          </a:xfrm>
          <a:prstGeom prst="rect">
            <a:avLst/>
          </a:prstGeom>
        </p:spPr>
        <p:txBody>
          <a:bodyPr/>
          <a:lstStyle/>
          <a:p>
            <a:pPr/>
            <a:r>
              <a:t>Title Text</a:t>
            </a:r>
          </a:p>
        </p:txBody>
      </p:sp>
      <p:sp>
        <p:nvSpPr>
          <p:cNvPr id="102" name="Body Level One…"/>
          <p:cNvSpPr txBox="1"/>
          <p:nvPr>
            <p:ph type="body" idx="1"/>
          </p:nvPr>
        </p:nvSpPr>
        <p:spPr>
          <a:xfrm>
            <a:off x="457200" y="1196751"/>
            <a:ext cx="8229600" cy="49294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10" name="Title Text"/>
          <p:cNvSpPr txBox="1"/>
          <p:nvPr>
            <p:ph type="title"/>
          </p:nvPr>
        </p:nvSpPr>
        <p:spPr>
          <a:xfrm>
            <a:off x="6629400" y="274638"/>
            <a:ext cx="2057400" cy="5851526"/>
          </a:xfrm>
          <a:prstGeom prst="rect">
            <a:avLst/>
          </a:prstGeom>
        </p:spPr>
        <p:txBody>
          <a:bodyPr/>
          <a:lstStyle/>
          <a:p>
            <a:pPr/>
            <a:r>
              <a:t>Title Text</a:t>
            </a:r>
          </a:p>
        </p:txBody>
      </p:sp>
      <p:sp>
        <p:nvSpPr>
          <p:cNvPr id="111"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0">
    <p:spTree>
      <p:nvGrpSpPr>
        <p:cNvPr id="1" name=""/>
        <p:cNvGrpSpPr/>
        <p:nvPr/>
      </p:nvGrpSpPr>
      <p:grpSpPr>
        <a:xfrm>
          <a:off x="0" y="0"/>
          <a:ext cx="0" cy="0"/>
          <a:chOff x="0" y="0"/>
          <a:chExt cx="0" cy="0"/>
        </a:xfrm>
      </p:grpSpPr>
      <p:sp>
        <p:nvSpPr>
          <p:cNvPr id="20" name="Title Text"/>
          <p:cNvSpPr txBox="1"/>
          <p:nvPr>
            <p:ph type="title"/>
          </p:nvPr>
        </p:nvSpPr>
        <p:spPr>
          <a:xfrm>
            <a:off x="685800" y="2130425"/>
            <a:ext cx="7772400" cy="1470025"/>
          </a:xfrm>
          <a:prstGeom prst="rect">
            <a:avLst/>
          </a:prstGeom>
        </p:spPr>
        <p:txBody>
          <a:bodyPr/>
          <a:lstStyle>
            <a:lvl1pPr algn="ctr"/>
          </a:lstStyle>
          <a:p>
            <a:pPr/>
            <a:r>
              <a:t>Title Text</a:t>
            </a:r>
          </a:p>
        </p:txBody>
      </p:sp>
      <p:sp>
        <p:nvSpPr>
          <p:cNvPr id="21"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xfrm>
            <a:off x="457200" y="274638"/>
            <a:ext cx="6131024" cy="778099"/>
          </a:xfrm>
          <a:prstGeom prst="rect">
            <a:avLst/>
          </a:prstGeom>
        </p:spPr>
        <p:txBody>
          <a:bodyPr/>
          <a:lstStyle/>
          <a:p>
            <a:pPr/>
            <a:r>
              <a:t>Title Text</a:t>
            </a:r>
          </a:p>
        </p:txBody>
      </p:sp>
      <p:sp>
        <p:nvSpPr>
          <p:cNvPr id="30" name="Body Level One…"/>
          <p:cNvSpPr txBox="1"/>
          <p:nvPr>
            <p:ph type="body" idx="1"/>
          </p:nvPr>
        </p:nvSpPr>
        <p:spPr>
          <a:xfrm>
            <a:off x="457200" y="1196751"/>
            <a:ext cx="8229600" cy="49294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8" name="Title Text"/>
          <p:cNvSpPr txBox="1"/>
          <p:nvPr>
            <p:ph type="title"/>
          </p:nvPr>
        </p:nvSpPr>
        <p:spPr>
          <a:xfrm>
            <a:off x="722312" y="4406900"/>
            <a:ext cx="7772401" cy="1362075"/>
          </a:xfrm>
          <a:prstGeom prst="rect">
            <a:avLst/>
          </a:prstGeom>
        </p:spPr>
        <p:txBody>
          <a:bodyPr anchor="t"/>
          <a:lstStyle>
            <a:lvl1pPr>
              <a:defRPr b="1" cap="all" sz="4000"/>
            </a:lvl1pPr>
          </a:lstStyle>
          <a:p>
            <a:pPr/>
            <a:r>
              <a:t>Title Text</a:t>
            </a:r>
          </a:p>
        </p:txBody>
      </p:sp>
      <p:sp>
        <p:nvSpPr>
          <p:cNvPr id="39"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xfrm>
            <a:off x="457200" y="274638"/>
            <a:ext cx="6131024" cy="778099"/>
          </a:xfrm>
          <a:prstGeom prst="rect">
            <a:avLst/>
          </a:prstGeom>
        </p:spPr>
        <p:txBody>
          <a:bodyPr/>
          <a:lstStyle/>
          <a:p>
            <a:pPr/>
            <a:r>
              <a:t>Title Text</a:t>
            </a:r>
          </a:p>
        </p:txBody>
      </p:sp>
      <p:sp>
        <p:nvSpPr>
          <p:cNvPr id="48" name="Body Level One…"/>
          <p:cNvSpPr txBox="1"/>
          <p:nvPr>
            <p:ph type="body" sz="half" idx="1"/>
          </p:nvPr>
        </p:nvSpPr>
        <p:spPr>
          <a:xfrm>
            <a:off x="457200" y="1268759"/>
            <a:ext cx="4038600" cy="4857405"/>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xfrm>
            <a:off x="457200" y="274638"/>
            <a:ext cx="6131024" cy="778099"/>
          </a:xfrm>
          <a:prstGeom prst="rect">
            <a:avLst/>
          </a:prstGeom>
        </p:spPr>
        <p:txBody>
          <a:bodyPr/>
          <a:lstStyle/>
          <a:p>
            <a:pPr/>
            <a:r>
              <a:t>Title Text</a:t>
            </a:r>
          </a:p>
        </p:txBody>
      </p:sp>
      <p:sp>
        <p:nvSpPr>
          <p:cNvPr id="57" name="Body Level One…"/>
          <p:cNvSpPr txBox="1"/>
          <p:nvPr>
            <p:ph type="body" sz="quarter" idx="1"/>
          </p:nvPr>
        </p:nvSpPr>
        <p:spPr>
          <a:xfrm>
            <a:off x="457200" y="1196751"/>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13"/>
          </p:nvPr>
        </p:nvSpPr>
        <p:spPr>
          <a:xfrm>
            <a:off x="4645025" y="1196751"/>
            <a:ext cx="4041775" cy="639763"/>
          </a:xfrm>
          <a:prstGeom prst="rect">
            <a:avLst/>
          </a:prstGeom>
        </p:spPr>
        <p:txBody>
          <a:bodyPr anchor="b"/>
          <a:lstStyle/>
          <a:p>
            <a:pPr marL="0" indent="0">
              <a:spcBef>
                <a:spcPts val="500"/>
              </a:spcBef>
              <a:buSzTx/>
              <a:buFontTx/>
              <a:buNone/>
              <a:defRPr b="1" sz="2400"/>
            </a:pPr>
          </a:p>
        </p:txBody>
      </p:sp>
      <p:sp>
        <p:nvSpPr>
          <p:cNvPr id="59"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6" name="Title Text"/>
          <p:cNvSpPr txBox="1"/>
          <p:nvPr>
            <p:ph type="title"/>
          </p:nvPr>
        </p:nvSpPr>
        <p:spPr>
          <a:xfrm>
            <a:off x="457200" y="274638"/>
            <a:ext cx="6131024" cy="778099"/>
          </a:xfrm>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81" name="Title Text"/>
          <p:cNvSpPr txBox="1"/>
          <p:nvPr>
            <p:ph type="title"/>
          </p:nvPr>
        </p:nvSpPr>
        <p:spPr>
          <a:xfrm>
            <a:off x="457200" y="273050"/>
            <a:ext cx="3008314" cy="1162050"/>
          </a:xfrm>
          <a:prstGeom prst="rect">
            <a:avLst/>
          </a:prstGeom>
        </p:spPr>
        <p:txBody>
          <a:bodyPr anchor="b"/>
          <a:lstStyle>
            <a:lvl1pPr>
              <a:defRPr b="1" sz="2000"/>
            </a:lvl1pPr>
          </a:lstStyle>
          <a:p>
            <a:pPr/>
            <a:r>
              <a:t>Title Text</a:t>
            </a:r>
          </a:p>
        </p:txBody>
      </p:sp>
      <p:sp>
        <p:nvSpPr>
          <p:cNvPr id="82" name="Body Level One…"/>
          <p:cNvSpPr txBox="1"/>
          <p:nvPr>
            <p:ph type="body" sz="half" idx="1"/>
          </p:nvPr>
        </p:nvSpPr>
        <p:spPr>
          <a:xfrm>
            <a:off x="3575050" y="1412775"/>
            <a:ext cx="5111750" cy="471338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84" name="Slide Number"/>
          <p:cNvSpPr txBox="1"/>
          <p:nvPr>
            <p:ph type="sldNum" sz="quarter" idx="2"/>
          </p:nvPr>
        </p:nvSpPr>
        <p:spPr>
          <a:xfrm>
            <a:off x="4419600" y="6172200"/>
            <a:ext cx="2133600" cy="368301"/>
          </a:xfrm>
          <a:prstGeom prst="rect">
            <a:avLst/>
          </a:prstGeom>
        </p:spPr>
        <p:txBody>
          <a:bodyPr anchor="ctr"/>
          <a:lstStyle>
            <a:lvl1pPr algn="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553200" y="6356350"/>
            <a:ext cx="358413" cy="350662"/>
          </a:xfrm>
          <a:prstGeom prst="rect">
            <a:avLst/>
          </a:prstGeom>
          <a:ln w="12700">
            <a:miter lim="400000"/>
          </a:ln>
        </p:spPr>
        <p:txBody>
          <a:bodyPr wrap="none" lIns="45719" rIns="45719">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D80E86"/>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E46C0A"/>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121" name="Picture 4" descr="Picture 4"/>
          <p:cNvPicPr>
            <a:picLocks noChangeAspect="1"/>
          </p:cNvPicPr>
          <p:nvPr/>
        </p:nvPicPr>
        <p:blipFill>
          <a:blip r:embed="rId3">
            <a:extLst/>
          </a:blip>
          <a:stretch>
            <a:fillRect/>
          </a:stretch>
        </p:blipFill>
        <p:spPr>
          <a:xfrm>
            <a:off x="6066385" y="4174849"/>
            <a:ext cx="2958952" cy="1996716"/>
          </a:xfrm>
          <a:prstGeom prst="rect">
            <a:avLst/>
          </a:prstGeom>
          <a:ln w="12700">
            <a:miter lim="400000"/>
          </a:ln>
        </p:spPr>
      </p:pic>
      <p:sp>
        <p:nvSpPr>
          <p:cNvPr id="122" name="Title 1"/>
          <p:cNvSpPr txBox="1"/>
          <p:nvPr/>
        </p:nvSpPr>
        <p:spPr>
          <a:xfrm>
            <a:off x="26472" y="1806123"/>
            <a:ext cx="9144001" cy="14700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841247">
              <a:lnSpc>
                <a:spcPct val="80000"/>
              </a:lnSpc>
              <a:defRPr sz="3036">
                <a:solidFill>
                  <a:srgbClr val="EC008C"/>
                </a:solidFill>
                <a:latin typeface="Museo 700"/>
                <a:ea typeface="Museo 700"/>
                <a:cs typeface="Museo 700"/>
                <a:sym typeface="Museo 700"/>
              </a:defRPr>
            </a:pPr>
            <a:r>
              <a:t>An Introduction To</a:t>
            </a:r>
            <a:br/>
            <a:r>
              <a:rPr sz="6716">
                <a:solidFill>
                  <a:srgbClr val="F47C32"/>
                </a:solidFill>
              </a:rPr>
              <a:t>Public Speaking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8" name="Title 1"/>
          <p:cNvSpPr txBox="1"/>
          <p:nvPr/>
        </p:nvSpPr>
        <p:spPr>
          <a:xfrm>
            <a:off x="-1" y="292417"/>
            <a:ext cx="6964073" cy="65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3700">
                <a:solidFill>
                  <a:srgbClr val="58595B"/>
                </a:solidFill>
                <a:latin typeface="Museo 700"/>
                <a:ea typeface="Museo 700"/>
                <a:cs typeface="Museo 700"/>
                <a:sym typeface="Museo 700"/>
              </a:defRPr>
            </a:lvl1pPr>
          </a:lstStyle>
          <a:p>
            <a:pPr/>
            <a:r>
              <a:t>Non-Verbal Communication</a:t>
            </a:r>
          </a:p>
        </p:txBody>
      </p:sp>
      <p:sp>
        <p:nvSpPr>
          <p:cNvPr id="219" name="Rectangle 8"/>
          <p:cNvSpPr/>
          <p:nvPr/>
        </p:nvSpPr>
        <p:spPr>
          <a:xfrm>
            <a:off x="4860032" y="1484783"/>
            <a:ext cx="3967610" cy="4608513"/>
          </a:xfrm>
          <a:prstGeom prst="rect">
            <a:avLst/>
          </a:prstGeom>
          <a:solidFill>
            <a:srgbClr val="FFFFFF"/>
          </a:solidFill>
          <a:ln w="25400">
            <a:solidFill>
              <a:srgbClr val="EC008C"/>
            </a:solidFill>
          </a:ln>
        </p:spPr>
        <p:txBody>
          <a:bodyPr lIns="45719" rIns="45719" anchor="ctr"/>
          <a:lstStyle/>
          <a:p>
            <a:pPr algn="ctr">
              <a:defRPr>
                <a:solidFill>
                  <a:srgbClr val="FFFFFF"/>
                </a:solidFill>
              </a:defRPr>
            </a:pPr>
          </a:p>
        </p:txBody>
      </p:sp>
      <p:sp>
        <p:nvSpPr>
          <p:cNvPr id="220" name="Rectangle 10"/>
          <p:cNvSpPr/>
          <p:nvPr/>
        </p:nvSpPr>
        <p:spPr>
          <a:xfrm>
            <a:off x="333855" y="1484783"/>
            <a:ext cx="3967609" cy="4608513"/>
          </a:xfrm>
          <a:prstGeom prst="rect">
            <a:avLst/>
          </a:prstGeom>
          <a:solidFill>
            <a:srgbClr val="FFFFFF"/>
          </a:solidFill>
          <a:ln w="25400">
            <a:solidFill>
              <a:srgbClr val="EC008C"/>
            </a:solidFill>
          </a:ln>
        </p:spPr>
        <p:txBody>
          <a:bodyPr lIns="45719" rIns="45719" anchor="ctr"/>
          <a:lstStyle/>
          <a:p>
            <a:pPr algn="ctr">
              <a:defRPr>
                <a:solidFill>
                  <a:srgbClr val="FFFFFF"/>
                </a:solidFill>
              </a:defRPr>
            </a:pPr>
          </a:p>
        </p:txBody>
      </p:sp>
      <p:sp>
        <p:nvSpPr>
          <p:cNvPr id="221" name="TextBox 11"/>
          <p:cNvSpPr txBox="1"/>
          <p:nvPr/>
        </p:nvSpPr>
        <p:spPr>
          <a:xfrm>
            <a:off x="333855" y="1484783"/>
            <a:ext cx="3967609"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solidFill>
                  <a:srgbClr val="F47C32"/>
                </a:solidFill>
              </a:defRPr>
            </a:pPr>
            <a:r>
              <a:t>Positive Examples</a:t>
            </a:r>
          </a:p>
          <a:p>
            <a:pPr algn="ctr">
              <a:defRPr sz="2000">
                <a:solidFill>
                  <a:srgbClr val="F47C32"/>
                </a:solidFill>
              </a:defRPr>
            </a:pPr>
            <a:r>
              <a:t>Of Non-Verbal Communication</a:t>
            </a:r>
          </a:p>
        </p:txBody>
      </p:sp>
      <p:sp>
        <p:nvSpPr>
          <p:cNvPr id="222" name="TextBox 12"/>
          <p:cNvSpPr txBox="1"/>
          <p:nvPr/>
        </p:nvSpPr>
        <p:spPr>
          <a:xfrm>
            <a:off x="4860032" y="1513732"/>
            <a:ext cx="3967610"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solidFill>
                  <a:srgbClr val="0072BC"/>
                </a:solidFill>
              </a:defRPr>
            </a:pPr>
            <a:r>
              <a:t>Negative Examples</a:t>
            </a:r>
          </a:p>
          <a:p>
            <a:pPr algn="ctr">
              <a:defRPr sz="2000">
                <a:solidFill>
                  <a:srgbClr val="0072BC"/>
                </a:solidFill>
              </a:defRPr>
            </a:pPr>
            <a:r>
              <a:t>Of Non-Verbal Communication</a:t>
            </a:r>
          </a:p>
        </p:txBody>
      </p:sp>
      <p:sp>
        <p:nvSpPr>
          <p:cNvPr id="223" name="TextBox 1"/>
          <p:cNvSpPr txBox="1"/>
          <p:nvPr/>
        </p:nvSpPr>
        <p:spPr>
          <a:xfrm>
            <a:off x="320933" y="2266175"/>
            <a:ext cx="3993491" cy="3056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600">
                <a:solidFill>
                  <a:srgbClr val="58595B"/>
                </a:solidFill>
              </a:defRPr>
            </a:pPr>
            <a:r>
              <a:t>Head Looking Up</a:t>
            </a:r>
          </a:p>
          <a:p>
            <a:pPr algn="ctr">
              <a:defRPr b="1" sz="1600">
                <a:solidFill>
                  <a:srgbClr val="58595B"/>
                </a:solidFill>
              </a:defRPr>
            </a:pPr>
          </a:p>
          <a:p>
            <a:pPr algn="ctr">
              <a:defRPr b="1" sz="1600">
                <a:solidFill>
                  <a:srgbClr val="58595B"/>
                </a:solidFill>
              </a:defRPr>
            </a:pPr>
            <a:r>
              <a:t>A Smile</a:t>
            </a:r>
          </a:p>
          <a:p>
            <a:pPr algn="ctr">
              <a:defRPr b="1" sz="1600">
                <a:solidFill>
                  <a:srgbClr val="58595B"/>
                </a:solidFill>
              </a:defRPr>
            </a:pPr>
          </a:p>
          <a:p>
            <a:pPr algn="ctr">
              <a:defRPr b="1" sz="1600">
                <a:solidFill>
                  <a:srgbClr val="58595B"/>
                </a:solidFill>
              </a:defRPr>
            </a:pPr>
            <a:r>
              <a:t>Small Hand &amp; Arm</a:t>
            </a:r>
          </a:p>
          <a:p>
            <a:pPr algn="ctr">
              <a:defRPr b="1" sz="1600">
                <a:solidFill>
                  <a:srgbClr val="58595B"/>
                </a:solidFill>
              </a:defRPr>
            </a:pPr>
            <a:r>
              <a:t> Gestures</a:t>
            </a:r>
          </a:p>
          <a:p>
            <a:pPr algn="ctr">
              <a:defRPr b="1" sz="1600">
                <a:solidFill>
                  <a:srgbClr val="58595B"/>
                </a:solidFill>
              </a:defRPr>
            </a:pPr>
          </a:p>
          <a:p>
            <a:pPr algn="ctr">
              <a:defRPr b="1" sz="1600">
                <a:solidFill>
                  <a:srgbClr val="58595B"/>
                </a:solidFill>
              </a:defRPr>
            </a:pPr>
            <a:r>
              <a:t>Free Arms</a:t>
            </a:r>
          </a:p>
          <a:p>
            <a:pPr algn="ctr">
              <a:defRPr b="1" sz="1600">
                <a:solidFill>
                  <a:srgbClr val="58595B"/>
                </a:solidFill>
              </a:defRPr>
            </a:pPr>
          </a:p>
          <a:p>
            <a:pPr algn="ctr">
              <a:defRPr b="1" sz="1600">
                <a:solidFill>
                  <a:srgbClr val="58595B"/>
                </a:solidFill>
              </a:defRPr>
            </a:pPr>
          </a:p>
          <a:p>
            <a:pPr algn="ctr">
              <a:defRPr b="1" sz="1600">
                <a:solidFill>
                  <a:srgbClr val="58595B"/>
                </a:solidFill>
              </a:defRPr>
            </a:pPr>
            <a:r>
              <a:t>Making Eye Contact </a:t>
            </a:r>
          </a:p>
          <a:p>
            <a:pPr algn="ctr">
              <a:defRPr b="1" sz="1600">
                <a:solidFill>
                  <a:srgbClr val="58595B"/>
                </a:solidFill>
              </a:defRPr>
            </a:pPr>
            <a:r>
              <a:t>With Various Members </a:t>
            </a:r>
          </a:p>
          <a:p>
            <a:pPr algn="ctr">
              <a:defRPr b="1" sz="1600">
                <a:solidFill>
                  <a:srgbClr val="58595B"/>
                </a:solidFill>
              </a:defRPr>
            </a:pPr>
            <a:r>
              <a:t>Of The Audience </a:t>
            </a:r>
          </a:p>
        </p:txBody>
      </p:sp>
      <p:sp>
        <p:nvSpPr>
          <p:cNvPr id="224" name="TextBox 13"/>
          <p:cNvSpPr txBox="1"/>
          <p:nvPr/>
        </p:nvSpPr>
        <p:spPr>
          <a:xfrm>
            <a:off x="4860032" y="2266175"/>
            <a:ext cx="3967608" cy="3259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600">
                <a:solidFill>
                  <a:srgbClr val="58595B"/>
                </a:solidFill>
              </a:defRPr>
            </a:pPr>
            <a:r>
              <a:t>Head Looking Down</a:t>
            </a:r>
          </a:p>
          <a:p>
            <a:pPr algn="ctr">
              <a:defRPr b="1" sz="1600">
                <a:solidFill>
                  <a:srgbClr val="58595B"/>
                </a:solidFill>
              </a:defRPr>
            </a:pPr>
          </a:p>
          <a:p>
            <a:pPr algn="ctr">
              <a:defRPr b="1" sz="1600">
                <a:solidFill>
                  <a:srgbClr val="58595B"/>
                </a:solidFill>
              </a:defRPr>
            </a:pPr>
            <a:r>
              <a:t>A Frown</a:t>
            </a:r>
          </a:p>
          <a:p>
            <a:pPr algn="ctr">
              <a:defRPr b="1" sz="1600">
                <a:solidFill>
                  <a:srgbClr val="58595B"/>
                </a:solidFill>
              </a:defRPr>
            </a:pPr>
          </a:p>
          <a:p>
            <a:pPr algn="ctr">
              <a:defRPr b="1" sz="1600">
                <a:solidFill>
                  <a:srgbClr val="58595B"/>
                </a:solidFill>
              </a:defRPr>
            </a:pPr>
            <a:r>
              <a:t>Exaggerated Hand                          </a:t>
            </a:r>
          </a:p>
          <a:p>
            <a:pPr algn="ctr">
              <a:defRPr b="1" sz="1600">
                <a:solidFill>
                  <a:srgbClr val="58595B"/>
                </a:solidFill>
              </a:defRPr>
            </a:pPr>
            <a:r>
              <a:t>&amp; Arm Gestures</a:t>
            </a:r>
          </a:p>
          <a:p>
            <a:pPr algn="ctr">
              <a:defRPr b="1" sz="1400">
                <a:solidFill>
                  <a:srgbClr val="58595B"/>
                </a:solidFill>
              </a:defRPr>
            </a:pPr>
          </a:p>
          <a:p>
            <a:pPr algn="ctr">
              <a:defRPr b="1" sz="1600">
                <a:solidFill>
                  <a:srgbClr val="58595B"/>
                </a:solidFill>
              </a:defRPr>
            </a:pPr>
            <a:r>
              <a:t>Folded Arms</a:t>
            </a:r>
          </a:p>
          <a:p>
            <a:pPr algn="ctr">
              <a:defRPr b="1" sz="1600">
                <a:solidFill>
                  <a:srgbClr val="58595B"/>
                </a:solidFill>
              </a:defRPr>
            </a:pPr>
          </a:p>
          <a:p>
            <a:pPr algn="ctr">
              <a:defRPr b="1" sz="1600">
                <a:solidFill>
                  <a:srgbClr val="58595B"/>
                </a:solidFill>
              </a:defRPr>
            </a:pPr>
          </a:p>
          <a:p>
            <a:pPr algn="ctr">
              <a:defRPr b="1" sz="1600">
                <a:solidFill>
                  <a:srgbClr val="58595B"/>
                </a:solidFill>
              </a:defRPr>
            </a:pPr>
            <a:r>
              <a:t>Only Focusing Your Eye </a:t>
            </a:r>
          </a:p>
          <a:p>
            <a:pPr algn="ctr">
              <a:defRPr b="1" sz="1600">
                <a:solidFill>
                  <a:srgbClr val="58595B"/>
                </a:solidFill>
              </a:defRPr>
            </a:pPr>
            <a:r>
              <a:t>Contact On One Or Two </a:t>
            </a:r>
          </a:p>
          <a:p>
            <a:pPr algn="ctr">
              <a:defRPr b="1" sz="1600">
                <a:solidFill>
                  <a:srgbClr val="58595B"/>
                </a:solidFill>
              </a:defRPr>
            </a:pPr>
            <a:r>
              <a:t>Members Of The Audience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28" name="Title 1"/>
          <p:cNvSpPr txBox="1"/>
          <p:nvPr/>
        </p:nvSpPr>
        <p:spPr>
          <a:xfrm>
            <a:off x="489825" y="267017"/>
            <a:ext cx="6131026" cy="701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000">
                <a:solidFill>
                  <a:srgbClr val="58595B"/>
                </a:solidFill>
                <a:latin typeface="Museo 700"/>
                <a:ea typeface="Museo 700"/>
                <a:cs typeface="Museo 700"/>
                <a:sym typeface="Museo 700"/>
              </a:defRPr>
            </a:lvl1pPr>
          </a:lstStyle>
          <a:p>
            <a:pPr/>
            <a:r>
              <a:t>Just Another Minute</a:t>
            </a:r>
          </a:p>
        </p:txBody>
      </p:sp>
      <p:sp>
        <p:nvSpPr>
          <p:cNvPr id="229" name="Rectangle 12"/>
          <p:cNvSpPr txBox="1"/>
          <p:nvPr/>
        </p:nvSpPr>
        <p:spPr>
          <a:xfrm>
            <a:off x="765174" y="2558681"/>
            <a:ext cx="4823323" cy="13650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Char char="▪"/>
              <a:defRPr b="1" sz="2200">
                <a:solidFill>
                  <a:srgbClr val="D80E86"/>
                </a:solidFill>
              </a:defRPr>
            </a:pPr>
            <a:r>
              <a:t>Hesitation</a:t>
            </a:r>
          </a:p>
          <a:p>
            <a:pPr>
              <a:defRPr b="1" sz="1100">
                <a:solidFill>
                  <a:srgbClr val="D80E86"/>
                </a:solidFill>
              </a:defRPr>
            </a:pPr>
          </a:p>
          <a:p>
            <a:pPr marL="342900" indent="-342900">
              <a:buSzPct val="100000"/>
              <a:buChar char="▪"/>
              <a:defRPr b="1" sz="2200">
                <a:solidFill>
                  <a:srgbClr val="F47C32"/>
                </a:solidFill>
              </a:defRPr>
            </a:pPr>
            <a:r>
              <a:t>Repetition</a:t>
            </a:r>
          </a:p>
          <a:p>
            <a:pPr marL="342900" indent="-342900">
              <a:buSzPct val="100000"/>
              <a:buChar char="▪"/>
              <a:defRPr b="1" sz="1000">
                <a:solidFill>
                  <a:srgbClr val="F47C32"/>
                </a:solidFill>
              </a:defRPr>
            </a:pPr>
          </a:p>
          <a:p>
            <a:pPr marL="342900" indent="-342900">
              <a:buSzPct val="100000"/>
              <a:buChar char="▪"/>
              <a:defRPr b="1" sz="2200">
                <a:solidFill>
                  <a:srgbClr val="0072BC"/>
                </a:solidFill>
              </a:defRPr>
            </a:pPr>
            <a:r>
              <a:t>Deviation</a:t>
            </a:r>
          </a:p>
        </p:txBody>
      </p:sp>
      <p:sp>
        <p:nvSpPr>
          <p:cNvPr id="230" name="Rectangle 7"/>
          <p:cNvSpPr txBox="1"/>
          <p:nvPr/>
        </p:nvSpPr>
        <p:spPr>
          <a:xfrm>
            <a:off x="643041" y="1412775"/>
            <a:ext cx="5657151" cy="959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58595B"/>
                </a:solidFill>
              </a:defRPr>
            </a:pPr>
            <a:r>
              <a:t>You have </a:t>
            </a:r>
            <a:r>
              <a:rPr b="1"/>
              <a:t>nine minutes to plan &amp; prepare </a:t>
            </a:r>
            <a:r>
              <a:t>the randomly selected topic that you will be asked </a:t>
            </a:r>
            <a:r>
              <a:rPr b="1"/>
              <a:t>to speak on</a:t>
            </a:r>
            <a:r>
              <a:t> for a </a:t>
            </a:r>
            <a:r>
              <a:rPr b="1"/>
              <a:t>full</a:t>
            </a:r>
            <a:r>
              <a:t> </a:t>
            </a:r>
            <a:r>
              <a:rPr b="1"/>
              <a:t>60 seconds </a:t>
            </a:r>
            <a:r>
              <a:t>without any… </a:t>
            </a:r>
          </a:p>
        </p:txBody>
      </p:sp>
      <p:pic>
        <p:nvPicPr>
          <p:cNvPr id="231" name="Picture 6" descr="Picture 6"/>
          <p:cNvPicPr>
            <a:picLocks noChangeAspect="1"/>
          </p:cNvPicPr>
          <p:nvPr/>
        </p:nvPicPr>
        <p:blipFill>
          <a:blip r:embed="rId3">
            <a:extLst/>
          </a:blip>
          <a:stretch>
            <a:fillRect/>
          </a:stretch>
        </p:blipFill>
        <p:spPr>
          <a:xfrm>
            <a:off x="6114434" y="1542320"/>
            <a:ext cx="2129757" cy="257062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26" name="Title 1"/>
          <p:cNvSpPr txBox="1"/>
          <p:nvPr/>
        </p:nvSpPr>
        <p:spPr>
          <a:xfrm>
            <a:off x="460375" y="306172"/>
            <a:ext cx="6226513" cy="7010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000">
                <a:solidFill>
                  <a:srgbClr val="58595B"/>
                </a:solidFill>
                <a:latin typeface="Museo 700"/>
                <a:ea typeface="Museo 700"/>
                <a:cs typeface="Museo 700"/>
                <a:sym typeface="Museo 700"/>
              </a:defRPr>
            </a:lvl1pPr>
          </a:lstStyle>
          <a:p>
            <a:pPr/>
            <a:r>
              <a:t>Public Speaking</a:t>
            </a:r>
          </a:p>
        </p:txBody>
      </p:sp>
      <p:sp>
        <p:nvSpPr>
          <p:cNvPr id="127" name="Rectangle 7"/>
          <p:cNvSpPr txBox="1"/>
          <p:nvPr/>
        </p:nvSpPr>
        <p:spPr>
          <a:xfrm>
            <a:off x="574383" y="2070663"/>
            <a:ext cx="5437776" cy="14326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58595B"/>
                </a:solidFill>
              </a:defRPr>
            </a:pPr>
            <a:r>
              <a:t>Public Speaking is a ‘</a:t>
            </a:r>
            <a:r>
              <a:rPr b="1" sz="2000"/>
              <a:t>forma</a:t>
            </a:r>
            <a:r>
              <a:rPr b="1"/>
              <a:t>l</a:t>
            </a:r>
            <a:r>
              <a:t>’ </a:t>
            </a:r>
            <a:r>
              <a:rPr b="1" sz="2000"/>
              <a:t>face-to-face</a:t>
            </a:r>
            <a:r>
              <a:rPr b="1"/>
              <a:t> </a:t>
            </a:r>
            <a:r>
              <a:rPr b="1" sz="2000"/>
              <a:t>communication method </a:t>
            </a:r>
            <a:r>
              <a:t>where a person(s)</a:t>
            </a:r>
          </a:p>
          <a:p>
            <a:pPr>
              <a:defRPr>
                <a:solidFill>
                  <a:srgbClr val="58595B"/>
                </a:solidFill>
              </a:defRPr>
            </a:pPr>
            <a:r>
              <a:t>uses the medium of </a:t>
            </a:r>
            <a:r>
              <a:rPr b="1" sz="2000"/>
              <a:t>speech</a:t>
            </a:r>
            <a:r>
              <a:t> to </a:t>
            </a:r>
            <a:r>
              <a:rPr b="1" sz="2000"/>
              <a:t>Inform</a:t>
            </a:r>
            <a:r>
              <a:rPr sz="2000"/>
              <a:t> </a:t>
            </a:r>
            <a:r>
              <a:t>and/or </a:t>
            </a:r>
            <a:r>
              <a:rPr b="1" sz="2000"/>
              <a:t>Influence</a:t>
            </a:r>
            <a:r>
              <a:rPr sz="2000"/>
              <a:t> </a:t>
            </a:r>
            <a:r>
              <a:t>a group of listeners (an audience).</a:t>
            </a:r>
          </a:p>
        </p:txBody>
      </p:sp>
      <p:sp>
        <p:nvSpPr>
          <p:cNvPr id="128" name="Rectangle 8"/>
          <p:cNvSpPr txBox="1"/>
          <p:nvPr/>
        </p:nvSpPr>
        <p:spPr>
          <a:xfrm>
            <a:off x="514949" y="1639777"/>
            <a:ext cx="3272357" cy="4125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58595B"/>
                </a:solidFill>
              </a:defRPr>
            </a:lvl1pPr>
          </a:lstStyle>
          <a:p>
            <a:pPr/>
            <a:r>
              <a:t>What is Public Speaking?</a:t>
            </a:r>
          </a:p>
        </p:txBody>
      </p:sp>
      <p:pic>
        <p:nvPicPr>
          <p:cNvPr id="129" name="Picture 5" descr="Picture 5"/>
          <p:cNvPicPr>
            <a:picLocks noChangeAspect="1"/>
          </p:cNvPicPr>
          <p:nvPr/>
        </p:nvPicPr>
        <p:blipFill>
          <a:blip r:embed="rId3">
            <a:extLst/>
          </a:blip>
          <a:stretch>
            <a:fillRect/>
          </a:stretch>
        </p:blipFill>
        <p:spPr>
          <a:xfrm>
            <a:off x="6021852" y="1812286"/>
            <a:ext cx="2536290" cy="429351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33" name="Types of Public Speaking"/>
          <p:cNvSpPr txBox="1"/>
          <p:nvPr>
            <p:ph type="ctrTitle"/>
          </p:nvPr>
        </p:nvSpPr>
        <p:spPr>
          <a:xfrm>
            <a:off x="-88900" y="352425"/>
            <a:ext cx="7772400" cy="1470025"/>
          </a:xfrm>
          <a:prstGeom prst="rect">
            <a:avLst/>
          </a:prstGeom>
        </p:spPr>
        <p:txBody>
          <a:bodyPr/>
          <a:lstStyle/>
          <a:p>
            <a:pPr/>
            <a:r>
              <a:t>Types of Public Speaking</a:t>
            </a:r>
          </a:p>
        </p:txBody>
      </p:sp>
      <p:sp>
        <p:nvSpPr>
          <p:cNvPr id="134" name="• Ceremonial Speaking.…"/>
          <p:cNvSpPr txBox="1"/>
          <p:nvPr>
            <p:ph type="subTitle" idx="1"/>
          </p:nvPr>
        </p:nvSpPr>
        <p:spPr>
          <a:xfrm>
            <a:off x="398660" y="2448073"/>
            <a:ext cx="7259440" cy="3927327"/>
          </a:xfrm>
          <a:prstGeom prst="rect">
            <a:avLst/>
          </a:prstGeom>
        </p:spPr>
        <p:txBody>
          <a:bodyPr/>
          <a:lstStyle/>
          <a:p>
            <a:pPr marL="457200" indent="-457200" algn="l" defTabSz="457200">
              <a:spcBef>
                <a:spcPts val="0"/>
              </a:spcBef>
              <a:tabLst>
                <a:tab pos="139700" algn="l"/>
                <a:tab pos="457200" algn="l"/>
              </a:tabLst>
              <a:defRPr sz="2000">
                <a:solidFill>
                  <a:srgbClr val="222222"/>
                </a:solidFill>
              </a:defRPr>
            </a:pPr>
            <a:r>
              <a:t>	•	Ceremonial Speaking.</a:t>
            </a:r>
          </a:p>
          <a:p>
            <a:pPr marL="457200" indent="-457200" algn="l" defTabSz="457200">
              <a:spcBef>
                <a:spcPts val="0"/>
              </a:spcBef>
              <a:tabLst>
                <a:tab pos="139700" algn="l"/>
                <a:tab pos="457200" algn="l"/>
              </a:tabLst>
              <a:defRPr sz="2000">
                <a:solidFill>
                  <a:srgbClr val="222222"/>
                </a:solidFill>
              </a:defRPr>
            </a:pPr>
            <a:r>
              <a:t>	•	Informative Speaking.</a:t>
            </a:r>
          </a:p>
          <a:p>
            <a:pPr marL="457200" indent="-457200" algn="l" defTabSz="457200">
              <a:spcBef>
                <a:spcPts val="0"/>
              </a:spcBef>
              <a:tabLst>
                <a:tab pos="139700" algn="l"/>
                <a:tab pos="457200" algn="l"/>
              </a:tabLst>
              <a:defRPr sz="2000">
                <a:solidFill>
                  <a:srgbClr val="222222"/>
                </a:solidFill>
              </a:defRPr>
            </a:pPr>
            <a:r>
              <a:t>	•	Persuasive Speaking.</a:t>
            </a:r>
          </a:p>
        </p:txBody>
      </p:sp>
      <p:pic>
        <p:nvPicPr>
          <p:cNvPr id="135" name="Image" descr="Image"/>
          <p:cNvPicPr>
            <a:picLocks noChangeAspect="1"/>
          </p:cNvPicPr>
          <p:nvPr/>
        </p:nvPicPr>
        <p:blipFill>
          <a:blip r:embed="rId2">
            <a:extLst/>
          </a:blip>
          <a:stretch>
            <a:fillRect/>
          </a:stretch>
        </p:blipFill>
        <p:spPr>
          <a:xfrm>
            <a:off x="3742981" y="2412652"/>
            <a:ext cx="4524878" cy="252507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37" name="Title 1"/>
          <p:cNvSpPr txBox="1"/>
          <p:nvPr/>
        </p:nvSpPr>
        <p:spPr>
          <a:xfrm>
            <a:off x="460375" y="306172"/>
            <a:ext cx="6226513" cy="7010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000">
                <a:solidFill>
                  <a:srgbClr val="58595B"/>
                </a:solidFill>
                <a:latin typeface="Museo 700"/>
                <a:ea typeface="Museo 700"/>
                <a:cs typeface="Museo 700"/>
                <a:sym typeface="Museo 700"/>
              </a:defRPr>
            </a:lvl1pPr>
          </a:lstStyle>
          <a:p>
            <a:pPr/>
            <a:r>
              <a:t>Public Speaking</a:t>
            </a:r>
          </a:p>
        </p:txBody>
      </p:sp>
      <p:sp>
        <p:nvSpPr>
          <p:cNvPr id="138" name="Rectangle 8"/>
          <p:cNvSpPr txBox="1"/>
          <p:nvPr/>
        </p:nvSpPr>
        <p:spPr>
          <a:xfrm>
            <a:off x="514949" y="1639777"/>
            <a:ext cx="5785244" cy="4125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200">
                <a:solidFill>
                  <a:srgbClr val="58595B"/>
                </a:solidFill>
              </a:defRPr>
            </a:lvl1pPr>
          </a:lstStyle>
          <a:p>
            <a:pPr/>
            <a:r>
              <a:t>What skills are required for Public Speaking?</a:t>
            </a:r>
          </a:p>
        </p:txBody>
      </p:sp>
      <p:sp>
        <p:nvSpPr>
          <p:cNvPr id="139" name="Rectangle 12"/>
          <p:cNvSpPr txBox="1"/>
          <p:nvPr/>
        </p:nvSpPr>
        <p:spPr>
          <a:xfrm>
            <a:off x="612850" y="2802252"/>
            <a:ext cx="6263483" cy="1213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Char char="▪"/>
              <a:defRPr b="1" sz="2000">
                <a:solidFill>
                  <a:srgbClr val="D80E86"/>
                </a:solidFill>
              </a:defRPr>
            </a:pPr>
            <a:r>
              <a:t>Planning &amp; Preparation</a:t>
            </a:r>
          </a:p>
          <a:p>
            <a:pPr marL="342900" indent="-342900">
              <a:buSzPct val="100000"/>
              <a:buChar char="▪"/>
              <a:defRPr b="1" sz="1000">
                <a:solidFill>
                  <a:srgbClr val="D80E86"/>
                </a:solidFill>
              </a:defRPr>
            </a:pPr>
          </a:p>
          <a:p>
            <a:pPr marL="342900" indent="-342900">
              <a:buSzPct val="100000"/>
              <a:buChar char="▪"/>
              <a:defRPr b="1" sz="2000">
                <a:solidFill>
                  <a:srgbClr val="F47C32"/>
                </a:solidFill>
              </a:defRPr>
            </a:pPr>
            <a:r>
              <a:t>Positive Non-Verbal Communications</a:t>
            </a:r>
          </a:p>
          <a:p>
            <a:pPr marL="342900" indent="-342900">
              <a:buSzPct val="100000"/>
              <a:buChar char="▪"/>
              <a:defRPr b="1" sz="800">
                <a:solidFill>
                  <a:srgbClr val="D80E86"/>
                </a:solidFill>
              </a:defRPr>
            </a:pPr>
          </a:p>
          <a:p>
            <a:pPr marL="342900" indent="-342900">
              <a:buSzPct val="100000"/>
              <a:buChar char="▪"/>
              <a:defRPr b="1" sz="2000">
                <a:solidFill>
                  <a:srgbClr val="0072BC"/>
                </a:solidFill>
              </a:defRPr>
            </a:pPr>
            <a:r>
              <a:t>Confidence</a:t>
            </a:r>
          </a:p>
        </p:txBody>
      </p:sp>
      <p:sp>
        <p:nvSpPr>
          <p:cNvPr id="140" name="Rectangle 13"/>
          <p:cNvSpPr txBox="1"/>
          <p:nvPr/>
        </p:nvSpPr>
        <p:spPr>
          <a:xfrm>
            <a:off x="574383" y="2070663"/>
            <a:ext cx="5437776" cy="7976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8595B"/>
                </a:solidFill>
              </a:defRPr>
            </a:lvl1pPr>
          </a:lstStyle>
          <a:p>
            <a:pPr/>
            <a:r>
              <a:t>The following three skills are required for effective Public Speaking…</a:t>
            </a:r>
          </a:p>
        </p:txBody>
      </p:sp>
      <p:pic>
        <p:nvPicPr>
          <p:cNvPr id="141" name="Picture 6" descr="Picture 6"/>
          <p:cNvPicPr>
            <a:picLocks noChangeAspect="1"/>
          </p:cNvPicPr>
          <p:nvPr/>
        </p:nvPicPr>
        <p:blipFill>
          <a:blip r:embed="rId3">
            <a:extLst/>
          </a:blip>
          <a:stretch>
            <a:fillRect/>
          </a:stretch>
        </p:blipFill>
        <p:spPr>
          <a:xfrm>
            <a:off x="5743475" y="2070663"/>
            <a:ext cx="3324477" cy="243427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45" name="Title 1"/>
          <p:cNvSpPr txBox="1"/>
          <p:nvPr/>
        </p:nvSpPr>
        <p:spPr>
          <a:xfrm>
            <a:off x="489825" y="267017"/>
            <a:ext cx="6131026" cy="701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000">
                <a:solidFill>
                  <a:srgbClr val="58595B"/>
                </a:solidFill>
                <a:latin typeface="Museo 700"/>
                <a:ea typeface="Museo 700"/>
                <a:cs typeface="Museo 700"/>
                <a:sym typeface="Museo 700"/>
              </a:defRPr>
            </a:lvl1pPr>
          </a:lstStyle>
          <a:p>
            <a:pPr/>
            <a:r>
              <a:t>Just A Minute</a:t>
            </a:r>
          </a:p>
        </p:txBody>
      </p:sp>
      <p:sp>
        <p:nvSpPr>
          <p:cNvPr id="146" name="Rectangle 12"/>
          <p:cNvSpPr txBox="1"/>
          <p:nvPr/>
        </p:nvSpPr>
        <p:spPr>
          <a:xfrm>
            <a:off x="643500" y="1816279"/>
            <a:ext cx="4823323" cy="680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SzPct val="100000"/>
              <a:buChar char="▪"/>
              <a:defRPr b="1" sz="2200">
                <a:solidFill>
                  <a:srgbClr val="D80E86"/>
                </a:solidFill>
              </a:defRPr>
            </a:lvl1pPr>
          </a:lstStyle>
          <a:p>
            <a:pPr/>
            <a:r>
              <a:t>Hesitation</a:t>
            </a:r>
          </a:p>
        </p:txBody>
      </p:sp>
      <p:sp>
        <p:nvSpPr>
          <p:cNvPr id="147" name="Rectangle 1"/>
          <p:cNvSpPr txBox="1"/>
          <p:nvPr/>
        </p:nvSpPr>
        <p:spPr>
          <a:xfrm>
            <a:off x="1071880" y="2842673"/>
            <a:ext cx="5301537" cy="6173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a:solidFill>
                  <a:srgbClr val="F47C32"/>
                </a:solidFill>
              </a:defRPr>
            </a:lvl1pPr>
          </a:lstStyle>
          <a:p>
            <a:pPr/>
            <a:r>
              <a:t>Using the same words or phrases repeatedly (excluding the phrase of the topic)</a:t>
            </a:r>
          </a:p>
        </p:txBody>
      </p:sp>
      <p:sp>
        <p:nvSpPr>
          <p:cNvPr id="148" name="Rectangle 17"/>
          <p:cNvSpPr txBox="1"/>
          <p:nvPr/>
        </p:nvSpPr>
        <p:spPr>
          <a:xfrm>
            <a:off x="1024583" y="2127610"/>
            <a:ext cx="5301538"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i="1">
                <a:solidFill>
                  <a:srgbClr val="D80E86"/>
                </a:solidFill>
              </a:defRPr>
            </a:pPr>
            <a:r>
              <a:t>A</a:t>
            </a:r>
            <a:r>
              <a:rPr i="0"/>
              <a:t> </a:t>
            </a:r>
            <a:r>
              <a:t>pause longer than three seconds.</a:t>
            </a:r>
          </a:p>
        </p:txBody>
      </p:sp>
      <p:sp>
        <p:nvSpPr>
          <p:cNvPr id="149" name="Rectangle 18"/>
          <p:cNvSpPr txBox="1"/>
          <p:nvPr/>
        </p:nvSpPr>
        <p:spPr>
          <a:xfrm>
            <a:off x="1051863" y="3851568"/>
            <a:ext cx="5301537"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a:solidFill>
                  <a:srgbClr val="0072BC"/>
                </a:solidFill>
              </a:defRPr>
            </a:lvl1pPr>
          </a:lstStyle>
          <a:p>
            <a:pPr/>
            <a:r>
              <a:t>Going completely off the given topic.</a:t>
            </a:r>
          </a:p>
        </p:txBody>
      </p:sp>
      <p:sp>
        <p:nvSpPr>
          <p:cNvPr id="150" name="Rectangle 7"/>
          <p:cNvSpPr txBox="1"/>
          <p:nvPr/>
        </p:nvSpPr>
        <p:spPr>
          <a:xfrm>
            <a:off x="612774" y="1151822"/>
            <a:ext cx="6479507" cy="667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58595B"/>
                </a:solidFill>
              </a:defRPr>
            </a:pPr>
            <a:r>
              <a:t>The aim of this game is to </a:t>
            </a:r>
            <a:r>
              <a:rPr b="1"/>
              <a:t>speak for a full 60 seconds </a:t>
            </a:r>
            <a:r>
              <a:t>on your randomly selected  topic without any…</a:t>
            </a:r>
          </a:p>
        </p:txBody>
      </p:sp>
      <p:sp>
        <p:nvSpPr>
          <p:cNvPr id="151" name="Rectangle 10"/>
          <p:cNvSpPr txBox="1"/>
          <p:nvPr/>
        </p:nvSpPr>
        <p:spPr>
          <a:xfrm>
            <a:off x="612775" y="3483743"/>
            <a:ext cx="4572000" cy="4125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SzPct val="100000"/>
              <a:buChar char="▪"/>
              <a:defRPr b="1" sz="2200">
                <a:solidFill>
                  <a:srgbClr val="0072BC"/>
                </a:solidFill>
              </a:defRPr>
            </a:lvl1pPr>
          </a:lstStyle>
          <a:p>
            <a:pPr/>
            <a:r>
              <a:t>Deviation</a:t>
            </a:r>
          </a:p>
        </p:txBody>
      </p:sp>
      <p:sp>
        <p:nvSpPr>
          <p:cNvPr id="152" name="Rectangle 11"/>
          <p:cNvSpPr txBox="1"/>
          <p:nvPr/>
        </p:nvSpPr>
        <p:spPr>
          <a:xfrm>
            <a:off x="643500" y="2524164"/>
            <a:ext cx="1812936" cy="4125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buSzPct val="100000"/>
              <a:buChar char="▪"/>
              <a:defRPr b="1" sz="2200">
                <a:solidFill>
                  <a:srgbClr val="F47C32"/>
                </a:solidFill>
              </a:defRPr>
            </a:lvl1pPr>
          </a:lstStyle>
          <a:p>
            <a:pPr/>
            <a:r>
              <a:t>Repetition</a:t>
            </a:r>
          </a:p>
        </p:txBody>
      </p:sp>
      <p:pic>
        <p:nvPicPr>
          <p:cNvPr id="153" name="Picture 6" descr="Picture 6"/>
          <p:cNvPicPr>
            <a:picLocks noChangeAspect="1"/>
          </p:cNvPicPr>
          <p:nvPr/>
        </p:nvPicPr>
        <p:blipFill>
          <a:blip r:embed="rId3">
            <a:extLst/>
          </a:blip>
          <a:stretch>
            <a:fillRect/>
          </a:stretch>
        </p:blipFill>
        <p:spPr>
          <a:xfrm>
            <a:off x="6326120" y="1628799"/>
            <a:ext cx="1980897" cy="257062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7" name="Title 1"/>
          <p:cNvSpPr txBox="1"/>
          <p:nvPr/>
        </p:nvSpPr>
        <p:spPr>
          <a:xfrm>
            <a:off x="155574" y="233839"/>
            <a:ext cx="6131026" cy="701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000">
                <a:solidFill>
                  <a:srgbClr val="58595B"/>
                </a:solidFill>
                <a:latin typeface="Museo 700"/>
                <a:ea typeface="Museo 700"/>
                <a:cs typeface="Museo 700"/>
                <a:sym typeface="Museo 700"/>
              </a:defRPr>
            </a:lvl1pPr>
          </a:lstStyle>
          <a:p>
            <a:pPr/>
            <a:r>
              <a:t>Planning &amp; Preparation</a:t>
            </a:r>
          </a:p>
        </p:txBody>
      </p:sp>
      <p:pic>
        <p:nvPicPr>
          <p:cNvPr id="158" name="Picture 6" descr="Picture 6"/>
          <p:cNvPicPr>
            <a:picLocks noChangeAspect="1"/>
          </p:cNvPicPr>
          <p:nvPr/>
        </p:nvPicPr>
        <p:blipFill>
          <a:blip r:embed="rId3">
            <a:extLst/>
          </a:blip>
          <a:stretch>
            <a:fillRect/>
          </a:stretch>
        </p:blipFill>
        <p:spPr>
          <a:xfrm flipH="1">
            <a:off x="6286598" y="3428562"/>
            <a:ext cx="2808313" cy="2808313"/>
          </a:xfrm>
          <a:prstGeom prst="rect">
            <a:avLst/>
          </a:prstGeom>
          <a:ln w="12700">
            <a:miter lim="400000"/>
          </a:ln>
        </p:spPr>
      </p:pic>
      <p:sp>
        <p:nvSpPr>
          <p:cNvPr id="159" name="Rectangle 27"/>
          <p:cNvSpPr txBox="1"/>
          <p:nvPr/>
        </p:nvSpPr>
        <p:spPr>
          <a:xfrm>
            <a:off x="516836" y="1340399"/>
            <a:ext cx="5785244" cy="8926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58595B"/>
                </a:solidFill>
              </a:defRPr>
            </a:lvl1pPr>
          </a:lstStyle>
          <a:p>
            <a:pPr/>
            <a:r>
              <a:t>All Public Speaking activities require Planning &amp; Preparation!</a:t>
            </a:r>
          </a:p>
        </p:txBody>
      </p:sp>
      <p:sp>
        <p:nvSpPr>
          <p:cNvPr id="160" name="Rectangle 30"/>
          <p:cNvSpPr/>
          <p:nvPr/>
        </p:nvSpPr>
        <p:spPr>
          <a:xfrm>
            <a:off x="614612" y="2492896"/>
            <a:ext cx="3377414"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1" name="Rectangle 42"/>
          <p:cNvSpPr/>
          <p:nvPr/>
        </p:nvSpPr>
        <p:spPr>
          <a:xfrm>
            <a:off x="614611" y="2867162"/>
            <a:ext cx="3377414"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2" name="Rectangle 43"/>
          <p:cNvSpPr/>
          <p:nvPr/>
        </p:nvSpPr>
        <p:spPr>
          <a:xfrm>
            <a:off x="614610" y="3241430"/>
            <a:ext cx="3377413"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3" name="Rectangle 44"/>
          <p:cNvSpPr/>
          <p:nvPr/>
        </p:nvSpPr>
        <p:spPr>
          <a:xfrm rot="10800000">
            <a:off x="614153" y="3615697"/>
            <a:ext cx="3377413"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4" name="Rectangle 45"/>
          <p:cNvSpPr/>
          <p:nvPr/>
        </p:nvSpPr>
        <p:spPr>
          <a:xfrm>
            <a:off x="613693" y="3989963"/>
            <a:ext cx="3377413"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5" name="Rectangle 46"/>
          <p:cNvSpPr/>
          <p:nvPr/>
        </p:nvSpPr>
        <p:spPr>
          <a:xfrm>
            <a:off x="612774" y="4358823"/>
            <a:ext cx="3377414"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6" name="Rectangle 47"/>
          <p:cNvSpPr/>
          <p:nvPr/>
        </p:nvSpPr>
        <p:spPr>
          <a:xfrm rot="10800000">
            <a:off x="612776" y="4733090"/>
            <a:ext cx="3377413"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7" name="Rectangle 48"/>
          <p:cNvSpPr/>
          <p:nvPr/>
        </p:nvSpPr>
        <p:spPr>
          <a:xfrm>
            <a:off x="612774" y="5107356"/>
            <a:ext cx="3377414"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8" name="Rectangle 49"/>
          <p:cNvSpPr/>
          <p:nvPr/>
        </p:nvSpPr>
        <p:spPr>
          <a:xfrm>
            <a:off x="612774" y="5476216"/>
            <a:ext cx="3377414"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69" name="Rectangle 50"/>
          <p:cNvSpPr/>
          <p:nvPr/>
        </p:nvSpPr>
        <p:spPr>
          <a:xfrm>
            <a:off x="612774" y="5599784"/>
            <a:ext cx="3377414" cy="619557"/>
          </a:xfrm>
          <a:prstGeom prst="rect">
            <a:avLst/>
          </a:prstGeom>
          <a:solidFill>
            <a:srgbClr val="0072BC"/>
          </a:solidFill>
          <a:ln w="25400">
            <a:solidFill>
              <a:srgbClr val="0072BC"/>
            </a:solidFill>
          </a:ln>
        </p:spPr>
        <p:txBody>
          <a:bodyPr lIns="45719" rIns="45719" anchor="ctr"/>
          <a:lstStyle/>
          <a:p>
            <a:pPr algn="ctr">
              <a:defRPr>
                <a:solidFill>
                  <a:srgbClr val="E46C0A"/>
                </a:solidFill>
              </a:defRPr>
            </a:pPr>
          </a:p>
        </p:txBody>
      </p:sp>
      <p:sp>
        <p:nvSpPr>
          <p:cNvPr id="170" name="Rectangle 26"/>
          <p:cNvSpPr/>
          <p:nvPr/>
        </p:nvSpPr>
        <p:spPr>
          <a:xfrm>
            <a:off x="612774" y="2492896"/>
            <a:ext cx="3377414" cy="3726444"/>
          </a:xfrm>
          <a:prstGeom prst="rect">
            <a:avLst/>
          </a:prstGeom>
          <a:ln w="25400">
            <a:solidFill>
              <a:srgbClr val="58595B"/>
            </a:solidFill>
          </a:ln>
        </p:spPr>
        <p:txBody>
          <a:bodyPr lIns="45719" rIns="45719" anchor="ctr"/>
          <a:lstStyle/>
          <a:p>
            <a:pPr algn="ctr">
              <a:defRPr>
                <a:solidFill>
                  <a:srgbClr val="FFFFFF"/>
                </a:solidFill>
              </a:defRPr>
            </a:pPr>
          </a:p>
        </p:txBody>
      </p:sp>
      <p:sp>
        <p:nvSpPr>
          <p:cNvPr id="171" name="Rectangle 52"/>
          <p:cNvSpPr txBox="1"/>
          <p:nvPr/>
        </p:nvSpPr>
        <p:spPr>
          <a:xfrm>
            <a:off x="1324134" y="5585686"/>
            <a:ext cx="321635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200">
                <a:solidFill>
                  <a:srgbClr val="FFFFFF"/>
                </a:solidFill>
              </a:defRPr>
            </a:pPr>
            <a:r>
              <a:t>10% </a:t>
            </a:r>
            <a:r>
              <a:rPr b="0" sz="2200"/>
              <a:t>on </a:t>
            </a:r>
            <a:r>
              <a:rPr sz="2200"/>
              <a:t>Delivery  </a:t>
            </a:r>
          </a:p>
        </p:txBody>
      </p:sp>
      <p:sp>
        <p:nvSpPr>
          <p:cNvPr id="172" name="Rectangle 53"/>
          <p:cNvSpPr txBox="1"/>
          <p:nvPr/>
        </p:nvSpPr>
        <p:spPr>
          <a:xfrm>
            <a:off x="706629" y="2533056"/>
            <a:ext cx="3283559" cy="2540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9600">
                <a:solidFill>
                  <a:srgbClr val="FFFFFF"/>
                </a:solidFill>
              </a:defRPr>
            </a:pPr>
            <a:r>
              <a:t>90%           </a:t>
            </a:r>
            <a:r>
              <a:rPr b="0" sz="3600"/>
              <a:t>On</a:t>
            </a:r>
            <a:r>
              <a:rPr sz="3600"/>
              <a:t> Planning </a:t>
            </a:r>
            <a:endParaRPr sz="3600"/>
          </a:p>
          <a:p>
            <a:pPr>
              <a:defRPr sz="3600">
                <a:solidFill>
                  <a:srgbClr val="FFFFFF"/>
                </a:solidFill>
              </a:defRPr>
            </a:pPr>
            <a:r>
              <a:t>&amp;</a:t>
            </a:r>
            <a:r>
              <a:rPr b="1"/>
              <a:t> Preparation</a:t>
            </a:r>
          </a:p>
        </p:txBody>
      </p:sp>
      <p:sp>
        <p:nvSpPr>
          <p:cNvPr id="173" name="Rectangle 31"/>
          <p:cNvSpPr txBox="1"/>
          <p:nvPr/>
        </p:nvSpPr>
        <p:spPr>
          <a:xfrm>
            <a:off x="4092418" y="2680029"/>
            <a:ext cx="3888433" cy="29787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200">
                <a:solidFill>
                  <a:srgbClr val="58595B"/>
                </a:solidFill>
              </a:defRPr>
            </a:pPr>
            <a:r>
              <a:t>Before you can start to plan and prepare the message and the structure for your Public Speaking activity you will need to consider the…</a:t>
            </a:r>
          </a:p>
          <a:p>
            <a:pPr>
              <a:defRPr sz="1000">
                <a:solidFill>
                  <a:srgbClr val="58595B"/>
                </a:solidFill>
              </a:defRPr>
            </a:pPr>
          </a:p>
          <a:p>
            <a:pPr marL="342900" indent="-342900">
              <a:buSzPct val="100000"/>
              <a:buChar char="▪"/>
              <a:defRPr b="1" sz="2000">
                <a:solidFill>
                  <a:srgbClr val="EC008C"/>
                </a:solidFill>
              </a:defRPr>
            </a:pPr>
            <a:r>
              <a:t>Purpose</a:t>
            </a:r>
          </a:p>
          <a:p>
            <a:pPr marL="342900" indent="-342900">
              <a:buSzPct val="100000"/>
              <a:buChar char="▪"/>
              <a:defRPr b="1" sz="800">
                <a:solidFill>
                  <a:srgbClr val="58595B"/>
                </a:solidFill>
              </a:defRPr>
            </a:pPr>
          </a:p>
          <a:p>
            <a:pPr marL="342900" indent="-342900">
              <a:buSzPct val="100000"/>
              <a:buChar char="▪"/>
              <a:defRPr b="1" sz="2000">
                <a:solidFill>
                  <a:srgbClr val="F47C32"/>
                </a:solidFill>
              </a:defRPr>
            </a:pPr>
            <a:r>
              <a:t>Audience</a:t>
            </a:r>
          </a:p>
          <a:p>
            <a:pPr marL="342900" indent="-342900">
              <a:buSzPct val="100000"/>
              <a:buChar char="▪"/>
              <a:defRPr b="1" sz="800">
                <a:solidFill>
                  <a:srgbClr val="58595B"/>
                </a:solidFill>
              </a:defRPr>
            </a:pPr>
          </a:p>
          <a:p>
            <a:pPr marL="342900" indent="-342900">
              <a:buSzPct val="100000"/>
              <a:buChar char="▪"/>
              <a:defRPr b="1" sz="2000">
                <a:solidFill>
                  <a:srgbClr val="0072BC"/>
                </a:solidFill>
              </a:defRPr>
            </a:pPr>
            <a:r>
              <a:t>Timings</a:t>
            </a:r>
          </a:p>
        </p:txBody>
      </p:sp>
      <p:sp>
        <p:nvSpPr>
          <p:cNvPr id="174" name="Rectangle 55"/>
          <p:cNvSpPr txBox="1"/>
          <p:nvPr/>
        </p:nvSpPr>
        <p:spPr>
          <a:xfrm rot="16200000">
            <a:off x="-1286845" y="4223720"/>
            <a:ext cx="334450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58595B"/>
                </a:solidFill>
              </a:defRPr>
            </a:lvl1pPr>
          </a:lstStyle>
          <a:p>
            <a:pPr/>
            <a:r>
              <a:t>Public Speaking Time Allocation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8" name="Title 1"/>
          <p:cNvSpPr txBox="1"/>
          <p:nvPr/>
        </p:nvSpPr>
        <p:spPr>
          <a:xfrm>
            <a:off x="346015" y="280481"/>
            <a:ext cx="6131026" cy="701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000">
                <a:solidFill>
                  <a:srgbClr val="58595B"/>
                </a:solidFill>
                <a:latin typeface="Museo 700"/>
                <a:ea typeface="Museo 700"/>
                <a:cs typeface="Museo 700"/>
                <a:sym typeface="Museo 700"/>
              </a:defRPr>
            </a:lvl1pPr>
          </a:lstStyle>
          <a:p>
            <a:pPr/>
            <a:r>
              <a:t>Planning &amp; Preparation</a:t>
            </a:r>
          </a:p>
        </p:txBody>
      </p:sp>
      <p:sp>
        <p:nvSpPr>
          <p:cNvPr id="179" name="Rectangle 25"/>
          <p:cNvSpPr txBox="1"/>
          <p:nvPr/>
        </p:nvSpPr>
        <p:spPr>
          <a:xfrm>
            <a:off x="516837" y="1602010"/>
            <a:ext cx="4631228" cy="1148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58595B"/>
                </a:solidFill>
              </a:defRPr>
            </a:lvl1pPr>
          </a:lstStyle>
          <a:p>
            <a:pPr/>
            <a:r>
              <a:t>Public Speaking can only inform and/or influence an audience if it is delivered in a structured way!</a:t>
            </a:r>
          </a:p>
        </p:txBody>
      </p:sp>
      <p:sp>
        <p:nvSpPr>
          <p:cNvPr id="180" name="Rectangle 1"/>
          <p:cNvSpPr txBox="1"/>
          <p:nvPr/>
        </p:nvSpPr>
        <p:spPr>
          <a:xfrm>
            <a:off x="516837" y="2891045"/>
            <a:ext cx="4105924"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58595B"/>
                </a:solidFill>
              </a:defRPr>
            </a:pPr>
            <a:r>
              <a:t>The best way to ensure that your Public Speaking activity is structured is to </a:t>
            </a:r>
            <a:r>
              <a:rPr b="1"/>
              <a:t>plan &amp; prepare notes</a:t>
            </a:r>
            <a:r>
              <a:t> that can be used as a guide when speaking.</a:t>
            </a:r>
          </a:p>
        </p:txBody>
      </p:sp>
      <p:sp>
        <p:nvSpPr>
          <p:cNvPr id="181" name="Rectangle 12"/>
          <p:cNvSpPr txBox="1"/>
          <p:nvPr/>
        </p:nvSpPr>
        <p:spPr>
          <a:xfrm>
            <a:off x="519519" y="4365104"/>
            <a:ext cx="4103242"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8595B"/>
                </a:solidFill>
              </a:defRPr>
            </a:lvl1pPr>
          </a:lstStyle>
          <a:p>
            <a:pPr/>
            <a:r>
              <a:t>Your notes should be headings and key words bullet-point format and not a word for word script of everything you want to say.</a:t>
            </a:r>
          </a:p>
        </p:txBody>
      </p:sp>
      <p:pic>
        <p:nvPicPr>
          <p:cNvPr id="182" name="Picture 4" descr="Picture 4"/>
          <p:cNvPicPr>
            <a:picLocks noChangeAspect="1"/>
          </p:cNvPicPr>
          <p:nvPr/>
        </p:nvPicPr>
        <p:blipFill>
          <a:blip r:embed="rId3">
            <a:extLst/>
          </a:blip>
          <a:stretch>
            <a:fillRect/>
          </a:stretch>
        </p:blipFill>
        <p:spPr>
          <a:xfrm>
            <a:off x="4622760" y="1505620"/>
            <a:ext cx="4845983" cy="363448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6" name="Title 1"/>
          <p:cNvSpPr txBox="1"/>
          <p:nvPr/>
        </p:nvSpPr>
        <p:spPr>
          <a:xfrm>
            <a:off x="-1" y="292417"/>
            <a:ext cx="6964073" cy="65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3700">
                <a:solidFill>
                  <a:srgbClr val="58595B"/>
                </a:solidFill>
                <a:latin typeface="Museo 700"/>
                <a:ea typeface="Museo 700"/>
                <a:cs typeface="Museo 700"/>
                <a:sym typeface="Museo 700"/>
              </a:defRPr>
            </a:lvl1pPr>
          </a:lstStyle>
          <a:p>
            <a:pPr/>
            <a:r>
              <a:t>Non-Verbal Communication</a:t>
            </a:r>
          </a:p>
        </p:txBody>
      </p:sp>
      <p:sp>
        <p:nvSpPr>
          <p:cNvPr id="187" name="Rectangle 7"/>
          <p:cNvSpPr txBox="1"/>
          <p:nvPr/>
        </p:nvSpPr>
        <p:spPr>
          <a:xfrm>
            <a:off x="4125802" y="1670619"/>
            <a:ext cx="5002672" cy="12228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200">
                <a:solidFill>
                  <a:srgbClr val="58595B"/>
                </a:solidFill>
              </a:defRPr>
            </a:pPr>
            <a:r>
              <a:t>Public Speaking isn’t just about what you say; </a:t>
            </a:r>
            <a:r>
              <a:rPr b="1" sz="2800"/>
              <a:t>It’s also about how you say it!</a:t>
            </a:r>
          </a:p>
        </p:txBody>
      </p:sp>
      <p:sp>
        <p:nvSpPr>
          <p:cNvPr id="188" name="Rectangle 9"/>
          <p:cNvSpPr/>
          <p:nvPr/>
        </p:nvSpPr>
        <p:spPr>
          <a:xfrm>
            <a:off x="612773" y="2494014"/>
            <a:ext cx="3368388"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189" name="Rectangle 10"/>
          <p:cNvSpPr/>
          <p:nvPr/>
        </p:nvSpPr>
        <p:spPr>
          <a:xfrm>
            <a:off x="612774" y="2856346"/>
            <a:ext cx="3377414"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190" name="Rectangle 11"/>
          <p:cNvSpPr/>
          <p:nvPr/>
        </p:nvSpPr>
        <p:spPr>
          <a:xfrm>
            <a:off x="614610" y="3241430"/>
            <a:ext cx="3375576"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191" name="Rectangle 12"/>
          <p:cNvSpPr/>
          <p:nvPr/>
        </p:nvSpPr>
        <p:spPr>
          <a:xfrm rot="10800000">
            <a:off x="614153" y="3615697"/>
            <a:ext cx="3377413"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192" name="Rectangle 13"/>
          <p:cNvSpPr/>
          <p:nvPr/>
        </p:nvSpPr>
        <p:spPr>
          <a:xfrm>
            <a:off x="613693" y="3989963"/>
            <a:ext cx="3377413"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193" name="Rectangle 14"/>
          <p:cNvSpPr/>
          <p:nvPr/>
        </p:nvSpPr>
        <p:spPr>
          <a:xfrm>
            <a:off x="628646" y="4359940"/>
            <a:ext cx="3361542"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194" name="Rectangle 15"/>
          <p:cNvSpPr/>
          <p:nvPr/>
        </p:nvSpPr>
        <p:spPr>
          <a:xfrm rot="10800000">
            <a:off x="612773" y="4677190"/>
            <a:ext cx="3377413" cy="435575"/>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95" name="Rectangle 16"/>
          <p:cNvSpPr/>
          <p:nvPr/>
        </p:nvSpPr>
        <p:spPr>
          <a:xfrm>
            <a:off x="612774" y="5107356"/>
            <a:ext cx="3377414"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96" name="Rectangle 17"/>
          <p:cNvSpPr/>
          <p:nvPr/>
        </p:nvSpPr>
        <p:spPr>
          <a:xfrm>
            <a:off x="612774" y="5476216"/>
            <a:ext cx="3377414" cy="374268"/>
          </a:xfrm>
          <a:prstGeom prst="rect">
            <a:avLst/>
          </a:prstGeom>
          <a:solidFill>
            <a:srgbClr val="F47C32"/>
          </a:solidFill>
          <a:ln w="25400">
            <a:solidFill>
              <a:srgbClr val="F47C32"/>
            </a:solidFill>
          </a:ln>
        </p:spPr>
        <p:txBody>
          <a:bodyPr lIns="45719" rIns="45719" anchor="ctr"/>
          <a:lstStyle/>
          <a:p>
            <a:pPr algn="ctr">
              <a:defRPr>
                <a:solidFill>
                  <a:srgbClr val="FFFFFF"/>
                </a:solidFill>
              </a:defRPr>
            </a:pPr>
          </a:p>
        </p:txBody>
      </p:sp>
      <p:sp>
        <p:nvSpPr>
          <p:cNvPr id="197" name="Rectangle 18"/>
          <p:cNvSpPr/>
          <p:nvPr/>
        </p:nvSpPr>
        <p:spPr>
          <a:xfrm>
            <a:off x="612774" y="5760461"/>
            <a:ext cx="3377414" cy="458881"/>
          </a:xfrm>
          <a:prstGeom prst="rect">
            <a:avLst/>
          </a:prstGeom>
          <a:solidFill>
            <a:srgbClr val="0072BC"/>
          </a:solidFill>
          <a:ln w="25400">
            <a:solidFill>
              <a:srgbClr val="0072BC"/>
            </a:solidFill>
          </a:ln>
        </p:spPr>
        <p:txBody>
          <a:bodyPr lIns="45719" rIns="45719" anchor="ctr"/>
          <a:lstStyle/>
          <a:p>
            <a:pPr algn="ctr">
              <a:defRPr>
                <a:solidFill>
                  <a:srgbClr val="E46C0A"/>
                </a:solidFill>
              </a:defRPr>
            </a:pPr>
          </a:p>
        </p:txBody>
      </p:sp>
      <p:sp>
        <p:nvSpPr>
          <p:cNvPr id="198" name="Rectangle 22"/>
          <p:cNvSpPr/>
          <p:nvPr/>
        </p:nvSpPr>
        <p:spPr>
          <a:xfrm>
            <a:off x="612773" y="2123438"/>
            <a:ext cx="3368388"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199" name="Rectangle 23"/>
          <p:cNvSpPr/>
          <p:nvPr/>
        </p:nvSpPr>
        <p:spPr>
          <a:xfrm>
            <a:off x="612773" y="1724581"/>
            <a:ext cx="3368388" cy="374268"/>
          </a:xfrm>
          <a:prstGeom prst="rect">
            <a:avLst/>
          </a:prstGeom>
          <a:solidFill>
            <a:srgbClr val="EC008C"/>
          </a:solidFill>
          <a:ln w="25400">
            <a:solidFill>
              <a:srgbClr val="EC008C"/>
            </a:solidFill>
          </a:ln>
        </p:spPr>
        <p:txBody>
          <a:bodyPr lIns="45719" rIns="45719" anchor="ctr"/>
          <a:lstStyle/>
          <a:p>
            <a:pPr algn="ctr">
              <a:defRPr>
                <a:solidFill>
                  <a:srgbClr val="FFFFFF"/>
                </a:solidFill>
              </a:defRPr>
            </a:pPr>
          </a:p>
        </p:txBody>
      </p:sp>
      <p:sp>
        <p:nvSpPr>
          <p:cNvPr id="200" name="Rectangle 24"/>
          <p:cNvSpPr txBox="1"/>
          <p:nvPr/>
        </p:nvSpPr>
        <p:spPr>
          <a:xfrm>
            <a:off x="657197" y="1493263"/>
            <a:ext cx="3377414" cy="23006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0">
                <a:solidFill>
                  <a:srgbClr val="FFFFFF"/>
                </a:solidFill>
              </a:defRPr>
            </a:pPr>
            <a:r>
              <a:t>70%           </a:t>
            </a:r>
            <a:r>
              <a:rPr sz="3200"/>
              <a:t>Body Language</a:t>
            </a:r>
          </a:p>
        </p:txBody>
      </p:sp>
      <p:sp>
        <p:nvSpPr>
          <p:cNvPr id="201" name="Rectangle 25"/>
          <p:cNvSpPr txBox="1"/>
          <p:nvPr/>
        </p:nvSpPr>
        <p:spPr>
          <a:xfrm>
            <a:off x="657198" y="4735326"/>
            <a:ext cx="3283559" cy="8318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200">
                <a:solidFill>
                  <a:srgbClr val="FFFFFF"/>
                </a:solidFill>
              </a:defRPr>
            </a:lvl1pPr>
          </a:lstStyle>
          <a:p>
            <a:pPr/>
            <a:r>
              <a:t>23%</a:t>
            </a:r>
          </a:p>
        </p:txBody>
      </p:sp>
      <p:sp>
        <p:nvSpPr>
          <p:cNvPr id="202" name="Rectangle 26"/>
          <p:cNvSpPr txBox="1"/>
          <p:nvPr/>
        </p:nvSpPr>
        <p:spPr>
          <a:xfrm>
            <a:off x="635835" y="5774130"/>
            <a:ext cx="4104458" cy="4125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200">
                <a:solidFill>
                  <a:srgbClr val="FFFFFF"/>
                </a:solidFill>
              </a:defRPr>
            </a:lvl1pPr>
          </a:lstStyle>
          <a:p>
            <a:pPr/>
            <a:r>
              <a:t>7% Words Used</a:t>
            </a:r>
          </a:p>
        </p:txBody>
      </p:sp>
      <p:sp>
        <p:nvSpPr>
          <p:cNvPr id="203" name="Rectangle 1"/>
          <p:cNvSpPr txBox="1"/>
          <p:nvPr/>
        </p:nvSpPr>
        <p:spPr>
          <a:xfrm>
            <a:off x="2121412" y="4750549"/>
            <a:ext cx="1809265" cy="7926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400">
                <a:solidFill>
                  <a:srgbClr val="FFFFFF"/>
                </a:solidFill>
              </a:defRPr>
            </a:pPr>
            <a:r>
              <a:t>Voice Pitch</a:t>
            </a:r>
          </a:p>
          <a:p>
            <a:pPr>
              <a:defRPr b="1" sz="2400">
                <a:solidFill>
                  <a:srgbClr val="FFFFFF"/>
                </a:solidFill>
              </a:defRPr>
            </a:pPr>
            <a:r>
              <a:t> &amp;Tone</a:t>
            </a:r>
          </a:p>
        </p:txBody>
      </p:sp>
      <p:sp>
        <p:nvSpPr>
          <p:cNvPr id="204" name="Rectangle 4"/>
          <p:cNvSpPr txBox="1"/>
          <p:nvPr/>
        </p:nvSpPr>
        <p:spPr>
          <a:xfrm rot="16200000">
            <a:off x="-1874356" y="3843465"/>
            <a:ext cx="448739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58595B"/>
                </a:solidFill>
              </a:defRPr>
            </a:lvl1pPr>
          </a:lstStyle>
          <a:p>
            <a:pPr/>
            <a:r>
              <a:t>Face-To-Face Communications Breakdown</a:t>
            </a:r>
          </a:p>
        </p:txBody>
      </p:sp>
      <p:sp>
        <p:nvSpPr>
          <p:cNvPr id="205" name="Rectangle 31"/>
          <p:cNvSpPr/>
          <p:nvPr/>
        </p:nvSpPr>
        <p:spPr>
          <a:xfrm>
            <a:off x="612774" y="1700808"/>
            <a:ext cx="3377414" cy="4518532"/>
          </a:xfrm>
          <a:prstGeom prst="rect">
            <a:avLst/>
          </a:prstGeom>
          <a:ln w="25400">
            <a:solidFill>
              <a:srgbClr val="58595B"/>
            </a:solidFill>
          </a:ln>
        </p:spPr>
        <p:txBody>
          <a:bodyPr lIns="45719" rIns="45719" anchor="ctr"/>
          <a:lstStyle/>
          <a:p>
            <a:pPr algn="ctr">
              <a:defRPr>
                <a:solidFill>
                  <a:srgbClr val="FFFFFF"/>
                </a:solidFill>
              </a:defRPr>
            </a:pPr>
          </a:p>
        </p:txBody>
      </p:sp>
      <p:pic>
        <p:nvPicPr>
          <p:cNvPr id="206" name="Picture 34" descr="Picture 34"/>
          <p:cNvPicPr>
            <a:picLocks noChangeAspect="1"/>
          </p:cNvPicPr>
          <p:nvPr/>
        </p:nvPicPr>
        <p:blipFill>
          <a:blip r:embed="rId3">
            <a:extLst/>
          </a:blip>
          <a:stretch>
            <a:fillRect/>
          </a:stretch>
        </p:blipFill>
        <p:spPr>
          <a:xfrm>
            <a:off x="7594913" y="2996951"/>
            <a:ext cx="1528220" cy="3272549"/>
          </a:xfrm>
          <a:prstGeom prst="rect">
            <a:avLst/>
          </a:prstGeom>
          <a:ln w="12700">
            <a:miter lim="400000"/>
          </a:ln>
        </p:spPr>
      </p:pic>
      <p:sp>
        <p:nvSpPr>
          <p:cNvPr id="207" name="TextBox 35"/>
          <p:cNvSpPr txBox="1"/>
          <p:nvPr/>
        </p:nvSpPr>
        <p:spPr>
          <a:xfrm>
            <a:off x="4188392" y="4273494"/>
            <a:ext cx="3945560" cy="16968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Char char="▪"/>
              <a:defRPr b="1">
                <a:solidFill>
                  <a:srgbClr val="EC008C"/>
                </a:solidFill>
              </a:defRPr>
            </a:pPr>
            <a:r>
              <a:t>Your Posture &amp; Body Movements</a:t>
            </a:r>
          </a:p>
          <a:p>
            <a:pPr marL="285750" indent="-285750">
              <a:buSzPct val="100000"/>
              <a:buChar char="▪"/>
              <a:defRPr sz="1000"/>
            </a:pPr>
          </a:p>
          <a:p>
            <a:pPr marL="285750" indent="-285750">
              <a:buSzPct val="100000"/>
              <a:buChar char="▪"/>
              <a:defRPr b="1">
                <a:solidFill>
                  <a:srgbClr val="F47C32"/>
                </a:solidFill>
              </a:defRPr>
            </a:pPr>
            <a:r>
              <a:t>Your Facial Movements &amp; Making Regular Eye Contact</a:t>
            </a:r>
          </a:p>
          <a:p>
            <a:pPr marL="285750" indent="-285750">
              <a:buSzPct val="100000"/>
              <a:buChar char="▪"/>
              <a:defRPr sz="1000"/>
            </a:pPr>
          </a:p>
          <a:p>
            <a:pPr marL="285750" indent="-285750">
              <a:buSzPct val="100000"/>
              <a:buChar char="▪"/>
              <a:defRPr b="1">
                <a:solidFill>
                  <a:srgbClr val="0072BC"/>
                </a:solidFill>
              </a:defRPr>
            </a:pPr>
            <a:r>
              <a:t>Your Voice Pitch &amp; Tone</a:t>
            </a:r>
          </a:p>
        </p:txBody>
      </p:sp>
      <p:sp>
        <p:nvSpPr>
          <p:cNvPr id="208" name="Rectangle 36"/>
          <p:cNvSpPr txBox="1"/>
          <p:nvPr/>
        </p:nvSpPr>
        <p:spPr>
          <a:xfrm>
            <a:off x="4166687" y="3069101"/>
            <a:ext cx="3729537" cy="1072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200">
                <a:solidFill>
                  <a:srgbClr val="58595B"/>
                </a:solidFill>
              </a:defRPr>
            </a:lvl1pPr>
          </a:lstStyle>
          <a:p>
            <a:pPr/>
            <a:r>
              <a:t>When undertaking any Public Speaking activity you need to be mindful of…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2" name="Title 1"/>
          <p:cNvSpPr txBox="1"/>
          <p:nvPr/>
        </p:nvSpPr>
        <p:spPr>
          <a:xfrm>
            <a:off x="-1" y="292417"/>
            <a:ext cx="6964073" cy="65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3700">
                <a:solidFill>
                  <a:srgbClr val="58595B"/>
                </a:solidFill>
                <a:latin typeface="Museo 700"/>
                <a:ea typeface="Museo 700"/>
                <a:cs typeface="Museo 700"/>
                <a:sym typeface="Museo 700"/>
              </a:defRPr>
            </a:lvl1pPr>
          </a:lstStyle>
          <a:p>
            <a:pPr/>
            <a:r>
              <a:t>Non-Verbal Communication</a:t>
            </a:r>
          </a:p>
        </p:txBody>
      </p:sp>
      <p:pic>
        <p:nvPicPr>
          <p:cNvPr id="213" name="Picture 4" descr="Picture 4"/>
          <p:cNvPicPr>
            <a:picLocks noChangeAspect="1"/>
          </p:cNvPicPr>
          <p:nvPr/>
        </p:nvPicPr>
        <p:blipFill>
          <a:blip r:embed="rId3">
            <a:extLst/>
          </a:blip>
          <a:stretch>
            <a:fillRect/>
          </a:stretch>
        </p:blipFill>
        <p:spPr>
          <a:xfrm>
            <a:off x="917575" y="1261962"/>
            <a:ext cx="7056784" cy="4946345"/>
          </a:xfrm>
          <a:prstGeom prst="rect">
            <a:avLst/>
          </a:prstGeom>
          <a:ln w="12700">
            <a:miter lim="400000"/>
          </a:ln>
        </p:spPr>
      </p:pic>
      <p:pic>
        <p:nvPicPr>
          <p:cNvPr id="214" name="8S0FDjFBj8o" descr="8S0FDjFBj8o"/>
          <p:cNvPicPr>
            <a:picLocks noChangeAspect="1"/>
          </p:cNvPicPr>
          <p:nvPr/>
        </p:nvPicPr>
        <p:blipFill>
          <a:blip r:embed="rId4">
            <a:extLst/>
          </a:blip>
          <a:stretch>
            <a:fillRect/>
          </a:stretch>
        </p:blipFill>
        <p:spPr>
          <a:xfrm>
            <a:off x="1196035" y="1484783"/>
            <a:ext cx="6528725" cy="367240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