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76" r:id="rId4"/>
    <p:sldId id="471" r:id="rId5"/>
    <p:sldId id="488" r:id="rId6"/>
    <p:sldId id="489" r:id="rId7"/>
    <p:sldId id="490" r:id="rId8"/>
    <p:sldId id="487" r:id="rId9"/>
    <p:sldId id="491" r:id="rId10"/>
    <p:sldId id="492" r:id="rId11"/>
    <p:sldId id="493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2C35-4BF2-45A4-B704-1BABF19EC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097C1-64A1-44EF-B454-6CA6A5BA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9048-17F6-4BB8-9A96-3C453B2A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BFD8E-0BB7-4978-BDAF-4909F07C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BF6AE-1DA2-4A81-B74A-EF53CCE7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41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3850-4F43-4A2D-B4E9-6162F83F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FE22-BB27-43C3-A812-B27D8FF1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6E38C-3B5A-41CF-9EB7-5A4BA27B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DF21-FFF5-4095-AFC1-1BED92F7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50D3D-4FFB-4EDF-9FCD-7E1C2B54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407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E27A8-874B-4D21-9128-DE35BB265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1302C-97CC-4358-BDAD-AFAF76E2A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41365-2EBF-4B04-8B9F-4902A222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6FC5-525E-40F3-AFF4-DC2CD0A7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16DD-3439-429E-9FEE-C0502C18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524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474F-4E4F-4686-92CC-1444A43D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3D72-56C0-4575-8C3D-7794AE25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F0AD7-6DBC-40C1-90A5-B8EF2781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20DE-A05C-4131-9C99-73E5463A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7F9B-E726-4D09-9E32-860CEF7A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401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4ACA-63D6-4137-A828-3603D4B9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DCEB6-05F0-477A-8CCC-43FEC856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6FD2-45D6-45AC-8307-CB316F62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C27E-38DC-42FD-8CBF-2F50729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6A7C-8482-4A19-ADB1-CF0E0B1A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363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5A04-FC1C-4A93-8A4C-048B4273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6503-B276-4456-82C2-9D75FC5F7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9548E-D5C8-4677-A7C7-9993057AA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6F834-F142-435C-B511-37104EB6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EA680-6EA0-4C48-9454-5154E2FC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5870D-59FB-4BB7-867B-53FBE361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027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F097-AA3E-4139-8C1B-A40CB10F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BA3CC-57D3-40E7-B9C8-D99E43475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90215-50E2-4789-B5F7-FC6E9420B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200DB-4CE1-4CFB-92CB-D802334A5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44B57-DD2D-47B7-8899-E795D3459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512BF-F447-4A20-BD1F-332EEE8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FF248-2999-4510-8D21-04FFBBE8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841D5-7B28-4BFD-8733-B56CB487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75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4FD6-B930-4113-9A2F-6ACF4A89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61E37-6B20-4BC2-8A26-E19D7080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0EBC4-2C24-4AC0-957F-18F3C443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07D85-F313-4DD3-B2D0-A494B3CE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486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888FA-E038-4415-B0A5-114EDB41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DC135-D78E-43A2-B375-29116109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35FDF-30CF-4D63-8D66-4483F9A5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05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9B1F-31FD-49AA-84BD-938955D0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9FEE-2F41-4DE5-BB0F-66F328541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E59F9-0984-4A2C-A4B5-612036DAD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C6C17-272F-4DAC-A235-C8AFDA29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B1B0D-7B3A-4464-A001-C6D0AC29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2B4C7-F205-4E54-B002-44C77D7F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236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5C51-1280-47C1-B050-400459C3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D5250-74B1-46C8-B511-4AEA58D8D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33E77-F42C-4932-927C-9BC15011A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FD1B9-82ED-4D7B-8CC5-1A9177F2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506C-C6C9-4CDE-92BF-80915741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8029A-4D13-4C87-A5C4-BDEB1A73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67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30995-F21F-40AA-9053-D1A950D8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CB989-EA5B-45C2-8050-EDE6F189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C7C60-D68F-4530-B0AF-4960ECFB3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0B55-9136-4E7F-AB24-A1201F1D717C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5055E-1D13-435C-97F6-4CC8C308B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0FAF-BFC8-4288-8F27-5D439D448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740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2708-6ED7-4BE3-B06D-0F10FB675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Laplace Transformation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347A1-B784-484F-866E-60AD3EEB4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762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8E9513-38D0-4F30-89DC-04D9BFF2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797"/>
            <a:ext cx="6928320" cy="1748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9D967A-E08B-45AB-B399-ACC15E166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013" y="919501"/>
            <a:ext cx="5229448" cy="896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42091C-8B60-493D-B3E3-06A54C112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314" y="2191708"/>
            <a:ext cx="6366538" cy="2474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A526AE-EC62-4D88-82D2-98E0A38E6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588" y="4690109"/>
            <a:ext cx="6755750" cy="21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7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F18D8-0E22-4413-835C-6FE56F0B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2" y="47556"/>
            <a:ext cx="5940248" cy="1513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800214-C3D2-400D-9CCF-BD8C15D2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39" y="25042"/>
            <a:ext cx="4644414" cy="1513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79277-C825-4EC5-8161-FB7EAB66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732" y="1634899"/>
            <a:ext cx="6229736" cy="3006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FCD105-6D46-4353-A4CB-013F7F4ED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142" y="4715609"/>
            <a:ext cx="6872055" cy="19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1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00E5-3890-4658-9DD9-3B070976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Complex Frequency 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F1D90-CF77-4417-BC7E-384CEFA9A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Sigma , Napierian Frequency, Np/sec</a:t>
                </a:r>
              </a:p>
              <a:p>
                <a:r>
                  <a:rPr lang="en-US" dirty="0"/>
                  <a:t>Omega, Radian Frequency, Rad/sec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err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dirty="0"/>
                  <a:t> covers a good range of waveforms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F1D90-CF77-4417-BC7E-384CEFA9A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88238AA-27BD-4FE7-A4A8-94BDCB5CF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717942"/>
              </p:ext>
            </p:extLst>
          </p:nvPr>
        </p:nvGraphicFramePr>
        <p:xfrm>
          <a:off x="6617771" y="759784"/>
          <a:ext cx="2542660" cy="65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190440" progId="Equation.DSMT4">
                  <p:embed/>
                </p:oleObj>
              </mc:Choice>
              <mc:Fallback>
                <p:oleObj name="Equation" r:id="rId3" imgW="685800" imgH="1904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7771" y="759784"/>
                        <a:ext cx="2542660" cy="651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62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/>
          <a:lstStyle/>
          <a:p>
            <a:r>
              <a:rPr lang="en-US" dirty="0"/>
              <a:t>Laplace Transform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F34CA-611F-4E12-8D21-2151B71E0D7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263" y="1198562"/>
            <a:ext cx="944880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Laplace transform is an integral transformation of a function f(t) from the time domain to complex frequency domain or ‘s’ domain, giving F(s).</a:t>
            </a:r>
          </a:p>
          <a:p>
            <a:pPr algn="just">
              <a:spcBef>
                <a:spcPts val="1600"/>
              </a:spcBef>
            </a:pPr>
            <a:r>
              <a:rPr lang="en-US" sz="2400" dirty="0">
                <a:solidFill>
                  <a:srgbClr val="0070C0"/>
                </a:solidFill>
              </a:rPr>
              <a:t>This transformation is based on a technique which allows to expand any function into a sum of exponential functions, each with its own complex frequency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263" y="4509992"/>
            <a:ext cx="3680971" cy="115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4603750"/>
            <a:ext cx="4840824" cy="106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82264" y="5669845"/>
            <a:ext cx="4305737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Two-Sided Laplace Transform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7200" y="5669845"/>
            <a:ext cx="4368800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Two-Sided Inverse Laplace Transform</a:t>
            </a:r>
          </a:p>
        </p:txBody>
      </p:sp>
    </p:spTree>
    <p:extLst>
      <p:ext uri="{BB962C8B-B14F-4D97-AF65-F5344CB8AC3E}">
        <p14:creationId xmlns:p14="http://schemas.microsoft.com/office/powerpoint/2010/main" val="20675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173"/>
            <a:ext cx="7721600" cy="840828"/>
          </a:xfrm>
        </p:spPr>
        <p:txBody>
          <a:bodyPr/>
          <a:lstStyle/>
          <a:p>
            <a:pPr algn="l"/>
            <a:r>
              <a:rPr lang="en-US" sz="3733" b="1" dirty="0"/>
              <a:t>The One-Sided Laplace Transform</a:t>
            </a:r>
            <a:endParaRPr lang="en-US" sz="3733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F34CA-611F-4E12-8D21-2151B71E0D7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66" y="3008807"/>
            <a:ext cx="5276535" cy="116205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22" y="1165336"/>
            <a:ext cx="7855972" cy="114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834183"/>
            <a:ext cx="4207789" cy="151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99" y="4815971"/>
            <a:ext cx="3185087" cy="74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20" y="4835827"/>
            <a:ext cx="3399544" cy="726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18" y="5719743"/>
            <a:ext cx="2835485" cy="88391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14787" y="4140201"/>
            <a:ext cx="772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90033"/>
                </a:solidFill>
              </a:rPr>
              <a:t>The Laplace Transform pair</a:t>
            </a:r>
          </a:p>
        </p:txBody>
      </p:sp>
    </p:spTree>
    <p:extLst>
      <p:ext uri="{BB962C8B-B14F-4D97-AF65-F5344CB8AC3E}">
        <p14:creationId xmlns:p14="http://schemas.microsoft.com/office/powerpoint/2010/main" val="177019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DFB45C-E7F4-4DA0-9367-069D52C8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6" y="40809"/>
            <a:ext cx="9988912" cy="672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6280E-837D-44DB-A258-39A87C65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10" y="1229967"/>
            <a:ext cx="9463595" cy="336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4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560C66-83EB-436B-AC76-73241462C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52" y="941743"/>
            <a:ext cx="9550983" cy="5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0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0" y="381001"/>
            <a:ext cx="10972800" cy="817561"/>
          </a:xfrm>
        </p:spPr>
        <p:txBody>
          <a:bodyPr/>
          <a:lstStyle/>
          <a:p>
            <a:pPr algn="l"/>
            <a:r>
              <a:rPr lang="en-US" sz="3733" b="1" dirty="0"/>
              <a:t>Inverse Transform Techniques for Rational Functions</a:t>
            </a:r>
            <a:endParaRPr lang="en-US" sz="3733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F34CA-611F-4E12-8D21-2151B71E0D7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26984"/>
            <a:ext cx="1828800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3201" y="1277580"/>
            <a:ext cx="8900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s-domain the response will generally appear as ratio of polynomials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977152"/>
            <a:ext cx="8737600" cy="913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0070C0"/>
                </a:solidFill>
              </a:rPr>
              <a:t>The values of </a:t>
            </a:r>
            <a:r>
              <a:rPr lang="en-US" sz="2667" b="1" dirty="0">
                <a:solidFill>
                  <a:srgbClr val="0070C0"/>
                </a:solidFill>
              </a:rPr>
              <a:t>s </a:t>
            </a:r>
            <a:r>
              <a:rPr lang="en-US" sz="2667" dirty="0">
                <a:solidFill>
                  <a:srgbClr val="0070C0"/>
                </a:solidFill>
              </a:rPr>
              <a:t>for</a:t>
            </a:r>
            <a:r>
              <a:rPr lang="en-US" sz="2667" b="1" dirty="0">
                <a:solidFill>
                  <a:srgbClr val="0070C0"/>
                </a:solidFill>
              </a:rPr>
              <a:t> </a:t>
            </a:r>
            <a:r>
              <a:rPr lang="en-US" sz="2667" dirty="0">
                <a:solidFill>
                  <a:srgbClr val="0070C0"/>
                </a:solidFill>
              </a:rPr>
              <a:t>which </a:t>
            </a:r>
            <a:r>
              <a:rPr lang="en-US" sz="2667" b="1" dirty="0">
                <a:solidFill>
                  <a:srgbClr val="C00000"/>
                </a:solidFill>
              </a:rPr>
              <a:t>N</a:t>
            </a:r>
            <a:r>
              <a:rPr lang="en-US" sz="2667" i="1" dirty="0">
                <a:solidFill>
                  <a:srgbClr val="C00000"/>
                </a:solidFill>
              </a:rPr>
              <a:t>(</a:t>
            </a:r>
            <a:r>
              <a:rPr lang="en-US" sz="2667" b="1" dirty="0">
                <a:solidFill>
                  <a:srgbClr val="C00000"/>
                </a:solidFill>
              </a:rPr>
              <a:t>s</a:t>
            </a:r>
            <a:r>
              <a:rPr lang="en-US" sz="2667" i="1" dirty="0">
                <a:solidFill>
                  <a:srgbClr val="C00000"/>
                </a:solidFill>
              </a:rPr>
              <a:t>) </a:t>
            </a:r>
            <a:r>
              <a:rPr lang="en-US" sz="2667" dirty="0">
                <a:solidFill>
                  <a:srgbClr val="C00000"/>
                </a:solidFill>
              </a:rPr>
              <a:t>= 0 </a:t>
            </a:r>
            <a:r>
              <a:rPr lang="en-US" sz="2667" dirty="0">
                <a:solidFill>
                  <a:srgbClr val="0070C0"/>
                </a:solidFill>
              </a:rPr>
              <a:t>are  </a:t>
            </a:r>
            <a:r>
              <a:rPr lang="en-US" sz="2667" b="1" i="1" dirty="0">
                <a:solidFill>
                  <a:srgbClr val="C00000"/>
                </a:solidFill>
              </a:rPr>
              <a:t>zeros</a:t>
            </a:r>
            <a:r>
              <a:rPr lang="en-US" sz="2667" b="1" i="1" dirty="0">
                <a:solidFill>
                  <a:srgbClr val="0070C0"/>
                </a:solidFill>
              </a:rPr>
              <a:t> </a:t>
            </a:r>
            <a:r>
              <a:rPr lang="en-US" sz="2667" dirty="0">
                <a:solidFill>
                  <a:srgbClr val="0070C0"/>
                </a:solidFill>
              </a:rPr>
              <a:t>of </a:t>
            </a:r>
            <a:r>
              <a:rPr lang="en-US" sz="2667" b="1" dirty="0">
                <a:solidFill>
                  <a:srgbClr val="0070C0"/>
                </a:solidFill>
              </a:rPr>
              <a:t>V</a:t>
            </a:r>
            <a:r>
              <a:rPr lang="en-US" sz="2667" i="1" dirty="0">
                <a:solidFill>
                  <a:srgbClr val="0070C0"/>
                </a:solidFill>
              </a:rPr>
              <a:t>(</a:t>
            </a:r>
            <a:r>
              <a:rPr lang="en-US" sz="2667" b="1" dirty="0">
                <a:solidFill>
                  <a:srgbClr val="0070C0"/>
                </a:solidFill>
              </a:rPr>
              <a:t>s</a:t>
            </a:r>
            <a:r>
              <a:rPr lang="en-US" sz="2667" i="1" dirty="0">
                <a:solidFill>
                  <a:srgbClr val="0070C0"/>
                </a:solidFill>
              </a:rPr>
              <a:t>)</a:t>
            </a:r>
            <a:r>
              <a:rPr lang="en-US" sz="2667" dirty="0">
                <a:solidFill>
                  <a:srgbClr val="0070C0"/>
                </a:solidFill>
              </a:rPr>
              <a:t>, and </a:t>
            </a:r>
          </a:p>
          <a:p>
            <a:r>
              <a:rPr lang="en-US" sz="2667" dirty="0">
                <a:solidFill>
                  <a:srgbClr val="0070C0"/>
                </a:solidFill>
              </a:rPr>
              <a:t> the values of </a:t>
            </a:r>
            <a:r>
              <a:rPr lang="en-US" sz="2667" b="1" dirty="0">
                <a:solidFill>
                  <a:srgbClr val="0070C0"/>
                </a:solidFill>
              </a:rPr>
              <a:t>s </a:t>
            </a:r>
            <a:r>
              <a:rPr lang="en-US" sz="2667" dirty="0">
                <a:solidFill>
                  <a:srgbClr val="0070C0"/>
                </a:solidFill>
              </a:rPr>
              <a:t>for</a:t>
            </a:r>
            <a:r>
              <a:rPr lang="en-US" sz="2667" b="1" dirty="0">
                <a:solidFill>
                  <a:srgbClr val="0070C0"/>
                </a:solidFill>
              </a:rPr>
              <a:t> </a:t>
            </a:r>
            <a:r>
              <a:rPr lang="en-US" sz="2667" dirty="0">
                <a:solidFill>
                  <a:srgbClr val="0070C0"/>
                </a:solidFill>
              </a:rPr>
              <a:t>which  </a:t>
            </a:r>
            <a:r>
              <a:rPr lang="en-US" sz="2667" b="1" dirty="0">
                <a:solidFill>
                  <a:srgbClr val="C00000"/>
                </a:solidFill>
              </a:rPr>
              <a:t>D</a:t>
            </a:r>
            <a:r>
              <a:rPr lang="en-US" sz="2667" i="1" dirty="0">
                <a:solidFill>
                  <a:srgbClr val="C00000"/>
                </a:solidFill>
              </a:rPr>
              <a:t>(</a:t>
            </a:r>
            <a:r>
              <a:rPr lang="en-US" sz="2667" b="1" dirty="0">
                <a:solidFill>
                  <a:srgbClr val="C00000"/>
                </a:solidFill>
              </a:rPr>
              <a:t>s</a:t>
            </a:r>
            <a:r>
              <a:rPr lang="en-US" sz="2667" i="1" dirty="0">
                <a:solidFill>
                  <a:srgbClr val="C00000"/>
                </a:solidFill>
              </a:rPr>
              <a:t>) </a:t>
            </a:r>
            <a:r>
              <a:rPr lang="en-US" sz="2667" dirty="0">
                <a:solidFill>
                  <a:srgbClr val="C00000"/>
                </a:solidFill>
              </a:rPr>
              <a:t>= 0 </a:t>
            </a:r>
            <a:r>
              <a:rPr lang="en-US" sz="2667" dirty="0">
                <a:solidFill>
                  <a:srgbClr val="0070C0"/>
                </a:solidFill>
              </a:rPr>
              <a:t>are  </a:t>
            </a:r>
            <a:r>
              <a:rPr lang="en-US" sz="2667" b="1" i="1" dirty="0">
                <a:solidFill>
                  <a:srgbClr val="C00000"/>
                </a:solidFill>
              </a:rPr>
              <a:t>poles</a:t>
            </a:r>
            <a:r>
              <a:rPr lang="en-US" sz="2667" b="1" i="1" dirty="0">
                <a:solidFill>
                  <a:srgbClr val="0070C0"/>
                </a:solidFill>
              </a:rPr>
              <a:t> </a:t>
            </a:r>
            <a:r>
              <a:rPr lang="en-US" sz="2667" dirty="0">
                <a:solidFill>
                  <a:srgbClr val="0070C0"/>
                </a:solidFill>
              </a:rPr>
              <a:t>of </a:t>
            </a:r>
            <a:r>
              <a:rPr lang="en-US" sz="2667" b="1" dirty="0">
                <a:solidFill>
                  <a:srgbClr val="0070C0"/>
                </a:solidFill>
              </a:rPr>
              <a:t>V</a:t>
            </a:r>
            <a:r>
              <a:rPr lang="en-US" sz="2667" i="1" dirty="0">
                <a:solidFill>
                  <a:srgbClr val="0070C0"/>
                </a:solidFill>
              </a:rPr>
              <a:t>(</a:t>
            </a:r>
            <a:r>
              <a:rPr lang="en-US" sz="2667" b="1" dirty="0">
                <a:solidFill>
                  <a:srgbClr val="0070C0"/>
                </a:solidFill>
              </a:rPr>
              <a:t>s</a:t>
            </a:r>
            <a:r>
              <a:rPr lang="en-US" sz="2667" i="1" dirty="0">
                <a:solidFill>
                  <a:srgbClr val="0070C0"/>
                </a:solidFill>
              </a:rPr>
              <a:t>)</a:t>
            </a:r>
            <a:endParaRPr lang="en-US" sz="2667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530601"/>
            <a:ext cx="1158240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u="sng" dirty="0"/>
              <a:t>U</a:t>
            </a:r>
            <a:r>
              <a:rPr lang="en-US" sz="2667" dirty="0"/>
              <a:t>sing the method of residues, decompose V(s) into simpler terms whose inverse transforms are already known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1" y="2979710"/>
            <a:ext cx="1045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v(t)</a:t>
            </a:r>
            <a:r>
              <a:rPr lang="en-US" sz="2400" dirty="0">
                <a:solidFill>
                  <a:srgbClr val="0070C0"/>
                </a:solidFill>
              </a:rPr>
              <a:t> = ?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961" y="4618752"/>
            <a:ext cx="9628040" cy="913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67" b="1" dirty="0">
                <a:solidFill>
                  <a:srgbClr val="0070C0"/>
                </a:solidFill>
              </a:rPr>
              <a:t>Criterion:</a:t>
            </a:r>
            <a:r>
              <a:rPr lang="en-US" sz="2667" dirty="0">
                <a:solidFill>
                  <a:srgbClr val="0070C0"/>
                </a:solidFill>
              </a:rPr>
              <a:t> </a:t>
            </a:r>
            <a:r>
              <a:rPr lang="en-US" sz="2667" b="1" dirty="0">
                <a:solidFill>
                  <a:srgbClr val="0070C0"/>
                </a:solidFill>
              </a:rPr>
              <a:t>V</a:t>
            </a:r>
            <a:r>
              <a:rPr lang="en-US" sz="2667" i="1" dirty="0">
                <a:solidFill>
                  <a:srgbClr val="0070C0"/>
                </a:solidFill>
              </a:rPr>
              <a:t>(</a:t>
            </a:r>
            <a:r>
              <a:rPr lang="en-US" sz="2667" b="1" dirty="0">
                <a:solidFill>
                  <a:srgbClr val="0070C0"/>
                </a:solidFill>
              </a:rPr>
              <a:t>s</a:t>
            </a:r>
            <a:r>
              <a:rPr lang="en-US" sz="2667" i="1" dirty="0">
                <a:solidFill>
                  <a:srgbClr val="0070C0"/>
                </a:solidFill>
              </a:rPr>
              <a:t>) </a:t>
            </a:r>
            <a:r>
              <a:rPr lang="en-US" sz="2667" dirty="0">
                <a:solidFill>
                  <a:srgbClr val="0070C0"/>
                </a:solidFill>
              </a:rPr>
              <a:t>must be a </a:t>
            </a:r>
            <a:r>
              <a:rPr lang="en-US" sz="2667" b="1" i="1" dirty="0">
                <a:solidFill>
                  <a:srgbClr val="0070C0"/>
                </a:solidFill>
              </a:rPr>
              <a:t>rational function </a:t>
            </a:r>
            <a:r>
              <a:rPr lang="en-US" sz="2667" dirty="0">
                <a:solidFill>
                  <a:srgbClr val="0070C0"/>
                </a:solidFill>
              </a:rPr>
              <a:t>for which the degree of the numerator </a:t>
            </a:r>
            <a:r>
              <a:rPr lang="en-US" sz="2667" b="1" dirty="0">
                <a:solidFill>
                  <a:srgbClr val="0070C0"/>
                </a:solidFill>
              </a:rPr>
              <a:t>N</a:t>
            </a:r>
            <a:r>
              <a:rPr lang="en-US" sz="2667" i="1" dirty="0">
                <a:solidFill>
                  <a:srgbClr val="0070C0"/>
                </a:solidFill>
              </a:rPr>
              <a:t>(</a:t>
            </a:r>
            <a:r>
              <a:rPr lang="en-US" sz="2667" b="1" dirty="0">
                <a:solidFill>
                  <a:srgbClr val="0070C0"/>
                </a:solidFill>
              </a:rPr>
              <a:t>s</a:t>
            </a:r>
            <a:r>
              <a:rPr lang="en-US" sz="2667" i="1" dirty="0">
                <a:solidFill>
                  <a:srgbClr val="0070C0"/>
                </a:solidFill>
              </a:rPr>
              <a:t>) </a:t>
            </a:r>
            <a:r>
              <a:rPr lang="en-US" sz="2667" dirty="0">
                <a:solidFill>
                  <a:srgbClr val="0070C0"/>
                </a:solidFill>
              </a:rPr>
              <a:t>must be less than that of the denominator </a:t>
            </a:r>
            <a:r>
              <a:rPr lang="en-US" sz="2667" b="1" dirty="0">
                <a:solidFill>
                  <a:srgbClr val="0070C0"/>
                </a:solidFill>
              </a:rPr>
              <a:t>D</a:t>
            </a:r>
            <a:r>
              <a:rPr lang="en-US" sz="2667" i="1" dirty="0">
                <a:solidFill>
                  <a:srgbClr val="0070C0"/>
                </a:solidFill>
              </a:rPr>
              <a:t>(</a:t>
            </a:r>
            <a:r>
              <a:rPr lang="en-US" sz="2667" b="1" dirty="0">
                <a:solidFill>
                  <a:srgbClr val="0070C0"/>
                </a:solidFill>
              </a:rPr>
              <a:t>s</a:t>
            </a:r>
            <a:r>
              <a:rPr lang="en-US" sz="2667" i="1" dirty="0">
                <a:solidFill>
                  <a:srgbClr val="0070C0"/>
                </a:solidFill>
              </a:rPr>
              <a:t>)</a:t>
            </a:r>
            <a:endParaRPr lang="en-US" sz="2667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666A-1F67-48B5-ACD4-225859B4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Residues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0826-0B79-4974-89B6-B6AEA3DE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Distinct Poles</a:t>
            </a:r>
          </a:p>
          <a:p>
            <a:r>
              <a:rPr lang="en-US" dirty="0"/>
              <a:t>Repeated Poles </a:t>
            </a:r>
          </a:p>
          <a:p>
            <a:r>
              <a:rPr lang="en-US" dirty="0"/>
              <a:t>Complex Poles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7636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C9A29F6DC4AD4D9530470BC2792C2F" ma:contentTypeVersion="10" ma:contentTypeDescription="Create a new document." ma:contentTypeScope="" ma:versionID="61e227bce6af296f75b2e3c8a092d638">
  <xsd:schema xmlns:xsd="http://www.w3.org/2001/XMLSchema" xmlns:xs="http://www.w3.org/2001/XMLSchema" xmlns:p="http://schemas.microsoft.com/office/2006/metadata/properties" xmlns:ns2="67414057-4fc5-4124-9a50-8f12ba8bda5b" xmlns:ns3="64c225de-0ec7-4db0-bee4-1b9c5239bba8" targetNamespace="http://schemas.microsoft.com/office/2006/metadata/properties" ma:root="true" ma:fieldsID="11df9b8574d3cfb9cdf954b9c4559cfa" ns2:_="" ns3:_="">
    <xsd:import namespace="67414057-4fc5-4124-9a50-8f12ba8bda5b"/>
    <xsd:import namespace="64c225de-0ec7-4db0-bee4-1b9c5239bb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414057-4fc5-4124-9a50-8f12ba8bda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c225de-0ec7-4db0-bee4-1b9c5239bba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EBDA4-3366-4E77-8B72-510062E3B5C5}"/>
</file>

<file path=customXml/itemProps2.xml><?xml version="1.0" encoding="utf-8"?>
<ds:datastoreItem xmlns:ds="http://schemas.openxmlformats.org/officeDocument/2006/customXml" ds:itemID="{98C3D152-4B80-4736-A6B0-613A242A65D6}"/>
</file>

<file path=customXml/itemProps3.xml><?xml version="1.0" encoding="utf-8"?>
<ds:datastoreItem xmlns:ds="http://schemas.openxmlformats.org/officeDocument/2006/customXml" ds:itemID="{3DA107F9-CB54-4C5E-A651-4C8F1375A3AC}"/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234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Equation</vt:lpstr>
      <vt:lpstr>Laplace Transformation</vt:lpstr>
      <vt:lpstr>The Complex Frequency </vt:lpstr>
      <vt:lpstr>Laplace Transform</vt:lpstr>
      <vt:lpstr>The One-Sided Laplace Transform</vt:lpstr>
      <vt:lpstr>PowerPoint Presentation</vt:lpstr>
      <vt:lpstr>PowerPoint Presentation</vt:lpstr>
      <vt:lpstr>PowerPoint Presentation</vt:lpstr>
      <vt:lpstr>Inverse Transform Techniques for Rational Functions</vt:lpstr>
      <vt:lpstr>Method of Residues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 Transformation</dc:title>
  <dc:creator>Ahsan Azhar</dc:creator>
  <cp:lastModifiedBy>Ahsan Azhar</cp:lastModifiedBy>
  <cp:revision>11</cp:revision>
  <dcterms:created xsi:type="dcterms:W3CDTF">2021-05-21T06:25:42Z</dcterms:created>
  <dcterms:modified xsi:type="dcterms:W3CDTF">2021-05-25T14:54:38Z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0x01010059C9A29F6DC4AD4D9530470BC2792C2F</vt:lpwstr>
  </property>
</Properties>
</file>