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1"/>
  </p:notesMasterIdLst>
  <p:sldIdLst>
    <p:sldId id="256" r:id="rId2"/>
    <p:sldId id="257" r:id="rId3"/>
    <p:sldId id="258" r:id="rId4"/>
    <p:sldId id="270" r:id="rId5"/>
    <p:sldId id="279" r:id="rId6"/>
    <p:sldId id="271" r:id="rId7"/>
    <p:sldId id="274" r:id="rId8"/>
    <p:sldId id="275" r:id="rId9"/>
    <p:sldId id="259" r:id="rId10"/>
    <p:sldId id="260" r:id="rId11"/>
    <p:sldId id="267" r:id="rId12"/>
    <p:sldId id="276" r:id="rId13"/>
    <p:sldId id="277" r:id="rId14"/>
    <p:sldId id="268" r:id="rId15"/>
    <p:sldId id="261" r:id="rId16"/>
    <p:sldId id="269" r:id="rId17"/>
    <p:sldId id="278"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70032"/>
    <a:srgbClr val="1786E3"/>
    <a:srgbClr val="221557"/>
    <a:srgbClr val="50B4C8"/>
    <a:srgbClr val="9B57D3"/>
    <a:srgbClr val="9B2D1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3450" autoAdjust="0"/>
  </p:normalViewPr>
  <p:slideViewPr>
    <p:cSldViewPr snapToGrid="0">
      <p:cViewPr varScale="1">
        <p:scale>
          <a:sx n="107" d="100"/>
          <a:sy n="107" d="100"/>
        </p:scale>
        <p:origin x="6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14BD0-4408-4CC2-99E8-4BACC18162B9}" type="datetimeFigureOut">
              <a:rPr lang="en-AU" smtClean="0"/>
              <a:t>1/06/2021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9676C-D8CD-4A01-B731-4A3724C538DD}" type="slidenum">
              <a:rPr lang="en-AU" smtClean="0"/>
              <a:t>‹#›</a:t>
            </a:fld>
            <a:endParaRPr lang="en-AU" dirty="0"/>
          </a:p>
        </p:txBody>
      </p:sp>
    </p:spTree>
    <p:extLst>
      <p:ext uri="{BB962C8B-B14F-4D97-AF65-F5344CB8AC3E}">
        <p14:creationId xmlns:p14="http://schemas.microsoft.com/office/powerpoint/2010/main" val="393352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069676C-D8CD-4A01-B731-4A3724C538DD}" type="slidenum">
              <a:rPr lang="en-AU" smtClean="0"/>
              <a:t>2</a:t>
            </a:fld>
            <a:endParaRPr lang="en-AU" dirty="0"/>
          </a:p>
        </p:txBody>
      </p:sp>
    </p:spTree>
    <p:extLst>
      <p:ext uri="{BB962C8B-B14F-4D97-AF65-F5344CB8AC3E}">
        <p14:creationId xmlns:p14="http://schemas.microsoft.com/office/powerpoint/2010/main" val="1589863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069676C-D8CD-4A01-B731-4A3724C538DD}" type="slidenum">
              <a:rPr lang="en-AU" smtClean="0"/>
              <a:t>5</a:t>
            </a:fld>
            <a:endParaRPr lang="en-AU" dirty="0"/>
          </a:p>
        </p:txBody>
      </p:sp>
    </p:spTree>
    <p:extLst>
      <p:ext uri="{BB962C8B-B14F-4D97-AF65-F5344CB8AC3E}">
        <p14:creationId xmlns:p14="http://schemas.microsoft.com/office/powerpoint/2010/main" val="94932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069676C-D8CD-4A01-B731-4A3724C538DD}" type="slidenum">
              <a:rPr lang="en-AU" smtClean="0"/>
              <a:t>9</a:t>
            </a:fld>
            <a:endParaRPr lang="en-AU" dirty="0"/>
          </a:p>
        </p:txBody>
      </p:sp>
    </p:spTree>
    <p:extLst>
      <p:ext uri="{BB962C8B-B14F-4D97-AF65-F5344CB8AC3E}">
        <p14:creationId xmlns:p14="http://schemas.microsoft.com/office/powerpoint/2010/main" val="6034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CC0F0B4-C1E9-41B6-B709-AADF2244CF76}" type="datetimeFigureOut">
              <a:rPr lang="en-AU" smtClean="0"/>
              <a:t>1/06/2021</a:t>
            </a:fld>
            <a:endParaRPr lang="en-AU"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AU"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3F1CB35-CEA7-40D9-B5AF-97CEDB1ED370}" type="slidenum">
              <a:rPr lang="en-AU" smtClean="0"/>
              <a:t>‹#›</a:t>
            </a:fld>
            <a:endParaRPr lang="en-AU"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46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22926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331611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310624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3F1CB35-CEA7-40D9-B5AF-97CEDB1ED370}" type="slidenum">
              <a:rPr lang="en-AU" smtClean="0"/>
              <a:t>‹#›</a:t>
            </a:fld>
            <a:endParaRPr lang="en-AU"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01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77981" y="435033"/>
            <a:ext cx="11209713" cy="135636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77980" y="1791393"/>
            <a:ext cx="5618019" cy="4227897"/>
          </a:xfrm>
        </p:spPr>
        <p:txBody>
          <a:bodyPr>
            <a:normAutofit/>
          </a:bodyPr>
          <a:lstStyle>
            <a:lvl1pPr>
              <a:buNone/>
              <a:defRPr sz="1600">
                <a:latin typeface="Calibri" panose="020F0502020204030204" pitchFamily="34" charset="0"/>
                <a:cs typeface="Calibri" panose="020F0502020204030204" pitchFamily="34" charset="0"/>
              </a:defRPr>
            </a:lvl1pPr>
            <a:lvl2pPr>
              <a:buNone/>
              <a:defRPr sz="1600">
                <a:latin typeface="Calibri" panose="020F0502020204030204" pitchFamily="34" charset="0"/>
                <a:cs typeface="Calibri" panose="020F0502020204030204" pitchFamily="34" charset="0"/>
              </a:defRPr>
            </a:lvl2pPr>
            <a:lvl3pPr>
              <a:buNone/>
              <a:defRPr sz="1600">
                <a:latin typeface="Calibri" panose="020F0502020204030204" pitchFamily="34" charset="0"/>
                <a:cs typeface="Calibri" panose="020F0502020204030204" pitchFamily="34" charset="0"/>
              </a:defRPr>
            </a:lvl3pPr>
            <a:lvl4pPr>
              <a:buNone/>
              <a:defRPr sz="1600">
                <a:latin typeface="Calibri" panose="020F0502020204030204" pitchFamily="34" charset="0"/>
                <a:cs typeface="Calibri" panose="020F0502020204030204" pitchFamily="34" charset="0"/>
              </a:defRPr>
            </a:lvl4pPr>
            <a:lvl5pPr>
              <a:buNone/>
              <a:defRPr sz="1600">
                <a:latin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7612" y="1791393"/>
            <a:ext cx="5420082" cy="4289367"/>
          </a:xfrm>
        </p:spPr>
        <p:txBody>
          <a:bodyPr>
            <a:normAutofit/>
          </a:bodyPr>
          <a:lstStyle>
            <a:lvl1pPr>
              <a:defRPr sz="1600">
                <a:latin typeface="Calibri" panose="020F0502020204030204" pitchFamily="34" charset="0"/>
                <a:cs typeface="Calibri" panose="020F0502020204030204" pitchFamily="34" charset="0"/>
              </a:defRPr>
            </a:lvl1pPr>
            <a:lvl2pPr>
              <a:defRPr sz="1600">
                <a:latin typeface="Calibri" panose="020F0502020204030204" pitchFamily="34" charset="0"/>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600">
                <a:latin typeface="Calibri" panose="020F0502020204030204" pitchFamily="34" charset="0"/>
                <a:cs typeface="Calibri" panose="020F0502020204030204" pitchFamily="34" charset="0"/>
              </a:defRPr>
            </a:lvl4pPr>
            <a:lvl5pPr>
              <a:defRPr sz="1600">
                <a:latin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90113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349774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177697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409201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44102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C0F0B4-C1E9-41B6-B709-AADF2244CF76}" type="datetimeFigureOut">
              <a:rPr lang="en-AU" smtClean="0"/>
              <a:t>1/06/2021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3F1CB35-CEA7-40D9-B5AF-97CEDB1ED370}" type="slidenum">
              <a:rPr lang="en-AU" smtClean="0"/>
              <a:t>‹#›</a:t>
            </a:fld>
            <a:endParaRPr lang="en-AU" dirty="0"/>
          </a:p>
        </p:txBody>
      </p:sp>
    </p:spTree>
    <p:extLst>
      <p:ext uri="{BB962C8B-B14F-4D97-AF65-F5344CB8AC3E}">
        <p14:creationId xmlns:p14="http://schemas.microsoft.com/office/powerpoint/2010/main" val="178014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dirty="0"/>
          </a:p>
        </p:txBody>
      </p:sp>
      <p:sp>
        <p:nvSpPr>
          <p:cNvPr id="2" name="Title Placeholder 1"/>
          <p:cNvSpPr>
            <a:spLocks noGrp="1"/>
          </p:cNvSpPr>
          <p:nvPr>
            <p:ph type="title"/>
          </p:nvPr>
        </p:nvSpPr>
        <p:spPr>
          <a:xfrm>
            <a:off x="477982" y="472440"/>
            <a:ext cx="11226338"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7982" y="1828800"/>
            <a:ext cx="11226338" cy="42043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CC0F0B4-C1E9-41B6-B709-AADF2244CF76}" type="datetimeFigureOut">
              <a:rPr lang="en-AU" smtClean="0"/>
              <a:t>1/06/2021</a:t>
            </a:fld>
            <a:endParaRPr lang="en-AU"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AU"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3F1CB35-CEA7-40D9-B5AF-97CEDB1ED370}" type="slidenum">
              <a:rPr lang="en-AU" smtClean="0"/>
              <a:t>‹#›</a:t>
            </a:fld>
            <a:endParaRPr lang="en-AU" dirty="0"/>
          </a:p>
        </p:txBody>
      </p:sp>
    </p:spTree>
    <p:extLst>
      <p:ext uri="{BB962C8B-B14F-4D97-AF65-F5344CB8AC3E}">
        <p14:creationId xmlns:p14="http://schemas.microsoft.com/office/powerpoint/2010/main" val="364804782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lnSpc>
          <a:spcPct val="90000"/>
        </a:lnSpc>
        <a:spcBef>
          <a:spcPct val="0"/>
        </a:spcBef>
        <a:buNone/>
        <a:defRPr sz="4000" b="1" kern="1200">
          <a:solidFill>
            <a:schemeClr val="accent2"/>
          </a:solidFill>
          <a:latin typeface="Bahnschrift" panose="020B0502040204020203" pitchFamily="34" charset="0"/>
          <a:ea typeface="+mj-ea"/>
          <a:cs typeface="+mj-cs"/>
        </a:defRPr>
      </a:lvl1pPr>
    </p:titleStyle>
    <p:bodyStyle>
      <a:lvl1pPr marL="45720" indent="0" algn="l" defTabSz="914400" rtl="0" eaLnBrk="1" latinLnBrk="0" hangingPunct="1">
        <a:lnSpc>
          <a:spcPct val="90000"/>
        </a:lnSpc>
        <a:spcBef>
          <a:spcPts val="1400"/>
        </a:spcBef>
        <a:buClr>
          <a:schemeClr val="accent1"/>
        </a:buClr>
        <a:buSzPct val="80000"/>
        <a:buFont typeface="Corbel" pitchFamily="34" charset="0"/>
        <a:buNone/>
        <a:defRPr sz="1800" kern="1200">
          <a:solidFill>
            <a:schemeClr val="bg2">
              <a:lumMod val="10000"/>
            </a:schemeClr>
          </a:solidFill>
          <a:latin typeface="Calibri" panose="020F0502020204030204" pitchFamily="34" charset="0"/>
          <a:ea typeface="+mn-ea"/>
          <a:cs typeface="Calibri" panose="020F0502020204030204" pitchFamily="34" charset="0"/>
        </a:defRPr>
      </a:lvl1pPr>
      <a:lvl2pPr marL="27432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bg2">
              <a:lumMod val="10000"/>
            </a:schemeClr>
          </a:solidFill>
          <a:latin typeface="Calibri" panose="020F0502020204030204" pitchFamily="34" charset="0"/>
          <a:ea typeface="+mn-ea"/>
          <a:cs typeface="Calibri" panose="020F0502020204030204" pitchFamily="34" charset="0"/>
        </a:defRPr>
      </a:lvl2pPr>
      <a:lvl3pPr marL="54864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bg2">
              <a:lumMod val="10000"/>
            </a:schemeClr>
          </a:solidFill>
          <a:latin typeface="Calibri" panose="020F0502020204030204" pitchFamily="34" charset="0"/>
          <a:ea typeface="+mn-ea"/>
          <a:cs typeface="Calibri" panose="020F0502020204030204" pitchFamily="34" charset="0"/>
        </a:defRPr>
      </a:lvl3pPr>
      <a:lvl4pPr marL="82296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bg2">
              <a:lumMod val="10000"/>
            </a:schemeClr>
          </a:solidFill>
          <a:latin typeface="Calibri" panose="020F0502020204030204" pitchFamily="34" charset="0"/>
          <a:ea typeface="+mn-ea"/>
          <a:cs typeface="Calibri" panose="020F0502020204030204" pitchFamily="34" charset="0"/>
        </a:defRPr>
      </a:lvl4pPr>
      <a:lvl5pPr marL="109728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kern="1200">
          <a:solidFill>
            <a:schemeClr val="bg2">
              <a:lumMod val="10000"/>
            </a:schemeClr>
          </a:solidFill>
          <a:latin typeface="Calibri" panose="020F0502020204030204" pitchFamily="34" charset="0"/>
          <a:ea typeface="+mn-ea"/>
          <a:cs typeface="Calibri" panose="020F0502020204030204" pitchFamily="34"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nation.com.pk/blogs/17-Mar-2016/punjab-free-and-compulsory-education-act-there-are-a-lot-of-loopholes-that-need-to-be-fixed"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05C2-EA96-4D77-A2D4-9A174631655A}"/>
              </a:ext>
            </a:extLst>
          </p:cNvPr>
          <p:cNvSpPr>
            <a:spLocks noGrp="1"/>
          </p:cNvSpPr>
          <p:nvPr>
            <p:ph type="ctrTitle"/>
          </p:nvPr>
        </p:nvSpPr>
        <p:spPr>
          <a:xfrm>
            <a:off x="1029810" y="1837681"/>
            <a:ext cx="10125870" cy="1794976"/>
          </a:xfrm>
        </p:spPr>
        <p:txBody>
          <a:bodyPr>
            <a:normAutofit/>
          </a:bodyPr>
          <a:lstStyle/>
          <a:p>
            <a:r>
              <a:rPr lang="en-US" sz="6000" dirty="0">
                <a:latin typeface="Bahnschrift SemiBold" panose="020B0502040204020203" pitchFamily="34" charset="0"/>
              </a:rPr>
              <a:t>Educational System of Pakistan</a:t>
            </a:r>
            <a:endParaRPr lang="en-AU" sz="6000" dirty="0">
              <a:latin typeface="Bahnschrift SemiBold" panose="020B0502040204020203" pitchFamily="34" charset="0"/>
            </a:endParaRPr>
          </a:p>
        </p:txBody>
      </p:sp>
      <p:sp>
        <p:nvSpPr>
          <p:cNvPr id="3" name="Subtitle 2">
            <a:extLst>
              <a:ext uri="{FF2B5EF4-FFF2-40B4-BE49-F238E27FC236}">
                <a16:creationId xmlns:a16="http://schemas.microsoft.com/office/drawing/2014/main" id="{4A1B6C08-2673-48AE-9BBD-836B650B5D51}"/>
              </a:ext>
            </a:extLst>
          </p:cNvPr>
          <p:cNvSpPr>
            <a:spLocks noGrp="1"/>
          </p:cNvSpPr>
          <p:nvPr>
            <p:ph type="subTitle" idx="1"/>
          </p:nvPr>
        </p:nvSpPr>
        <p:spPr>
          <a:xfrm>
            <a:off x="1097280" y="3756948"/>
            <a:ext cx="10058400" cy="495463"/>
          </a:xfrm>
        </p:spPr>
        <p:txBody>
          <a:bodyPr>
            <a:normAutofit/>
          </a:bodyPr>
          <a:lstStyle/>
          <a:p>
            <a:r>
              <a:rPr lang="en-US" dirty="0">
                <a:solidFill>
                  <a:schemeClr val="bg1">
                    <a:lumMod val="95000"/>
                  </a:schemeClr>
                </a:solidFill>
                <a:latin typeface="Bahnschrift" panose="020B0502040204020203" pitchFamily="34" charset="0"/>
              </a:rPr>
              <a:t>A Critical analysis</a:t>
            </a:r>
          </a:p>
        </p:txBody>
      </p:sp>
      <p:sp>
        <p:nvSpPr>
          <p:cNvPr id="4" name="TextBox 3">
            <a:extLst>
              <a:ext uri="{FF2B5EF4-FFF2-40B4-BE49-F238E27FC236}">
                <a16:creationId xmlns:a16="http://schemas.microsoft.com/office/drawing/2014/main" id="{9F7B2BDE-4E4F-4098-9C2B-F871DE2BA195}"/>
              </a:ext>
            </a:extLst>
          </p:cNvPr>
          <p:cNvSpPr txBox="1"/>
          <p:nvPr/>
        </p:nvSpPr>
        <p:spPr>
          <a:xfrm>
            <a:off x="1097280" y="4465481"/>
            <a:ext cx="2934906" cy="1754326"/>
          </a:xfrm>
          <a:prstGeom prst="rect">
            <a:avLst/>
          </a:prstGeom>
          <a:noFill/>
        </p:spPr>
        <p:txBody>
          <a:bodyPr wrap="none" rtlCol="0">
            <a:spAutoFit/>
          </a:bodyPr>
          <a:lstStyle/>
          <a:p>
            <a:r>
              <a:rPr lang="en-US" dirty="0">
                <a:latin typeface="Bahnschrift SemiBold" panose="020B0502040204020203" pitchFamily="34" charset="0"/>
              </a:rPr>
              <a:t>Presented by</a:t>
            </a:r>
          </a:p>
          <a:p>
            <a:r>
              <a:rPr lang="en-US" dirty="0">
                <a:solidFill>
                  <a:schemeClr val="bg1">
                    <a:lumMod val="95000"/>
                  </a:schemeClr>
                </a:solidFill>
                <a:latin typeface="Calibri" panose="020F0502020204030204" pitchFamily="34" charset="0"/>
                <a:cs typeface="Calibri" panose="020F0502020204030204" pitchFamily="34" charset="0"/>
              </a:rPr>
              <a:t>Danial Ahmed</a:t>
            </a:r>
          </a:p>
          <a:p>
            <a:r>
              <a:rPr lang="en-US" dirty="0">
                <a:solidFill>
                  <a:schemeClr val="bg1">
                    <a:lumMod val="95000"/>
                  </a:schemeClr>
                </a:solidFill>
                <a:latin typeface="Calibri" panose="020F0502020204030204" pitchFamily="34" charset="0"/>
                <a:cs typeface="Calibri" panose="020F0502020204030204" pitchFamily="34" charset="0"/>
              </a:rPr>
              <a:t>Muhammad Ahmed Mohsin</a:t>
            </a:r>
          </a:p>
          <a:p>
            <a:r>
              <a:rPr lang="en-US" dirty="0">
                <a:solidFill>
                  <a:schemeClr val="bg1">
                    <a:lumMod val="95000"/>
                  </a:schemeClr>
                </a:solidFill>
                <a:latin typeface="Calibri" panose="020F0502020204030204" pitchFamily="34" charset="0"/>
                <a:cs typeface="Calibri" panose="020F0502020204030204" pitchFamily="34" charset="0"/>
              </a:rPr>
              <a:t>Muhammad Umer</a:t>
            </a:r>
          </a:p>
          <a:p>
            <a:r>
              <a:rPr lang="en-US" dirty="0">
                <a:solidFill>
                  <a:schemeClr val="bg1">
                    <a:lumMod val="95000"/>
                  </a:schemeClr>
                </a:solidFill>
                <a:latin typeface="Calibri" panose="020F0502020204030204" pitchFamily="34" charset="0"/>
                <a:cs typeface="Calibri" panose="020F0502020204030204" pitchFamily="34" charset="0"/>
              </a:rPr>
              <a:t>Saad Bakhtiar</a:t>
            </a:r>
          </a:p>
          <a:p>
            <a:r>
              <a:rPr lang="en-US" dirty="0">
                <a:solidFill>
                  <a:schemeClr val="bg1">
                    <a:lumMod val="95000"/>
                  </a:schemeClr>
                </a:solidFill>
                <a:latin typeface="Calibri" panose="020F0502020204030204" pitchFamily="34" charset="0"/>
                <a:cs typeface="Calibri" panose="020F0502020204030204" pitchFamily="34" charset="0"/>
              </a:rPr>
              <a:t>Tariq Umar</a:t>
            </a:r>
            <a:endParaRPr lang="en-AU" dirty="0">
              <a:solidFill>
                <a:schemeClr val="bg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8825221"/>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A215-96C4-4F09-922B-1BBA7516A601}"/>
              </a:ext>
            </a:extLst>
          </p:cNvPr>
          <p:cNvSpPr>
            <a:spLocks noGrp="1"/>
          </p:cNvSpPr>
          <p:nvPr>
            <p:ph type="title"/>
          </p:nvPr>
        </p:nvSpPr>
        <p:spPr/>
        <p:txBody>
          <a:bodyPr/>
          <a:lstStyle/>
          <a:p>
            <a:r>
              <a:rPr lang="en-US" dirty="0"/>
              <a:t>Contemporary Problems</a:t>
            </a:r>
            <a:endParaRPr lang="en-AU" dirty="0"/>
          </a:p>
        </p:txBody>
      </p:sp>
      <p:sp>
        <p:nvSpPr>
          <p:cNvPr id="3" name="Content Placeholder 2">
            <a:extLst>
              <a:ext uri="{FF2B5EF4-FFF2-40B4-BE49-F238E27FC236}">
                <a16:creationId xmlns:a16="http://schemas.microsoft.com/office/drawing/2014/main" id="{891524A0-9A69-4F53-B92E-1F5D3D248D6B}"/>
              </a:ext>
            </a:extLst>
          </p:cNvPr>
          <p:cNvSpPr>
            <a:spLocks noGrp="1"/>
          </p:cNvSpPr>
          <p:nvPr>
            <p:ph sz="half" idx="1"/>
          </p:nvPr>
        </p:nvSpPr>
        <p:spPr>
          <a:xfrm>
            <a:off x="477980" y="1791393"/>
            <a:ext cx="5618019" cy="4531530"/>
          </a:xfrm>
        </p:spPr>
        <p:txBody>
          <a:bodyPr>
            <a:noAutofit/>
          </a:bodyPr>
          <a:lstStyle/>
          <a:p>
            <a:pPr>
              <a:spcBef>
                <a:spcPts val="1000"/>
              </a:spcBef>
            </a:pPr>
            <a:r>
              <a:rPr lang="en-AU" sz="1800" b="1" i="0" u="none" strike="noStrike" baseline="0" dirty="0">
                <a:solidFill>
                  <a:srgbClr val="002060"/>
                </a:solidFill>
                <a:latin typeface="Bahnschrift" panose="020B0502040204020203" pitchFamily="34" charset="0"/>
              </a:rPr>
              <a:t>Insufficient Budgetary Allocation</a:t>
            </a:r>
          </a:p>
          <a:p>
            <a:pPr>
              <a:spcBef>
                <a:spcPts val="1000"/>
              </a:spcBef>
            </a:pPr>
            <a:r>
              <a:rPr lang="en-US" dirty="0">
                <a:solidFill>
                  <a:srgbClr val="002060"/>
                </a:solidFill>
                <a:latin typeface="Bahnschrift SemiBold" panose="020B0502040204020203" pitchFamily="34" charset="0"/>
              </a:rPr>
              <a:t>Low Budget Allocation</a:t>
            </a:r>
          </a:p>
          <a:p>
            <a:pPr marL="331470" indent="-285750" algn="just">
              <a:spcBef>
                <a:spcPts val="1000"/>
              </a:spcBef>
              <a:buFont typeface="Arial" panose="020B0604020202020204" pitchFamily="34" charset="0"/>
              <a:buChar char="•"/>
            </a:pPr>
            <a:r>
              <a:rPr lang="en-US" i="0" u="none" strike="noStrike" baseline="0" dirty="0">
                <a:latin typeface="Calibri Light" panose="020F0302020204030204" pitchFamily="34" charset="0"/>
                <a:cs typeface="Calibri Light" panose="020F0302020204030204" pitchFamily="34" charset="0"/>
              </a:rPr>
              <a:t>Successive governments have given less than </a:t>
            </a:r>
            <a:r>
              <a:rPr lang="en-US" b="1" i="0" u="none" strike="noStrike" baseline="0" dirty="0">
                <a:latin typeface="Calibri Light" panose="020F0302020204030204" pitchFamily="34" charset="0"/>
                <a:cs typeface="Calibri Light" panose="020F0302020204030204" pitchFamily="34" charset="0"/>
              </a:rPr>
              <a:t>2.5 percent </a:t>
            </a:r>
            <a:r>
              <a:rPr lang="en-US" i="0" u="none" strike="noStrike" baseline="0" dirty="0">
                <a:latin typeface="Calibri Light" panose="020F0302020204030204" pitchFamily="34" charset="0"/>
                <a:cs typeface="Calibri Light" panose="020F0302020204030204" pitchFamily="34" charset="0"/>
              </a:rPr>
              <a:t>budget to the </a:t>
            </a:r>
            <a:r>
              <a:rPr lang="en-AU" i="0" u="none" strike="noStrike" baseline="0" dirty="0">
                <a:latin typeface="Calibri Light" panose="020F0302020204030204" pitchFamily="34" charset="0"/>
                <a:cs typeface="Calibri Light" panose="020F0302020204030204" pitchFamily="34" charset="0"/>
              </a:rPr>
              <a:t>education sector of Pakistan. </a:t>
            </a:r>
            <a:r>
              <a:rPr lang="en-US" i="0" u="none" strike="noStrike" baseline="0" dirty="0">
                <a:latin typeface="Calibri Light" panose="020F0302020204030204" pitchFamily="34" charset="0"/>
                <a:cs typeface="Calibri Light" panose="020F0302020204030204" pitchFamily="34" charset="0"/>
              </a:rPr>
              <a:t>Although, in the recent years, the allocated budget has shown an imperceptible rise</a:t>
            </a:r>
          </a:p>
          <a:p>
            <a:pPr marL="331470" indent="-285750" algn="just">
              <a:spcBef>
                <a:spcPts val="1000"/>
              </a:spcBef>
              <a:buFont typeface="Arial" panose="020B0604020202020204" pitchFamily="34" charset="0"/>
              <a:buChar char="•"/>
            </a:pPr>
            <a:endParaRPr lang="en-AU" sz="400" b="1" i="0" u="none" strike="noStrike" baseline="0" dirty="0">
              <a:latin typeface="Calibri Light" panose="020F0302020204030204" pitchFamily="34" charset="0"/>
              <a:cs typeface="Calibri Light" panose="020F0302020204030204" pitchFamily="34" charset="0"/>
            </a:endParaRPr>
          </a:p>
          <a:p>
            <a:pPr algn="l">
              <a:spcBef>
                <a:spcPts val="1000"/>
              </a:spcBef>
            </a:pPr>
            <a:r>
              <a:rPr lang="en-US" dirty="0">
                <a:solidFill>
                  <a:srgbClr val="002060"/>
                </a:solidFill>
                <a:latin typeface="+mj-lt"/>
              </a:rPr>
              <a:t>Less Expenditure</a:t>
            </a:r>
          </a:p>
          <a:p>
            <a:pPr marL="331470" indent="-285750" algn="l">
              <a:spcBef>
                <a:spcPts val="1000"/>
              </a:spcBef>
              <a:buFont typeface="Arial" panose="020B0604020202020204" pitchFamily="34" charset="0"/>
              <a:buChar char="•"/>
            </a:pPr>
            <a:r>
              <a:rPr lang="en-US" b="0" i="0" u="none" strike="noStrike" baseline="0" dirty="0">
                <a:latin typeface="Calibri Light" panose="020F0302020204030204" pitchFamily="34" charset="0"/>
                <a:cs typeface="Calibri Light" panose="020F0302020204030204" pitchFamily="34" charset="0"/>
              </a:rPr>
              <a:t>During the 1950s and the 1960s, the actual expenditure on primary education was less than </a:t>
            </a:r>
            <a:r>
              <a:rPr lang="en-US" b="1" i="0" u="none" strike="noStrike" baseline="0" dirty="0">
                <a:latin typeface="Calibri Light" panose="020F0302020204030204" pitchFamily="34" charset="0"/>
                <a:cs typeface="Calibri Light" panose="020F0302020204030204" pitchFamily="34" charset="0"/>
              </a:rPr>
              <a:t>fifty percent for </a:t>
            </a:r>
            <a:r>
              <a:rPr lang="en-US" b="0" i="0" u="none" strike="noStrike" baseline="0" dirty="0">
                <a:latin typeface="Calibri Light" panose="020F0302020204030204" pitchFamily="34" charset="0"/>
                <a:cs typeface="Calibri Light" panose="020F0302020204030204" pitchFamily="34" charset="0"/>
              </a:rPr>
              <a:t>of the amount committed, because of the poor utilization capacity of the State.</a:t>
            </a:r>
          </a:p>
          <a:p>
            <a:pPr marL="331470" indent="-285750" algn="l">
              <a:spcBef>
                <a:spcPts val="1000"/>
              </a:spcBef>
              <a:buFont typeface="Arial" panose="020B0604020202020204" pitchFamily="34" charset="0"/>
              <a:buChar char="•"/>
            </a:pPr>
            <a:r>
              <a:rPr lang="en-US" b="0" i="0" u="none" strike="noStrike" baseline="0" dirty="0">
                <a:latin typeface="Calibri Light" panose="020F0302020204030204" pitchFamily="34" charset="0"/>
                <a:cs typeface="Calibri Light" panose="020F0302020204030204" pitchFamily="34" charset="0"/>
              </a:rPr>
              <a:t>The targets of </a:t>
            </a:r>
            <a:r>
              <a:rPr lang="en-US" b="1" i="0" u="none" strike="noStrike" baseline="0" dirty="0">
                <a:latin typeface="Calibri Light" panose="020F0302020204030204" pitchFamily="34" charset="0"/>
                <a:cs typeface="Calibri Light" panose="020F0302020204030204" pitchFamily="34" charset="0"/>
              </a:rPr>
              <a:t>four percent </a:t>
            </a:r>
            <a:r>
              <a:rPr lang="en-US" b="0" i="0" u="none" strike="noStrike" baseline="0" dirty="0">
                <a:latin typeface="Calibri Light" panose="020F0302020204030204" pitchFamily="34" charset="0"/>
                <a:cs typeface="Calibri Light" panose="020F0302020204030204" pitchFamily="34" charset="0"/>
              </a:rPr>
              <a:t>GDP set in </a:t>
            </a:r>
            <a:r>
              <a:rPr lang="en-US" b="1" i="0" u="none" strike="noStrike" baseline="0" dirty="0">
                <a:latin typeface="Calibri Light" panose="020F0302020204030204" pitchFamily="34" charset="0"/>
                <a:cs typeface="Calibri Light" panose="020F0302020204030204" pitchFamily="34" charset="0"/>
              </a:rPr>
              <a:t>1992, 1998, and 2006 </a:t>
            </a:r>
            <a:r>
              <a:rPr lang="en-US" b="0" i="0" u="none" strike="noStrike" baseline="0" dirty="0">
                <a:latin typeface="Calibri Light" panose="020F0302020204030204" pitchFamily="34" charset="0"/>
                <a:cs typeface="Calibri Light" panose="020F0302020204030204" pitchFamily="34" charset="0"/>
              </a:rPr>
              <a:t>are yet to be achieved because educational ministers often made unrealistic claims </a:t>
            </a:r>
            <a:r>
              <a:rPr lang="en-AU" b="0" i="0" u="none" strike="noStrike" baseline="0" dirty="0">
                <a:latin typeface="Calibri Light" panose="020F0302020204030204" pitchFamily="34" charset="0"/>
                <a:cs typeface="Calibri Light" panose="020F0302020204030204" pitchFamily="34" charset="0"/>
              </a:rPr>
              <a:t>to increase their publicity</a:t>
            </a:r>
            <a:r>
              <a:rPr lang="en-AU" b="1" i="0" u="none" strike="noStrike" baseline="0" dirty="0">
                <a:latin typeface="Calibri Light" panose="020F0302020204030204" pitchFamily="34" charset="0"/>
                <a:cs typeface="Calibri Light" panose="020F0302020204030204" pitchFamily="34" charset="0"/>
              </a:rPr>
              <a:t>.</a:t>
            </a:r>
            <a:endParaRPr lang="en-US" dirty="0">
              <a:solidFill>
                <a:srgbClr val="002060"/>
              </a:solidFill>
              <a:latin typeface="Calibri Light" panose="020F0302020204030204" pitchFamily="34" charset="0"/>
              <a:cs typeface="Calibri Light" panose="020F0302020204030204" pitchFamily="34" charset="0"/>
            </a:endParaRPr>
          </a:p>
        </p:txBody>
      </p:sp>
      <p:sp>
        <p:nvSpPr>
          <p:cNvPr id="9" name="Content Placeholder 8">
            <a:extLst>
              <a:ext uri="{FF2B5EF4-FFF2-40B4-BE49-F238E27FC236}">
                <a16:creationId xmlns:a16="http://schemas.microsoft.com/office/drawing/2014/main" id="{F87061A2-0438-4914-BEBD-D067EEBF4FBE}"/>
              </a:ext>
            </a:extLst>
          </p:cNvPr>
          <p:cNvSpPr>
            <a:spLocks noGrp="1"/>
          </p:cNvSpPr>
          <p:nvPr>
            <p:ph sz="half" idx="2"/>
          </p:nvPr>
        </p:nvSpPr>
        <p:spPr/>
        <p:txBody>
          <a:bodyPr>
            <a:normAutofit/>
          </a:bodyPr>
          <a:lstStyle/>
          <a:p>
            <a:pPr>
              <a:spcBef>
                <a:spcPts val="1000"/>
              </a:spcBef>
            </a:pPr>
            <a:endParaRPr lang="en-AU" b="1" dirty="0">
              <a:solidFill>
                <a:srgbClr val="002060"/>
              </a:solidFill>
              <a:latin typeface="Bahnschrift SemiBold" panose="020B0502040204020203" pitchFamily="34" charset="0"/>
            </a:endParaRPr>
          </a:p>
          <a:p>
            <a:pPr>
              <a:spcBef>
                <a:spcPts val="1000"/>
              </a:spcBef>
            </a:pPr>
            <a:r>
              <a:rPr lang="en-AU" b="1" dirty="0">
                <a:solidFill>
                  <a:srgbClr val="002060"/>
                </a:solidFill>
                <a:latin typeface="Bahnschrift SemiBold" panose="020B0502040204020203" pitchFamily="34" charset="0"/>
              </a:rPr>
              <a:t>UNESCO Report</a:t>
            </a:r>
          </a:p>
          <a:p>
            <a:pPr marL="331470" indent="-285750" algn="just">
              <a:spcBef>
                <a:spcPts val="1000"/>
              </a:spcBef>
              <a:buFont typeface="Arial" panose="020B0604020202020204" pitchFamily="34" charset="0"/>
              <a:buChar char="•"/>
            </a:pPr>
            <a:r>
              <a:rPr lang="en-US" sz="1500" b="0" i="0" u="none" strike="noStrike" baseline="0" dirty="0">
                <a:latin typeface="Calibri Light" panose="020F0302020204030204" pitchFamily="34" charset="0"/>
                <a:cs typeface="Calibri Light" panose="020F0302020204030204" pitchFamily="34" charset="0"/>
              </a:rPr>
              <a:t>A report published by UNESCO shows that inadequate financial support has been provided to the education institution of Pakistan. The spending of GDP on public sector is less than 2 percent for the past twenty-years..</a:t>
            </a:r>
            <a:endParaRPr lang="en-AU" sz="1500" dirty="0">
              <a:solidFill>
                <a:srgbClr val="002060"/>
              </a:solidFill>
              <a:latin typeface="Calibri Light" panose="020F0302020204030204" pitchFamily="34" charset="0"/>
              <a:cs typeface="Calibri Light" panose="020F0302020204030204" pitchFamily="34" charset="0"/>
            </a:endParaRPr>
          </a:p>
          <a:p>
            <a:pPr>
              <a:spcBef>
                <a:spcPts val="1000"/>
              </a:spcBef>
            </a:pPr>
            <a:endParaRPr lang="en-AU" dirty="0">
              <a:solidFill>
                <a:srgbClr val="002060"/>
              </a:solidFill>
              <a:latin typeface="+mn-lt"/>
            </a:endParaRPr>
          </a:p>
        </p:txBody>
      </p:sp>
      <p:pic>
        <p:nvPicPr>
          <p:cNvPr id="10" name="Content Placeholder 6">
            <a:extLst>
              <a:ext uri="{FF2B5EF4-FFF2-40B4-BE49-F238E27FC236}">
                <a16:creationId xmlns:a16="http://schemas.microsoft.com/office/drawing/2014/main" id="{A052559F-F4AB-4998-AA78-DD99B73873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6604666" y="3729912"/>
            <a:ext cx="4745974" cy="2289378"/>
          </a:xfrm>
          <a:prstGeom prst="rect">
            <a:avLst/>
          </a:prstGeom>
          <a:ln w="38100" cap="sq">
            <a:solidFill>
              <a:srgbClr val="002060"/>
            </a:solidFill>
            <a:prstDash val="solid"/>
            <a:miter lim="800000"/>
          </a:ln>
          <a:effectLst/>
        </p:spPr>
      </p:pic>
      <p:sp>
        <p:nvSpPr>
          <p:cNvPr id="6" name="TextBox 5">
            <a:extLst>
              <a:ext uri="{FF2B5EF4-FFF2-40B4-BE49-F238E27FC236}">
                <a16:creationId xmlns:a16="http://schemas.microsoft.com/office/drawing/2014/main" id="{28F81CFA-DBD6-48F9-A6DE-1730EAD8BDD0}"/>
              </a:ext>
            </a:extLst>
          </p:cNvPr>
          <p:cNvSpPr txBox="1"/>
          <p:nvPr/>
        </p:nvSpPr>
        <p:spPr>
          <a:xfrm>
            <a:off x="6595788" y="6045924"/>
            <a:ext cx="4745974" cy="276999"/>
          </a:xfrm>
          <a:prstGeom prst="rect">
            <a:avLst/>
          </a:prstGeom>
          <a:noFill/>
        </p:spPr>
        <p:txBody>
          <a:bodyPr wrap="square" rtlCol="0">
            <a:spAutoFit/>
          </a:bodyPr>
          <a:lstStyle/>
          <a:p>
            <a:pPr algn="ctr"/>
            <a:r>
              <a:rPr lang="en-US" sz="1200" dirty="0">
                <a:solidFill>
                  <a:srgbClr val="002060"/>
                </a:solidFill>
                <a:latin typeface="+mj-lt"/>
              </a:rPr>
              <a:t>Source: ITACEC</a:t>
            </a:r>
            <a:endParaRPr lang="en-AU" sz="1600" dirty="0">
              <a:solidFill>
                <a:srgbClr val="002060"/>
              </a:solidFill>
              <a:latin typeface="+mj-lt"/>
            </a:endParaRPr>
          </a:p>
        </p:txBody>
      </p:sp>
    </p:spTree>
    <p:extLst>
      <p:ext uri="{BB962C8B-B14F-4D97-AF65-F5344CB8AC3E}">
        <p14:creationId xmlns:p14="http://schemas.microsoft.com/office/powerpoint/2010/main" val="424921236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E60A-AAFF-4B86-B473-3C28DDC0E8DA}"/>
              </a:ext>
            </a:extLst>
          </p:cNvPr>
          <p:cNvSpPr>
            <a:spLocks noGrp="1"/>
          </p:cNvSpPr>
          <p:nvPr>
            <p:ph type="title"/>
          </p:nvPr>
        </p:nvSpPr>
        <p:spPr>
          <a:xfrm>
            <a:off x="477981" y="435033"/>
            <a:ext cx="11209713" cy="1356360"/>
          </a:xfrm>
        </p:spPr>
        <p:txBody>
          <a:bodyPr/>
          <a:lstStyle/>
          <a:p>
            <a:r>
              <a:rPr lang="en-US" dirty="0"/>
              <a:t>Contemporary Problems</a:t>
            </a:r>
            <a:endParaRPr lang="en-AU" dirty="0"/>
          </a:p>
        </p:txBody>
      </p:sp>
      <p:sp>
        <p:nvSpPr>
          <p:cNvPr id="3" name="Content Placeholder 2">
            <a:extLst>
              <a:ext uri="{FF2B5EF4-FFF2-40B4-BE49-F238E27FC236}">
                <a16:creationId xmlns:a16="http://schemas.microsoft.com/office/drawing/2014/main" id="{05593F3C-AB5F-48DC-BF0A-B7D4B6E2E876}"/>
              </a:ext>
            </a:extLst>
          </p:cNvPr>
          <p:cNvSpPr>
            <a:spLocks noGrp="1"/>
          </p:cNvSpPr>
          <p:nvPr>
            <p:ph sz="half" idx="1"/>
          </p:nvPr>
        </p:nvSpPr>
        <p:spPr>
          <a:xfrm>
            <a:off x="477981" y="1729247"/>
            <a:ext cx="5618020" cy="4529508"/>
          </a:xfrm>
        </p:spPr>
        <p:txBody>
          <a:bodyPr>
            <a:normAutofit/>
          </a:bodyPr>
          <a:lstStyle/>
          <a:p>
            <a:pPr algn="just">
              <a:spcBef>
                <a:spcPts val="1000"/>
              </a:spcBef>
            </a:pPr>
            <a:r>
              <a:rPr lang="en-US" sz="1800" b="1" dirty="0">
                <a:solidFill>
                  <a:srgbClr val="002060"/>
                </a:solidFill>
                <a:latin typeface="Bahnschrift" panose="020B0502040204020203" pitchFamily="34" charset="0"/>
              </a:rPr>
              <a:t>Corruption</a:t>
            </a:r>
            <a:endParaRPr lang="en-US" b="1" dirty="0">
              <a:solidFill>
                <a:srgbClr val="002060"/>
              </a:solidFill>
              <a:latin typeface="Bahnschrift" panose="020B0502040204020203" pitchFamily="34" charset="0"/>
            </a:endParaRPr>
          </a:p>
          <a:p>
            <a:pPr algn="just">
              <a:spcBef>
                <a:spcPts val="1000"/>
              </a:spcBef>
            </a:pPr>
            <a:r>
              <a:rPr lang="en-US" dirty="0">
                <a:solidFill>
                  <a:srgbClr val="002060"/>
                </a:solidFill>
                <a:latin typeface="Bahnschrift SemiBold" panose="020B0502040204020203" pitchFamily="34" charset="0"/>
              </a:rPr>
              <a:t>Ghost Schools and Faculty</a:t>
            </a:r>
          </a:p>
          <a:p>
            <a:pPr marL="331470" indent="-285750" algn="just">
              <a:spcBef>
                <a:spcPts val="1000"/>
              </a:spcBef>
              <a:buFont typeface="Arial" panose="020B0604020202020204" pitchFamily="34" charset="0"/>
              <a:buChar char="•"/>
            </a:pPr>
            <a:r>
              <a:rPr lang="en-US" u="none" strike="noStrike" baseline="0" dirty="0">
                <a:latin typeface="Calibri Light" panose="020F0302020204030204" pitchFamily="34" charset="0"/>
                <a:cs typeface="Calibri Light" panose="020F0302020204030204" pitchFamily="34" charset="0"/>
              </a:rPr>
              <a:t>A high number of salaries are being paid to ghost teachers and institutions. On paper, such funds are being supplied to the educational sector but in reality, they do not even exist.</a:t>
            </a:r>
          </a:p>
          <a:p>
            <a:pPr algn="just">
              <a:spcBef>
                <a:spcPts val="1000"/>
              </a:spcBef>
            </a:pPr>
            <a:endParaRPr lang="en-US" sz="1000" dirty="0">
              <a:latin typeface="Calibri Light" panose="020F0302020204030204" pitchFamily="34" charset="0"/>
              <a:cs typeface="Calibri Light" panose="020F0302020204030204" pitchFamily="34" charset="0"/>
            </a:endParaRPr>
          </a:p>
          <a:p>
            <a:pPr algn="just">
              <a:spcBef>
                <a:spcPts val="1000"/>
              </a:spcBef>
            </a:pPr>
            <a:r>
              <a:rPr lang="en-US" dirty="0">
                <a:solidFill>
                  <a:srgbClr val="002060"/>
                </a:solidFill>
                <a:latin typeface="Bahnschrift SemiBold" panose="020B0502040204020203" pitchFamily="34" charset="0"/>
              </a:rPr>
              <a:t>Appointment of Chancellors and Vice Chancellors</a:t>
            </a:r>
          </a:p>
          <a:p>
            <a:pPr marL="331470" indent="-285750" algn="just">
              <a:spcBef>
                <a:spcPts val="1000"/>
              </a:spcBef>
              <a:buFont typeface="Arial" panose="020B0604020202020204" pitchFamily="34" charset="0"/>
              <a:buChar char="•"/>
            </a:pPr>
            <a:r>
              <a:rPr lang="en-US" b="0" u="none" strike="noStrike" baseline="0" dirty="0">
                <a:latin typeface="Calibri Light" panose="020F0302020204030204" pitchFamily="34" charset="0"/>
                <a:cs typeface="Calibri Light" panose="020F0302020204030204" pitchFamily="34" charset="0"/>
              </a:rPr>
              <a:t>The Vice-Chancellors and Chancellors of education institutions are elected on the bases of their affliction towards the ruling party</a:t>
            </a:r>
          </a:p>
          <a:p>
            <a:pPr marL="331470" indent="-285750" algn="just">
              <a:spcBef>
                <a:spcPts val="1000"/>
              </a:spcBef>
              <a:buFont typeface="Arial" panose="020B0604020202020204" pitchFamily="34" charset="0"/>
              <a:buChar char="•"/>
            </a:pPr>
            <a:endParaRPr lang="en-US" sz="1000" dirty="0">
              <a:latin typeface="Calibri Light" panose="020F0302020204030204" pitchFamily="34" charset="0"/>
              <a:cs typeface="Calibri Light" panose="020F0302020204030204" pitchFamily="34" charset="0"/>
            </a:endParaRPr>
          </a:p>
          <a:p>
            <a:pPr algn="just">
              <a:spcBef>
                <a:spcPts val="1000"/>
              </a:spcBef>
            </a:pPr>
            <a:r>
              <a:rPr lang="en-US" dirty="0">
                <a:solidFill>
                  <a:srgbClr val="002060"/>
                </a:solidFill>
                <a:latin typeface="Bahnschrift SemiBold" panose="020B0502040204020203" pitchFamily="34" charset="0"/>
              </a:rPr>
              <a:t>Internal Influence </a:t>
            </a:r>
          </a:p>
          <a:p>
            <a:pPr marL="331470" indent="-285750" algn="just">
              <a:spcBef>
                <a:spcPts val="1000"/>
              </a:spcBef>
              <a:buFont typeface="Arial" panose="020B0604020202020204" pitchFamily="34" charset="0"/>
              <a:buChar char="•"/>
            </a:pPr>
            <a:r>
              <a:rPr lang="en-US" b="0" u="none" strike="noStrike" baseline="0" dirty="0">
                <a:latin typeface="Calibri Light" panose="020F0302020204030204" pitchFamily="34" charset="0"/>
                <a:cs typeface="Calibri Light" panose="020F0302020204030204" pitchFamily="34" charset="0"/>
              </a:rPr>
              <a:t>Nepotism in matters of promotion, transfer etc. has hollowed the administrative structure of Pakistan.</a:t>
            </a:r>
            <a:endParaRPr lang="en-AU" dirty="0">
              <a:latin typeface="Calibri Light" panose="020F0302020204030204" pitchFamily="34" charset="0"/>
              <a:cs typeface="Calibri Light" panose="020F0302020204030204" pitchFamily="34" charset="0"/>
            </a:endParaRPr>
          </a:p>
        </p:txBody>
      </p:sp>
      <p:pic>
        <p:nvPicPr>
          <p:cNvPr id="11" name="Picture 10">
            <a:extLst>
              <a:ext uri="{FF2B5EF4-FFF2-40B4-BE49-F238E27FC236}">
                <a16:creationId xmlns:a16="http://schemas.microsoft.com/office/drawing/2014/main" id="{80B99DAD-9F83-4D35-AACC-3B770E02840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rcRect b="8226"/>
          <a:stretch/>
        </p:blipFill>
        <p:spPr>
          <a:xfrm>
            <a:off x="6368933" y="2517825"/>
            <a:ext cx="5318761" cy="2709495"/>
          </a:xfrm>
          <a:prstGeom prst="rect">
            <a:avLst/>
          </a:prstGeom>
          <a:ln w="38100" cap="sq">
            <a:solidFill>
              <a:srgbClr val="002060"/>
            </a:solidFill>
            <a:prstDash val="solid"/>
            <a:miter lim="800000"/>
          </a:ln>
          <a:effectLst/>
        </p:spPr>
      </p:pic>
      <p:sp>
        <p:nvSpPr>
          <p:cNvPr id="12" name="TextBox 11">
            <a:extLst>
              <a:ext uri="{FF2B5EF4-FFF2-40B4-BE49-F238E27FC236}">
                <a16:creationId xmlns:a16="http://schemas.microsoft.com/office/drawing/2014/main" id="{DB5B14F2-E474-4DBF-B14B-FBCDE1D0B191}"/>
              </a:ext>
            </a:extLst>
          </p:cNvPr>
          <p:cNvSpPr txBox="1"/>
          <p:nvPr/>
        </p:nvSpPr>
        <p:spPr>
          <a:xfrm>
            <a:off x="6368933" y="5250180"/>
            <a:ext cx="5345086" cy="461665"/>
          </a:xfrm>
          <a:prstGeom prst="rect">
            <a:avLst/>
          </a:prstGeom>
          <a:noFill/>
        </p:spPr>
        <p:txBody>
          <a:bodyPr wrap="square" rtlCol="0">
            <a:spAutoFit/>
          </a:bodyPr>
          <a:lstStyle/>
          <a:p>
            <a:pPr algn="ctr"/>
            <a:r>
              <a:rPr lang="en-US" sz="1200" dirty="0">
                <a:solidFill>
                  <a:srgbClr val="002060"/>
                </a:solidFill>
                <a:latin typeface="+mj-lt"/>
              </a:rPr>
              <a:t>Corruption Rank of Pakistan from 1995 – 2020</a:t>
            </a:r>
          </a:p>
          <a:p>
            <a:pPr algn="ctr"/>
            <a:r>
              <a:rPr lang="en-US" sz="1200" dirty="0">
                <a:solidFill>
                  <a:srgbClr val="002060"/>
                </a:solidFill>
                <a:latin typeface="+mj-lt"/>
              </a:rPr>
              <a:t>Source: Transparency International</a:t>
            </a:r>
            <a:endParaRPr lang="en-AU" sz="1200" dirty="0">
              <a:solidFill>
                <a:srgbClr val="002060"/>
              </a:solidFill>
              <a:latin typeface="+mj-lt"/>
            </a:endParaRPr>
          </a:p>
        </p:txBody>
      </p:sp>
    </p:spTree>
    <p:extLst>
      <p:ext uri="{BB962C8B-B14F-4D97-AF65-F5344CB8AC3E}">
        <p14:creationId xmlns:p14="http://schemas.microsoft.com/office/powerpoint/2010/main" val="139985535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2FEB-AE19-467F-A290-7166AB88F5C7}"/>
              </a:ext>
            </a:extLst>
          </p:cNvPr>
          <p:cNvSpPr>
            <a:spLocks noGrp="1"/>
          </p:cNvSpPr>
          <p:nvPr>
            <p:ph type="title"/>
          </p:nvPr>
        </p:nvSpPr>
        <p:spPr/>
        <p:txBody>
          <a:bodyPr/>
          <a:lstStyle/>
          <a:p>
            <a:r>
              <a:rPr lang="en-US" dirty="0"/>
              <a:t>Contemporary Problems</a:t>
            </a:r>
            <a:endParaRPr lang="en-AU" dirty="0"/>
          </a:p>
        </p:txBody>
      </p:sp>
      <p:sp>
        <p:nvSpPr>
          <p:cNvPr id="3" name="Content Placeholder 2">
            <a:extLst>
              <a:ext uri="{FF2B5EF4-FFF2-40B4-BE49-F238E27FC236}">
                <a16:creationId xmlns:a16="http://schemas.microsoft.com/office/drawing/2014/main" id="{7D57C8B5-4E99-46B6-AF30-B5FD66B090A6}"/>
              </a:ext>
            </a:extLst>
          </p:cNvPr>
          <p:cNvSpPr>
            <a:spLocks noGrp="1"/>
          </p:cNvSpPr>
          <p:nvPr>
            <p:ph sz="half" idx="1"/>
          </p:nvPr>
        </p:nvSpPr>
        <p:spPr>
          <a:xfrm>
            <a:off x="477980" y="1791393"/>
            <a:ext cx="5618020" cy="4227897"/>
          </a:xfrm>
        </p:spPr>
        <p:txBody>
          <a:bodyPr>
            <a:normAutofit/>
          </a:bodyPr>
          <a:lstStyle/>
          <a:p>
            <a:pPr algn="just">
              <a:spcBef>
                <a:spcPts val="1000"/>
              </a:spcBef>
            </a:pPr>
            <a:r>
              <a:rPr lang="en-US" sz="1800" b="1" dirty="0">
                <a:solidFill>
                  <a:srgbClr val="002060"/>
                </a:solidFill>
                <a:latin typeface="Bahnschrift" panose="020B0502040204020203" pitchFamily="34" charset="0"/>
              </a:rPr>
              <a:t>Literacy Rate</a:t>
            </a:r>
          </a:p>
          <a:p>
            <a:pPr algn="just">
              <a:spcBef>
                <a:spcPts val="1000"/>
              </a:spcBef>
            </a:pPr>
            <a:r>
              <a:rPr lang="en-US" b="1" dirty="0">
                <a:solidFill>
                  <a:srgbClr val="002060"/>
                </a:solidFill>
                <a:latin typeface="Bahnschrift SemiBold" panose="020B0502040204020203" pitchFamily="34" charset="0"/>
              </a:rPr>
              <a:t>Standard</a:t>
            </a:r>
          </a:p>
          <a:p>
            <a:pPr marL="331470" indent="-285750" algn="just">
              <a:spcBef>
                <a:spcPts val="1000"/>
              </a:spcBef>
              <a:buFont typeface="Arial" panose="020B0604020202020204" pitchFamily="34" charset="0"/>
              <a:buChar char="•"/>
            </a:pPr>
            <a:r>
              <a:rPr lang="en-US" b="0" i="0" u="none" strike="noStrike" baseline="0" dirty="0">
                <a:latin typeface="Calibri Light" panose="020F0302020204030204" pitchFamily="34" charset="0"/>
                <a:cs typeface="Calibri Light" panose="020F0302020204030204" pitchFamily="34" charset="0"/>
              </a:rPr>
              <a:t>The standard for the being a literate is person is that the person should be able to understand a simple text from a newspaper of any language, be able to write a simple letter and perform basic </a:t>
            </a:r>
            <a:r>
              <a:rPr lang="en-AU" b="0" i="0" u="none" strike="noStrike" baseline="0" dirty="0">
                <a:latin typeface="Calibri Light" panose="020F0302020204030204" pitchFamily="34" charset="0"/>
                <a:cs typeface="Calibri Light" panose="020F0302020204030204" pitchFamily="34" charset="0"/>
              </a:rPr>
              <a:t>mathematical calculations.</a:t>
            </a:r>
          </a:p>
          <a:p>
            <a:pPr algn="just">
              <a:spcBef>
                <a:spcPts val="1000"/>
              </a:spcBef>
            </a:pPr>
            <a:endParaRPr lang="en-AU" b="0" i="0" u="none" strike="noStrike" baseline="0" dirty="0">
              <a:latin typeface="Calibri Light" panose="020F0302020204030204" pitchFamily="34" charset="0"/>
              <a:cs typeface="Calibri Light" panose="020F0302020204030204" pitchFamily="34" charset="0"/>
            </a:endParaRPr>
          </a:p>
          <a:p>
            <a:pPr algn="just">
              <a:spcBef>
                <a:spcPts val="1000"/>
              </a:spcBef>
            </a:pPr>
            <a:r>
              <a:rPr lang="en-US" b="1" dirty="0">
                <a:solidFill>
                  <a:srgbClr val="002060"/>
                </a:solidFill>
                <a:latin typeface="Bahnschrift SemiBold" panose="020B0502040204020203" pitchFamily="34" charset="0"/>
              </a:rPr>
              <a:t>Population and Illiteracy</a:t>
            </a:r>
          </a:p>
          <a:p>
            <a:pPr marL="331470" indent="-285750" algn="just">
              <a:spcBef>
                <a:spcPts val="1000"/>
              </a:spcBef>
              <a:buFont typeface="Arial" panose="020B0604020202020204" pitchFamily="34" charset="0"/>
              <a:buChar char="•"/>
            </a:pPr>
            <a:r>
              <a:rPr lang="en-US" i="0" u="none" strike="noStrike" baseline="0" dirty="0">
                <a:latin typeface="Calibri Light" panose="020F0302020204030204" pitchFamily="34" charset="0"/>
                <a:cs typeface="Calibri Light" panose="020F0302020204030204" pitchFamily="34" charset="0"/>
              </a:rPr>
              <a:t>Pakistan has the second highest number of children as compared to any other country of the world i.e. (22.8 million). Only a meagre amount of </a:t>
            </a:r>
            <a:r>
              <a:rPr lang="en-US" b="1" i="0" u="none" strike="noStrike" baseline="0" dirty="0">
                <a:latin typeface="Calibri Light" panose="020F0302020204030204" pitchFamily="34" charset="0"/>
                <a:cs typeface="Calibri Light" panose="020F0302020204030204" pitchFamily="34" charset="0"/>
              </a:rPr>
              <a:t>6 percent </a:t>
            </a:r>
            <a:r>
              <a:rPr lang="en-US" i="0" u="none" strike="noStrike" baseline="0" dirty="0">
                <a:latin typeface="Calibri Light" panose="020F0302020204030204" pitchFamily="34" charset="0"/>
                <a:cs typeface="Calibri Light" panose="020F0302020204030204" pitchFamily="34" charset="0"/>
              </a:rPr>
              <a:t>of this population schools after </a:t>
            </a:r>
            <a:r>
              <a:rPr lang="en-AU" i="0" u="none" strike="noStrike" baseline="0" dirty="0">
                <a:latin typeface="Calibri Light" panose="020F0302020204030204" pitchFamily="34" charset="0"/>
                <a:cs typeface="Calibri Light" panose="020F0302020204030204" pitchFamily="34" charset="0"/>
              </a:rPr>
              <a:t>12 years.</a:t>
            </a:r>
          </a:p>
          <a:p>
            <a:pPr marL="331470" indent="-285750" algn="just">
              <a:spcBef>
                <a:spcPts val="1000"/>
              </a:spcBef>
              <a:buFont typeface="Arial" panose="020B0604020202020204" pitchFamily="34" charset="0"/>
              <a:buChar char="•"/>
            </a:pPr>
            <a:r>
              <a:rPr lang="en-US" i="0" u="none" strike="noStrike" baseline="0" dirty="0">
                <a:latin typeface="Calibri Light" panose="020F0302020204030204" pitchFamily="34" charset="0"/>
                <a:cs typeface="Calibri Light" panose="020F0302020204030204" pitchFamily="34" charset="0"/>
              </a:rPr>
              <a:t>Low literacy rate among the youth is due to poverty, child labor and unavailability of schools and colleges in rural areas</a:t>
            </a:r>
            <a:r>
              <a:rPr lang="en-AU" i="0" u="none" strike="noStrike" baseline="0" dirty="0">
                <a:latin typeface="Calibri Light" panose="020F0302020204030204" pitchFamily="34" charset="0"/>
                <a:cs typeface="Calibri Light" panose="020F0302020204030204" pitchFamily="34" charset="0"/>
              </a:rPr>
              <a:t>.</a:t>
            </a:r>
            <a:endParaRPr lang="en-AU" b="1" dirty="0">
              <a:solidFill>
                <a:srgbClr val="002060"/>
              </a:solidFill>
              <a:latin typeface="Calibri Light" panose="020F0302020204030204" pitchFamily="34" charset="0"/>
              <a:cs typeface="Calibri Light" panose="020F0302020204030204" pitchFamily="34" charset="0"/>
            </a:endParaRPr>
          </a:p>
        </p:txBody>
      </p:sp>
      <p:pic>
        <p:nvPicPr>
          <p:cNvPr id="1026" name="Picture 2">
            <a:extLst>
              <a:ext uri="{FF2B5EF4-FFF2-40B4-BE49-F238E27FC236}">
                <a16:creationId xmlns:a16="http://schemas.microsoft.com/office/drawing/2014/main" id="{64485BBF-CDFF-451C-BB51-2D1AEBC591E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l="1402" t="2382" r="1837" b="3164"/>
          <a:stretch/>
        </p:blipFill>
        <p:spPr bwMode="auto">
          <a:xfrm>
            <a:off x="6571129" y="2370450"/>
            <a:ext cx="4948507" cy="3069782"/>
          </a:xfrm>
          <a:prstGeom prst="rect">
            <a:avLst/>
          </a:prstGeom>
          <a:ln w="38100" cap="sq">
            <a:solidFill>
              <a:srgbClr val="002060"/>
            </a:solidFill>
            <a:prstDash val="solid"/>
            <a:miter lim="800000"/>
          </a:ln>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C323F2-6E87-404F-B93F-184DF196C310}"/>
              </a:ext>
            </a:extLst>
          </p:cNvPr>
          <p:cNvSpPr txBox="1"/>
          <p:nvPr/>
        </p:nvSpPr>
        <p:spPr>
          <a:xfrm>
            <a:off x="6676008" y="5493500"/>
            <a:ext cx="4745974" cy="276999"/>
          </a:xfrm>
          <a:prstGeom prst="rect">
            <a:avLst/>
          </a:prstGeom>
          <a:noFill/>
        </p:spPr>
        <p:txBody>
          <a:bodyPr wrap="square" rtlCol="0">
            <a:spAutoFit/>
          </a:bodyPr>
          <a:lstStyle/>
          <a:p>
            <a:pPr algn="ctr"/>
            <a:r>
              <a:rPr lang="en-US" sz="1200" dirty="0">
                <a:solidFill>
                  <a:srgbClr val="002060"/>
                </a:solidFill>
                <a:latin typeface="+mj-lt"/>
              </a:rPr>
              <a:t>Source: UNESCO</a:t>
            </a:r>
            <a:endParaRPr lang="en-AU" sz="1600" dirty="0">
              <a:solidFill>
                <a:srgbClr val="002060"/>
              </a:solidFill>
              <a:latin typeface="+mj-lt"/>
            </a:endParaRPr>
          </a:p>
        </p:txBody>
      </p:sp>
    </p:spTree>
    <p:extLst>
      <p:ext uri="{BB962C8B-B14F-4D97-AF65-F5344CB8AC3E}">
        <p14:creationId xmlns:p14="http://schemas.microsoft.com/office/powerpoint/2010/main" val="161924124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592F-6E08-4954-B054-87A0C9F1ABF9}"/>
              </a:ext>
            </a:extLst>
          </p:cNvPr>
          <p:cNvSpPr>
            <a:spLocks noGrp="1"/>
          </p:cNvSpPr>
          <p:nvPr>
            <p:ph type="title"/>
          </p:nvPr>
        </p:nvSpPr>
        <p:spPr/>
        <p:txBody>
          <a:bodyPr/>
          <a:lstStyle/>
          <a:p>
            <a:r>
              <a:rPr lang="en-US" dirty="0"/>
              <a:t>Contemporary Problems</a:t>
            </a:r>
            <a:endParaRPr lang="en-AU" dirty="0"/>
          </a:p>
        </p:txBody>
      </p:sp>
      <p:sp>
        <p:nvSpPr>
          <p:cNvPr id="3" name="Content Placeholder 2">
            <a:extLst>
              <a:ext uri="{FF2B5EF4-FFF2-40B4-BE49-F238E27FC236}">
                <a16:creationId xmlns:a16="http://schemas.microsoft.com/office/drawing/2014/main" id="{74D3D37D-3CD1-465D-A4C0-4219EF05FCCD}"/>
              </a:ext>
            </a:extLst>
          </p:cNvPr>
          <p:cNvSpPr>
            <a:spLocks noGrp="1"/>
          </p:cNvSpPr>
          <p:nvPr>
            <p:ph sz="half" idx="1"/>
          </p:nvPr>
        </p:nvSpPr>
        <p:spPr/>
        <p:txBody>
          <a:bodyPr>
            <a:normAutofit/>
          </a:bodyPr>
          <a:lstStyle/>
          <a:p>
            <a:pPr algn="just">
              <a:spcBef>
                <a:spcPts val="1000"/>
              </a:spcBef>
            </a:pPr>
            <a:r>
              <a:rPr lang="en-US" sz="1800" b="1" dirty="0">
                <a:solidFill>
                  <a:srgbClr val="002060"/>
                </a:solidFill>
                <a:latin typeface="Bahnschrift" panose="020B0502040204020203" pitchFamily="34" charset="0"/>
              </a:rPr>
              <a:t>Literacy Rate</a:t>
            </a:r>
          </a:p>
          <a:p>
            <a:pPr algn="just">
              <a:spcBef>
                <a:spcPts val="1000"/>
              </a:spcBef>
            </a:pPr>
            <a:r>
              <a:rPr lang="en-US" b="1" dirty="0">
                <a:solidFill>
                  <a:srgbClr val="002060"/>
                </a:solidFill>
                <a:latin typeface="+mj-lt"/>
              </a:rPr>
              <a:t>Disparity Among Different Regions</a:t>
            </a:r>
          </a:p>
          <a:p>
            <a:pPr marL="331470" indent="-285750" algn="just">
              <a:spcBef>
                <a:spcPts val="1000"/>
              </a:spcBef>
              <a:buFont typeface="Arial" panose="020B0604020202020204" pitchFamily="34" charset="0"/>
              <a:buChar char="•"/>
            </a:pPr>
            <a:r>
              <a:rPr lang="en-US" b="0" i="0" u="none" strike="noStrike" baseline="0" dirty="0">
                <a:latin typeface="Calibri Light" panose="020F0302020204030204" pitchFamily="34" charset="0"/>
                <a:cs typeface="Calibri Light" panose="020F0302020204030204" pitchFamily="34" charset="0"/>
              </a:rPr>
              <a:t>Due to poverty and lack of facilities in these areas there are not many schools built in rural areas and thus causing a very low literacy rate in </a:t>
            </a:r>
            <a:r>
              <a:rPr lang="en-AU" b="1" i="0" u="none" strike="noStrike" baseline="0" dirty="0">
                <a:latin typeface="Calibri Light" panose="020F0302020204030204" pitchFamily="34" charset="0"/>
                <a:cs typeface="Calibri Light" panose="020F0302020204030204" pitchFamily="34" charset="0"/>
              </a:rPr>
              <a:t>rural areas. </a:t>
            </a:r>
          </a:p>
          <a:p>
            <a:pPr marL="331470" indent="-285750" algn="just">
              <a:spcBef>
                <a:spcPts val="1000"/>
              </a:spcBef>
              <a:buFont typeface="Arial" panose="020B0604020202020204" pitchFamily="34" charset="0"/>
              <a:buChar char="•"/>
            </a:pPr>
            <a:r>
              <a:rPr lang="en-US" b="0" i="0" u="none" strike="noStrike" baseline="0" dirty="0">
                <a:latin typeface="Calibri Light" panose="020F0302020204030204" pitchFamily="34" charset="0"/>
                <a:cs typeface="Calibri Light" panose="020F0302020204030204" pitchFamily="34" charset="0"/>
              </a:rPr>
              <a:t>Moreover, coming to the cities and </a:t>
            </a:r>
            <a:r>
              <a:rPr lang="en-AU" b="0" i="0" u="none" strike="noStrike" baseline="0" dirty="0">
                <a:latin typeface="Calibri Light" panose="020F0302020204030204" pitchFamily="34" charset="0"/>
                <a:cs typeface="Calibri Light" panose="020F0302020204030204" pitchFamily="34" charset="0"/>
              </a:rPr>
              <a:t>provinces Islamabad and Karachi </a:t>
            </a:r>
            <a:r>
              <a:rPr lang="en-US" b="0" i="0" u="none" strike="noStrike" baseline="0" dirty="0">
                <a:latin typeface="Calibri Light" panose="020F0302020204030204" pitchFamily="34" charset="0"/>
                <a:cs typeface="Calibri Light" panose="020F0302020204030204" pitchFamily="34" charset="0"/>
              </a:rPr>
              <a:t>are close to </a:t>
            </a:r>
            <a:r>
              <a:rPr lang="en-US" b="1" i="0" u="none" strike="noStrike" baseline="0" dirty="0">
                <a:latin typeface="Calibri Light" panose="020F0302020204030204" pitchFamily="34" charset="0"/>
                <a:cs typeface="Calibri Light" panose="020F0302020204030204" pitchFamily="34" charset="0"/>
              </a:rPr>
              <a:t>75% literacy </a:t>
            </a:r>
            <a:r>
              <a:rPr lang="en-US" b="0" i="0" u="none" strike="noStrike" baseline="0" dirty="0">
                <a:latin typeface="Calibri Light" panose="020F0302020204030204" pitchFamily="34" charset="0"/>
                <a:cs typeface="Calibri Light" panose="020F0302020204030204" pitchFamily="34" charset="0"/>
              </a:rPr>
              <a:t>rate </a:t>
            </a:r>
            <a:r>
              <a:rPr lang="en-AU" b="0" i="0" u="none" strike="noStrike" baseline="0" dirty="0">
                <a:latin typeface="Calibri Light" panose="020F0302020204030204" pitchFamily="34" charset="0"/>
                <a:cs typeface="Calibri Light" panose="020F0302020204030204" pitchFamily="34" charset="0"/>
              </a:rPr>
              <a:t>whereas the province of </a:t>
            </a:r>
            <a:r>
              <a:rPr lang="en-US" b="0" i="0" u="none" strike="noStrike" baseline="0" dirty="0">
                <a:latin typeface="Calibri Light" panose="020F0302020204030204" pitchFamily="34" charset="0"/>
                <a:cs typeface="Calibri Light" panose="020F0302020204030204" pitchFamily="34" charset="0"/>
              </a:rPr>
              <a:t>Baluchistan and the so called “</a:t>
            </a:r>
            <a:r>
              <a:rPr lang="en-US" b="1" i="0" u="none" strike="noStrike" baseline="0" dirty="0">
                <a:latin typeface="Calibri Light" panose="020F0302020204030204" pitchFamily="34" charset="0"/>
                <a:cs typeface="Calibri Light" panose="020F0302020204030204" pitchFamily="34" charset="0"/>
              </a:rPr>
              <a:t>tribal regions” </a:t>
            </a:r>
            <a:r>
              <a:rPr lang="en-US" b="0" i="0" u="none" strike="noStrike" baseline="0" dirty="0">
                <a:latin typeface="Calibri Light" panose="020F0302020204030204" pitchFamily="34" charset="0"/>
                <a:cs typeface="Calibri Light" panose="020F0302020204030204" pitchFamily="34" charset="0"/>
              </a:rPr>
              <a:t>are as low as </a:t>
            </a:r>
            <a:r>
              <a:rPr lang="en-US" b="1" i="0" u="none" strike="noStrike" baseline="0" dirty="0">
                <a:latin typeface="Calibri Light" panose="020F0302020204030204" pitchFamily="34" charset="0"/>
                <a:cs typeface="Calibri Light" panose="020F0302020204030204" pitchFamily="34" charset="0"/>
              </a:rPr>
              <a:t>7% </a:t>
            </a:r>
            <a:r>
              <a:rPr lang="en-AU" b="0" i="0" u="none" strike="noStrike" baseline="0" dirty="0">
                <a:latin typeface="Calibri Light" panose="020F0302020204030204" pitchFamily="34" charset="0"/>
                <a:cs typeface="Calibri Light" panose="020F0302020204030204" pitchFamily="34" charset="0"/>
              </a:rPr>
              <a:t>in Pakistan.</a:t>
            </a:r>
          </a:p>
          <a:p>
            <a:pPr algn="just">
              <a:spcBef>
                <a:spcPts val="1000"/>
              </a:spcBef>
            </a:pPr>
            <a:r>
              <a:rPr lang="en-AU" b="1" dirty="0">
                <a:solidFill>
                  <a:srgbClr val="002060"/>
                </a:solidFill>
                <a:latin typeface="Bahnschrift" panose="020B0502040204020203" pitchFamily="34" charset="0"/>
              </a:rPr>
              <a:t>Causes</a:t>
            </a:r>
          </a:p>
          <a:p>
            <a:pPr marL="331470" indent="-285750" algn="just">
              <a:spcBef>
                <a:spcPts val="1000"/>
              </a:spcBef>
              <a:buFont typeface="Wingdings" panose="05000000000000000000" pitchFamily="2" charset="2"/>
              <a:buChar char="Ø"/>
            </a:pPr>
            <a:r>
              <a:rPr lang="en-US" i="0" u="none" strike="noStrike" baseline="0" dirty="0">
                <a:solidFill>
                  <a:srgbClr val="002060"/>
                </a:solidFill>
                <a:latin typeface="Bahnschrift" panose="020B0502040204020203" pitchFamily="34" charset="0"/>
                <a:ea typeface="Artifakt Element Heavy" panose="020B0B03050000020004" pitchFamily="34" charset="0"/>
                <a:cs typeface="Calibri Light" panose="020F0302020204030204" pitchFamily="34" charset="0"/>
              </a:rPr>
              <a:t>Unavailability Of Schools In Rural Areas</a:t>
            </a:r>
          </a:p>
          <a:p>
            <a:pPr marL="331470" indent="-285750" algn="just">
              <a:spcBef>
                <a:spcPts val="1000"/>
              </a:spcBef>
              <a:buFont typeface="Wingdings" panose="05000000000000000000" pitchFamily="2" charset="2"/>
              <a:buChar char="Ø"/>
            </a:pPr>
            <a:r>
              <a:rPr lang="en-AU" i="0" u="none" strike="noStrike" baseline="0" dirty="0">
                <a:solidFill>
                  <a:srgbClr val="002060"/>
                </a:solidFill>
                <a:latin typeface="Bahnschrift" panose="020B0502040204020203" pitchFamily="34" charset="0"/>
                <a:ea typeface="Artifakt Element Heavy" panose="020B0B03050000020004" pitchFamily="34" charset="0"/>
                <a:cs typeface="Calibri Light" panose="020F0302020204030204" pitchFamily="34" charset="0"/>
              </a:rPr>
              <a:t>Child Labour</a:t>
            </a:r>
          </a:p>
          <a:p>
            <a:pPr marL="331470" indent="-285750" algn="just">
              <a:spcBef>
                <a:spcPts val="1000"/>
              </a:spcBef>
              <a:buFont typeface="Wingdings" panose="05000000000000000000" pitchFamily="2" charset="2"/>
              <a:buChar char="Ø"/>
            </a:pPr>
            <a:r>
              <a:rPr lang="en-AU" i="0" u="none" strike="noStrike" baseline="0" dirty="0">
                <a:solidFill>
                  <a:srgbClr val="002060"/>
                </a:solidFill>
                <a:latin typeface="Bahnschrift" panose="020B0502040204020203" pitchFamily="34" charset="0"/>
                <a:ea typeface="Artifakt Element Heavy" panose="020B0B03050000020004" pitchFamily="34" charset="0"/>
                <a:cs typeface="Calibri Light" panose="020F0302020204030204" pitchFamily="34" charset="0"/>
              </a:rPr>
              <a:t>Poverty</a:t>
            </a:r>
            <a:endParaRPr lang="en-AU" dirty="0">
              <a:solidFill>
                <a:srgbClr val="002060"/>
              </a:solidFill>
              <a:latin typeface="Bahnschrift" panose="020B0502040204020203" pitchFamily="34" charset="0"/>
              <a:ea typeface="Artifakt Element Heavy" panose="020B0B03050000020004" pitchFamily="34" charset="0"/>
              <a:cs typeface="Calibri Light" panose="020F0302020204030204" pitchFamily="34" charset="0"/>
            </a:endParaRPr>
          </a:p>
        </p:txBody>
      </p:sp>
      <p:pic>
        <p:nvPicPr>
          <p:cNvPr id="2050" name="Picture 2">
            <a:extLst>
              <a:ext uri="{FF2B5EF4-FFF2-40B4-BE49-F238E27FC236}">
                <a16:creationId xmlns:a16="http://schemas.microsoft.com/office/drawing/2014/main" id="{512D2C37-33BA-461B-934C-2D6573F8C97C}"/>
              </a:ext>
            </a:extLst>
          </p:cNvPr>
          <p:cNvPicPr>
            <a:picLocks noGrp="1" noChangeArrowheads="1"/>
          </p:cNvPicPr>
          <p:nvPr>
            <p:ph sz="half" idx="2"/>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044" t="1459" r="1584" b="3247"/>
          <a:stretch/>
        </p:blipFill>
        <p:spPr bwMode="auto">
          <a:xfrm>
            <a:off x="6577595" y="2369941"/>
            <a:ext cx="4942800" cy="3070800"/>
          </a:xfrm>
          <a:prstGeom prst="rect">
            <a:avLst/>
          </a:prstGeom>
          <a:ln w="38100" cap="sq">
            <a:solidFill>
              <a:srgbClr val="002060"/>
            </a:solidFill>
            <a:prstDash val="solid"/>
            <a:miter lim="800000"/>
          </a:ln>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6816F7-38A9-4ACF-9CC4-1945A70F9398}"/>
              </a:ext>
            </a:extLst>
          </p:cNvPr>
          <p:cNvSpPr txBox="1"/>
          <p:nvPr/>
        </p:nvSpPr>
        <p:spPr>
          <a:xfrm>
            <a:off x="6676008" y="5466866"/>
            <a:ext cx="4745974" cy="276999"/>
          </a:xfrm>
          <a:prstGeom prst="rect">
            <a:avLst/>
          </a:prstGeom>
          <a:noFill/>
        </p:spPr>
        <p:txBody>
          <a:bodyPr wrap="square" rtlCol="0">
            <a:spAutoFit/>
          </a:bodyPr>
          <a:lstStyle/>
          <a:p>
            <a:pPr algn="ctr"/>
            <a:r>
              <a:rPr lang="en-US" sz="1200" dirty="0">
                <a:solidFill>
                  <a:srgbClr val="000000"/>
                </a:solidFill>
                <a:latin typeface="+mj-lt"/>
              </a:rPr>
              <a:t>Source: UNESCO</a:t>
            </a:r>
            <a:endParaRPr lang="en-AU" sz="1600" dirty="0">
              <a:solidFill>
                <a:srgbClr val="000000"/>
              </a:solidFill>
              <a:latin typeface="+mj-lt"/>
            </a:endParaRPr>
          </a:p>
        </p:txBody>
      </p:sp>
    </p:spTree>
    <p:extLst>
      <p:ext uri="{BB962C8B-B14F-4D97-AF65-F5344CB8AC3E}">
        <p14:creationId xmlns:p14="http://schemas.microsoft.com/office/powerpoint/2010/main" val="195597406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5CD0-9EB8-4751-9450-8DE4673C7F3A}"/>
              </a:ext>
            </a:extLst>
          </p:cNvPr>
          <p:cNvSpPr>
            <a:spLocks noGrp="1"/>
          </p:cNvSpPr>
          <p:nvPr>
            <p:ph type="title"/>
          </p:nvPr>
        </p:nvSpPr>
        <p:spPr>
          <a:xfrm>
            <a:off x="477981" y="435033"/>
            <a:ext cx="11209713" cy="1356360"/>
          </a:xfrm>
        </p:spPr>
        <p:txBody>
          <a:bodyPr/>
          <a:lstStyle/>
          <a:p>
            <a:r>
              <a:rPr lang="en-US" b="1" dirty="0"/>
              <a:t>Root Problems</a:t>
            </a:r>
            <a:endParaRPr lang="en-AU" b="1" dirty="0"/>
          </a:p>
        </p:txBody>
      </p:sp>
      <p:sp>
        <p:nvSpPr>
          <p:cNvPr id="3" name="Content Placeholder 2">
            <a:extLst>
              <a:ext uri="{FF2B5EF4-FFF2-40B4-BE49-F238E27FC236}">
                <a16:creationId xmlns:a16="http://schemas.microsoft.com/office/drawing/2014/main" id="{45C27A0D-B875-4182-8F50-11B05DCE0E29}"/>
              </a:ext>
            </a:extLst>
          </p:cNvPr>
          <p:cNvSpPr>
            <a:spLocks noGrp="1"/>
          </p:cNvSpPr>
          <p:nvPr>
            <p:ph sz="half" idx="1"/>
          </p:nvPr>
        </p:nvSpPr>
        <p:spPr>
          <a:xfrm>
            <a:off x="477980" y="1791393"/>
            <a:ext cx="5618020" cy="4227897"/>
          </a:xfrm>
        </p:spPr>
        <p:txBody>
          <a:bodyPr>
            <a:normAutofit/>
          </a:bodyPr>
          <a:lstStyle/>
          <a:p>
            <a:pPr algn="just">
              <a:spcBef>
                <a:spcPts val="1000"/>
              </a:spcBef>
            </a:pPr>
            <a:r>
              <a:rPr lang="en-US" sz="1500" dirty="0">
                <a:latin typeface="Calibri Light" panose="020F0302020204030204" pitchFamily="34" charset="0"/>
                <a:cs typeface="Calibri Light" panose="020F0302020204030204" pitchFamily="34" charset="0"/>
              </a:rPr>
              <a:t>Root problems in Pakistan’s educational system are those which give rise to and influence further long-term problems. </a:t>
            </a:r>
            <a:endParaRPr lang="en-US" sz="1500" dirty="0">
              <a:solidFill>
                <a:srgbClr val="002060"/>
              </a:solidFill>
              <a:latin typeface="Calibri Light" panose="020F0302020204030204" pitchFamily="34" charset="0"/>
              <a:cs typeface="Calibri Light" panose="020F0302020204030204" pitchFamily="34" charset="0"/>
            </a:endParaRPr>
          </a:p>
          <a:p>
            <a:pPr algn="just">
              <a:spcBef>
                <a:spcPts val="1000"/>
              </a:spcBef>
            </a:pPr>
            <a:r>
              <a:rPr lang="en-US" sz="1900" dirty="0">
                <a:solidFill>
                  <a:srgbClr val="002060"/>
                </a:solidFill>
                <a:latin typeface="+mj-lt"/>
              </a:rPr>
              <a:t>Stressful Studies &amp; Enrolment Rates</a:t>
            </a:r>
          </a:p>
          <a:p>
            <a:pPr marL="331470" indent="-285750" algn="just">
              <a:spcBef>
                <a:spcPts val="1000"/>
              </a:spcBef>
              <a:buFont typeface="Arial" panose="020B0604020202020204" pitchFamily="34" charset="0"/>
              <a:buChar char="•"/>
            </a:pPr>
            <a:r>
              <a:rPr lang="en-US" sz="1500" b="0" i="0" u="none" strike="noStrike" baseline="0" dirty="0">
                <a:latin typeface="Calibri Light" panose="020F0302020204030204" pitchFamily="34" charset="0"/>
                <a:cs typeface="Calibri Light" panose="020F0302020204030204" pitchFamily="34" charset="0"/>
              </a:rPr>
              <a:t>East Asian households, in general, are extremely strict on children when it comes to their </a:t>
            </a:r>
            <a:r>
              <a:rPr lang="en-AU" sz="1500" dirty="0">
                <a:latin typeface="Calibri Light" panose="020F0302020204030204" pitchFamily="34" charset="0"/>
                <a:cs typeface="Calibri Light" panose="020F0302020204030204" pitchFamily="34" charset="0"/>
              </a:rPr>
              <a:t>e</a:t>
            </a:r>
            <a:r>
              <a:rPr lang="en-AU" sz="1500" b="0" i="0" u="none" strike="noStrike" baseline="0" dirty="0">
                <a:latin typeface="Calibri Light" panose="020F0302020204030204" pitchFamily="34" charset="0"/>
                <a:cs typeface="Calibri Light" panose="020F0302020204030204" pitchFamily="34" charset="0"/>
              </a:rPr>
              <a:t>ducation. </a:t>
            </a:r>
          </a:p>
          <a:p>
            <a:pPr marL="331470" indent="-285750" algn="just">
              <a:spcBef>
                <a:spcPts val="1000"/>
              </a:spcBef>
              <a:buFont typeface="Arial" panose="020B0604020202020204" pitchFamily="34" charset="0"/>
              <a:buChar char="•"/>
            </a:pPr>
            <a:r>
              <a:rPr lang="en-AU" sz="1500" b="0" i="0" u="none" strike="noStrike" baseline="0" dirty="0">
                <a:latin typeface="Calibri Light" panose="020F0302020204030204" pitchFamily="34" charset="0"/>
                <a:cs typeface="Calibri Light" panose="020F0302020204030204" pitchFamily="34" charset="0"/>
              </a:rPr>
              <a:t>This tendency gets further worse in Pakistan especially due to appalling environments within schools. </a:t>
            </a:r>
          </a:p>
          <a:p>
            <a:pPr marL="331470" indent="-285750" algn="just">
              <a:spcBef>
                <a:spcPts val="1000"/>
              </a:spcBef>
              <a:buFont typeface="Arial" panose="020B0604020202020204" pitchFamily="34" charset="0"/>
              <a:buChar char="•"/>
            </a:pPr>
            <a:endParaRPr lang="en-AU" b="0" i="0" u="none" strike="noStrike" baseline="0" dirty="0">
              <a:latin typeface="Calibri Light" panose="020F0302020204030204" pitchFamily="34" charset="0"/>
              <a:cs typeface="Calibri Light" panose="020F0302020204030204" pitchFamily="34" charset="0"/>
            </a:endParaRPr>
          </a:p>
          <a:p>
            <a:pPr algn="just">
              <a:spcBef>
                <a:spcPts val="1000"/>
              </a:spcBef>
            </a:pPr>
            <a:r>
              <a:rPr lang="en-AU" b="1" dirty="0">
                <a:solidFill>
                  <a:schemeClr val="accent2"/>
                </a:solidFill>
                <a:latin typeface="+mj-lt"/>
              </a:rPr>
              <a:t>Child Labour</a:t>
            </a:r>
          </a:p>
          <a:p>
            <a:pPr marL="331470" indent="-285750" algn="just">
              <a:spcBef>
                <a:spcPts val="1000"/>
              </a:spcBef>
              <a:buFont typeface="Arial" panose="020B0604020202020204" pitchFamily="34" charset="0"/>
              <a:buChar char="•"/>
            </a:pPr>
            <a:r>
              <a:rPr lang="en-US" sz="1500" u="none" strike="noStrike" baseline="0" dirty="0">
                <a:latin typeface="Calibri Light" panose="020F0302020204030204" pitchFamily="34" charset="0"/>
                <a:cs typeface="Calibri Light" panose="020F0302020204030204" pitchFamily="34" charset="0"/>
              </a:rPr>
              <a:t>Part of the reason why enrolment rates are so low even at a primary stage is mainly due to child labor and poverty. </a:t>
            </a:r>
            <a:r>
              <a:rPr lang="en-AU" sz="1500" i="1" u="none" strike="noStrike" baseline="0" dirty="0">
                <a:solidFill>
                  <a:schemeClr val="accent2"/>
                </a:solidFill>
                <a:latin typeface="Calibri Light" panose="020F0302020204030204" pitchFamily="34" charset="0"/>
                <a:cs typeface="Calibri Light" panose="020F0302020204030204" pitchFamily="34" charset="0"/>
              </a:rPr>
              <a:t>(Problem of Education in Pakistan, 1990). </a:t>
            </a:r>
          </a:p>
          <a:p>
            <a:pPr marL="331470" indent="-285750" algn="just">
              <a:spcBef>
                <a:spcPts val="1000"/>
              </a:spcBef>
              <a:buFont typeface="Arial" panose="020B0604020202020204" pitchFamily="34" charset="0"/>
              <a:buChar char="•"/>
            </a:pPr>
            <a:r>
              <a:rPr lang="en-AU" sz="1500" dirty="0">
                <a:solidFill>
                  <a:srgbClr val="000000"/>
                </a:solidFill>
                <a:latin typeface="Calibri Light" panose="020F0302020204030204" pitchFamily="34" charset="0"/>
                <a:cs typeface="Calibri Light" panose="020F0302020204030204" pitchFamily="34" charset="0"/>
              </a:rPr>
              <a:t>High expenses for enrolling into private and prestigious institution also contribute majorly to these factors.</a:t>
            </a:r>
            <a:endParaRPr lang="en-AU" sz="1500" u="none" strike="noStrike" baseline="0" dirty="0">
              <a:solidFill>
                <a:srgbClr val="000000"/>
              </a:solidFill>
              <a:latin typeface="Calibri Light" panose="020F0302020204030204" pitchFamily="34" charset="0"/>
              <a:cs typeface="Calibri Light" panose="020F0302020204030204" pitchFamily="34" charset="0"/>
            </a:endParaRPr>
          </a:p>
        </p:txBody>
      </p:sp>
      <p:pic>
        <p:nvPicPr>
          <p:cNvPr id="1026" name="Picture 2" descr="Retention rates drop at higher levels of education. ─ Alif Ailaan">
            <a:extLst>
              <a:ext uri="{FF2B5EF4-FFF2-40B4-BE49-F238E27FC236}">
                <a16:creationId xmlns:a16="http://schemas.microsoft.com/office/drawing/2014/main" id="{8BD9C552-6A29-451A-8063-C08F9D2588C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14861"/>
          <a:stretch/>
        </p:blipFill>
        <p:spPr bwMode="auto">
          <a:xfrm>
            <a:off x="6784871" y="2058435"/>
            <a:ext cx="4213950" cy="3693812"/>
          </a:xfrm>
          <a:prstGeom prst="rect">
            <a:avLst/>
          </a:prstGeom>
          <a:ln w="38100" cap="sq">
            <a:solidFill>
              <a:schemeClr val="accent1"/>
            </a:solidFill>
            <a:prstDash val="solid"/>
            <a:miter lim="800000"/>
          </a:ln>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851ADFC-4A9F-4C2C-8786-BBDC9F22B1F3}"/>
              </a:ext>
            </a:extLst>
          </p:cNvPr>
          <p:cNvSpPr txBox="1"/>
          <p:nvPr/>
        </p:nvSpPr>
        <p:spPr>
          <a:xfrm>
            <a:off x="6784871" y="5863033"/>
            <a:ext cx="4213950" cy="276999"/>
          </a:xfrm>
          <a:prstGeom prst="rect">
            <a:avLst/>
          </a:prstGeom>
          <a:noFill/>
        </p:spPr>
        <p:txBody>
          <a:bodyPr wrap="square" rtlCol="0">
            <a:spAutoFit/>
          </a:bodyPr>
          <a:lstStyle/>
          <a:p>
            <a:pPr algn="ctr"/>
            <a:r>
              <a:rPr lang="en-US" sz="1200" b="1" dirty="0">
                <a:solidFill>
                  <a:srgbClr val="000000"/>
                </a:solidFill>
              </a:rPr>
              <a:t>World Bank @ Statista 2021</a:t>
            </a:r>
            <a:endParaRPr lang="en-AU" sz="1200" b="1" dirty="0">
              <a:solidFill>
                <a:srgbClr val="000000"/>
              </a:solidFill>
            </a:endParaRPr>
          </a:p>
        </p:txBody>
      </p:sp>
    </p:spTree>
    <p:extLst>
      <p:ext uri="{BB962C8B-B14F-4D97-AF65-F5344CB8AC3E}">
        <p14:creationId xmlns:p14="http://schemas.microsoft.com/office/powerpoint/2010/main" val="133419023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803E-F115-4B62-AD9D-04E4B4823347}"/>
              </a:ext>
            </a:extLst>
          </p:cNvPr>
          <p:cNvSpPr>
            <a:spLocks noGrp="1"/>
          </p:cNvSpPr>
          <p:nvPr>
            <p:ph type="title"/>
          </p:nvPr>
        </p:nvSpPr>
        <p:spPr>
          <a:xfrm>
            <a:off x="477981" y="435033"/>
            <a:ext cx="11209713" cy="1356360"/>
          </a:xfrm>
        </p:spPr>
        <p:txBody>
          <a:bodyPr/>
          <a:lstStyle/>
          <a:p>
            <a:r>
              <a:rPr lang="en-US" b="1" dirty="0">
                <a:solidFill>
                  <a:srgbClr val="002060"/>
                </a:solidFill>
              </a:rPr>
              <a:t>Root Problems</a:t>
            </a:r>
            <a:endParaRPr lang="en-AU" b="1" dirty="0">
              <a:solidFill>
                <a:srgbClr val="002060"/>
              </a:solidFill>
            </a:endParaRPr>
          </a:p>
        </p:txBody>
      </p:sp>
      <p:sp>
        <p:nvSpPr>
          <p:cNvPr id="4" name="Content Placeholder 3">
            <a:extLst>
              <a:ext uri="{FF2B5EF4-FFF2-40B4-BE49-F238E27FC236}">
                <a16:creationId xmlns:a16="http://schemas.microsoft.com/office/drawing/2014/main" id="{65B104A3-E73F-423A-8544-CF271323D714}"/>
              </a:ext>
            </a:extLst>
          </p:cNvPr>
          <p:cNvSpPr>
            <a:spLocks noGrp="1"/>
          </p:cNvSpPr>
          <p:nvPr>
            <p:ph sz="half" idx="1"/>
          </p:nvPr>
        </p:nvSpPr>
        <p:spPr>
          <a:xfrm>
            <a:off x="491332" y="1720603"/>
            <a:ext cx="11209336" cy="4271825"/>
          </a:xfrm>
        </p:spPr>
        <p:txBody>
          <a:bodyPr>
            <a:normAutofit/>
          </a:bodyPr>
          <a:lstStyle/>
          <a:p>
            <a:pPr algn="just">
              <a:spcBef>
                <a:spcPts val="1000"/>
              </a:spcBef>
            </a:pPr>
            <a:r>
              <a:rPr lang="en-US" sz="1800" b="1" dirty="0">
                <a:solidFill>
                  <a:srgbClr val="002060"/>
                </a:solidFill>
              </a:rPr>
              <a:t>No Upkeep of Institutions</a:t>
            </a:r>
          </a:p>
          <a:p>
            <a:pPr marL="331470" indent="-285750" algn="just">
              <a:spcBef>
                <a:spcPts val="1000"/>
              </a:spcBef>
              <a:buFont typeface="Arial" panose="020B0604020202020204" pitchFamily="34" charset="0"/>
              <a:buChar char="•"/>
            </a:pPr>
            <a:r>
              <a:rPr lang="en-AU" dirty="0">
                <a:latin typeface="Calibri Light" panose="020F0302020204030204" pitchFamily="34" charset="0"/>
                <a:cs typeface="Calibri Light" panose="020F0302020204030204" pitchFamily="34" charset="0"/>
              </a:rPr>
              <a:t>No long-term plans for the </a:t>
            </a:r>
            <a:r>
              <a:rPr lang="en-US" dirty="0">
                <a:latin typeface="Calibri Light" panose="020F0302020204030204" pitchFamily="34" charset="0"/>
                <a:cs typeface="Calibri Light" panose="020F0302020204030204" pitchFamily="34" charset="0"/>
              </a:rPr>
              <a:t>maintenance or the betterment of the environment around educational institutions</a:t>
            </a:r>
          </a:p>
          <a:p>
            <a:pPr marL="33147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The same old modes of teaching, run down precincts and outdated curriculums are being used</a:t>
            </a:r>
            <a:endParaRPr lang="en-AU" dirty="0">
              <a:latin typeface="Calibri Light" panose="020F0302020204030204" pitchFamily="34" charset="0"/>
              <a:cs typeface="Calibri Light" panose="020F0302020204030204" pitchFamily="34" charset="0"/>
            </a:endParaRPr>
          </a:p>
          <a:p>
            <a:pPr marL="331470" indent="-285750" algn="just">
              <a:spcBef>
                <a:spcPts val="1000"/>
              </a:spcBef>
              <a:buFont typeface="Arial" panose="020B0604020202020204" pitchFamily="34" charset="0"/>
              <a:buChar char="•"/>
            </a:pPr>
            <a:r>
              <a:rPr lang="en-AU" dirty="0">
                <a:latin typeface="Calibri Light" panose="020F0302020204030204" pitchFamily="34" charset="0"/>
                <a:cs typeface="Calibri Light" panose="020F0302020204030204" pitchFamily="34" charset="0"/>
              </a:rPr>
              <a:t>Over the years, institutions have become more and more oriented towards being a profitable business rather than actually teaching the students</a:t>
            </a:r>
          </a:p>
          <a:p>
            <a:pPr algn="just">
              <a:spcBef>
                <a:spcPts val="1000"/>
              </a:spcBef>
            </a:pPr>
            <a:endParaRPr lang="en-AU" dirty="0"/>
          </a:p>
          <a:p>
            <a:pPr algn="just">
              <a:spcBef>
                <a:spcPts val="1000"/>
              </a:spcBef>
            </a:pPr>
            <a:r>
              <a:rPr lang="en-US" sz="1800" b="1" dirty="0">
                <a:solidFill>
                  <a:srgbClr val="002060"/>
                </a:solidFill>
              </a:rPr>
              <a:t>Non-Uniform Curriculum</a:t>
            </a:r>
          </a:p>
          <a:p>
            <a:pPr marL="331470" indent="-285750" algn="just">
              <a:spcBef>
                <a:spcPts val="1000"/>
              </a:spcBef>
              <a:buFont typeface="Arial" panose="020B0604020202020204" pitchFamily="34" charset="0"/>
              <a:buChar char="•"/>
            </a:pPr>
            <a:r>
              <a:rPr lang="en-US" b="0" i="0" u="none" strike="noStrike" baseline="0" dirty="0">
                <a:latin typeface="Calibri Light" panose="020F0302020204030204" pitchFamily="34" charset="0"/>
                <a:cs typeface="Calibri Light" panose="020F0302020204030204" pitchFamily="34" charset="0"/>
              </a:rPr>
              <a:t>Presently, it exists as divided as ever and no protruding measures are being taken to bridge the gap between the public, private and religious sectors.</a:t>
            </a:r>
            <a:endParaRPr lang="en-US" sz="1800" b="0" i="0" u="none" strike="noStrike" baseline="0" dirty="0">
              <a:latin typeface="Calibri Light" panose="020F0302020204030204" pitchFamily="34" charset="0"/>
              <a:cs typeface="Calibri Light" panose="020F0302020204030204" pitchFamily="34" charset="0"/>
            </a:endParaRPr>
          </a:p>
          <a:p>
            <a:pPr marL="331470" indent="-285750" algn="just">
              <a:spcBef>
                <a:spcPts val="1000"/>
              </a:spcBef>
              <a:buFont typeface="Arial" panose="020B0604020202020204" pitchFamily="34" charset="0"/>
              <a:buChar char="•"/>
            </a:pPr>
            <a:r>
              <a:rPr lang="en-US" b="0" i="0" u="none" strike="noStrike" baseline="0" dirty="0">
                <a:latin typeface="Calibri Light" panose="020F0302020204030204" pitchFamily="34" charset="0"/>
                <a:cs typeface="Calibri Light" panose="020F0302020204030204" pitchFamily="34" charset="0"/>
              </a:rPr>
              <a:t>The exponential increase of sectarianism, hate speech and riots in the recent years can be associated to the disparity of curriculums of different regions throughout </a:t>
            </a:r>
            <a:r>
              <a:rPr lang="en-AU" b="0" i="0" u="none" strike="noStrike" baseline="0" dirty="0">
                <a:latin typeface="Calibri Light" panose="020F0302020204030204" pitchFamily="34" charset="0"/>
                <a:cs typeface="Calibri Light" panose="020F0302020204030204" pitchFamily="34" charset="0"/>
              </a:rPr>
              <a:t>Pakistan</a:t>
            </a:r>
          </a:p>
          <a:p>
            <a:pPr marL="331470" indent="-285750" algn="just">
              <a:spcBef>
                <a:spcPts val="1000"/>
              </a:spcBef>
              <a:buFont typeface="Arial" panose="020B0604020202020204" pitchFamily="34" charset="0"/>
              <a:buChar char="•"/>
            </a:pPr>
            <a:r>
              <a:rPr lang="en-AU" dirty="0">
                <a:latin typeface="Calibri Light" panose="020F0302020204030204" pitchFamily="34" charset="0"/>
                <a:cs typeface="Calibri Light" panose="020F0302020204030204" pitchFamily="34" charset="0"/>
              </a:rPr>
              <a:t>Such a polarized system is bound to cause destruction of the finest and well-structured educational systems, even more so of a developing one</a:t>
            </a:r>
            <a:endParaRPr lang="en-AU"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6924240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9934B9-F8CF-49EA-A01E-4A7F7325A66C}"/>
              </a:ext>
            </a:extLst>
          </p:cNvPr>
          <p:cNvSpPr>
            <a:spLocks noGrp="1"/>
          </p:cNvSpPr>
          <p:nvPr>
            <p:ph type="title"/>
          </p:nvPr>
        </p:nvSpPr>
        <p:spPr>
          <a:xfrm>
            <a:off x="477982" y="428050"/>
            <a:ext cx="11226338" cy="1356360"/>
          </a:xfrm>
        </p:spPr>
        <p:txBody>
          <a:bodyPr/>
          <a:lstStyle/>
          <a:p>
            <a:r>
              <a:rPr lang="en-US" b="1" dirty="0"/>
              <a:t>Root Problems</a:t>
            </a:r>
            <a:endParaRPr lang="en-AU" b="1" dirty="0"/>
          </a:p>
        </p:txBody>
      </p:sp>
      <p:sp>
        <p:nvSpPr>
          <p:cNvPr id="10" name="Content Placeholder 9">
            <a:extLst>
              <a:ext uri="{FF2B5EF4-FFF2-40B4-BE49-F238E27FC236}">
                <a16:creationId xmlns:a16="http://schemas.microsoft.com/office/drawing/2014/main" id="{8A4EE0D9-139D-477B-9626-2740E18D219B}"/>
              </a:ext>
            </a:extLst>
          </p:cNvPr>
          <p:cNvSpPr>
            <a:spLocks noGrp="1"/>
          </p:cNvSpPr>
          <p:nvPr>
            <p:ph idx="1"/>
          </p:nvPr>
        </p:nvSpPr>
        <p:spPr>
          <a:xfrm>
            <a:off x="477982" y="1793288"/>
            <a:ext cx="4542253" cy="4204345"/>
          </a:xfrm>
        </p:spPr>
        <p:txBody>
          <a:bodyPr>
            <a:normAutofit lnSpcReduction="10000"/>
          </a:bodyPr>
          <a:lstStyle/>
          <a:p>
            <a:pPr algn="just"/>
            <a:r>
              <a:rPr lang="en-US" sz="2000" b="1" dirty="0">
                <a:solidFill>
                  <a:srgbClr val="002060"/>
                </a:solidFill>
                <a:latin typeface="+mj-lt"/>
                <a:cs typeface="Calibri Light" panose="020F0302020204030204" pitchFamily="34" charset="0"/>
              </a:rPr>
              <a:t>Unemployment</a:t>
            </a:r>
          </a:p>
          <a:p>
            <a:pPr marL="331470" indent="-285750" algn="just">
              <a:lnSpc>
                <a:spcPct val="107000"/>
              </a:lnSpc>
              <a:spcBef>
                <a:spcPts val="1000"/>
              </a:spcBef>
              <a:buFont typeface="Arial" panose="020B0604020202020204" pitchFamily="34" charset="0"/>
              <a:buChar char="•"/>
            </a:pPr>
            <a:r>
              <a:rPr lang="en-AU" sz="1500" dirty="0">
                <a:effectLst/>
                <a:latin typeface="Calibri Light" panose="020F0302020204030204" pitchFamily="34" charset="0"/>
                <a:ea typeface="Calibri" panose="020F0502020204030204" pitchFamily="34" charset="0"/>
                <a:cs typeface="Calibri Light" panose="020F0302020204030204" pitchFamily="34" charset="0"/>
              </a:rPr>
              <a:t>Lack of job opportunities to accommodate the excess of degree holders and graduates</a:t>
            </a:r>
          </a:p>
          <a:p>
            <a:pPr marL="331470" indent="-285750" algn="just">
              <a:lnSpc>
                <a:spcPct val="107000"/>
              </a:lnSpc>
              <a:spcBef>
                <a:spcPts val="1000"/>
              </a:spcBef>
              <a:buFont typeface="Arial" panose="020B0604020202020204" pitchFamily="34" charset="0"/>
              <a:buChar char="•"/>
            </a:pPr>
            <a:r>
              <a:rPr lang="en-AU" sz="1500" dirty="0">
                <a:latin typeface="Calibri Light" panose="020F0302020204030204" pitchFamily="34" charset="0"/>
                <a:ea typeface="Calibri" panose="020F0502020204030204" pitchFamily="34" charset="0"/>
                <a:cs typeface="Calibri Light" panose="020F0302020204030204" pitchFamily="34" charset="0"/>
              </a:rPr>
              <a:t>Only a</a:t>
            </a:r>
            <a:r>
              <a:rPr lang="en-AU" sz="1500" dirty="0">
                <a:effectLst/>
                <a:latin typeface="Calibri Light" panose="020F0302020204030204" pitchFamily="34" charset="0"/>
                <a:ea typeface="Calibri" panose="020F0502020204030204" pitchFamily="34" charset="0"/>
                <a:cs typeface="Calibri Light" panose="020F0302020204030204" pitchFamily="34" charset="0"/>
              </a:rPr>
              <a:t> tiny percentage of these graduates possess technical knowledge tha</a:t>
            </a:r>
            <a:r>
              <a:rPr lang="en-AU" sz="1500" dirty="0">
                <a:latin typeface="Calibri Light" panose="020F0302020204030204" pitchFamily="34" charset="0"/>
                <a:ea typeface="Calibri" panose="020F0502020204030204" pitchFamily="34" charset="0"/>
                <a:cs typeface="Calibri Light" panose="020F0302020204030204" pitchFamily="34" charset="0"/>
              </a:rPr>
              <a:t>t meets the potential requirements of employers  </a:t>
            </a:r>
            <a:r>
              <a:rPr lang="en-AU" sz="1500" dirty="0">
                <a:effectLst/>
                <a:latin typeface="Calibri Light" panose="020F0302020204030204" pitchFamily="34" charset="0"/>
                <a:ea typeface="Calibri" panose="020F0502020204030204" pitchFamily="34" charset="0"/>
                <a:cs typeface="Calibri Light" panose="020F0302020204030204" pitchFamily="34" charset="0"/>
              </a:rPr>
              <a:t> </a:t>
            </a:r>
          </a:p>
          <a:p>
            <a:pPr marL="331470" indent="-285750" algn="just">
              <a:lnSpc>
                <a:spcPct val="107000"/>
              </a:lnSpc>
              <a:spcBef>
                <a:spcPts val="1000"/>
              </a:spcBef>
              <a:buFont typeface="Arial" panose="020B0604020202020204" pitchFamily="34" charset="0"/>
              <a:buChar char="•"/>
            </a:pPr>
            <a:r>
              <a:rPr lang="en-AU" sz="1500" dirty="0">
                <a:effectLst/>
                <a:latin typeface="Calibri Light" panose="020F0302020204030204" pitchFamily="34" charset="0"/>
                <a:ea typeface="Calibri" panose="020F0502020204030204" pitchFamily="34" charset="0"/>
                <a:cs typeface="Calibri Light" panose="020F0302020204030204" pitchFamily="34" charset="0"/>
              </a:rPr>
              <a:t>“There is lack of cohesion in the system and it is more prone towards general education which does not bring any skilled manpower to the market.” </a:t>
            </a:r>
            <a:r>
              <a:rPr lang="en-AU" sz="1500" dirty="0">
                <a:solidFill>
                  <a:srgbClr val="002060"/>
                </a:solidFill>
                <a:effectLst/>
                <a:latin typeface="Calibri Light" panose="020F0302020204030204" pitchFamily="34" charset="0"/>
                <a:ea typeface="Calibri" panose="020F0502020204030204" pitchFamily="34" charset="0"/>
                <a:cs typeface="Calibri Light" panose="020F0302020204030204" pitchFamily="34" charset="0"/>
              </a:rPr>
              <a:t>(Critical Analysis of the Problems of Education in Pakistan, 2014)</a:t>
            </a:r>
            <a:r>
              <a:rPr lang="en-AU" sz="1500" dirty="0">
                <a:effectLst/>
                <a:latin typeface="Calibri Light" panose="020F0302020204030204" pitchFamily="34" charset="0"/>
                <a:ea typeface="Calibri" panose="020F0502020204030204" pitchFamily="34" charset="0"/>
                <a:cs typeface="Calibri Light" panose="020F0302020204030204" pitchFamily="34" charset="0"/>
              </a:rPr>
              <a:t>.</a:t>
            </a:r>
          </a:p>
          <a:p>
            <a:pPr marL="331470" indent="-285750" algn="just">
              <a:lnSpc>
                <a:spcPct val="107000"/>
              </a:lnSpc>
              <a:spcBef>
                <a:spcPts val="1000"/>
              </a:spcBef>
              <a:buFont typeface="Arial" panose="020B0604020202020204" pitchFamily="34" charset="0"/>
              <a:buChar char="•"/>
            </a:pPr>
            <a:r>
              <a:rPr lang="en-AU" sz="1500" dirty="0">
                <a:effectLst/>
                <a:latin typeface="Calibri Light" panose="020F0302020204030204" pitchFamily="34" charset="0"/>
                <a:ea typeface="Calibri" panose="020F0502020204030204" pitchFamily="34" charset="0"/>
                <a:cs typeface="Calibri Light" panose="020F0302020204030204" pitchFamily="34" charset="0"/>
              </a:rPr>
              <a:t>Due to unemployment, several other critical problems arise. Most notable of such directly affect the crime rates and economy throughout the Nation.</a:t>
            </a:r>
          </a:p>
          <a:p>
            <a:pPr algn="just"/>
            <a:endParaRPr lang="en-AU" sz="1600" dirty="0">
              <a:latin typeface="Calibri Light" panose="020F0302020204030204" pitchFamily="34" charset="0"/>
              <a:cs typeface="Calibri Light" panose="020F0302020204030204" pitchFamily="34" charset="0"/>
            </a:endParaRPr>
          </a:p>
        </p:txBody>
      </p:sp>
      <p:pic>
        <p:nvPicPr>
          <p:cNvPr id="14" name="Picture 13">
            <a:extLst>
              <a:ext uri="{FF2B5EF4-FFF2-40B4-BE49-F238E27FC236}">
                <a16:creationId xmlns:a16="http://schemas.microsoft.com/office/drawing/2014/main" id="{2832E137-E0FA-4EE0-88C6-822926C0633A}"/>
              </a:ext>
            </a:extLst>
          </p:cNvPr>
          <p:cNvPicPr>
            <a:picLocks/>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5197222" y="2068400"/>
            <a:ext cx="6362089" cy="3654119"/>
          </a:xfrm>
          <a:prstGeom prst="rect">
            <a:avLst/>
          </a:prstGeom>
          <a:ln w="38100" cap="sq">
            <a:solidFill>
              <a:schemeClr val="accent1"/>
            </a:solidFill>
            <a:prstDash val="solid"/>
            <a:miter lim="800000"/>
          </a:ln>
          <a:effectLst/>
        </p:spPr>
      </p:pic>
      <p:sp>
        <p:nvSpPr>
          <p:cNvPr id="15" name="TextBox 14">
            <a:extLst>
              <a:ext uri="{FF2B5EF4-FFF2-40B4-BE49-F238E27FC236}">
                <a16:creationId xmlns:a16="http://schemas.microsoft.com/office/drawing/2014/main" id="{C36EEF1D-BD22-4190-AE98-C1F0372E99DE}"/>
              </a:ext>
            </a:extLst>
          </p:cNvPr>
          <p:cNvSpPr txBox="1"/>
          <p:nvPr/>
        </p:nvSpPr>
        <p:spPr>
          <a:xfrm>
            <a:off x="6271292" y="5822881"/>
            <a:ext cx="4213950" cy="276999"/>
          </a:xfrm>
          <a:prstGeom prst="rect">
            <a:avLst/>
          </a:prstGeom>
          <a:noFill/>
        </p:spPr>
        <p:txBody>
          <a:bodyPr wrap="square" rtlCol="0">
            <a:spAutoFit/>
          </a:bodyPr>
          <a:lstStyle/>
          <a:p>
            <a:pPr algn="ctr"/>
            <a:r>
              <a:rPr lang="en-US" sz="1200" b="1" dirty="0">
                <a:solidFill>
                  <a:srgbClr val="002060"/>
                </a:solidFill>
                <a:latin typeface="+mj-lt"/>
              </a:rPr>
              <a:t>World Bank @ Statista 2020</a:t>
            </a:r>
            <a:endParaRPr lang="en-AU" sz="1200" b="1" dirty="0">
              <a:solidFill>
                <a:srgbClr val="002060"/>
              </a:solidFill>
              <a:latin typeface="+mj-lt"/>
            </a:endParaRPr>
          </a:p>
        </p:txBody>
      </p:sp>
    </p:spTree>
    <p:extLst>
      <p:ext uri="{BB962C8B-B14F-4D97-AF65-F5344CB8AC3E}">
        <p14:creationId xmlns:p14="http://schemas.microsoft.com/office/powerpoint/2010/main" val="240400422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1418-EC84-4913-A3A0-7DEDB506F740}"/>
              </a:ext>
            </a:extLst>
          </p:cNvPr>
          <p:cNvSpPr>
            <a:spLocks noGrp="1"/>
          </p:cNvSpPr>
          <p:nvPr>
            <p:ph type="title"/>
          </p:nvPr>
        </p:nvSpPr>
        <p:spPr/>
        <p:txBody>
          <a:bodyPr/>
          <a:lstStyle/>
          <a:p>
            <a:r>
              <a:rPr lang="en-US" b="1" dirty="0"/>
              <a:t>Root Problems</a:t>
            </a:r>
            <a:endParaRPr lang="en-AU" dirty="0"/>
          </a:p>
        </p:txBody>
      </p:sp>
      <p:sp>
        <p:nvSpPr>
          <p:cNvPr id="3" name="Content Placeholder 2">
            <a:extLst>
              <a:ext uri="{FF2B5EF4-FFF2-40B4-BE49-F238E27FC236}">
                <a16:creationId xmlns:a16="http://schemas.microsoft.com/office/drawing/2014/main" id="{48EF3191-887D-4531-B3EC-D4D4F55C201F}"/>
              </a:ext>
            </a:extLst>
          </p:cNvPr>
          <p:cNvSpPr>
            <a:spLocks noGrp="1"/>
          </p:cNvSpPr>
          <p:nvPr>
            <p:ph sz="half" idx="1"/>
          </p:nvPr>
        </p:nvSpPr>
        <p:spPr/>
        <p:txBody>
          <a:bodyPr>
            <a:normAutofit/>
          </a:bodyPr>
          <a:lstStyle/>
          <a:p>
            <a:pPr algn="just">
              <a:spcBef>
                <a:spcPts val="1000"/>
              </a:spcBef>
            </a:pPr>
            <a:r>
              <a:rPr lang="en-AU" sz="1800" b="1" i="0" u="none" strike="noStrike" baseline="0" dirty="0">
                <a:solidFill>
                  <a:srgbClr val="002060"/>
                </a:solidFill>
                <a:latin typeface="+mj-lt"/>
              </a:rPr>
              <a:t>Subpar Teachers in Public Institutions</a:t>
            </a:r>
          </a:p>
          <a:p>
            <a:pPr marL="331470" indent="-285750" algn="just">
              <a:spcBef>
                <a:spcPts val="1000"/>
              </a:spcBef>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Current </a:t>
            </a:r>
            <a:r>
              <a:rPr lang="en-US" sz="1500" b="0" i="0" u="none" strike="noStrike" baseline="0" dirty="0">
                <a:latin typeface="Calibri Light" panose="020F0302020204030204" pitchFamily="34" charset="0"/>
                <a:cs typeface="Calibri Light" panose="020F0302020204030204" pitchFamily="34" charset="0"/>
              </a:rPr>
              <a:t>caliber of teachers in </a:t>
            </a:r>
            <a:r>
              <a:rPr lang="en-US" sz="1500" dirty="0">
                <a:latin typeface="Calibri Light" panose="020F0302020204030204" pitchFamily="34" charset="0"/>
                <a:cs typeface="Calibri Light" panose="020F0302020204030204" pitchFamily="34" charset="0"/>
              </a:rPr>
              <a:t>Public S</a:t>
            </a:r>
            <a:r>
              <a:rPr lang="en-US" sz="1500" b="0" i="0" u="none" strike="noStrike" baseline="0" dirty="0">
                <a:latin typeface="Calibri Light" panose="020F0302020204030204" pitchFamily="34" charset="0"/>
                <a:cs typeface="Calibri Light" panose="020F0302020204030204" pitchFamily="34" charset="0"/>
              </a:rPr>
              <a:t>chool </a:t>
            </a:r>
            <a:r>
              <a:rPr lang="en-US" sz="1500" dirty="0">
                <a:latin typeface="Calibri Light" panose="020F0302020204030204" pitchFamily="34" charset="0"/>
                <a:cs typeface="Calibri Light" panose="020F0302020204030204" pitchFamily="34" charset="0"/>
              </a:rPr>
              <a:t>of Pakistan is lamentable</a:t>
            </a:r>
            <a:endParaRPr lang="en-AU" sz="1500" b="0" i="0" u="none" strike="noStrike" baseline="0" dirty="0">
              <a:latin typeface="Calibri Light" panose="020F0302020204030204" pitchFamily="34" charset="0"/>
              <a:cs typeface="Calibri Light" panose="020F0302020204030204" pitchFamily="34" charset="0"/>
            </a:endParaRPr>
          </a:p>
          <a:p>
            <a:pPr marL="331470" indent="-285750" algn="just">
              <a:spcBef>
                <a:spcPts val="1000"/>
              </a:spcBef>
              <a:buFont typeface="Arial" panose="020B0604020202020204" pitchFamily="34" charset="0"/>
              <a:buChar char="•"/>
            </a:pPr>
            <a:r>
              <a:rPr lang="en-AU" sz="1500" dirty="0">
                <a:solidFill>
                  <a:srgbClr val="000000"/>
                </a:solidFill>
                <a:latin typeface="Calibri Light" panose="020F0302020204030204" pitchFamily="34" charset="0"/>
                <a:cs typeface="Calibri Light" panose="020F0302020204030204" pitchFamily="34" charset="0"/>
              </a:rPr>
              <a:t>Do not experiment with their teaching style and encourage students to cram and learn ‘techniques’ to solely get better grades</a:t>
            </a:r>
          </a:p>
          <a:p>
            <a:pPr marL="331470" indent="-285750" algn="just">
              <a:spcBef>
                <a:spcPts val="1000"/>
              </a:spcBef>
              <a:buFont typeface="Arial" panose="020B0604020202020204" pitchFamily="34" charset="0"/>
              <a:buChar char="•"/>
            </a:pPr>
            <a:r>
              <a:rPr lang="en-AU" sz="1500" dirty="0">
                <a:solidFill>
                  <a:srgbClr val="000000"/>
                </a:solidFill>
                <a:latin typeface="Calibri Light" panose="020F0302020204030204" pitchFamily="34" charset="0"/>
                <a:cs typeface="Calibri Light" panose="020F0302020204030204" pitchFamily="34" charset="0"/>
              </a:rPr>
              <a:t>It is somewhat justified as there are no appealing salary packages which makes them lose any remaining motivation to teach </a:t>
            </a:r>
          </a:p>
          <a:p>
            <a:pPr algn="just">
              <a:spcBef>
                <a:spcPts val="1000"/>
              </a:spcBef>
            </a:pPr>
            <a:r>
              <a:rPr lang="en-AU" sz="1800" b="1" dirty="0">
                <a:solidFill>
                  <a:srgbClr val="002060"/>
                </a:solidFill>
                <a:latin typeface="+mj-lt"/>
                <a:cs typeface="Calibri Light" panose="020F0302020204030204" pitchFamily="34" charset="0"/>
              </a:rPr>
              <a:t>Precedence Set by Alumni</a:t>
            </a:r>
          </a:p>
          <a:p>
            <a:pPr marL="331470" indent="-285750" algn="just">
              <a:spcBef>
                <a:spcPts val="1000"/>
              </a:spcBef>
              <a:buFont typeface="Arial" panose="020B0604020202020204" pitchFamily="34" charset="0"/>
              <a:buChar char="•"/>
            </a:pPr>
            <a:r>
              <a:rPr lang="en-US" sz="1500" b="0" i="0" u="none" strike="noStrike" baseline="0" dirty="0">
                <a:latin typeface="Calibri Light" panose="020F0302020204030204" pitchFamily="34" charset="0"/>
                <a:cs typeface="Calibri Light" panose="020F0302020204030204" pitchFamily="34" charset="0"/>
              </a:rPr>
              <a:t>Lack of modern technological equipment drives recent Alumni to emigrate to foreign countries</a:t>
            </a:r>
          </a:p>
          <a:p>
            <a:pPr marL="331470" indent="-285750" algn="just">
              <a:spcBef>
                <a:spcPts val="1000"/>
              </a:spcBef>
              <a:buFont typeface="Arial" panose="020B0604020202020204" pitchFamily="34" charset="0"/>
              <a:buChar char="•"/>
            </a:pPr>
            <a:r>
              <a:rPr lang="en-US" sz="1500" b="0" i="0" u="none" strike="noStrike" baseline="0" dirty="0">
                <a:latin typeface="Calibri Light" panose="020F0302020204030204" pitchFamily="34" charset="0"/>
                <a:cs typeface="Calibri Light" panose="020F0302020204030204" pitchFamily="34" charset="0"/>
              </a:rPr>
              <a:t>Emerging youth have already made up their minds to emigrate as soon as they graduate</a:t>
            </a:r>
          </a:p>
          <a:p>
            <a:pPr marL="331470" indent="-285750" algn="just">
              <a:spcBef>
                <a:spcPts val="1000"/>
              </a:spcBef>
              <a:buFont typeface="Arial" panose="020B0604020202020204" pitchFamily="34" charset="0"/>
              <a:buChar char="•"/>
            </a:pPr>
            <a:r>
              <a:rPr lang="en-US" sz="1500" dirty="0">
                <a:latin typeface="Calibri Light" panose="020F0302020204030204" pitchFamily="34" charset="0"/>
                <a:cs typeface="Calibri Light" panose="020F0302020204030204" pitchFamily="34" charset="0"/>
              </a:rPr>
              <a:t>It also induces a shortage in skilled workers that meet the potential requirements of employers</a:t>
            </a:r>
            <a:endParaRPr lang="en-US" sz="1500" b="0" i="0" u="none" strike="noStrike" baseline="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AE0FD353-01BE-40C8-B873-69F6CD638F56}"/>
              </a:ext>
            </a:extLst>
          </p:cNvPr>
          <p:cNvSpPr txBox="1"/>
          <p:nvPr/>
        </p:nvSpPr>
        <p:spPr>
          <a:xfrm>
            <a:off x="6774529" y="5283923"/>
            <a:ext cx="4745974" cy="276999"/>
          </a:xfrm>
          <a:prstGeom prst="rect">
            <a:avLst/>
          </a:prstGeom>
          <a:noFill/>
        </p:spPr>
        <p:txBody>
          <a:bodyPr wrap="square" rtlCol="0">
            <a:spAutoFit/>
          </a:bodyPr>
          <a:lstStyle/>
          <a:p>
            <a:pPr algn="ctr"/>
            <a:r>
              <a:rPr lang="en-US" sz="1200" dirty="0">
                <a:solidFill>
                  <a:srgbClr val="002060"/>
                </a:solidFill>
                <a:latin typeface="+mj-lt"/>
              </a:rPr>
              <a:t>Source: </a:t>
            </a:r>
            <a:r>
              <a:rPr lang="en-US" sz="1200" b="1" i="0" dirty="0">
                <a:solidFill>
                  <a:srgbClr val="002060"/>
                </a:solidFill>
                <a:effectLst/>
                <a:latin typeface="+mj-lt"/>
              </a:rPr>
              <a:t>Bureau of Emigration &amp; Overseas Employment</a:t>
            </a:r>
          </a:p>
        </p:txBody>
      </p:sp>
      <p:pic>
        <p:nvPicPr>
          <p:cNvPr id="13" name="Picture 12">
            <a:extLst>
              <a:ext uri="{FF2B5EF4-FFF2-40B4-BE49-F238E27FC236}">
                <a16:creationId xmlns:a16="http://schemas.microsoft.com/office/drawing/2014/main" id="{9C0F56F4-2CEB-4E62-A096-44FFDE8D9DF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6581012" y="2631621"/>
            <a:ext cx="5133008" cy="2547440"/>
          </a:xfrm>
          <a:prstGeom prst="rect">
            <a:avLst/>
          </a:prstGeom>
          <a:ln w="38100" cap="sq">
            <a:solidFill>
              <a:schemeClr val="accent1"/>
            </a:solidFill>
            <a:prstDash val="solid"/>
            <a:miter lim="800000"/>
          </a:ln>
          <a:effectLst/>
        </p:spPr>
      </p:pic>
    </p:spTree>
    <p:extLst>
      <p:ext uri="{BB962C8B-B14F-4D97-AF65-F5344CB8AC3E}">
        <p14:creationId xmlns:p14="http://schemas.microsoft.com/office/powerpoint/2010/main" val="136381095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B6CC-A72E-4F81-A55B-0B938C2B43CE}"/>
              </a:ext>
            </a:extLst>
          </p:cNvPr>
          <p:cNvSpPr>
            <a:spLocks noGrp="1"/>
          </p:cNvSpPr>
          <p:nvPr>
            <p:ph type="title"/>
          </p:nvPr>
        </p:nvSpPr>
        <p:spPr/>
        <p:txBody>
          <a:bodyPr/>
          <a:lstStyle/>
          <a:p>
            <a:r>
              <a:rPr lang="en-US" dirty="0"/>
              <a:t>Corona and Education</a:t>
            </a:r>
            <a:endParaRPr lang="en-AU" dirty="0"/>
          </a:p>
        </p:txBody>
      </p:sp>
      <p:sp>
        <p:nvSpPr>
          <p:cNvPr id="3" name="Content Placeholder 2">
            <a:extLst>
              <a:ext uri="{FF2B5EF4-FFF2-40B4-BE49-F238E27FC236}">
                <a16:creationId xmlns:a16="http://schemas.microsoft.com/office/drawing/2014/main" id="{2E1EAEFB-0EDE-4060-BB23-6F4806F10CE5}"/>
              </a:ext>
            </a:extLst>
          </p:cNvPr>
          <p:cNvSpPr>
            <a:spLocks noGrp="1"/>
          </p:cNvSpPr>
          <p:nvPr>
            <p:ph idx="1"/>
          </p:nvPr>
        </p:nvSpPr>
        <p:spPr>
          <a:xfrm>
            <a:off x="477982" y="1828800"/>
            <a:ext cx="6326230" cy="4532145"/>
          </a:xfrm>
        </p:spPr>
        <p:txBody>
          <a:bodyPr>
            <a:noAutofit/>
          </a:bodyPr>
          <a:lstStyle/>
          <a:p>
            <a:pPr algn="just">
              <a:spcBef>
                <a:spcPts val="1000"/>
              </a:spcBef>
            </a:pPr>
            <a:r>
              <a:rPr lang="en-US" sz="1600" dirty="0">
                <a:solidFill>
                  <a:srgbClr val="002060"/>
                </a:solidFill>
                <a:latin typeface="Calibri Light" panose="020F0302020204030204" pitchFamily="34" charset="0"/>
                <a:cs typeface="Calibri Light" panose="020F0302020204030204" pitchFamily="34" charset="0"/>
              </a:rPr>
              <a:t>Defects of Online Classes</a:t>
            </a:r>
          </a:p>
          <a:p>
            <a:pPr marL="342900" lvl="0" indent="-342900" algn="just">
              <a:lnSpc>
                <a:spcPct val="107000"/>
              </a:lnSpc>
              <a:spcBef>
                <a:spcPts val="1000"/>
              </a:spcBef>
              <a:buFont typeface="Arial" panose="020B0604020202020204" pitchFamily="34" charset="0"/>
              <a:buChar char="•"/>
              <a:tabLst>
                <a:tab pos="457200" algn="l"/>
              </a:tabLst>
            </a:pPr>
            <a:r>
              <a:rPr lang="en-AU" sz="1600" dirty="0">
                <a:effectLst/>
                <a:latin typeface="Calibri Light" panose="020F0302020204030204" pitchFamily="34" charset="0"/>
                <a:ea typeface="Calibri" panose="020F0502020204030204" pitchFamily="34" charset="0"/>
                <a:cs typeface="Calibri Light" panose="020F0302020204030204" pitchFamily="34" charset="0"/>
              </a:rPr>
              <a:t>Remote locations of students and teachers alike.</a:t>
            </a:r>
          </a:p>
          <a:p>
            <a:pPr marL="342900" lvl="0" indent="-342900" algn="just">
              <a:lnSpc>
                <a:spcPct val="107000"/>
              </a:lnSpc>
              <a:spcBef>
                <a:spcPts val="1000"/>
              </a:spcBef>
              <a:buFont typeface="Arial" panose="020B0604020202020204" pitchFamily="34" charset="0"/>
              <a:buChar char="•"/>
              <a:tabLst>
                <a:tab pos="457200" algn="l"/>
              </a:tabLst>
            </a:pPr>
            <a:r>
              <a:rPr lang="en-AU" sz="1600" dirty="0">
                <a:effectLst/>
                <a:latin typeface="Calibri Light" panose="020F0302020204030204" pitchFamily="34" charset="0"/>
                <a:ea typeface="Calibri" panose="020F0502020204030204" pitchFamily="34" charset="0"/>
                <a:cs typeface="Calibri Light" panose="020F0302020204030204" pitchFamily="34" charset="0"/>
              </a:rPr>
              <a:t>Lack of proper training of teachers for online education.</a:t>
            </a:r>
          </a:p>
          <a:p>
            <a:pPr marL="342900" lvl="0" indent="-342900" algn="just">
              <a:lnSpc>
                <a:spcPct val="107000"/>
              </a:lnSpc>
              <a:spcBef>
                <a:spcPts val="1000"/>
              </a:spcBef>
              <a:buFont typeface="Arial" panose="020B0604020202020204" pitchFamily="34" charset="0"/>
              <a:buChar char="•"/>
              <a:tabLst>
                <a:tab pos="457200" algn="l"/>
              </a:tabLst>
            </a:pPr>
            <a:r>
              <a:rPr lang="en-AU" sz="1600" dirty="0">
                <a:effectLst/>
                <a:latin typeface="Calibri Light" panose="020F0302020204030204" pitchFamily="34" charset="0"/>
                <a:ea typeface="Calibri" panose="020F0502020204030204" pitchFamily="34" charset="0"/>
                <a:cs typeface="Calibri Light" panose="020F0302020204030204" pitchFamily="34" charset="0"/>
              </a:rPr>
              <a:t>Unavailability of proper syllabus suitable for online learning.</a:t>
            </a:r>
          </a:p>
          <a:p>
            <a:pPr marL="342900" lvl="0" indent="-342900" algn="just">
              <a:lnSpc>
                <a:spcPct val="107000"/>
              </a:lnSpc>
              <a:spcBef>
                <a:spcPts val="1000"/>
              </a:spcBef>
              <a:buFont typeface="Arial" panose="020B0604020202020204" pitchFamily="34" charset="0"/>
              <a:buChar char="•"/>
              <a:tabLst>
                <a:tab pos="457200" algn="l"/>
              </a:tabLst>
            </a:pPr>
            <a:r>
              <a:rPr lang="en-AU" sz="1600" dirty="0">
                <a:effectLst/>
                <a:latin typeface="Calibri Light" panose="020F0302020204030204" pitchFamily="34" charset="0"/>
                <a:ea typeface="Calibri" panose="020F0502020204030204" pitchFamily="34" charset="0"/>
                <a:cs typeface="Calibri Light" panose="020F0302020204030204" pitchFamily="34" charset="0"/>
              </a:rPr>
              <a:t>Lack of proper IT professionals and labs in most institutes </a:t>
            </a:r>
          </a:p>
          <a:p>
            <a:pPr marL="342900" lvl="0" indent="-342900" algn="just">
              <a:lnSpc>
                <a:spcPct val="107000"/>
              </a:lnSpc>
              <a:spcBef>
                <a:spcPts val="1000"/>
              </a:spcBef>
              <a:buFont typeface="Arial" panose="020B0604020202020204" pitchFamily="34" charset="0"/>
              <a:buChar char="•"/>
              <a:tabLst>
                <a:tab pos="457200" algn="l"/>
              </a:tabLst>
            </a:pPr>
            <a:r>
              <a:rPr lang="en-AU" sz="1600" dirty="0">
                <a:effectLst/>
                <a:latin typeface="Calibri Light" panose="020F0302020204030204" pitchFamily="34" charset="0"/>
                <a:ea typeface="Calibri" panose="020F0502020204030204" pitchFamily="34" charset="0"/>
                <a:cs typeface="Calibri Light" panose="020F0302020204030204" pitchFamily="34" charset="0"/>
              </a:rPr>
              <a:t>Internet issues and poor connectivity issues due to which classes often keeps on dropping.</a:t>
            </a:r>
          </a:p>
          <a:p>
            <a:pPr marL="331470" indent="-285750">
              <a:lnSpc>
                <a:spcPct val="107000"/>
              </a:lnSpc>
              <a:spcBef>
                <a:spcPts val="1000"/>
              </a:spcBef>
              <a:buFont typeface="Arial" panose="020B0604020202020204" pitchFamily="34" charset="0"/>
              <a:buChar char="•"/>
            </a:pPr>
            <a:r>
              <a:rPr lang="en-AU" sz="1600" dirty="0">
                <a:effectLst/>
                <a:latin typeface="Calibri Light" panose="020F0302020204030204" pitchFamily="34" charset="0"/>
                <a:ea typeface="Calibri" panose="020F0502020204030204" pitchFamily="34" charset="0"/>
                <a:cs typeface="Calibri Light" panose="020F0302020204030204" pitchFamily="34" charset="0"/>
              </a:rPr>
              <a:t>No discipline as person being at home being more casual loses his discipline and as well as his focus in the class. He quickly gets distracted.</a:t>
            </a:r>
          </a:p>
          <a:p>
            <a:pPr marL="331470" indent="-285750">
              <a:lnSpc>
                <a:spcPct val="107000"/>
              </a:lnSpc>
              <a:spcBef>
                <a:spcPts val="1000"/>
              </a:spcBef>
              <a:buFont typeface="Arial" panose="020B0604020202020204" pitchFamily="34" charset="0"/>
              <a:buChar char="•"/>
            </a:pPr>
            <a:r>
              <a:rPr lang="en-AU" sz="1600" dirty="0">
                <a:effectLst/>
                <a:latin typeface="Calibri Light" panose="020F0302020204030204" pitchFamily="34" charset="0"/>
                <a:ea typeface="Calibri" panose="020F0502020204030204" pitchFamily="34" charset="0"/>
                <a:cs typeface="Calibri Light" panose="020F0302020204030204" pitchFamily="34" charset="0"/>
              </a:rPr>
              <a:t>Despite the fact that teachers may give their best but due to the distance learning mode the teacher cannot focus on each and every student of the class.</a:t>
            </a:r>
          </a:p>
        </p:txBody>
      </p:sp>
      <p:pic>
        <p:nvPicPr>
          <p:cNvPr id="5" name="Picture 4">
            <a:extLst>
              <a:ext uri="{FF2B5EF4-FFF2-40B4-BE49-F238E27FC236}">
                <a16:creationId xmlns:a16="http://schemas.microsoft.com/office/drawing/2014/main" id="{54D43056-28F0-4C54-ACB5-79E47D46066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12225"/>
          <a:stretch/>
        </p:blipFill>
        <p:spPr>
          <a:xfrm>
            <a:off x="7105837" y="2133937"/>
            <a:ext cx="4386916" cy="3921870"/>
          </a:xfrm>
          <a:prstGeom prst="rect">
            <a:avLst/>
          </a:prstGeom>
          <a:ln w="38100" cap="sq">
            <a:solidFill>
              <a:schemeClr val="accent1"/>
            </a:solidFill>
            <a:prstDash val="solid"/>
            <a:miter lim="800000"/>
          </a:ln>
          <a:effectLst/>
        </p:spPr>
      </p:pic>
      <p:sp>
        <p:nvSpPr>
          <p:cNvPr id="7" name="TextBox 6">
            <a:extLst>
              <a:ext uri="{FF2B5EF4-FFF2-40B4-BE49-F238E27FC236}">
                <a16:creationId xmlns:a16="http://schemas.microsoft.com/office/drawing/2014/main" id="{11CAD512-13D4-4248-928A-A6269BBD58BF}"/>
              </a:ext>
            </a:extLst>
          </p:cNvPr>
          <p:cNvSpPr txBox="1"/>
          <p:nvPr/>
        </p:nvSpPr>
        <p:spPr>
          <a:xfrm>
            <a:off x="7192320" y="6108561"/>
            <a:ext cx="4213950" cy="276999"/>
          </a:xfrm>
          <a:prstGeom prst="rect">
            <a:avLst/>
          </a:prstGeom>
          <a:noFill/>
        </p:spPr>
        <p:txBody>
          <a:bodyPr wrap="square" rtlCol="0">
            <a:spAutoFit/>
          </a:bodyPr>
          <a:lstStyle/>
          <a:p>
            <a:pPr algn="ctr"/>
            <a:r>
              <a:rPr lang="en-US" sz="1200" b="1" dirty="0">
                <a:solidFill>
                  <a:srgbClr val="002060"/>
                </a:solidFill>
                <a:latin typeface="+mj-lt"/>
              </a:rPr>
              <a:t>UNESCO @ Statista 2021</a:t>
            </a:r>
            <a:endParaRPr lang="en-AU" sz="1200" b="1" dirty="0">
              <a:solidFill>
                <a:srgbClr val="002060"/>
              </a:solidFill>
              <a:latin typeface="+mj-lt"/>
            </a:endParaRPr>
          </a:p>
        </p:txBody>
      </p:sp>
    </p:spTree>
    <p:extLst>
      <p:ext uri="{BB962C8B-B14F-4D97-AF65-F5344CB8AC3E}">
        <p14:creationId xmlns:p14="http://schemas.microsoft.com/office/powerpoint/2010/main" val="18413787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9D9913-5007-4277-8036-932A6857C16F}"/>
              </a:ext>
            </a:extLst>
          </p:cNvPr>
          <p:cNvSpPr>
            <a:spLocks noGrp="1"/>
          </p:cNvSpPr>
          <p:nvPr>
            <p:ph type="ctrTitle"/>
          </p:nvPr>
        </p:nvSpPr>
        <p:spPr>
          <a:xfrm>
            <a:off x="1066800" y="2799218"/>
            <a:ext cx="10058400" cy="896112"/>
          </a:xfrm>
        </p:spPr>
        <p:txBody>
          <a:bodyPr>
            <a:normAutofit fontScale="90000"/>
          </a:bodyPr>
          <a:lstStyle/>
          <a:p>
            <a:pPr algn="ctr"/>
            <a:r>
              <a:rPr lang="en-US" dirty="0"/>
              <a:t>Solutions</a:t>
            </a:r>
            <a:endParaRPr lang="en-AU" dirty="0"/>
          </a:p>
        </p:txBody>
      </p:sp>
      <p:sp>
        <p:nvSpPr>
          <p:cNvPr id="3" name="Title 6">
            <a:extLst>
              <a:ext uri="{FF2B5EF4-FFF2-40B4-BE49-F238E27FC236}">
                <a16:creationId xmlns:a16="http://schemas.microsoft.com/office/drawing/2014/main" id="{EAC17812-2E00-47FC-8E3D-1973E81A1A88}"/>
              </a:ext>
            </a:extLst>
          </p:cNvPr>
          <p:cNvSpPr txBox="1">
            <a:spLocks/>
          </p:cNvSpPr>
          <p:nvPr/>
        </p:nvSpPr>
        <p:spPr>
          <a:xfrm>
            <a:off x="1066800" y="3883947"/>
            <a:ext cx="10058400" cy="548718"/>
          </a:xfrm>
          <a:prstGeom prst="rect">
            <a:avLst/>
          </a:prstGeom>
        </p:spPr>
        <p:txBody>
          <a:bodyPr vert="horz" lIns="91440" tIns="45720" rIns="91440" bIns="45720" rtlCol="0" anchor="b">
            <a:normAutofit fontScale="97500"/>
          </a:bodyPr>
          <a:lstStyle>
            <a:lvl1pPr algn="ctr" defTabSz="914400" rtl="0" eaLnBrk="1" latinLnBrk="0" hangingPunct="1">
              <a:lnSpc>
                <a:spcPct val="85000"/>
              </a:lnSpc>
              <a:spcBef>
                <a:spcPct val="0"/>
              </a:spcBef>
              <a:buNone/>
              <a:defRPr sz="7200" b="1" kern="1200" cap="all" baseline="0">
                <a:solidFill>
                  <a:srgbClr val="FFFFFF"/>
                </a:solidFill>
                <a:latin typeface="Bahnschrift" panose="020B0502040204020203" pitchFamily="34" charset="0"/>
                <a:ea typeface="+mj-ea"/>
                <a:cs typeface="+mj-cs"/>
              </a:defRPr>
            </a:lvl1pPr>
          </a:lstStyle>
          <a:p>
            <a:r>
              <a:rPr lang="en-US" sz="3300" dirty="0"/>
              <a:t>&amp; current state of our system</a:t>
            </a:r>
            <a:endParaRPr lang="en-AU" dirty="0"/>
          </a:p>
        </p:txBody>
      </p:sp>
    </p:spTree>
    <p:extLst>
      <p:ext uri="{BB962C8B-B14F-4D97-AF65-F5344CB8AC3E}">
        <p14:creationId xmlns:p14="http://schemas.microsoft.com/office/powerpoint/2010/main" val="29909934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544B-D3C0-4ABB-BD5E-08CD55EA0E2C}"/>
              </a:ext>
            </a:extLst>
          </p:cNvPr>
          <p:cNvSpPr>
            <a:spLocks noGrp="1"/>
          </p:cNvSpPr>
          <p:nvPr>
            <p:ph type="title"/>
          </p:nvPr>
        </p:nvSpPr>
        <p:spPr>
          <a:xfrm>
            <a:off x="477982" y="472440"/>
            <a:ext cx="11226338" cy="1356360"/>
          </a:xfrm>
        </p:spPr>
        <p:txBody>
          <a:bodyPr>
            <a:normAutofit/>
          </a:bodyPr>
          <a:lstStyle/>
          <a:p>
            <a:r>
              <a:rPr lang="en-US" dirty="0"/>
              <a:t>Introduction</a:t>
            </a:r>
            <a:endParaRPr lang="en-AU" dirty="0"/>
          </a:p>
        </p:txBody>
      </p:sp>
      <p:sp>
        <p:nvSpPr>
          <p:cNvPr id="3" name="Content Placeholder 2">
            <a:extLst>
              <a:ext uri="{FF2B5EF4-FFF2-40B4-BE49-F238E27FC236}">
                <a16:creationId xmlns:a16="http://schemas.microsoft.com/office/drawing/2014/main" id="{28198D5D-C138-42B6-9339-C7A19F16D352}"/>
              </a:ext>
            </a:extLst>
          </p:cNvPr>
          <p:cNvSpPr>
            <a:spLocks noGrp="1"/>
          </p:cNvSpPr>
          <p:nvPr>
            <p:ph idx="1"/>
          </p:nvPr>
        </p:nvSpPr>
        <p:spPr>
          <a:xfrm>
            <a:off x="477982" y="1828800"/>
            <a:ext cx="5618018" cy="4204345"/>
          </a:xfrm>
        </p:spPr>
        <p:txBody>
          <a:bodyPr lIns="180000" rIns="180000"/>
          <a:lstStyle/>
          <a:p>
            <a:pPr algn="just">
              <a:spcBef>
                <a:spcPts val="1000"/>
              </a:spcBef>
            </a:pPr>
            <a:r>
              <a:rPr lang="en-US" b="1" dirty="0">
                <a:solidFill>
                  <a:srgbClr val="002060"/>
                </a:solidFill>
                <a:latin typeface="+mj-lt"/>
                <a:cs typeface="Calibri Light" panose="020F0302020204030204" pitchFamily="34" charset="0"/>
              </a:rPr>
              <a:t>Definition</a:t>
            </a:r>
          </a:p>
          <a:p>
            <a:pPr marL="33147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The term “Education”, as defined by John Dewey, is “a form of learning in which knowledge, skills, and habits of a group of people are transferred from one generation to the next through teaching, training, research, or simply through auto didacticism” </a:t>
            </a:r>
            <a:r>
              <a:rPr lang="en-US" dirty="0">
                <a:solidFill>
                  <a:srgbClr val="002060"/>
                </a:solidFill>
                <a:latin typeface="Calibri Light" panose="020F0302020204030204" pitchFamily="34" charset="0"/>
                <a:cs typeface="Calibri Light" panose="020F0302020204030204" pitchFamily="34" charset="0"/>
              </a:rPr>
              <a:t>(Democracy and Education, 1916)</a:t>
            </a:r>
            <a:r>
              <a:rPr lang="en-US" dirty="0">
                <a:latin typeface="Calibri Light" panose="020F0302020204030204" pitchFamily="34" charset="0"/>
                <a:cs typeface="Calibri Light" panose="020F0302020204030204" pitchFamily="34" charset="0"/>
              </a:rPr>
              <a:t>.</a:t>
            </a:r>
          </a:p>
          <a:p>
            <a:pPr algn="just">
              <a:spcBef>
                <a:spcPts val="1000"/>
              </a:spcBef>
            </a:pPr>
            <a:r>
              <a:rPr lang="en-US" b="1" dirty="0">
                <a:solidFill>
                  <a:srgbClr val="002060"/>
                </a:solidFill>
                <a:latin typeface="+mj-lt"/>
                <a:cs typeface="Calibri Light" panose="020F0302020204030204" pitchFamily="34" charset="0"/>
              </a:rPr>
              <a:t>A Powerful Tool</a:t>
            </a:r>
          </a:p>
          <a:p>
            <a:pPr marL="331470" indent="-285750" algn="just">
              <a:spcBef>
                <a:spcPts val="1000"/>
              </a:spcBef>
              <a:buFont typeface="Arial" panose="020B0604020202020204" pitchFamily="34" charset="0"/>
              <a:buChar char="•"/>
            </a:pPr>
            <a:r>
              <a:rPr lang="en-US" sz="1800" b="0" i="0" u="none" strike="noStrike" baseline="0" dirty="0">
                <a:latin typeface="Calibri Light" panose="020F0302020204030204" pitchFamily="34" charset="0"/>
                <a:cs typeface="Calibri Light" panose="020F0302020204030204" pitchFamily="34" charset="0"/>
              </a:rPr>
              <a:t>It is the driving force behind the </a:t>
            </a:r>
            <a:r>
              <a:rPr lang="en-AU" sz="1800" b="0" i="0" u="none" strike="noStrike" baseline="0" dirty="0">
                <a:latin typeface="Calibri Light" panose="020F0302020204030204" pitchFamily="34" charset="0"/>
                <a:cs typeface="Calibri Light" panose="020F0302020204030204" pitchFamily="34" charset="0"/>
              </a:rPr>
              <a:t>prosperity of any nation. </a:t>
            </a:r>
            <a:r>
              <a:rPr lang="en-US" sz="1800" b="0" i="0" u="none" strike="noStrike" baseline="0" dirty="0">
                <a:latin typeface="Calibri Light" panose="020F0302020204030204" pitchFamily="34" charset="0"/>
                <a:cs typeface="Calibri Light" panose="020F0302020204030204" pitchFamily="34" charset="0"/>
              </a:rPr>
              <a:t>It gives rise to a sense of duty and responsibility among the </a:t>
            </a:r>
            <a:r>
              <a:rPr lang="en-AU" sz="1800" b="0" i="0" u="none" strike="noStrike" baseline="0" dirty="0">
                <a:latin typeface="Calibri Light" panose="020F0302020204030204" pitchFamily="34" charset="0"/>
                <a:cs typeface="Calibri Light" panose="020F0302020204030204" pitchFamily="34" charset="0"/>
              </a:rPr>
              <a:t>people.</a:t>
            </a:r>
          </a:p>
          <a:p>
            <a:pPr marL="331470" indent="-285750" algn="just">
              <a:spcBef>
                <a:spcPts val="1000"/>
              </a:spcBef>
              <a:buFont typeface="Arial" panose="020B0604020202020204" pitchFamily="34" charset="0"/>
              <a:buChar char="•"/>
            </a:pPr>
            <a:r>
              <a:rPr lang="en-US" sz="1800" b="0" i="0" u="none" strike="noStrike" baseline="0" dirty="0">
                <a:latin typeface="Calibri Light" panose="020F0302020204030204" pitchFamily="34" charset="0"/>
                <a:cs typeface="Calibri Light" panose="020F0302020204030204" pitchFamily="34" charset="0"/>
              </a:rPr>
              <a:t>It is a stretch to say that in the modern times, education is one of the most powerful weapons for a nation to be independent, zealous and sovereign.</a:t>
            </a:r>
          </a:p>
          <a:p>
            <a:pPr marL="331470" indent="-285750" algn="just">
              <a:spcBef>
                <a:spcPts val="1000"/>
              </a:spcBef>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331470" indent="-285750" algn="just">
              <a:spcBef>
                <a:spcPts val="1000"/>
              </a:spcBef>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pic>
        <p:nvPicPr>
          <p:cNvPr id="15" name="Picture 14">
            <a:extLst>
              <a:ext uri="{FF2B5EF4-FFF2-40B4-BE49-F238E27FC236}">
                <a16:creationId xmlns:a16="http://schemas.microsoft.com/office/drawing/2014/main" id="{AEA58ED8-0014-4B9A-973B-02D8BE674DCF}"/>
              </a:ext>
            </a:extLst>
          </p:cNvPr>
          <p:cNvPicPr>
            <a:picLocks noChangeAspect="1"/>
          </p:cNvPicPr>
          <p:nvPr/>
        </p:nvPicPr>
        <p:blipFill>
          <a:blip r:embed="rId3"/>
          <a:stretch>
            <a:fillRect/>
          </a:stretch>
        </p:blipFill>
        <p:spPr>
          <a:xfrm>
            <a:off x="6280193" y="2043388"/>
            <a:ext cx="5239933" cy="3775168"/>
          </a:xfrm>
          <a:prstGeom prst="rect">
            <a:avLst/>
          </a:prstGeom>
          <a:ln w="38100" cap="sq">
            <a:solidFill>
              <a:schemeClr val="accent1"/>
            </a:solidFill>
            <a:prstDash val="solid"/>
            <a:miter lim="800000"/>
          </a:ln>
          <a:effectLst/>
        </p:spPr>
      </p:pic>
    </p:spTree>
    <p:extLst>
      <p:ext uri="{BB962C8B-B14F-4D97-AF65-F5344CB8AC3E}">
        <p14:creationId xmlns:p14="http://schemas.microsoft.com/office/powerpoint/2010/main" val="209488135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4CC2-6DAE-491B-904C-406407FB9F33}"/>
              </a:ext>
            </a:extLst>
          </p:cNvPr>
          <p:cNvSpPr>
            <a:spLocks noGrp="1"/>
          </p:cNvSpPr>
          <p:nvPr>
            <p:ph type="title"/>
          </p:nvPr>
        </p:nvSpPr>
        <p:spPr>
          <a:xfrm>
            <a:off x="477982" y="472440"/>
            <a:ext cx="11226338" cy="1356360"/>
          </a:xfrm>
        </p:spPr>
        <p:txBody>
          <a:bodyPr>
            <a:normAutofit/>
          </a:bodyPr>
          <a:lstStyle/>
          <a:p>
            <a:r>
              <a:rPr lang="en-US" dirty="0"/>
              <a:t>Infrastructure of Pakistan’s Educational System</a:t>
            </a:r>
            <a:endParaRPr lang="en-AU" dirty="0"/>
          </a:p>
        </p:txBody>
      </p:sp>
      <p:sp>
        <p:nvSpPr>
          <p:cNvPr id="6" name="Content Placeholder 5">
            <a:extLst>
              <a:ext uri="{FF2B5EF4-FFF2-40B4-BE49-F238E27FC236}">
                <a16:creationId xmlns:a16="http://schemas.microsoft.com/office/drawing/2014/main" id="{99E7538F-12C8-40ED-8237-7485CF794210}"/>
              </a:ext>
            </a:extLst>
          </p:cNvPr>
          <p:cNvSpPr>
            <a:spLocks noGrp="1"/>
          </p:cNvSpPr>
          <p:nvPr>
            <p:ph idx="1"/>
          </p:nvPr>
        </p:nvSpPr>
        <p:spPr>
          <a:xfrm>
            <a:off x="477981" y="1828799"/>
            <a:ext cx="11226338" cy="4204345"/>
          </a:xfrm>
        </p:spPr>
        <p:txBody>
          <a:bodyPr/>
          <a:lstStyle/>
          <a:p>
            <a:pPr algn="l"/>
            <a:r>
              <a:rPr lang="en-GB" dirty="0">
                <a:latin typeface="Calibri Light" panose="020F0302020204030204" pitchFamily="34" charset="0"/>
                <a:cs typeface="Calibri Light" panose="020F0302020204030204" pitchFamily="34" charset="0"/>
              </a:rPr>
              <a:t>Three education systems are currently observed in Pakistan:</a:t>
            </a:r>
          </a:p>
          <a:p>
            <a:pPr algn="l"/>
            <a:endParaRPr lang="en-GB" dirty="0">
              <a:latin typeface="Calibri Light" panose="020F0302020204030204" pitchFamily="34" charset="0"/>
              <a:cs typeface="Calibri Light" panose="020F0302020204030204" pitchFamily="34" charset="0"/>
            </a:endParaRPr>
          </a:p>
          <a:p>
            <a:pPr algn="l"/>
            <a:endParaRPr lang="en-GB" dirty="0">
              <a:latin typeface="Calibri Light" panose="020F0302020204030204" pitchFamily="34" charset="0"/>
              <a:cs typeface="Calibri Light" panose="020F0302020204030204" pitchFamily="34" charset="0"/>
            </a:endParaRPr>
          </a:p>
          <a:p>
            <a:pPr algn="l"/>
            <a:endParaRPr lang="en-GB" dirty="0">
              <a:latin typeface="Calibri Light" panose="020F0302020204030204" pitchFamily="34" charset="0"/>
              <a:cs typeface="Calibri Light" panose="020F0302020204030204" pitchFamily="34" charset="0"/>
            </a:endParaRPr>
          </a:p>
          <a:p>
            <a:pPr algn="l"/>
            <a:endParaRPr lang="en-GB" dirty="0">
              <a:latin typeface="Calibri Light" panose="020F0302020204030204" pitchFamily="34" charset="0"/>
              <a:cs typeface="Calibri Light" panose="020F0302020204030204" pitchFamily="34" charset="0"/>
            </a:endParaRPr>
          </a:p>
          <a:p>
            <a:pPr algn="l"/>
            <a:endParaRPr lang="en-GB" dirty="0">
              <a:latin typeface="Calibri Light" panose="020F0302020204030204" pitchFamily="34" charset="0"/>
              <a:cs typeface="Calibri Light" panose="020F0302020204030204" pitchFamily="34" charset="0"/>
            </a:endParaRPr>
          </a:p>
          <a:p>
            <a:pPr algn="l"/>
            <a:endParaRPr lang="en-GB" dirty="0">
              <a:latin typeface="Calibri Light" panose="020F0302020204030204" pitchFamily="34" charset="0"/>
              <a:cs typeface="Calibri Light" panose="020F0302020204030204" pitchFamily="34" charset="0"/>
            </a:endParaRPr>
          </a:p>
          <a:p>
            <a:pPr algn="l"/>
            <a:r>
              <a:rPr lang="en-GB" dirty="0">
                <a:latin typeface="Calibri Light" panose="020F0302020204030204" pitchFamily="34" charset="0"/>
                <a:cs typeface="Calibri Light" panose="020F0302020204030204" pitchFamily="34" charset="0"/>
              </a:rPr>
              <a:t>The curriculum in each of these system is extremely divisive which gives a significant rise to sectarianism and is a major hindrance in the formation of a productive and fraternal society.</a:t>
            </a:r>
          </a:p>
        </p:txBody>
      </p:sp>
      <p:pic>
        <p:nvPicPr>
          <p:cNvPr id="4" name="Picture 3">
            <a:extLst>
              <a:ext uri="{FF2B5EF4-FFF2-40B4-BE49-F238E27FC236}">
                <a16:creationId xmlns:a16="http://schemas.microsoft.com/office/drawing/2014/main" id="{1918C018-322F-4710-B8F2-A6DDE90A5FA5}"/>
              </a:ext>
            </a:extLst>
          </p:cNvPr>
          <p:cNvPicPr>
            <a:picLocks noChangeAspect="1"/>
          </p:cNvPicPr>
          <p:nvPr/>
        </p:nvPicPr>
        <p:blipFill>
          <a:blip r:embed="rId2"/>
          <a:stretch>
            <a:fillRect/>
          </a:stretch>
        </p:blipFill>
        <p:spPr>
          <a:xfrm>
            <a:off x="1247877" y="2439776"/>
            <a:ext cx="9696246" cy="2152567"/>
          </a:xfrm>
          <a:prstGeom prst="rect">
            <a:avLst/>
          </a:prstGeom>
        </p:spPr>
      </p:pic>
    </p:spTree>
    <p:extLst>
      <p:ext uri="{BB962C8B-B14F-4D97-AF65-F5344CB8AC3E}">
        <p14:creationId xmlns:p14="http://schemas.microsoft.com/office/powerpoint/2010/main" val="135695561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B53B-B48D-4B86-A535-E1A751EE5F27}"/>
              </a:ext>
            </a:extLst>
          </p:cNvPr>
          <p:cNvSpPr>
            <a:spLocks noGrp="1"/>
          </p:cNvSpPr>
          <p:nvPr>
            <p:ph type="title"/>
          </p:nvPr>
        </p:nvSpPr>
        <p:spPr>
          <a:xfrm>
            <a:off x="477982" y="472440"/>
            <a:ext cx="11226338" cy="1356360"/>
          </a:xfrm>
        </p:spPr>
        <p:txBody>
          <a:bodyPr/>
          <a:lstStyle/>
          <a:p>
            <a:r>
              <a:rPr lang="en-US" dirty="0"/>
              <a:t>Infrastructure of Pakistan’s Educational System</a:t>
            </a:r>
            <a:endParaRPr lang="en-PK" dirty="0"/>
          </a:p>
        </p:txBody>
      </p:sp>
      <p:sp>
        <p:nvSpPr>
          <p:cNvPr id="3" name="Content Placeholder 2">
            <a:extLst>
              <a:ext uri="{FF2B5EF4-FFF2-40B4-BE49-F238E27FC236}">
                <a16:creationId xmlns:a16="http://schemas.microsoft.com/office/drawing/2014/main" id="{F64D5C51-1AF3-4DA4-8AC5-FC9E5085731C}"/>
              </a:ext>
            </a:extLst>
          </p:cNvPr>
          <p:cNvSpPr>
            <a:spLocks noGrp="1"/>
          </p:cNvSpPr>
          <p:nvPr>
            <p:ph idx="1"/>
          </p:nvPr>
        </p:nvSpPr>
        <p:spPr>
          <a:xfrm>
            <a:off x="477981" y="1828800"/>
            <a:ext cx="6062777" cy="4556760"/>
          </a:xfrm>
        </p:spPr>
        <p:txBody>
          <a:bodyPr>
            <a:normAutofit lnSpcReduction="10000"/>
          </a:bodyPr>
          <a:lstStyle/>
          <a:p>
            <a:pPr algn="just"/>
            <a:r>
              <a:rPr lang="en-GB" sz="2000" dirty="0">
                <a:solidFill>
                  <a:srgbClr val="002060"/>
                </a:solidFill>
                <a:latin typeface="Bahnschrift SemiBold" panose="020B0502040204020203" pitchFamily="34" charset="0"/>
              </a:rPr>
              <a:t>Madrasa</a:t>
            </a:r>
            <a:endParaRPr lang="en-GB" dirty="0">
              <a:solidFill>
                <a:srgbClr val="002060"/>
              </a:solidFill>
              <a:latin typeface="Bahnschrift SemiBold" panose="020B0502040204020203" pitchFamily="34" charset="0"/>
            </a:endParaRPr>
          </a:p>
          <a:p>
            <a:pPr algn="just">
              <a:spcBef>
                <a:spcPts val="500"/>
              </a:spcBef>
            </a:pPr>
            <a:r>
              <a:rPr lang="en-GB" sz="1600" dirty="0">
                <a:latin typeface="Calibri Light" panose="020F0302020204030204" pitchFamily="34" charset="0"/>
                <a:cs typeface="Calibri Light" panose="020F0302020204030204" pitchFamily="34" charset="0"/>
              </a:rPr>
              <a:t>Madrasas offer higher education along with elementary education. Both religious and secular sciences are taught such as Maths, Medicine, Philosophy, Tafsir, Hadiths, Mantiq, Fiqh and History. </a:t>
            </a:r>
            <a:endParaRPr lang="en-GB" sz="1600" dirty="0"/>
          </a:p>
          <a:p>
            <a:pPr algn="just"/>
            <a:r>
              <a:rPr lang="en-GB" sz="2000" b="1" dirty="0">
                <a:solidFill>
                  <a:srgbClr val="002060"/>
                </a:solidFill>
                <a:latin typeface="Bahnschrift SemiBold" panose="020B0502040204020203" pitchFamily="34" charset="0"/>
              </a:rPr>
              <a:t>Maktab</a:t>
            </a:r>
          </a:p>
          <a:p>
            <a:pPr algn="just">
              <a:spcBef>
                <a:spcPts val="500"/>
              </a:spcBef>
            </a:pPr>
            <a:r>
              <a:rPr lang="en-GB" sz="1600" dirty="0">
                <a:latin typeface="Calibri Light" panose="020F0302020204030204" pitchFamily="34" charset="0"/>
                <a:cs typeface="Calibri Light" panose="020F0302020204030204" pitchFamily="34" charset="0"/>
              </a:rPr>
              <a:t>These are elementary school of children. </a:t>
            </a:r>
            <a:r>
              <a:rPr lang="en-AU" sz="1600" dirty="0">
                <a:latin typeface="Calibri Light" panose="020F0302020204030204" pitchFamily="34" charset="0"/>
                <a:cs typeface="Calibri Light" panose="020F0302020204030204" pitchFamily="34" charset="0"/>
              </a:rPr>
              <a:t>In Pakistan, mostly </a:t>
            </a:r>
            <a:r>
              <a:rPr lang="en-US" sz="1600" dirty="0">
                <a:latin typeface="Calibri Light" panose="020F0302020204030204" pitchFamily="34" charset="0"/>
                <a:cs typeface="Calibri Light" panose="020F0302020204030204" pitchFamily="34" charset="0"/>
              </a:rPr>
              <a:t>in the rural areas, children from the age of 5 to 14 years are sent to Maktabs to learn Nazra, Tafsir, Hifz, and Tajwid O Qaryat.</a:t>
            </a:r>
          </a:p>
          <a:p>
            <a:pPr algn="just">
              <a:spcBef>
                <a:spcPts val="500"/>
              </a:spcBef>
            </a:pPr>
            <a:endParaRPr lang="en-US" sz="1600" dirty="0">
              <a:latin typeface="Calibri Light" panose="020F0302020204030204" pitchFamily="34" charset="0"/>
              <a:cs typeface="Calibri Light" panose="020F0302020204030204" pitchFamily="34" charset="0"/>
            </a:endParaRPr>
          </a:p>
          <a:p>
            <a:pPr algn="just"/>
            <a:r>
              <a:rPr lang="en-GB" sz="2000" dirty="0">
                <a:solidFill>
                  <a:srgbClr val="002060"/>
                </a:solidFill>
                <a:latin typeface="Bahnschrift SemiBold" panose="020B0502040204020203" pitchFamily="34" charset="0"/>
              </a:rPr>
              <a:t>Opportunities for Madrasas Students</a:t>
            </a:r>
          </a:p>
          <a:p>
            <a:pPr marL="331470" indent="-285750" algn="just">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Narrow career opportunities, mostly in teaching at madrasas or being imam of mosque. </a:t>
            </a:r>
          </a:p>
          <a:p>
            <a:pPr marL="331470" indent="-285750" algn="just">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Graduates do not have the knowledge or skills for mainstream job.</a:t>
            </a:r>
          </a:p>
          <a:p>
            <a:pPr marL="331470" indent="-285750" algn="just">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Present government trying to restructure curriculum, so madrasas students are well educated. </a:t>
            </a:r>
            <a:endParaRPr lang="en-PK" sz="1600" dirty="0">
              <a:latin typeface="Calibri Light" panose="020F0302020204030204" pitchFamily="34" charset="0"/>
              <a:cs typeface="Calibri Light" panose="020F0302020204030204" pitchFamily="34" charset="0"/>
            </a:endParaRPr>
          </a:p>
          <a:p>
            <a:pPr algn="just"/>
            <a:endParaRPr lang="en-GB" dirty="0">
              <a:latin typeface="Calibri Light" panose="020F0302020204030204" pitchFamily="34" charset="0"/>
              <a:cs typeface="Calibri Light" panose="020F0302020204030204" pitchFamily="34" charset="0"/>
            </a:endParaRPr>
          </a:p>
        </p:txBody>
      </p:sp>
      <p:pic>
        <p:nvPicPr>
          <p:cNvPr id="7" name="Picture 6">
            <a:extLst>
              <a:ext uri="{FF2B5EF4-FFF2-40B4-BE49-F238E27FC236}">
                <a16:creationId xmlns:a16="http://schemas.microsoft.com/office/drawing/2014/main" id="{36FFC5B8-85AB-4EF2-8E6C-F2F2944CD553}"/>
              </a:ext>
            </a:extLst>
          </p:cNvPr>
          <p:cNvPicPr>
            <a:picLocks noChangeAspect="1"/>
          </p:cNvPicPr>
          <p:nvPr/>
        </p:nvPicPr>
        <p:blipFill>
          <a:blip r:embed="rId2"/>
          <a:stretch>
            <a:fillRect/>
          </a:stretch>
        </p:blipFill>
        <p:spPr>
          <a:xfrm>
            <a:off x="7110372" y="2937385"/>
            <a:ext cx="4593948" cy="2339589"/>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183232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FEF6-4042-413B-8F1B-4CAFB36E880B}"/>
              </a:ext>
            </a:extLst>
          </p:cNvPr>
          <p:cNvSpPr>
            <a:spLocks noGrp="1"/>
          </p:cNvSpPr>
          <p:nvPr>
            <p:ph type="title"/>
          </p:nvPr>
        </p:nvSpPr>
        <p:spPr>
          <a:xfrm>
            <a:off x="477982" y="472440"/>
            <a:ext cx="11226338" cy="1356360"/>
          </a:xfrm>
        </p:spPr>
        <p:txBody>
          <a:bodyPr>
            <a:normAutofit/>
          </a:bodyPr>
          <a:lstStyle/>
          <a:p>
            <a:r>
              <a:rPr lang="en-US" dirty="0"/>
              <a:t>Infrastructure of Pakistan’s Educational System</a:t>
            </a:r>
            <a:endParaRPr lang="en-PK" dirty="0"/>
          </a:p>
        </p:txBody>
      </p:sp>
      <p:sp>
        <p:nvSpPr>
          <p:cNvPr id="3" name="Content Placeholder 2">
            <a:extLst>
              <a:ext uri="{FF2B5EF4-FFF2-40B4-BE49-F238E27FC236}">
                <a16:creationId xmlns:a16="http://schemas.microsoft.com/office/drawing/2014/main" id="{051DE1F4-8CF2-4EC7-A4C4-535BC5199BCE}"/>
              </a:ext>
            </a:extLst>
          </p:cNvPr>
          <p:cNvSpPr>
            <a:spLocks noGrp="1"/>
          </p:cNvSpPr>
          <p:nvPr>
            <p:ph idx="1"/>
          </p:nvPr>
        </p:nvSpPr>
        <p:spPr>
          <a:xfrm>
            <a:off x="477837" y="1657349"/>
            <a:ext cx="5618163" cy="4838701"/>
          </a:xfrm>
        </p:spPr>
        <p:txBody>
          <a:bodyPr>
            <a:normAutofit fontScale="40000" lnSpcReduction="20000"/>
          </a:bodyPr>
          <a:lstStyle/>
          <a:p>
            <a:pPr algn="just">
              <a:lnSpc>
                <a:spcPct val="107000"/>
              </a:lnSpc>
              <a:spcBef>
                <a:spcPts val="400"/>
              </a:spcBef>
            </a:pPr>
            <a:r>
              <a:rPr lang="en-GB" sz="4000" dirty="0">
                <a:solidFill>
                  <a:srgbClr val="002060"/>
                </a:solidFill>
                <a:effectLst/>
                <a:latin typeface="Bahnschrift SemiBold" panose="020B0502040204020203" pitchFamily="34" charset="0"/>
                <a:ea typeface="Calibri" panose="020F0502020204030204" pitchFamily="34" charset="0"/>
                <a:cs typeface="Times New Roman" panose="02020603050405020304" pitchFamily="18" charset="0"/>
              </a:rPr>
              <a:t>National Education System</a:t>
            </a:r>
            <a:endParaRPr lang="en-AU" sz="4000" dirty="0">
              <a:solidFill>
                <a:srgbClr val="00206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gn="just">
              <a:lnSpc>
                <a:spcPct val="107000"/>
              </a:lnSpc>
              <a:spcBef>
                <a:spcPts val="400"/>
              </a:spcBef>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The Constitution of Pakistan compels the state to provide free education to its citizens of age 5 to 16 under Article 25-A.</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The education system in Pakistan is divided into six levels: </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Kindergarten (for the age of 3 to 5 years) </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Primary (1st to 5th) </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Middle school (6th to 8th grade)</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Matriculation/SSC (9th and 10th grade) (BISE)</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Intermediate/HSSC (11th and 12th grade) (BISE)</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algn="just">
              <a:lnSpc>
                <a:spcPct val="107000"/>
              </a:lnSpc>
              <a:spcBef>
                <a:spcPts val="400"/>
              </a:spcBef>
            </a:pPr>
            <a:r>
              <a:rPr lang="en-GB" sz="4000" dirty="0">
                <a:solidFill>
                  <a:srgbClr val="002060"/>
                </a:solidFill>
                <a:effectLst/>
                <a:latin typeface="Bahnschrift SemiBold" panose="020B0502040204020203" pitchFamily="34" charset="0"/>
                <a:ea typeface="Calibri" panose="020F0502020204030204" pitchFamily="34" charset="0"/>
                <a:cs typeface="Times New Roman" panose="02020603050405020304" pitchFamily="18" charset="0"/>
              </a:rPr>
              <a:t>Disparities</a:t>
            </a:r>
            <a:endParaRPr lang="en-AU" sz="4000" dirty="0">
              <a:solidFill>
                <a:srgbClr val="00206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A lot of different boards having differences in their curriculum.</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In some boards, courses are thought in English while other areas have Urdu as a medium for teaching.</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Difference of Private and Government education system.</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algn="just">
              <a:lnSpc>
                <a:spcPct val="107000"/>
              </a:lnSpc>
              <a:spcBef>
                <a:spcPts val="400"/>
              </a:spcBef>
            </a:pPr>
            <a:r>
              <a:rPr lang="en-GB" sz="4000" b="1" dirty="0">
                <a:solidFill>
                  <a:srgbClr val="002060"/>
                </a:solidFill>
                <a:effectLst/>
                <a:latin typeface="+mj-lt"/>
                <a:ea typeface="Calibri" panose="020F0502020204030204" pitchFamily="34" charset="0"/>
                <a:cs typeface="Calibri Light" panose="020F0302020204030204" pitchFamily="34" charset="0"/>
              </a:rPr>
              <a:t>Old Curriculum</a:t>
            </a:r>
            <a:endParaRPr lang="en-AU" sz="4000" b="1" dirty="0">
              <a:solidFill>
                <a:srgbClr val="002060"/>
              </a:solidFill>
              <a:effectLst/>
              <a:latin typeface="+mj-lt"/>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The overall curriculum is over 20 years old!</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marL="617220" indent="-288000" algn="just">
              <a:lnSpc>
                <a:spcPct val="107000"/>
              </a:lnSpc>
              <a:spcBef>
                <a:spcPts val="400"/>
              </a:spcBef>
              <a:buFont typeface="Arial" panose="020B0604020202020204" pitchFamily="34" charset="0"/>
              <a:buChar char="•"/>
            </a:pPr>
            <a:r>
              <a:rPr lang="en-GB" sz="3800" dirty="0">
                <a:effectLst/>
                <a:latin typeface="Calibri Light" panose="020F0302020204030204" pitchFamily="34" charset="0"/>
                <a:ea typeface="Calibri" panose="020F0502020204030204" pitchFamily="34" charset="0"/>
                <a:cs typeface="Calibri Light" panose="020F0302020204030204" pitchFamily="34" charset="0"/>
              </a:rPr>
              <a:t>Memorizing and rota-based system, with very minimal practicality.</a:t>
            </a:r>
            <a:endParaRPr lang="en-AU" sz="3800" dirty="0">
              <a:effectLst/>
              <a:latin typeface="Calibri Light" panose="020F0302020204030204" pitchFamily="34" charset="0"/>
              <a:ea typeface="Calibri" panose="020F0502020204030204" pitchFamily="34" charset="0"/>
              <a:cs typeface="Calibri Light" panose="020F0302020204030204" pitchFamily="34" charset="0"/>
            </a:endParaRPr>
          </a:p>
          <a:p>
            <a:pPr algn="ctr">
              <a:lnSpc>
                <a:spcPct val="107000"/>
              </a:lnSpc>
              <a:spcBef>
                <a:spcPts val="400"/>
              </a:spcBef>
            </a:pPr>
            <a:r>
              <a:rPr lang="en-GB" sz="3800" b="1" dirty="0">
                <a:solidFill>
                  <a:srgbClr val="002060"/>
                </a:solidFill>
                <a:effectLst/>
                <a:latin typeface="Calibri Light" panose="020F0302020204030204" pitchFamily="34" charset="0"/>
                <a:ea typeface="Calibri" panose="020F0502020204030204" pitchFamily="34" charset="0"/>
                <a:cs typeface="Calibri Light" panose="020F0302020204030204" pitchFamily="34" charset="0"/>
              </a:rPr>
              <a:t>Students are trained, not taught!</a:t>
            </a:r>
            <a:endParaRPr lang="en-AU" sz="3800" b="1" dirty="0">
              <a:solidFill>
                <a:srgbClr val="002060"/>
              </a:solidFill>
              <a:effectLst/>
              <a:latin typeface="Calibri Light" panose="020F0302020204030204" pitchFamily="34" charset="0"/>
              <a:ea typeface="Calibri" panose="020F05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88B370D6-0A61-4136-A18D-F17A1EAA9FD0}"/>
              </a:ext>
            </a:extLst>
          </p:cNvPr>
          <p:cNvPicPr>
            <a:picLocks noChangeAspect="1"/>
          </p:cNvPicPr>
          <p:nvPr/>
        </p:nvPicPr>
        <p:blipFill rotWithShape="1">
          <a:blip r:embed="rId3"/>
          <a:srcRect l="3509" t="4127" r="2418" b="2993"/>
          <a:stretch/>
        </p:blipFill>
        <p:spPr>
          <a:xfrm>
            <a:off x="6982519" y="1826192"/>
            <a:ext cx="3331593" cy="2212408"/>
          </a:xfrm>
          <a:prstGeom prst="rect">
            <a:avLst/>
          </a:prstGeom>
          <a:ln w="38100" cap="sq">
            <a:solidFill>
              <a:srgbClr val="002060"/>
            </a:solidFill>
            <a:prstDash val="solid"/>
            <a:miter lim="800000"/>
          </a:ln>
          <a:effectLst/>
        </p:spPr>
      </p:pic>
      <p:pic>
        <p:nvPicPr>
          <p:cNvPr id="6" name="Picture 5">
            <a:extLst>
              <a:ext uri="{FF2B5EF4-FFF2-40B4-BE49-F238E27FC236}">
                <a16:creationId xmlns:a16="http://schemas.microsoft.com/office/drawing/2014/main" id="{55441E38-AA3E-4E32-B894-A074A53B1F3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70187" y="4247666"/>
            <a:ext cx="3547186" cy="2137259"/>
          </a:xfrm>
          <a:prstGeom prst="rect">
            <a:avLst/>
          </a:prstGeom>
          <a:ln w="38100" cap="sq">
            <a:solidFill>
              <a:srgbClr val="00206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586032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61B-DC79-4CCB-9E98-7D02A349AAEB}"/>
              </a:ext>
            </a:extLst>
          </p:cNvPr>
          <p:cNvSpPr>
            <a:spLocks noGrp="1"/>
          </p:cNvSpPr>
          <p:nvPr>
            <p:ph type="title"/>
          </p:nvPr>
        </p:nvSpPr>
        <p:spPr/>
        <p:txBody>
          <a:bodyPr/>
          <a:lstStyle/>
          <a:p>
            <a:r>
              <a:rPr lang="en-US" dirty="0"/>
              <a:t>Infrastructure of Pakistan’s Educational System</a:t>
            </a:r>
            <a:endParaRPr lang="en-AU" dirty="0"/>
          </a:p>
        </p:txBody>
      </p:sp>
      <p:sp>
        <p:nvSpPr>
          <p:cNvPr id="3" name="Content Placeholder 2">
            <a:extLst>
              <a:ext uri="{FF2B5EF4-FFF2-40B4-BE49-F238E27FC236}">
                <a16:creationId xmlns:a16="http://schemas.microsoft.com/office/drawing/2014/main" id="{C5E4AF3D-344A-4F25-8754-D8FF54B23205}"/>
              </a:ext>
            </a:extLst>
          </p:cNvPr>
          <p:cNvSpPr>
            <a:spLocks noGrp="1"/>
          </p:cNvSpPr>
          <p:nvPr>
            <p:ph idx="1"/>
          </p:nvPr>
        </p:nvSpPr>
        <p:spPr/>
        <p:txBody>
          <a:bodyPr/>
          <a:lstStyle/>
          <a:p>
            <a:pPr>
              <a:spcBef>
                <a:spcPts val="1000"/>
              </a:spcBef>
            </a:pPr>
            <a:r>
              <a:rPr lang="en-GB" sz="2000" b="1" dirty="0">
                <a:solidFill>
                  <a:srgbClr val="002060"/>
                </a:solidFill>
                <a:latin typeface="Bahnschrift" panose="020B0502040204020203" pitchFamily="34" charset="0"/>
              </a:rPr>
              <a:t>O/A Levels</a:t>
            </a:r>
          </a:p>
          <a:p>
            <a:pPr marL="0" indent="0">
              <a:spcBef>
                <a:spcPts val="1000"/>
              </a:spcBef>
              <a:buNone/>
            </a:pPr>
            <a:r>
              <a:rPr lang="en-GB" sz="1600" dirty="0">
                <a:latin typeface="Calibri Light" panose="020F0302020204030204" pitchFamily="34" charset="0"/>
                <a:cs typeface="Calibri Light" panose="020F0302020204030204" pitchFamily="34" charset="0"/>
              </a:rPr>
              <a:t>O-Level (</a:t>
            </a:r>
            <a:r>
              <a:rPr lang="en-GB" sz="1600" b="1" dirty="0">
                <a:latin typeface="Calibri Light" panose="020F0302020204030204" pitchFamily="34" charset="0"/>
                <a:cs typeface="Calibri Light" panose="020F0302020204030204" pitchFamily="34" charset="0"/>
              </a:rPr>
              <a:t>Ordinary Level</a:t>
            </a:r>
            <a:r>
              <a:rPr lang="en-GB" sz="1600" dirty="0">
                <a:latin typeface="Calibri Light" panose="020F0302020204030204" pitchFamily="34" charset="0"/>
                <a:cs typeface="Calibri Light" panose="020F0302020204030204" pitchFamily="34" charset="0"/>
              </a:rPr>
              <a:t>) &amp; A-Level (</a:t>
            </a:r>
            <a:r>
              <a:rPr lang="en-GB" sz="1600" b="1" dirty="0">
                <a:latin typeface="Calibri Light" panose="020F0302020204030204" pitchFamily="34" charset="0"/>
                <a:cs typeface="Calibri Light" panose="020F0302020204030204" pitchFamily="34" charset="0"/>
              </a:rPr>
              <a:t>Advanced Level</a:t>
            </a:r>
            <a:r>
              <a:rPr lang="en-GB" sz="1600" dirty="0">
                <a:latin typeface="Calibri Light" panose="020F0302020204030204" pitchFamily="34" charset="0"/>
                <a:cs typeface="Calibri Light" panose="020F0302020204030204" pitchFamily="34" charset="0"/>
              </a:rPr>
              <a:t>) is the British Education system following </a:t>
            </a:r>
            <a:r>
              <a:rPr lang="en-GB" sz="1600" b="1" dirty="0">
                <a:latin typeface="Calibri Light" panose="020F0302020204030204" pitchFamily="34" charset="0"/>
                <a:cs typeface="Calibri Light" panose="020F0302020204030204" pitchFamily="34" charset="0"/>
              </a:rPr>
              <a:t>Cambridge syllabus</a:t>
            </a:r>
            <a:r>
              <a:rPr lang="en-GB" sz="1600" dirty="0">
                <a:latin typeface="Calibri Light" panose="020F0302020204030204" pitchFamily="34" charset="0"/>
                <a:cs typeface="Calibri Light" panose="020F0302020204030204" pitchFamily="34" charset="0"/>
              </a:rPr>
              <a:t>, introduced in Pakistan in </a:t>
            </a:r>
            <a:r>
              <a:rPr lang="en-GB" sz="1600" b="1" dirty="0">
                <a:latin typeface="Calibri Light" panose="020F0302020204030204" pitchFamily="34" charset="0"/>
                <a:cs typeface="Calibri Light" panose="020F0302020204030204" pitchFamily="34" charset="0"/>
              </a:rPr>
              <a:t>1959</a:t>
            </a:r>
            <a:r>
              <a:rPr lang="en-GB" sz="1600" dirty="0">
                <a:latin typeface="Calibri Light" panose="020F0302020204030204" pitchFamily="34" charset="0"/>
                <a:cs typeface="Calibri Light" panose="020F0302020204030204" pitchFamily="34" charset="0"/>
              </a:rPr>
              <a:t>.</a:t>
            </a:r>
          </a:p>
          <a:p>
            <a:pPr marL="0" indent="0">
              <a:spcBef>
                <a:spcPts val="1000"/>
              </a:spcBef>
              <a:buNone/>
            </a:pPr>
            <a:r>
              <a:rPr lang="en-GB" sz="1600" dirty="0">
                <a:latin typeface="Calibri Light" panose="020F0302020204030204" pitchFamily="34" charset="0"/>
                <a:cs typeface="Calibri Light" panose="020F0302020204030204" pitchFamily="34" charset="0"/>
              </a:rPr>
              <a:t>In Pakistan </a:t>
            </a:r>
            <a:r>
              <a:rPr lang="en-GB" sz="1600" b="1" dirty="0">
                <a:latin typeface="Calibri Light" panose="020F0302020204030204" pitchFamily="34" charset="0"/>
                <a:cs typeface="Calibri Light" panose="020F0302020204030204" pitchFamily="34" charset="0"/>
              </a:rPr>
              <a:t>335 </a:t>
            </a:r>
            <a:r>
              <a:rPr lang="en-GB" sz="1600" dirty="0">
                <a:latin typeface="Calibri Light" panose="020F0302020204030204" pitchFamily="34" charset="0"/>
                <a:cs typeface="Calibri Light" panose="020F0302020204030204" pitchFamily="34" charset="0"/>
              </a:rPr>
              <a:t>such institution are recognized by the British Council.</a:t>
            </a:r>
          </a:p>
          <a:p>
            <a:pPr marL="0" indent="0">
              <a:spcBef>
                <a:spcPts val="1000"/>
              </a:spcBef>
              <a:buNone/>
            </a:pPr>
            <a:endParaRPr lang="en-GB" dirty="0"/>
          </a:p>
          <a:p>
            <a:pPr marL="0" indent="0">
              <a:spcBef>
                <a:spcPts val="1000"/>
              </a:spcBef>
              <a:buNone/>
            </a:pPr>
            <a:r>
              <a:rPr lang="en-GB" b="1" dirty="0">
                <a:solidFill>
                  <a:srgbClr val="002060"/>
                </a:solidFill>
                <a:latin typeface="Bahnschrift SemiBold" panose="020B0502040204020203" pitchFamily="34" charset="0"/>
              </a:rPr>
              <a:t>Advantages over National System</a:t>
            </a:r>
          </a:p>
          <a:p>
            <a:pPr marL="285750" indent="-285750">
              <a:spcBef>
                <a:spcPts val="1000"/>
              </a:spcBef>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Focuses on developing interests and concepts</a:t>
            </a:r>
          </a:p>
          <a:p>
            <a:pPr marL="285750" indent="-285750">
              <a:spcBef>
                <a:spcPts val="1000"/>
              </a:spcBef>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Better performance in undergrad studies</a:t>
            </a:r>
          </a:p>
          <a:p>
            <a:pPr marL="0" indent="0">
              <a:spcBef>
                <a:spcPts val="1000"/>
              </a:spcBef>
              <a:buNone/>
            </a:pPr>
            <a:r>
              <a:rPr lang="en-GB" b="1" dirty="0">
                <a:solidFill>
                  <a:srgbClr val="002060"/>
                </a:solidFill>
                <a:latin typeface="Bahnschrift SemiBold" panose="020B0502040204020203" pitchFamily="34" charset="0"/>
              </a:rPr>
              <a:t>Disadvantages</a:t>
            </a:r>
          </a:p>
          <a:p>
            <a:pPr marL="285750" indent="-285750">
              <a:spcBef>
                <a:spcPts val="1000"/>
              </a:spcBef>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Only elites can afford it due to the extraordinary fees</a:t>
            </a:r>
          </a:p>
          <a:p>
            <a:pPr marL="285750" indent="-285750">
              <a:spcBef>
                <a:spcPts val="1000"/>
              </a:spcBef>
              <a:buFont typeface="Arial" panose="020B0604020202020204" pitchFamily="34" charset="0"/>
              <a:buChar char="•"/>
            </a:pPr>
            <a:r>
              <a:rPr lang="en-US" sz="1600" b="0" i="0" dirty="0">
                <a:solidFill>
                  <a:srgbClr val="000000"/>
                </a:solidFill>
                <a:effectLst/>
                <a:latin typeface="Calibri Light" panose="020F0302020204030204" pitchFamily="34" charset="0"/>
                <a:cs typeface="Calibri Light" panose="020F0302020204030204" pitchFamily="34" charset="0"/>
              </a:rPr>
              <a:t>O/A Level have a higher difficulty level with less national value</a:t>
            </a:r>
            <a:endParaRPr lang="en-GB" sz="1600" dirty="0">
              <a:solidFill>
                <a:srgbClr val="000000"/>
              </a:solidFill>
              <a:latin typeface="Calibri Light" panose="020F0302020204030204" pitchFamily="34" charset="0"/>
              <a:cs typeface="Calibri Light" panose="020F0302020204030204" pitchFamily="34" charset="0"/>
            </a:endParaRPr>
          </a:p>
          <a:p>
            <a:pPr marL="514350" lvl="1" indent="-285750">
              <a:spcBef>
                <a:spcPts val="1000"/>
              </a:spcBef>
              <a:buFont typeface="Arial" panose="020B0604020202020204" pitchFamily="34" charset="0"/>
              <a:buChar char="•"/>
            </a:pPr>
            <a:endParaRPr lang="en-GB" sz="1600" dirty="0"/>
          </a:p>
          <a:p>
            <a:pPr marL="514350" lvl="1" indent="-285750">
              <a:spcBef>
                <a:spcPts val="1000"/>
              </a:spcBef>
              <a:buFont typeface="Arial" panose="020B0604020202020204" pitchFamily="34" charset="0"/>
              <a:buChar char="•"/>
            </a:pPr>
            <a:endParaRPr lang="en-GB" sz="1600" dirty="0"/>
          </a:p>
          <a:p>
            <a:pPr>
              <a:spcBef>
                <a:spcPts val="1000"/>
              </a:spcBef>
            </a:pPr>
            <a:endParaRPr lang="en-AU" dirty="0"/>
          </a:p>
        </p:txBody>
      </p:sp>
      <p:pic>
        <p:nvPicPr>
          <p:cNvPr id="2050" name="Picture 2" descr="University of Cambridge - Wikipedia">
            <a:extLst>
              <a:ext uri="{FF2B5EF4-FFF2-40B4-BE49-F238E27FC236}">
                <a16:creationId xmlns:a16="http://schemas.microsoft.com/office/drawing/2014/main" id="{9220B14B-6B1F-44E0-914E-940159341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714" y="3429000"/>
            <a:ext cx="2073671" cy="260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000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655F-8A28-4BAA-84FC-C6D98F836123}"/>
              </a:ext>
            </a:extLst>
          </p:cNvPr>
          <p:cNvSpPr>
            <a:spLocks noGrp="1"/>
          </p:cNvSpPr>
          <p:nvPr>
            <p:ph type="title"/>
          </p:nvPr>
        </p:nvSpPr>
        <p:spPr/>
        <p:txBody>
          <a:bodyPr/>
          <a:lstStyle/>
          <a:p>
            <a:r>
              <a:rPr lang="en-US" dirty="0"/>
              <a:t>Infrastructure of Pakistan’s Educational System</a:t>
            </a:r>
            <a:endParaRPr lang="en-AU" dirty="0"/>
          </a:p>
        </p:txBody>
      </p:sp>
      <p:sp>
        <p:nvSpPr>
          <p:cNvPr id="3" name="Content Placeholder 2">
            <a:extLst>
              <a:ext uri="{FF2B5EF4-FFF2-40B4-BE49-F238E27FC236}">
                <a16:creationId xmlns:a16="http://schemas.microsoft.com/office/drawing/2014/main" id="{BFCED742-CA72-4015-A2DD-99B5D3216007}"/>
              </a:ext>
            </a:extLst>
          </p:cNvPr>
          <p:cNvSpPr>
            <a:spLocks noGrp="1"/>
          </p:cNvSpPr>
          <p:nvPr>
            <p:ph idx="1"/>
          </p:nvPr>
        </p:nvSpPr>
        <p:spPr>
          <a:xfrm>
            <a:off x="477982" y="1828800"/>
            <a:ext cx="5618018" cy="4204345"/>
          </a:xfrm>
        </p:spPr>
        <p:txBody>
          <a:bodyPr>
            <a:normAutofit lnSpcReduction="10000"/>
          </a:bodyPr>
          <a:lstStyle/>
          <a:p>
            <a:pPr>
              <a:spcBef>
                <a:spcPts val="1000"/>
              </a:spcBef>
            </a:pPr>
            <a:r>
              <a:rPr lang="en-GB" sz="2000" b="1" dirty="0">
                <a:solidFill>
                  <a:srgbClr val="002060"/>
                </a:solidFill>
                <a:latin typeface="Bahnschrift" panose="020B0502040204020203" pitchFamily="34" charset="0"/>
              </a:rPr>
              <a:t>Higher Education</a:t>
            </a:r>
          </a:p>
          <a:p>
            <a:pPr marL="331470" indent="-285750">
              <a:spcBef>
                <a:spcPts val="1000"/>
              </a:spcBef>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Higher Education Commission (HEC) manages UG and PG programs in Universities. It provide funds, research projects etc. </a:t>
            </a:r>
          </a:p>
          <a:p>
            <a:pPr marL="331470" indent="-285750">
              <a:spcBef>
                <a:spcPts val="1000"/>
              </a:spcBef>
              <a:buFont typeface="Arial" panose="020B0604020202020204" pitchFamily="34" charset="0"/>
              <a:buChar char="•"/>
            </a:pPr>
            <a:r>
              <a:rPr lang="en-GB" sz="1600" b="1" dirty="0"/>
              <a:t>174</a:t>
            </a:r>
            <a:r>
              <a:rPr lang="en-GB" sz="1600" dirty="0">
                <a:latin typeface="Calibri Light" panose="020F0302020204030204" pitchFamily="34" charset="0"/>
                <a:cs typeface="Calibri Light" panose="020F0302020204030204" pitchFamily="34" charset="0"/>
              </a:rPr>
              <a:t> Universities are registered with HEC.</a:t>
            </a:r>
          </a:p>
          <a:p>
            <a:pPr>
              <a:spcBef>
                <a:spcPts val="1000"/>
              </a:spcBef>
            </a:pPr>
            <a:endParaRPr lang="en-GB" dirty="0"/>
          </a:p>
          <a:p>
            <a:pPr>
              <a:spcBef>
                <a:spcPts val="1000"/>
              </a:spcBef>
            </a:pPr>
            <a:r>
              <a:rPr lang="en-GB" b="1" dirty="0">
                <a:solidFill>
                  <a:srgbClr val="002060"/>
                </a:solidFill>
                <a:latin typeface="Bahnschrift SemiBold" panose="020B0502040204020203" pitchFamily="34" charset="0"/>
              </a:rPr>
              <a:t>Global Rankings</a:t>
            </a:r>
          </a:p>
          <a:p>
            <a:pPr marL="331470" indent="-285750">
              <a:spcBef>
                <a:spcPts val="1000"/>
              </a:spcBef>
              <a:buFont typeface="Arial" panose="020B0604020202020204" pitchFamily="34" charset="0"/>
              <a:buChar char="•"/>
            </a:pPr>
            <a:r>
              <a:rPr lang="en-GB" b="1" dirty="0">
                <a:latin typeface="+mn-lt"/>
                <a:cs typeface="Calibri Light" panose="020F0302020204030204" pitchFamily="34" charset="0"/>
              </a:rPr>
              <a:t>10</a:t>
            </a:r>
            <a:r>
              <a:rPr lang="en-GB" b="1" dirty="0">
                <a:latin typeface="Calibri Light" panose="020F0302020204030204" pitchFamily="34" charset="0"/>
                <a:cs typeface="Calibri Light" panose="020F0302020204030204" pitchFamily="34" charset="0"/>
              </a:rPr>
              <a:t> </a:t>
            </a:r>
            <a:r>
              <a:rPr lang="en-GB" dirty="0">
                <a:latin typeface="Calibri Light" panose="020F0302020204030204" pitchFamily="34" charset="0"/>
                <a:cs typeface="Calibri Light" panose="020F0302020204030204" pitchFamily="34" charset="0"/>
              </a:rPr>
              <a:t>Pakistani universities ranked in Top 350 in </a:t>
            </a:r>
            <a:r>
              <a:rPr lang="en-GB" b="1" dirty="0">
                <a:latin typeface="+mn-lt"/>
                <a:cs typeface="Calibri Light" panose="020F0302020204030204" pitchFamily="34" charset="0"/>
              </a:rPr>
              <a:t>QS Ranking: Asia in 2016</a:t>
            </a:r>
            <a:r>
              <a:rPr lang="en-GB" dirty="0">
                <a:latin typeface="Calibri Light" panose="020F0302020204030204" pitchFamily="34" charset="0"/>
                <a:cs typeface="Calibri Light" panose="020F0302020204030204" pitchFamily="34" charset="0"/>
              </a:rPr>
              <a:t>.</a:t>
            </a:r>
          </a:p>
          <a:p>
            <a:pPr marL="331470" indent="-285750">
              <a:spcBef>
                <a:spcPts val="1000"/>
              </a:spcBef>
              <a:buFont typeface="Arial" panose="020B0604020202020204" pitchFamily="34" charset="0"/>
              <a:buChar char="•"/>
            </a:pPr>
            <a:r>
              <a:rPr lang="en-GB" dirty="0">
                <a:latin typeface="Calibri Light" panose="020F0302020204030204" pitchFamily="34" charset="0"/>
                <a:cs typeface="Calibri Light" panose="020F0302020204030204" pitchFamily="34" charset="0"/>
              </a:rPr>
              <a:t>As for 2021, </a:t>
            </a:r>
            <a:r>
              <a:rPr lang="en-GB" b="1" dirty="0">
                <a:latin typeface="Calibri Light" panose="020F0302020204030204" pitchFamily="34" charset="0"/>
                <a:cs typeface="Calibri Light" panose="020F0302020204030204" pitchFamily="34" charset="0"/>
              </a:rPr>
              <a:t>7</a:t>
            </a:r>
            <a:r>
              <a:rPr lang="en-GB" dirty="0">
                <a:latin typeface="Calibri Light" panose="020F0302020204030204" pitchFamily="34" charset="0"/>
                <a:cs typeface="Calibri Light" panose="020F0302020204030204" pitchFamily="34" charset="0"/>
              </a:rPr>
              <a:t> Universities of Pakistan are ranked in Top 1000 in the </a:t>
            </a:r>
            <a:r>
              <a:rPr lang="en-GB" b="1" dirty="0"/>
              <a:t>QS World University Rankings</a:t>
            </a:r>
            <a:r>
              <a:rPr lang="en-GB" dirty="0">
                <a:latin typeface="Calibri Light" panose="020F0302020204030204" pitchFamily="34" charset="0"/>
                <a:cs typeface="Calibri Light" panose="020F0302020204030204" pitchFamily="34" charset="0"/>
              </a:rPr>
              <a:t>.</a:t>
            </a:r>
          </a:p>
          <a:p>
            <a:pPr marL="331470" indent="-285750">
              <a:spcBef>
                <a:spcPts val="1000"/>
              </a:spcBef>
              <a:buFont typeface="Arial" panose="020B0604020202020204" pitchFamily="34" charset="0"/>
              <a:buChar char="•"/>
            </a:pPr>
            <a:endParaRPr lang="en-GB" dirty="0">
              <a:latin typeface="Calibri Light" panose="020F0302020204030204" pitchFamily="34" charset="0"/>
              <a:cs typeface="Calibri Light" panose="020F0302020204030204" pitchFamily="34" charset="0"/>
            </a:endParaRPr>
          </a:p>
          <a:p>
            <a:pPr marL="0">
              <a:spcBef>
                <a:spcPts val="1000"/>
              </a:spcBef>
            </a:pPr>
            <a:r>
              <a:rPr lang="en-GB" i="1" dirty="0">
                <a:latin typeface="Calibri Light" panose="020F0302020204030204" pitchFamily="34" charset="0"/>
                <a:cs typeface="Calibri Light" panose="020F0302020204030204" pitchFamily="34" charset="0"/>
              </a:rPr>
              <a:t>Overall, the conditions of Higher Education are far more satisfactory than the National Education System.</a:t>
            </a:r>
          </a:p>
        </p:txBody>
      </p:sp>
      <p:pic>
        <p:nvPicPr>
          <p:cNvPr id="5" name="Picture 4">
            <a:extLst>
              <a:ext uri="{FF2B5EF4-FFF2-40B4-BE49-F238E27FC236}">
                <a16:creationId xmlns:a16="http://schemas.microsoft.com/office/drawing/2014/main" id="{285E4EDD-3869-40B2-B7FF-35DC83DC2BF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55187" y="1828800"/>
            <a:ext cx="3689946" cy="4514018"/>
          </a:xfrm>
          <a:prstGeom prst="rect">
            <a:avLst/>
          </a:prstGeom>
          <a:ln w="38100" cap="sq">
            <a:solidFill>
              <a:srgbClr val="002060"/>
            </a:solidFill>
            <a:prstDash val="solid"/>
            <a:miter lim="800000"/>
          </a:ln>
          <a:effectLst/>
        </p:spPr>
      </p:pic>
    </p:spTree>
    <p:extLst>
      <p:ext uri="{BB962C8B-B14F-4D97-AF65-F5344CB8AC3E}">
        <p14:creationId xmlns:p14="http://schemas.microsoft.com/office/powerpoint/2010/main" val="357146126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75C4-A7A3-4548-965A-F1B5571A4614}"/>
              </a:ext>
            </a:extLst>
          </p:cNvPr>
          <p:cNvSpPr>
            <a:spLocks noGrp="1"/>
          </p:cNvSpPr>
          <p:nvPr>
            <p:ph type="title"/>
          </p:nvPr>
        </p:nvSpPr>
        <p:spPr/>
        <p:txBody>
          <a:bodyPr/>
          <a:lstStyle/>
          <a:p>
            <a:r>
              <a:rPr lang="en-US" dirty="0"/>
              <a:t>Educational Policies</a:t>
            </a:r>
            <a:endParaRPr lang="en-AU" dirty="0"/>
          </a:p>
        </p:txBody>
      </p:sp>
      <p:sp>
        <p:nvSpPr>
          <p:cNvPr id="3" name="Content Placeholder 2">
            <a:extLst>
              <a:ext uri="{FF2B5EF4-FFF2-40B4-BE49-F238E27FC236}">
                <a16:creationId xmlns:a16="http://schemas.microsoft.com/office/drawing/2014/main" id="{159C754D-6E55-4121-B091-96F6D0C23791}"/>
              </a:ext>
            </a:extLst>
          </p:cNvPr>
          <p:cNvSpPr>
            <a:spLocks noGrp="1"/>
          </p:cNvSpPr>
          <p:nvPr>
            <p:ph sz="half" idx="1"/>
          </p:nvPr>
        </p:nvSpPr>
        <p:spPr/>
        <p:txBody>
          <a:bodyPr>
            <a:normAutofit/>
          </a:bodyPr>
          <a:lstStyle/>
          <a:p>
            <a:pPr marL="0" algn="just">
              <a:spcBef>
                <a:spcPts val="1000"/>
              </a:spcBef>
            </a:pPr>
            <a:r>
              <a:rPr lang="en-US" sz="1800" b="1" dirty="0">
                <a:solidFill>
                  <a:srgbClr val="002060"/>
                </a:solidFill>
                <a:latin typeface="Bahnschrift SemiBold" panose="020B0502040204020203" pitchFamily="34" charset="0"/>
              </a:rPr>
              <a:t>National Education Policy of 1959</a:t>
            </a:r>
          </a:p>
          <a:p>
            <a:pPr marL="28575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Education compulsory till age of 10</a:t>
            </a:r>
            <a:endParaRPr lang="en-US" sz="1000" b="1" dirty="0">
              <a:latin typeface="Calibri Light" panose="020F0302020204030204" pitchFamily="34" charset="0"/>
              <a:cs typeface="Calibri Light" panose="020F0302020204030204" pitchFamily="34" charset="0"/>
            </a:endParaRPr>
          </a:p>
          <a:p>
            <a:pPr marL="0" algn="just">
              <a:spcBef>
                <a:spcPts val="1000"/>
              </a:spcBef>
            </a:pPr>
            <a:r>
              <a:rPr lang="en-US" sz="1800" b="1" dirty="0">
                <a:solidFill>
                  <a:srgbClr val="002060"/>
                </a:solidFill>
                <a:latin typeface="Bahnschrift SemiBold" panose="020B0502040204020203" pitchFamily="34" charset="0"/>
              </a:rPr>
              <a:t>National Education Policy of 1970</a:t>
            </a:r>
          </a:p>
          <a:p>
            <a:pPr marL="28575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Encouraged decentralization of the education administration</a:t>
            </a:r>
            <a:endParaRPr lang="en-US" sz="1000" b="1" dirty="0"/>
          </a:p>
          <a:p>
            <a:pPr marL="0" algn="just">
              <a:spcBef>
                <a:spcPts val="1000"/>
              </a:spcBef>
            </a:pPr>
            <a:r>
              <a:rPr lang="en-US" sz="1800" b="1" dirty="0">
                <a:solidFill>
                  <a:srgbClr val="002060"/>
                </a:solidFill>
                <a:latin typeface="Bahnschrift SemiBold" panose="020B0502040204020203" pitchFamily="34" charset="0"/>
              </a:rPr>
              <a:t>National Education Policy of 1972</a:t>
            </a:r>
          </a:p>
          <a:p>
            <a:pPr marL="28575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Encouraging the ideology of Pakistan</a:t>
            </a:r>
            <a:endParaRPr lang="en-US" sz="1050" b="1" dirty="0"/>
          </a:p>
          <a:p>
            <a:pPr marL="0" algn="just">
              <a:spcBef>
                <a:spcPts val="1000"/>
              </a:spcBef>
            </a:pPr>
            <a:r>
              <a:rPr lang="en-US" sz="1800" b="1" dirty="0">
                <a:solidFill>
                  <a:srgbClr val="002060"/>
                </a:solidFill>
                <a:latin typeface="Bahnschrift SemiBold" panose="020B0502040204020203" pitchFamily="34" charset="0"/>
              </a:rPr>
              <a:t>National Education Policy of 1979</a:t>
            </a:r>
          </a:p>
          <a:p>
            <a:pPr marL="28575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Curriculum revision, merging the traditional education and religious education (madrassas)</a:t>
            </a:r>
          </a:p>
        </p:txBody>
      </p:sp>
      <p:sp>
        <p:nvSpPr>
          <p:cNvPr id="4" name="Content Placeholder 3">
            <a:extLst>
              <a:ext uri="{FF2B5EF4-FFF2-40B4-BE49-F238E27FC236}">
                <a16:creationId xmlns:a16="http://schemas.microsoft.com/office/drawing/2014/main" id="{2DB26374-53E1-4879-B4B6-FE6C07A04508}"/>
              </a:ext>
            </a:extLst>
          </p:cNvPr>
          <p:cNvSpPr>
            <a:spLocks noGrp="1"/>
          </p:cNvSpPr>
          <p:nvPr>
            <p:ph sz="half" idx="2"/>
          </p:nvPr>
        </p:nvSpPr>
        <p:spPr/>
        <p:txBody>
          <a:bodyPr>
            <a:normAutofit/>
          </a:bodyPr>
          <a:lstStyle/>
          <a:p>
            <a:pPr marL="0" algn="just">
              <a:spcBef>
                <a:spcPts val="1000"/>
              </a:spcBef>
            </a:pPr>
            <a:r>
              <a:rPr lang="en-US" sz="1800" b="1" dirty="0">
                <a:solidFill>
                  <a:srgbClr val="002060"/>
                </a:solidFill>
                <a:latin typeface="Bahnschrift SemiBold" panose="020B0502040204020203" pitchFamily="34" charset="0"/>
              </a:rPr>
              <a:t>National Education Policy of 1992</a:t>
            </a:r>
          </a:p>
          <a:p>
            <a:pPr marL="28575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Encouragement of Islamic teachings through education</a:t>
            </a:r>
            <a:endParaRPr lang="en-US" sz="1000" b="1" dirty="0"/>
          </a:p>
          <a:p>
            <a:pPr marL="0" algn="just">
              <a:spcBef>
                <a:spcPts val="1000"/>
              </a:spcBef>
            </a:pPr>
            <a:r>
              <a:rPr lang="en-US" sz="1800" b="1" dirty="0">
                <a:solidFill>
                  <a:srgbClr val="002060"/>
                </a:solidFill>
                <a:latin typeface="Bahnschrift SemiBold" panose="020B0502040204020203" pitchFamily="34" charset="0"/>
              </a:rPr>
              <a:t>National Education Policy from (1998 – 2010)</a:t>
            </a:r>
          </a:p>
          <a:p>
            <a:pPr marL="28575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Islamic practices and Quranic principles should important part of the education system</a:t>
            </a:r>
            <a:endParaRPr lang="en-US" sz="1000" b="1" dirty="0"/>
          </a:p>
          <a:p>
            <a:pPr marL="0" algn="just">
              <a:spcBef>
                <a:spcPts val="1000"/>
              </a:spcBef>
            </a:pPr>
            <a:r>
              <a:rPr lang="en-US" sz="1800" b="1" dirty="0">
                <a:solidFill>
                  <a:srgbClr val="002060"/>
                </a:solidFill>
                <a:latin typeface="Bahnschrift SemiBold" panose="020B0502040204020203" pitchFamily="34" charset="0"/>
              </a:rPr>
              <a:t>National Education Policy from (2010 – Present)</a:t>
            </a:r>
          </a:p>
          <a:p>
            <a:pPr marL="285750" indent="-285750" algn="just">
              <a:spcBef>
                <a:spcPts val="1000"/>
              </a:spcBef>
              <a:buFont typeface="Arial" panose="020B0604020202020204" pitchFamily="34" charset="0"/>
              <a:buChar char="•"/>
            </a:pPr>
            <a:r>
              <a:rPr lang="en-US" dirty="0">
                <a:latin typeface="Calibri Light" panose="020F0302020204030204" pitchFamily="34" charset="0"/>
                <a:cs typeface="Calibri Light" panose="020F0302020204030204" pitchFamily="34" charset="0"/>
              </a:rPr>
              <a:t>Establishment of fifty new private sector universities; to establish fifteen new public science and technological universities</a:t>
            </a:r>
          </a:p>
          <a:p>
            <a:pPr marL="285750" indent="-285750" algn="just">
              <a:spcBef>
                <a:spcPts val="1000"/>
              </a:spcBef>
              <a:buFont typeface="Arial" panose="020B0604020202020204" pitchFamily="34" charset="0"/>
              <a:buChar char="•"/>
            </a:pPr>
            <a:endParaRPr lang="en-US" sz="1000" dirty="0"/>
          </a:p>
        </p:txBody>
      </p:sp>
      <p:sp>
        <p:nvSpPr>
          <p:cNvPr id="6" name="TextBox 5">
            <a:extLst>
              <a:ext uri="{FF2B5EF4-FFF2-40B4-BE49-F238E27FC236}">
                <a16:creationId xmlns:a16="http://schemas.microsoft.com/office/drawing/2014/main" id="{A30692F1-2B1C-4AA8-9410-7A2EB9FFA1E9}"/>
              </a:ext>
            </a:extLst>
          </p:cNvPr>
          <p:cNvSpPr txBox="1"/>
          <p:nvPr/>
        </p:nvSpPr>
        <p:spPr>
          <a:xfrm>
            <a:off x="3300152" y="5066608"/>
            <a:ext cx="5591695" cy="923330"/>
          </a:xfrm>
          <a:prstGeom prst="rect">
            <a:avLst/>
          </a:prstGeom>
          <a:noFill/>
        </p:spPr>
        <p:txBody>
          <a:bodyPr wrap="square">
            <a:spAutoFit/>
          </a:bodyPr>
          <a:lstStyle/>
          <a:p>
            <a:pPr marL="0" algn="ctr">
              <a:spcBef>
                <a:spcPts val="1000"/>
              </a:spcBef>
            </a:pPr>
            <a:r>
              <a:rPr lang="en-US" i="1" dirty="0">
                <a:solidFill>
                  <a:schemeClr val="accent1"/>
                </a:solidFill>
                <a:latin typeface="Calibri Light" panose="020F0302020204030204" pitchFamily="34" charset="0"/>
                <a:cs typeface="Calibri Light" panose="020F0302020204030204" pitchFamily="34" charset="0"/>
              </a:rPr>
              <a:t>Moreover, the HEC came into being in 2002 and has implemented multiple projects and overlooked higher education sector of Pakistan</a:t>
            </a:r>
            <a:endParaRPr lang="en-US" b="1" i="1" dirty="0">
              <a:solidFill>
                <a:schemeClr val="accent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6303384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31F1-DEE4-4201-B65C-778FB152BAF5}"/>
              </a:ext>
            </a:extLst>
          </p:cNvPr>
          <p:cNvSpPr>
            <a:spLocks noGrp="1"/>
          </p:cNvSpPr>
          <p:nvPr>
            <p:ph type="title"/>
          </p:nvPr>
        </p:nvSpPr>
        <p:spPr>
          <a:xfrm>
            <a:off x="477982" y="472440"/>
            <a:ext cx="11226338" cy="1356360"/>
          </a:xfrm>
        </p:spPr>
        <p:txBody>
          <a:bodyPr>
            <a:normAutofit/>
          </a:bodyPr>
          <a:lstStyle/>
          <a:p>
            <a:r>
              <a:rPr lang="en-US" dirty="0"/>
              <a:t>Educational Policies</a:t>
            </a:r>
            <a:endParaRPr lang="en-AU" dirty="0"/>
          </a:p>
        </p:txBody>
      </p:sp>
      <p:sp>
        <p:nvSpPr>
          <p:cNvPr id="7" name="Content Placeholder 6">
            <a:extLst>
              <a:ext uri="{FF2B5EF4-FFF2-40B4-BE49-F238E27FC236}">
                <a16:creationId xmlns:a16="http://schemas.microsoft.com/office/drawing/2014/main" id="{C4DC75B7-35A3-4B13-B8BE-1A4394D940D5}"/>
              </a:ext>
            </a:extLst>
          </p:cNvPr>
          <p:cNvSpPr>
            <a:spLocks noGrp="1"/>
          </p:cNvSpPr>
          <p:nvPr>
            <p:ph idx="1"/>
          </p:nvPr>
        </p:nvSpPr>
        <p:spPr>
          <a:xfrm>
            <a:off x="477982" y="1784410"/>
            <a:ext cx="5354647" cy="4423752"/>
          </a:xfrm>
        </p:spPr>
        <p:txBody>
          <a:bodyPr>
            <a:noAutofit/>
          </a:bodyPr>
          <a:lstStyle/>
          <a:p>
            <a:pPr>
              <a:spcBef>
                <a:spcPts val="1000"/>
              </a:spcBef>
            </a:pPr>
            <a:r>
              <a:rPr lang="en-US" b="1" dirty="0">
                <a:solidFill>
                  <a:srgbClr val="002060"/>
                </a:solidFill>
                <a:latin typeface="+mj-lt"/>
              </a:rPr>
              <a:t>Hindrances in Implementation of Policies</a:t>
            </a:r>
          </a:p>
          <a:p>
            <a:pPr marL="331470" indent="-285750">
              <a:spcBef>
                <a:spcPts val="1000"/>
              </a:spcBef>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Economic constraints</a:t>
            </a:r>
          </a:p>
          <a:p>
            <a:pPr marL="331470" indent="-285750">
              <a:spcBef>
                <a:spcPts val="1000"/>
              </a:spcBef>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Preferring Private Schools</a:t>
            </a:r>
          </a:p>
          <a:p>
            <a:pPr marL="331470" indent="-285750">
              <a:spcBef>
                <a:spcPts val="1000"/>
              </a:spcBef>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Low political Will</a:t>
            </a:r>
          </a:p>
          <a:p>
            <a:pPr marL="331470" indent="-285750">
              <a:spcBef>
                <a:spcPts val="1000"/>
              </a:spcBef>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a:spcBef>
                <a:spcPts val="1000"/>
              </a:spcBef>
            </a:pPr>
            <a:r>
              <a:rPr lang="en-US" b="1" dirty="0">
                <a:solidFill>
                  <a:srgbClr val="002060"/>
                </a:solidFill>
                <a:latin typeface="+mj-lt"/>
              </a:rPr>
              <a:t>Budget Allocation Problem</a:t>
            </a:r>
          </a:p>
          <a:p>
            <a:pPr marL="331470" indent="-285750">
              <a:spcBef>
                <a:spcPts val="1000"/>
              </a:spcBef>
              <a:buFont typeface="Arial" panose="020B0604020202020204" pitchFamily="34" charset="0"/>
              <a:buChar char="•"/>
            </a:pPr>
            <a:r>
              <a:rPr lang="en-US" sz="1600" dirty="0">
                <a:solidFill>
                  <a:srgbClr val="000000"/>
                </a:solidFill>
                <a:latin typeface="Calibri Light" panose="020F0302020204030204" pitchFamily="34" charset="0"/>
                <a:cs typeface="Calibri Light" panose="020F0302020204030204" pitchFamily="34" charset="0"/>
              </a:rPr>
              <a:t>The data shows that as education isn’t given as much attention to as other countries do, as Pakistan spends comparatively less on the education department in terms of GDP (</a:t>
            </a:r>
            <a:r>
              <a:rPr lang="en-US" sz="1600" b="1" dirty="0">
                <a:solidFill>
                  <a:srgbClr val="000000"/>
                </a:solidFill>
                <a:latin typeface="Calibri Light" panose="020F0302020204030204" pitchFamily="34" charset="0"/>
                <a:cs typeface="Calibri Light" panose="020F0302020204030204" pitchFamily="34" charset="0"/>
              </a:rPr>
              <a:t>2.3%</a:t>
            </a:r>
            <a:r>
              <a:rPr lang="en-US" sz="1600" dirty="0">
                <a:solidFill>
                  <a:srgbClr val="000000"/>
                </a:solidFill>
                <a:latin typeface="Calibri Light" panose="020F0302020204030204" pitchFamily="34" charset="0"/>
                <a:cs typeface="Calibri Light" panose="020F0302020204030204" pitchFamily="34" charset="0"/>
              </a:rPr>
              <a:t>)</a:t>
            </a:r>
            <a:r>
              <a:rPr lang="en-US" sz="1600" b="1" dirty="0">
                <a:solidFill>
                  <a:srgbClr val="000000"/>
                </a:solidFill>
                <a:latin typeface="Calibri Light" panose="020F0302020204030204" pitchFamily="34" charset="0"/>
                <a:cs typeface="Calibri Light" panose="020F0302020204030204" pitchFamily="34" charset="0"/>
              </a:rPr>
              <a:t> </a:t>
            </a:r>
          </a:p>
          <a:p>
            <a:pPr marL="331470" indent="-285750">
              <a:spcBef>
                <a:spcPts val="1000"/>
              </a:spcBef>
              <a:buFont typeface="Arial" panose="020B0604020202020204" pitchFamily="34" charset="0"/>
              <a:buChar char="•"/>
            </a:pPr>
            <a:r>
              <a:rPr lang="en-US" sz="1600" dirty="0">
                <a:solidFill>
                  <a:srgbClr val="000000"/>
                </a:solidFill>
                <a:latin typeface="Calibri Light" panose="020F0302020204030204" pitchFamily="34" charset="0"/>
                <a:cs typeface="Calibri Light" panose="020F0302020204030204" pitchFamily="34" charset="0"/>
              </a:rPr>
              <a:t>In comparison with other countries like Brazil (</a:t>
            </a:r>
            <a:r>
              <a:rPr lang="en-US" sz="1600" b="1" dirty="0">
                <a:solidFill>
                  <a:srgbClr val="000000"/>
                </a:solidFill>
                <a:latin typeface="Calibri Light" panose="020F0302020204030204" pitchFamily="34" charset="0"/>
                <a:cs typeface="Calibri Light" panose="020F0302020204030204" pitchFamily="34" charset="0"/>
              </a:rPr>
              <a:t>5.72%</a:t>
            </a:r>
            <a:r>
              <a:rPr lang="en-US" sz="1600" dirty="0">
                <a:solidFill>
                  <a:srgbClr val="000000"/>
                </a:solidFill>
                <a:latin typeface="Calibri Light" panose="020F0302020204030204" pitchFamily="34" charset="0"/>
                <a:cs typeface="Calibri Light" panose="020F0302020204030204" pitchFamily="34" charset="0"/>
              </a:rPr>
              <a:t>), India (</a:t>
            </a:r>
            <a:r>
              <a:rPr lang="en-US" sz="1600" b="1" dirty="0">
                <a:solidFill>
                  <a:srgbClr val="000000"/>
                </a:solidFill>
                <a:latin typeface="Calibri Light" panose="020F0302020204030204" pitchFamily="34" charset="0"/>
                <a:cs typeface="Calibri Light" panose="020F0302020204030204" pitchFamily="34" charset="0"/>
              </a:rPr>
              <a:t>3.39%</a:t>
            </a:r>
            <a:r>
              <a:rPr lang="en-US" sz="1600" dirty="0">
                <a:solidFill>
                  <a:srgbClr val="000000"/>
                </a:solidFill>
                <a:latin typeface="Calibri Light" panose="020F0302020204030204" pitchFamily="34" charset="0"/>
                <a:cs typeface="Calibri Light" panose="020F0302020204030204" pitchFamily="34" charset="0"/>
              </a:rPr>
              <a:t>), Colombia (</a:t>
            </a:r>
            <a:r>
              <a:rPr lang="en-US" sz="1600" b="1" dirty="0">
                <a:solidFill>
                  <a:srgbClr val="000000"/>
                </a:solidFill>
                <a:latin typeface="Calibri Light" panose="020F0302020204030204" pitchFamily="34" charset="0"/>
                <a:cs typeface="Calibri Light" panose="020F0302020204030204" pitchFamily="34" charset="0"/>
              </a:rPr>
              <a:t>4.79%</a:t>
            </a:r>
            <a:r>
              <a:rPr lang="en-US" sz="1600" dirty="0">
                <a:solidFill>
                  <a:srgbClr val="000000"/>
                </a:solidFill>
                <a:latin typeface="Calibri Light" panose="020F0302020204030204" pitchFamily="34" charset="0"/>
                <a:cs typeface="Calibri Light" panose="020F0302020204030204" pitchFamily="34" charset="0"/>
              </a:rPr>
              <a:t>), Ethiopia (</a:t>
            </a:r>
            <a:r>
              <a:rPr lang="en-US" sz="1600" b="1" dirty="0">
                <a:solidFill>
                  <a:srgbClr val="000000"/>
                </a:solidFill>
                <a:latin typeface="Calibri Light" panose="020F0302020204030204" pitchFamily="34" charset="0"/>
                <a:cs typeface="Calibri Light" panose="020F0302020204030204" pitchFamily="34" charset="0"/>
              </a:rPr>
              <a:t>4.56%</a:t>
            </a:r>
            <a:r>
              <a:rPr lang="en-US" sz="1600" dirty="0">
                <a:solidFill>
                  <a:srgbClr val="000000"/>
                </a:solidFill>
                <a:latin typeface="Calibri Light" panose="020F0302020204030204" pitchFamily="34" charset="0"/>
                <a:cs typeface="Calibri Light" panose="020F0302020204030204" pitchFamily="34" charset="0"/>
              </a:rPr>
              <a:t>). </a:t>
            </a:r>
          </a:p>
          <a:p>
            <a:pPr marL="331470" indent="-285750">
              <a:spcBef>
                <a:spcPts val="1000"/>
              </a:spcBef>
              <a:buFont typeface="Arial" panose="020B0604020202020204" pitchFamily="34" charset="0"/>
              <a:buChar char="•"/>
            </a:pPr>
            <a:r>
              <a:rPr lang="en-US" sz="1600" dirty="0">
                <a:solidFill>
                  <a:srgbClr val="000000"/>
                </a:solidFill>
                <a:latin typeface="Calibri Light" panose="020F0302020204030204" pitchFamily="34" charset="0"/>
                <a:cs typeface="Calibri Light" panose="020F0302020204030204" pitchFamily="34" charset="0"/>
              </a:rPr>
              <a:t>Whereas, the mean expenditure on educational sector by the first world countries is </a:t>
            </a:r>
            <a:r>
              <a:rPr lang="en-US" sz="1600" b="1" dirty="0">
                <a:solidFill>
                  <a:srgbClr val="000000"/>
                </a:solidFill>
                <a:latin typeface="Calibri Light" panose="020F0302020204030204" pitchFamily="34" charset="0"/>
                <a:cs typeface="Calibri Light" panose="020F0302020204030204" pitchFamily="34" charset="0"/>
              </a:rPr>
              <a:t>5.7%.</a:t>
            </a:r>
          </a:p>
        </p:txBody>
      </p:sp>
      <p:pic>
        <p:nvPicPr>
          <p:cNvPr id="6" name="Picture 5">
            <a:extLst>
              <a:ext uri="{FF2B5EF4-FFF2-40B4-BE49-F238E27FC236}">
                <a16:creationId xmlns:a16="http://schemas.microsoft.com/office/drawing/2014/main" id="{215C3FC6-9FA6-4ABC-A6A0-A04F768A0D8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5887499" y="1899821"/>
            <a:ext cx="5761950" cy="4308341"/>
          </a:xfrm>
          <a:prstGeom prst="rect">
            <a:avLst/>
          </a:prstGeom>
          <a:ln w="38100" cap="sq">
            <a:solidFill>
              <a:srgbClr val="002060"/>
            </a:solidFill>
            <a:prstDash val="solid"/>
            <a:miter lim="800000"/>
          </a:ln>
          <a:effectLst/>
        </p:spPr>
      </p:pic>
    </p:spTree>
    <p:extLst>
      <p:ext uri="{BB962C8B-B14F-4D97-AF65-F5344CB8AC3E}">
        <p14:creationId xmlns:p14="http://schemas.microsoft.com/office/powerpoint/2010/main" val="2289334475"/>
      </p:ext>
    </p:extLst>
  </p:cSld>
  <p:clrMapOvr>
    <a:masterClrMapping/>
  </p:clrMapOvr>
  <p:transition spd="slow">
    <p:cover/>
  </p:transition>
</p:sld>
</file>

<file path=ppt/theme/theme1.xml><?xml version="1.0" encoding="utf-8"?>
<a:theme xmlns:a="http://schemas.openxmlformats.org/drawingml/2006/main" name="Basis">
  <a:themeElements>
    <a:clrScheme name="Pics">
      <a:dk1>
        <a:srgbClr val="FFFFFF"/>
      </a:dk1>
      <a:lt1>
        <a:sysClr val="window" lastClr="FFFFFF"/>
      </a:lt1>
      <a:dk2>
        <a:srgbClr val="FFFFFF"/>
      </a:dk2>
      <a:lt2>
        <a:srgbClr val="EAE5EB"/>
      </a:lt2>
      <a:accent1>
        <a:srgbClr val="070032"/>
      </a:accent1>
      <a:accent2>
        <a:srgbClr val="002060"/>
      </a:accent2>
      <a:accent3>
        <a:srgbClr val="755DD9"/>
      </a:accent3>
      <a:accent4>
        <a:srgbClr val="665EB8"/>
      </a:accent4>
      <a:accent5>
        <a:srgbClr val="45A5ED"/>
      </a:accent5>
      <a:accent6>
        <a:srgbClr val="5982DB"/>
      </a:accent6>
      <a:hlink>
        <a:srgbClr val="0066FF"/>
      </a:hlink>
      <a:folHlink>
        <a:srgbClr val="666699"/>
      </a:folHlink>
    </a:clrScheme>
    <a:fontScheme name="Kay">
      <a:majorFont>
        <a:latin typeface="Bahnschrift SemiBold"/>
        <a:ea typeface=""/>
        <a:cs typeface=""/>
      </a:majorFont>
      <a:minorFont>
        <a:latin typeface="Calibri"/>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1269</TotalTime>
  <Words>1927</Words>
  <Application>Microsoft Office PowerPoint</Application>
  <PresentationFormat>Widescreen</PresentationFormat>
  <Paragraphs>193</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vt:lpstr>
      <vt:lpstr>Bahnschrift SemiBold</vt:lpstr>
      <vt:lpstr>Calibri</vt:lpstr>
      <vt:lpstr>Calibri Light</vt:lpstr>
      <vt:lpstr>Corbel</vt:lpstr>
      <vt:lpstr>Wingdings</vt:lpstr>
      <vt:lpstr>Basis</vt:lpstr>
      <vt:lpstr>Educational System of Pakistan</vt:lpstr>
      <vt:lpstr>Introduction</vt:lpstr>
      <vt:lpstr>Infrastructure of Pakistan’s Educational System</vt:lpstr>
      <vt:lpstr>Infrastructure of Pakistan’s Educational System</vt:lpstr>
      <vt:lpstr>Infrastructure of Pakistan’s Educational System</vt:lpstr>
      <vt:lpstr>Infrastructure of Pakistan’s Educational System</vt:lpstr>
      <vt:lpstr>Infrastructure of Pakistan’s Educational System</vt:lpstr>
      <vt:lpstr>Educational Policies</vt:lpstr>
      <vt:lpstr>Educational Policies</vt:lpstr>
      <vt:lpstr>Contemporary Problems</vt:lpstr>
      <vt:lpstr>Contemporary Problems</vt:lpstr>
      <vt:lpstr>Contemporary Problems</vt:lpstr>
      <vt:lpstr>Contemporary Problems</vt:lpstr>
      <vt:lpstr>Root Problems</vt:lpstr>
      <vt:lpstr>Root Problems</vt:lpstr>
      <vt:lpstr>Root Problems</vt:lpstr>
      <vt:lpstr>Root Problems</vt:lpstr>
      <vt:lpstr>Corona and Education</vt:lpstr>
      <vt:lpstr>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Zonularity ­</dc:creator>
  <cp:lastModifiedBy>Zonularity ­</cp:lastModifiedBy>
  <cp:revision>1200</cp:revision>
  <dcterms:created xsi:type="dcterms:W3CDTF">2021-05-27T08:26:33Z</dcterms:created>
  <dcterms:modified xsi:type="dcterms:W3CDTF">2021-06-01T04:02:30Z</dcterms:modified>
</cp:coreProperties>
</file>