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900DD-7544-4E79-A86E-93050EA5D34F}" type="datetimeFigureOut">
              <a:rPr lang="en-GB" smtClean="0"/>
              <a:t>25/05/2021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C1BC8-8BB6-48E7-9CFA-AA0D32DBE249}" type="slidenum">
              <a:rPr lang="en-GB" smtClean="0"/>
              <a:t>‹#›</a:t>
            </a:fld>
            <a:endParaRPr lang="en-GB"/>
          </a:p>
        </p:txBody>
      </p:sp>
    </p:spTree>
    <p:extLst>
      <p:ext uri="{BB962C8B-B14F-4D97-AF65-F5344CB8AC3E}">
        <p14:creationId xmlns:p14="http://schemas.microsoft.com/office/powerpoint/2010/main" val="3335892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FC1BC8-8BB6-48E7-9CFA-AA0D32DBE249}" type="slidenum">
              <a:rPr lang="en-GB" smtClean="0"/>
              <a:t>8</a:t>
            </a:fld>
            <a:endParaRPr lang="en-GB"/>
          </a:p>
        </p:txBody>
      </p:sp>
    </p:spTree>
    <p:extLst>
      <p:ext uri="{BB962C8B-B14F-4D97-AF65-F5344CB8AC3E}">
        <p14:creationId xmlns:p14="http://schemas.microsoft.com/office/powerpoint/2010/main" val="336767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35BCAD-FB24-479F-869B-FA05B1A49DF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35BCAD-FB24-479F-869B-FA05B1A49DF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35BCAD-FB24-479F-869B-FA05B1A49DF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35BCAD-FB24-479F-869B-FA05B1A49DF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BCAD-FB24-479F-869B-FA05B1A49DF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35BCAD-FB24-479F-869B-FA05B1A49DF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35BCAD-FB24-479F-869B-FA05B1A49DF7}"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35BCAD-FB24-479F-869B-FA05B1A49DF7}"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5BCAD-FB24-479F-869B-FA05B1A49DF7}"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5BCAD-FB24-479F-869B-FA05B1A49DF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5BCAD-FB24-479F-869B-FA05B1A49DF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35763-A260-47DF-8542-2E1951B1865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5BCAD-FB24-479F-869B-FA05B1A49DF7}" type="datetimeFigureOut">
              <a:rPr lang="en-US" smtClean="0"/>
              <a:t>5/25/2021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35763-A260-47DF-8542-2E1951B1865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1956, 1962 and 1973 Constitutions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1962 Cons</a:t>
            </a:r>
          </a:p>
        </p:txBody>
      </p:sp>
      <p:sp>
        <p:nvSpPr>
          <p:cNvPr id="3" name="Content Placeholder 2"/>
          <p:cNvSpPr>
            <a:spLocks noGrp="1"/>
          </p:cNvSpPr>
          <p:nvPr>
            <p:ph idx="1"/>
          </p:nvPr>
        </p:nvSpPr>
        <p:spPr/>
        <p:txBody>
          <a:bodyPr>
            <a:noAutofit/>
          </a:bodyPr>
          <a:lstStyle/>
          <a:p>
            <a:pPr algn="just"/>
            <a:r>
              <a:rPr lang="en-US" sz="1600" b="1" dirty="0"/>
              <a:t>3: National Assembly (NA): </a:t>
            </a:r>
            <a:r>
              <a:rPr lang="en-US" sz="1600" dirty="0"/>
              <a:t>NA was consisted of one house on the basis of principle of parity between two wings of the country. There were 150 seats plus 6 seats were reserved for women. All were elected indirectly. For the membership minimum age limit was 25 years. </a:t>
            </a:r>
          </a:p>
          <a:p>
            <a:pPr algn="just"/>
            <a:r>
              <a:rPr lang="en-US" sz="1600" b="1" dirty="0"/>
              <a:t>Legislative Powers: </a:t>
            </a:r>
            <a:r>
              <a:rPr lang="en-US" sz="1600" dirty="0"/>
              <a:t>NA had all the powers of law making but law was to be finally ratified by the president. </a:t>
            </a:r>
          </a:p>
          <a:p>
            <a:pPr algn="just"/>
            <a:r>
              <a:rPr lang="en-US" sz="1600" dirty="0"/>
              <a:t>President could sign, reject or return the bill. </a:t>
            </a:r>
          </a:p>
          <a:p>
            <a:pPr algn="just"/>
            <a:r>
              <a:rPr lang="en-US" sz="1600" b="1" dirty="0"/>
              <a:t>Financial Powers: </a:t>
            </a:r>
            <a:r>
              <a:rPr lang="en-US" sz="1600" dirty="0"/>
              <a:t>Financial Powers of NA were limited. Only new expenditure could be voted. NA could </a:t>
            </a:r>
            <a:r>
              <a:rPr lang="en-US" sz="1600" i="1" dirty="0"/>
              <a:t>n</a:t>
            </a:r>
            <a:r>
              <a:rPr lang="en-US" sz="1600" dirty="0"/>
              <a:t>ot reject Consolidate Fund List and Recurring Expenditure.</a:t>
            </a:r>
          </a:p>
          <a:p>
            <a:pPr algn="just"/>
            <a:r>
              <a:rPr lang="en-US" sz="1600" b="1" dirty="0"/>
              <a:t>4: Federalism : </a:t>
            </a:r>
            <a:r>
              <a:rPr lang="en-US" sz="1600" dirty="0"/>
              <a:t>There were two provinces of the federation: East Pakistan and West Pakistan. </a:t>
            </a:r>
          </a:p>
          <a:p>
            <a:pPr algn="just"/>
            <a:r>
              <a:rPr lang="en-US" sz="1600" dirty="0"/>
              <a:t>Only one list of subjects, i.e. the Central list was given in the constitution. </a:t>
            </a:r>
          </a:p>
          <a:p>
            <a:pPr algn="just"/>
            <a:r>
              <a:rPr lang="en-US" sz="1600" b="1" dirty="0"/>
              <a:t>Provincial Governments : </a:t>
            </a:r>
            <a:r>
              <a:rPr lang="en-US" sz="1600" dirty="0"/>
              <a:t>Governors were head of the provinces and govern the province with his cabinet. Provincial governments were directly under the control of President. </a:t>
            </a:r>
          </a:p>
          <a:p>
            <a:pPr algn="just"/>
            <a:r>
              <a:rPr lang="en-US" sz="1600" dirty="0"/>
              <a:t>There was a strong center with a Powerful President. He had enough powers to manage provincial affairs. In case of emergency powers Central government could take direct control of the province.</a:t>
            </a:r>
          </a:p>
          <a:p>
            <a:pPr algn="just"/>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1962 Cons</a:t>
            </a:r>
          </a:p>
        </p:txBody>
      </p:sp>
      <p:sp>
        <p:nvSpPr>
          <p:cNvPr id="3" name="Content Placeholder 2"/>
          <p:cNvSpPr>
            <a:spLocks noGrp="1"/>
          </p:cNvSpPr>
          <p:nvPr>
            <p:ph idx="1"/>
          </p:nvPr>
        </p:nvSpPr>
        <p:spPr/>
        <p:txBody>
          <a:bodyPr>
            <a:normAutofit fontScale="55000" lnSpcReduction="20000"/>
          </a:bodyPr>
          <a:lstStyle/>
          <a:p>
            <a:pPr algn="just"/>
            <a:r>
              <a:rPr lang="en-US" b="1" dirty="0"/>
              <a:t>5. Principles of Policy </a:t>
            </a:r>
          </a:p>
          <a:p>
            <a:pPr lvl="1" algn="just"/>
            <a:r>
              <a:rPr lang="en-US" dirty="0"/>
              <a:t>National solidarity would be observed. </a:t>
            </a:r>
          </a:p>
          <a:p>
            <a:pPr lvl="1" algn="just"/>
            <a:r>
              <a:rPr lang="en-US" dirty="0"/>
              <a:t>Interests of backward people would be looked after. </a:t>
            </a:r>
          </a:p>
          <a:p>
            <a:pPr lvl="1" algn="just"/>
            <a:r>
              <a:rPr lang="en-US" dirty="0"/>
              <a:t>Opportunities for participation in national life. </a:t>
            </a:r>
          </a:p>
          <a:p>
            <a:pPr lvl="1" algn="just"/>
            <a:r>
              <a:rPr lang="en-US" dirty="0"/>
              <a:t>Education and well being of people. </a:t>
            </a:r>
          </a:p>
          <a:p>
            <a:pPr lvl="1" algn="just"/>
            <a:r>
              <a:rPr lang="en-US" dirty="0"/>
              <a:t>Islam would be implemented in day to day life. </a:t>
            </a:r>
          </a:p>
          <a:p>
            <a:pPr algn="just"/>
            <a:r>
              <a:rPr lang="en-US" b="1" dirty="0"/>
              <a:t>6: Fundamental Rights : </a:t>
            </a:r>
            <a:r>
              <a:rPr lang="en-US" dirty="0"/>
              <a:t>Fundamental Rights were provided in the constitution. </a:t>
            </a:r>
          </a:p>
          <a:p>
            <a:pPr algn="just"/>
            <a:r>
              <a:rPr lang="en-US" b="1" dirty="0"/>
              <a:t>7: Political Parties: </a:t>
            </a:r>
            <a:r>
              <a:rPr lang="en-US" dirty="0"/>
              <a:t>Originally Political Parties were not allowed. Later on, political Parties Act was introduced.</a:t>
            </a:r>
          </a:p>
          <a:p>
            <a:pPr algn="just"/>
            <a:r>
              <a:rPr lang="en-US" b="1" dirty="0"/>
              <a:t>Islamic Provisions : </a:t>
            </a:r>
            <a:r>
              <a:rPr lang="en-US" dirty="0"/>
              <a:t>Objectives Resolution was the Preamble of the Constitution. Other Islamic provisions were a part of Principles of Policy and not the constitution. </a:t>
            </a:r>
          </a:p>
          <a:p>
            <a:pPr algn="just"/>
            <a:r>
              <a:rPr lang="en-US" b="1" dirty="0"/>
              <a:t>Advisory Council for Islamic Ideology: </a:t>
            </a:r>
            <a:r>
              <a:rPr lang="en-US" dirty="0"/>
              <a:t>An Advisory Council for Islamic Ideology was made in the constitution having 5-12 members. It was a recommendatory body. </a:t>
            </a:r>
          </a:p>
          <a:p>
            <a:pPr algn="just"/>
            <a:r>
              <a:rPr lang="en-US" b="1" dirty="0"/>
              <a:t>Islamic Research Institute: </a:t>
            </a:r>
            <a:r>
              <a:rPr lang="en-US" dirty="0"/>
              <a:t>It was designed for the Research and instructions in Islam for assisting the reconstruction of Muslim society on truly Islamic lines. </a:t>
            </a:r>
          </a:p>
          <a:p>
            <a:pPr algn="just"/>
            <a:r>
              <a:rPr lang="en-US" b="1" dirty="0"/>
              <a:t>Working of the Constitution</a:t>
            </a:r>
            <a:r>
              <a:rPr lang="en-US" dirty="0"/>
              <a:t> </a:t>
            </a:r>
          </a:p>
          <a:p>
            <a:pPr algn="just"/>
            <a:r>
              <a:rPr lang="en-US" dirty="0"/>
              <a:t>Constitution remained enforced from June 8, 1962 to March 25, 1969.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1973 Constitution</a:t>
            </a:r>
          </a:p>
        </p:txBody>
      </p:sp>
      <p:sp>
        <p:nvSpPr>
          <p:cNvPr id="3" name="Content Placeholder 2"/>
          <p:cNvSpPr>
            <a:spLocks noGrp="1"/>
          </p:cNvSpPr>
          <p:nvPr>
            <p:ph idx="1"/>
          </p:nvPr>
        </p:nvSpPr>
        <p:spPr/>
        <p:txBody>
          <a:bodyPr>
            <a:noAutofit/>
          </a:bodyPr>
          <a:lstStyle/>
          <a:p>
            <a:pPr algn="just"/>
            <a:r>
              <a:rPr lang="en-US" sz="1600" dirty="0"/>
              <a:t>Abrogation of the 1962 Constitution on March 25, 1969 led to second martial law in the country. </a:t>
            </a:r>
          </a:p>
          <a:p>
            <a:pPr algn="just"/>
            <a:r>
              <a:rPr lang="en-US" sz="1600" dirty="0"/>
              <a:t>Yahya Khan handed over power to </a:t>
            </a:r>
            <a:r>
              <a:rPr lang="en-US" sz="1600" dirty="0" err="1"/>
              <a:t>Zulfikar</a:t>
            </a:r>
            <a:r>
              <a:rPr lang="en-US" sz="1600" dirty="0"/>
              <a:t> Ali Bhutto on December 20, 1971 after the first general elections. But martial law continued and there was no constitution. National Assembly approved an Interim Constitution, which was enforced on April 21, 1972. </a:t>
            </a:r>
          </a:p>
          <a:p>
            <a:pPr algn="just"/>
            <a:r>
              <a:rPr lang="en-US" sz="1600" b="1" dirty="0"/>
              <a:t>Constitution Making</a:t>
            </a:r>
          </a:p>
          <a:p>
            <a:pPr algn="just"/>
            <a:r>
              <a:rPr lang="en-US" sz="1600" dirty="0"/>
              <a:t>Constitutional Committee comprising National Assembly (NA) members from all parties was set up in April 1972. Law Minister was the Chairman of this Committee. </a:t>
            </a:r>
          </a:p>
          <a:p>
            <a:pPr algn="just"/>
            <a:r>
              <a:rPr lang="en-US" sz="1600" dirty="0"/>
              <a:t>All parties agreed on the future political system in October 1972. The Committee reported on December 31, 1972. After long deliberations and compromises final draft was approved unanimously on April 10, 1973. The new Constitution was enforced on August 14, 1973. </a:t>
            </a:r>
          </a:p>
          <a:p>
            <a:pPr algn="just"/>
            <a:r>
              <a:rPr lang="en-US" sz="1600" dirty="0"/>
              <a:t>The Constitution functioned since then with two gaps. It remained operational during following periods: </a:t>
            </a:r>
          </a:p>
          <a:p>
            <a:pPr lvl="1" algn="just">
              <a:spcBef>
                <a:spcPts val="0"/>
              </a:spcBef>
            </a:pPr>
            <a:r>
              <a:rPr lang="en-US" sz="1400" dirty="0"/>
              <a:t>1973-77: Operational </a:t>
            </a:r>
          </a:p>
          <a:p>
            <a:pPr lvl="1" algn="just">
              <a:spcBef>
                <a:spcPts val="0"/>
              </a:spcBef>
            </a:pPr>
            <a:r>
              <a:rPr lang="en-US" sz="1400" dirty="0"/>
              <a:t>1977-1985: Suspended </a:t>
            </a:r>
          </a:p>
          <a:p>
            <a:pPr lvl="1" algn="just">
              <a:spcBef>
                <a:spcPts val="0"/>
              </a:spcBef>
            </a:pPr>
            <a:r>
              <a:rPr lang="en-US" sz="1400" dirty="0"/>
              <a:t>1985-1999: Operational after changes </a:t>
            </a:r>
          </a:p>
          <a:p>
            <a:pPr lvl="1" algn="just">
              <a:spcBef>
                <a:spcPts val="0"/>
              </a:spcBef>
            </a:pPr>
            <a:r>
              <a:rPr lang="en-US" sz="1400" dirty="0"/>
              <a:t>1999-2002 : Suspended </a:t>
            </a:r>
          </a:p>
          <a:p>
            <a:pPr lvl="1" algn="just">
              <a:spcBef>
                <a:spcPts val="0"/>
              </a:spcBef>
            </a:pPr>
            <a:r>
              <a:rPr lang="en-US" sz="1400" dirty="0"/>
              <a:t>2002 onwards Operational after changes</a:t>
            </a:r>
          </a:p>
          <a:p>
            <a:pPr lvl="1" algn="just">
              <a:spcBef>
                <a:spcPts val="0"/>
              </a:spcBef>
            </a:pPr>
            <a:r>
              <a:rPr lang="en-US" sz="1400" dirty="0"/>
              <a:t>2008: Operational</a:t>
            </a:r>
          </a:p>
          <a:p>
            <a:pPr lvl="1" algn="just">
              <a:spcBef>
                <a:spcPts val="0"/>
              </a:spcBef>
            </a:pP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1973 Cons</a:t>
            </a:r>
          </a:p>
        </p:txBody>
      </p:sp>
      <p:sp>
        <p:nvSpPr>
          <p:cNvPr id="3" name="Content Placeholder 2"/>
          <p:cNvSpPr>
            <a:spLocks noGrp="1"/>
          </p:cNvSpPr>
          <p:nvPr>
            <p:ph idx="1"/>
          </p:nvPr>
        </p:nvSpPr>
        <p:spPr/>
        <p:txBody>
          <a:bodyPr>
            <a:normAutofit fontScale="47500" lnSpcReduction="20000"/>
          </a:bodyPr>
          <a:lstStyle/>
          <a:p>
            <a:pPr algn="just"/>
            <a:r>
              <a:rPr lang="en-US" b="1" dirty="0"/>
              <a:t>1: Parliamentary System:</a:t>
            </a:r>
            <a:r>
              <a:rPr lang="en-US" dirty="0"/>
              <a:t> It was a parliamentary constitution having powerful Prime Minister (PM) as head of government with a very weak President. </a:t>
            </a:r>
          </a:p>
          <a:p>
            <a:pPr algn="just"/>
            <a:r>
              <a:rPr lang="en-US" dirty="0"/>
              <a:t>President must act on the advice of PM. All his orders were to be countersigned by PM. Prime Minister to be elected by the NA. </a:t>
            </a:r>
          </a:p>
          <a:p>
            <a:pPr algn="just"/>
            <a:r>
              <a:rPr lang="en-US" dirty="0"/>
              <a:t>PM exercised all executive authority.  PM was answerable to the NA. </a:t>
            </a:r>
          </a:p>
          <a:p>
            <a:pPr algn="just"/>
            <a:r>
              <a:rPr lang="en-US" dirty="0"/>
              <a:t>In 1985, powers of the President were increased. He enjoyed some discretion in appointments of PM. He had power to dissolve the NA. He had the powers of appointment of caretaker PM. </a:t>
            </a:r>
          </a:p>
          <a:p>
            <a:pPr algn="just"/>
            <a:r>
              <a:rPr lang="en-US" dirty="0"/>
              <a:t>He gives his assent to bills passed by the parliament or returns these. </a:t>
            </a:r>
          </a:p>
          <a:p>
            <a:pPr algn="just"/>
            <a:r>
              <a:rPr lang="en-US" b="1" dirty="0"/>
              <a:t>President: </a:t>
            </a:r>
            <a:r>
              <a:rPr lang="en-US" dirty="0"/>
              <a:t>Must be at least 45 years of age, Muslim, qualified to become member of the NA. He is elected by the Parliament and the Provincial Assemblies for 5 years. </a:t>
            </a:r>
          </a:p>
          <a:p>
            <a:pPr algn="just"/>
            <a:r>
              <a:rPr lang="en-US" b="1" dirty="0"/>
              <a:t>Parliament with two houses: </a:t>
            </a:r>
            <a:r>
              <a:rPr lang="en-US" dirty="0"/>
              <a:t>• </a:t>
            </a:r>
            <a:r>
              <a:rPr lang="en-US" b="1" dirty="0"/>
              <a:t>Upper House </a:t>
            </a:r>
            <a:r>
              <a:rPr lang="en-US" dirty="0"/>
              <a:t>called Senate. In this house equal representation is given to Provinces. Seats are reserved for the tribal areas, women and technocrats. Its original strength was 63, which was later raised to 87 and then 100 and now 104 (23x each province, 8x FATA, 4x ICT). Senate is elected indirectly. It’s a permanent House as half of its members are elected after three years. </a:t>
            </a:r>
          </a:p>
          <a:p>
            <a:pPr algn="just"/>
            <a:r>
              <a:rPr lang="en-US" dirty="0"/>
              <a:t>• </a:t>
            </a:r>
            <a:r>
              <a:rPr lang="en-US" b="1" dirty="0"/>
              <a:t>Lower House:</a:t>
            </a:r>
            <a:r>
              <a:rPr lang="en-US" dirty="0"/>
              <a:t> National Assembly is elected on population basis. Its Original strength was 210 but now it is </a:t>
            </a:r>
            <a:r>
              <a:rPr lang="en-US" b="1" dirty="0"/>
              <a:t>342.</a:t>
            </a:r>
            <a:r>
              <a:rPr lang="en-US" dirty="0"/>
              <a:t> NA is elected for five years. </a:t>
            </a:r>
          </a:p>
          <a:p>
            <a:pPr algn="just"/>
            <a:r>
              <a:rPr lang="en-US" dirty="0"/>
              <a:t>Direct Election: 	</a:t>
            </a:r>
            <a:r>
              <a:rPr lang="en-US" b="1" dirty="0"/>
              <a:t>272</a:t>
            </a:r>
            <a:r>
              <a:rPr lang="en-US" dirty="0"/>
              <a:t>, KP: 35, FATA: 12, Federal: 2, Punjab: 148, Sind: 61, Balochistan: 14   </a:t>
            </a:r>
          </a:p>
          <a:p>
            <a:pPr algn="just"/>
            <a:r>
              <a:rPr lang="en-US" dirty="0"/>
              <a:t>Reserved Seats for Women:  </a:t>
            </a:r>
            <a:r>
              <a:rPr lang="en-US" b="1" dirty="0"/>
              <a:t>60</a:t>
            </a:r>
            <a:r>
              <a:rPr lang="en-US" dirty="0"/>
              <a:t>   Punjab: 35, Sind:14, KP: 8, Balochistan: 3</a:t>
            </a:r>
          </a:p>
          <a:p>
            <a:pPr algn="just"/>
            <a:r>
              <a:rPr lang="en-US" dirty="0"/>
              <a:t>Reserved Seats for NON-MUSLIM:  </a:t>
            </a:r>
            <a:r>
              <a:rPr lang="en-US" b="1" dirty="0"/>
              <a:t>10</a:t>
            </a:r>
          </a:p>
          <a:p>
            <a:pPr algn="just"/>
            <a:endParaRPr lang="en-US" dirty="0"/>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1973 Cons</a:t>
            </a:r>
          </a:p>
        </p:txBody>
      </p:sp>
      <p:sp>
        <p:nvSpPr>
          <p:cNvPr id="3" name="Content Placeholder 2"/>
          <p:cNvSpPr>
            <a:spLocks noGrp="1"/>
          </p:cNvSpPr>
          <p:nvPr>
            <p:ph idx="1"/>
          </p:nvPr>
        </p:nvSpPr>
        <p:spPr/>
        <p:txBody>
          <a:bodyPr>
            <a:normAutofit fontScale="70000" lnSpcReduction="20000"/>
          </a:bodyPr>
          <a:lstStyle/>
          <a:p>
            <a:pPr algn="just"/>
            <a:r>
              <a:rPr lang="en-US" b="1" dirty="0"/>
              <a:t>Senate:</a:t>
            </a:r>
            <a:r>
              <a:rPr lang="en-US" dirty="0"/>
              <a:t> Indirect elections </a:t>
            </a:r>
          </a:p>
          <a:p>
            <a:pPr algn="just"/>
            <a:r>
              <a:rPr lang="en-US" b="1" dirty="0"/>
              <a:t>National Assembly: </a:t>
            </a:r>
            <a:r>
              <a:rPr lang="en-US" dirty="0"/>
              <a:t>Direct elections </a:t>
            </a:r>
          </a:p>
          <a:p>
            <a:pPr algn="just"/>
            <a:r>
              <a:rPr lang="en-US" dirty="0"/>
              <a:t>Voting age for the franchise is lowered from 21 to 18. </a:t>
            </a:r>
          </a:p>
          <a:p>
            <a:pPr algn="just"/>
            <a:r>
              <a:rPr lang="en-US" b="1" dirty="0"/>
              <a:t>Parliament</a:t>
            </a:r>
            <a:r>
              <a:rPr lang="en-US" dirty="0"/>
              <a:t> under 1973 constitution is a powerful legislative body. It enjoys all legislative powers. It has control of the executive through questions, resolutions, parliamentary committees etc. </a:t>
            </a:r>
          </a:p>
          <a:p>
            <a:pPr algn="just"/>
            <a:r>
              <a:rPr lang="en-US" dirty="0"/>
              <a:t>Earlier National Assembly was more powerful than the Senate. Budget is presented before NA. Cabinet is answerable to National Assembly. </a:t>
            </a:r>
          </a:p>
          <a:p>
            <a:pPr algn="just"/>
            <a:r>
              <a:rPr lang="en-US" b="1" dirty="0"/>
              <a:t>Federal System:</a:t>
            </a:r>
            <a:r>
              <a:rPr lang="en-US" dirty="0"/>
              <a:t> Federation of Pakistan has four provinces and federally administered areas. </a:t>
            </a:r>
          </a:p>
          <a:p>
            <a:pPr algn="just"/>
            <a:r>
              <a:rPr lang="en-US" dirty="0"/>
              <a:t>Earlier, three lists were given in the constitution: Federal list, Provincial list and Concurrent list. Now there are only two lists </a:t>
            </a:r>
            <a:r>
              <a:rPr lang="en-US"/>
              <a:t>and now Concurrent </a:t>
            </a:r>
            <a:r>
              <a:rPr lang="en-US" dirty="0"/>
              <a:t>list has been abolished.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1973 Cons</a:t>
            </a:r>
          </a:p>
        </p:txBody>
      </p:sp>
      <p:sp>
        <p:nvSpPr>
          <p:cNvPr id="3" name="Content Placeholder 2"/>
          <p:cNvSpPr>
            <a:spLocks noGrp="1"/>
          </p:cNvSpPr>
          <p:nvPr>
            <p:ph idx="1"/>
          </p:nvPr>
        </p:nvSpPr>
        <p:spPr/>
        <p:txBody>
          <a:bodyPr>
            <a:normAutofit fontScale="77500" lnSpcReduction="20000"/>
          </a:bodyPr>
          <a:lstStyle/>
          <a:p>
            <a:pPr algn="just"/>
            <a:r>
              <a:rPr lang="en-US" b="1" dirty="0"/>
              <a:t>Provincial Structure: </a:t>
            </a:r>
            <a:r>
              <a:rPr lang="en-US" dirty="0"/>
              <a:t>Provincial Governors are appointed by the President on the advice of the PM. Elected Chief Minister exercises executive powers. Parliamentary system is there in the provinces. </a:t>
            </a:r>
          </a:p>
          <a:p>
            <a:pPr algn="just"/>
            <a:r>
              <a:rPr lang="en-US" dirty="0"/>
              <a:t>Size of the provincial assemblies varies: </a:t>
            </a:r>
          </a:p>
          <a:p>
            <a:pPr algn="just"/>
            <a:r>
              <a:rPr lang="en-US" b="1" dirty="0"/>
              <a:t>In 2013: </a:t>
            </a:r>
            <a:r>
              <a:rPr lang="en-US" dirty="0"/>
              <a:t>Punjab 371, Sind 168, KPK 124, Balochistan 65 </a:t>
            </a:r>
          </a:p>
          <a:p>
            <a:pPr algn="just"/>
            <a:r>
              <a:rPr lang="en-US" dirty="0"/>
              <a:t>Enough provincial autonomy is guaranteed. Tradition of strong centre continues. </a:t>
            </a:r>
          </a:p>
          <a:p>
            <a:pPr algn="just"/>
            <a:r>
              <a:rPr lang="en-US" dirty="0"/>
              <a:t>Centre has emergency powers. Governor’s rule can be imposed if the government cannot function in the provinces. </a:t>
            </a:r>
          </a:p>
          <a:p>
            <a:pPr algn="just"/>
            <a:r>
              <a:rPr lang="en-US" dirty="0"/>
              <a:t>Earlier Provinces were dependent on centre for Finances.</a:t>
            </a:r>
          </a:p>
          <a:p>
            <a:pPr algn="just"/>
            <a:r>
              <a:rPr lang="en-US" dirty="0"/>
              <a:t>After 18</a:t>
            </a:r>
            <a:r>
              <a:rPr lang="en-US" baseline="30000" dirty="0"/>
              <a:t>th</a:t>
            </a:r>
            <a:r>
              <a:rPr lang="en-US" dirty="0"/>
              <a:t> Amendment now provinces enjoy more powers.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1973 Cons</a:t>
            </a:r>
          </a:p>
        </p:txBody>
      </p:sp>
      <p:sp>
        <p:nvSpPr>
          <p:cNvPr id="3" name="Content Placeholder 2"/>
          <p:cNvSpPr>
            <a:spLocks noGrp="1"/>
          </p:cNvSpPr>
          <p:nvPr>
            <p:ph idx="1"/>
          </p:nvPr>
        </p:nvSpPr>
        <p:spPr/>
        <p:txBody>
          <a:bodyPr>
            <a:normAutofit fontScale="55000" lnSpcReduction="20000"/>
          </a:bodyPr>
          <a:lstStyle/>
          <a:p>
            <a:pPr algn="just"/>
            <a:endParaRPr lang="en-US" dirty="0"/>
          </a:p>
          <a:p>
            <a:pPr algn="just"/>
            <a:r>
              <a:rPr lang="en-US" b="1" dirty="0"/>
              <a:t>1. Principles of Policy: </a:t>
            </a:r>
          </a:p>
          <a:p>
            <a:pPr algn="just"/>
            <a:r>
              <a:rPr lang="en-US" dirty="0"/>
              <a:t>a. Islamic provisions are provided in Principles of Policy. Foreign policy principles are also given under this heading. </a:t>
            </a:r>
          </a:p>
          <a:p>
            <a:pPr algn="just"/>
            <a:r>
              <a:rPr lang="en-US" b="1" dirty="0"/>
              <a:t>2. Fundamental Rights: </a:t>
            </a:r>
            <a:r>
              <a:rPr lang="en-US" dirty="0"/>
              <a:t>Fundamental Rights are secured in the constitution and are implemented through the highest court. </a:t>
            </a:r>
          </a:p>
          <a:p>
            <a:pPr algn="just"/>
            <a:r>
              <a:rPr lang="en-US" b="1" dirty="0"/>
              <a:t>3. Islamic Provisions: </a:t>
            </a:r>
          </a:p>
          <a:p>
            <a:pPr algn="just"/>
            <a:r>
              <a:rPr lang="en-US" dirty="0"/>
              <a:t>a. Title of the state is Islamic Republic of Pakistan. </a:t>
            </a:r>
          </a:p>
          <a:p>
            <a:pPr algn="just"/>
            <a:r>
              <a:rPr lang="en-US" dirty="0"/>
              <a:t>b. The objectives resolution was the Preamble in the initial constitution but through article 2-A of 8th amendment it was inserted in the constitution in 1985. </a:t>
            </a:r>
          </a:p>
          <a:p>
            <a:pPr algn="just"/>
            <a:r>
              <a:rPr lang="en-US" dirty="0"/>
              <a:t>c. Islam was declared the State Religion of Pakistan. </a:t>
            </a:r>
          </a:p>
          <a:p>
            <a:pPr algn="just"/>
            <a:r>
              <a:rPr lang="en-US" dirty="0"/>
              <a:t>d. Definition of Muslim was included by an amendment. </a:t>
            </a:r>
          </a:p>
          <a:p>
            <a:pPr algn="just"/>
            <a:r>
              <a:rPr lang="en-US" dirty="0"/>
              <a:t>e. Principles of Policy also carry some Islamic clauses. </a:t>
            </a:r>
          </a:p>
          <a:p>
            <a:pPr algn="just"/>
            <a:r>
              <a:rPr lang="en-US" dirty="0"/>
              <a:t>f. Council for Islamic Ideology is established under the constitution. </a:t>
            </a:r>
          </a:p>
          <a:p>
            <a:pPr algn="just"/>
            <a:r>
              <a:rPr lang="en-US" dirty="0"/>
              <a:t>g. Federal </a:t>
            </a:r>
            <a:r>
              <a:rPr lang="en-US" dirty="0" err="1"/>
              <a:t>Shariat</a:t>
            </a:r>
            <a:r>
              <a:rPr lang="en-US" dirty="0"/>
              <a:t> Court was added in 1981.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1973 Cons</a:t>
            </a:r>
          </a:p>
        </p:txBody>
      </p:sp>
      <p:sp>
        <p:nvSpPr>
          <p:cNvPr id="3" name="Content Placeholder 2"/>
          <p:cNvSpPr>
            <a:spLocks noGrp="1"/>
          </p:cNvSpPr>
          <p:nvPr>
            <p:ph idx="1"/>
          </p:nvPr>
        </p:nvSpPr>
        <p:spPr/>
        <p:txBody>
          <a:bodyPr>
            <a:normAutofit fontScale="70000" lnSpcReduction="20000"/>
          </a:bodyPr>
          <a:lstStyle/>
          <a:p>
            <a:pPr algn="just"/>
            <a:r>
              <a:rPr lang="en-US" b="1" dirty="0"/>
              <a:t>4. National Language: </a:t>
            </a:r>
          </a:p>
          <a:p>
            <a:pPr algn="just"/>
            <a:r>
              <a:rPr lang="en-US" dirty="0"/>
              <a:t>a. Urdu is declared National Language, however English may be used for official purposes until arrangements would be made for its replacement by Urdu. </a:t>
            </a:r>
          </a:p>
          <a:p>
            <a:pPr algn="just"/>
            <a:r>
              <a:rPr lang="en-US" dirty="0"/>
              <a:t>b. Provincial Assembly may prescribe measures for teaching, promotion and use of a provincial language in addition to the national language. </a:t>
            </a:r>
          </a:p>
          <a:p>
            <a:pPr algn="just"/>
            <a:r>
              <a:rPr lang="en-US" b="1" dirty="0"/>
              <a:t>5. National Security Council: </a:t>
            </a:r>
            <a:r>
              <a:rPr lang="en-US" dirty="0"/>
              <a:t>National Security Council was added in an advisory capacity. </a:t>
            </a:r>
          </a:p>
          <a:p>
            <a:pPr algn="just"/>
            <a:r>
              <a:rPr lang="en-US" b="1" dirty="0"/>
              <a:t>6. Judiciary: </a:t>
            </a:r>
          </a:p>
          <a:p>
            <a:pPr algn="just"/>
            <a:r>
              <a:rPr lang="en-US" dirty="0"/>
              <a:t>An independent judiciary is given under the constitution. Supreme Court of Pakistan is the highest court. One High Court is established in each province and one in Azad Kashmir. A chain of lower courts is there under the high courts. </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1956 Constitution</a:t>
            </a:r>
          </a:p>
        </p:txBody>
      </p:sp>
      <p:sp>
        <p:nvSpPr>
          <p:cNvPr id="3" name="Content Placeholder 2"/>
          <p:cNvSpPr>
            <a:spLocks noGrp="1"/>
          </p:cNvSpPr>
          <p:nvPr>
            <p:ph idx="1"/>
          </p:nvPr>
        </p:nvSpPr>
        <p:spPr>
          <a:xfrm>
            <a:off x="457200" y="1600201"/>
            <a:ext cx="8229600" cy="4038600"/>
          </a:xfrm>
        </p:spPr>
        <p:txBody>
          <a:bodyPr>
            <a:normAutofit fontScale="62500" lnSpcReduction="20000"/>
          </a:bodyPr>
          <a:lstStyle/>
          <a:p>
            <a:pPr algn="just"/>
            <a:r>
              <a:rPr lang="en-US" dirty="0"/>
              <a:t>The Constitution of 1956 was passed after long deliberations. It replaced the Interim Constitution.</a:t>
            </a:r>
          </a:p>
          <a:p>
            <a:pPr algn="just"/>
            <a:r>
              <a:rPr lang="en-US" dirty="0"/>
              <a:t>It has 234 Articles and 6 Schedules. It declared that the name of the country would be the Islamic Republic of Pakistan. </a:t>
            </a:r>
          </a:p>
          <a:p>
            <a:pPr algn="just"/>
            <a:r>
              <a:rPr lang="en-US" dirty="0"/>
              <a:t>There was clear impact of the Government of India Act, 1935 and the Interim Constitution.</a:t>
            </a:r>
          </a:p>
          <a:p>
            <a:pPr algn="just"/>
            <a:r>
              <a:rPr lang="en-US" b="1" dirty="0"/>
              <a:t>Parliamentary System</a:t>
            </a:r>
          </a:p>
          <a:p>
            <a:pPr algn="just"/>
            <a:r>
              <a:rPr lang="en-US" b="1" dirty="0"/>
              <a:t>President:</a:t>
            </a:r>
            <a:r>
              <a:rPr lang="en-US" dirty="0"/>
              <a:t> Executive Authority vested in the President who exercised it on the advice of the Prime Minister except in the matters he had discretion. </a:t>
            </a:r>
          </a:p>
          <a:p>
            <a:pPr algn="just"/>
            <a:r>
              <a:rPr lang="en-US" dirty="0"/>
              <a:t>President had ceremonial functions and exercised limited powers. </a:t>
            </a:r>
          </a:p>
          <a:p>
            <a:pPr algn="just"/>
            <a:r>
              <a:rPr lang="en-US" dirty="0"/>
              <a:t>The President would be of </a:t>
            </a:r>
            <a:r>
              <a:rPr lang="en-US" dirty="0">
                <a:highlight>
                  <a:srgbClr val="FFFF00"/>
                </a:highlight>
              </a:rPr>
              <a:t>45 years of age, Muslim and qualified to be a member of National Assembly.</a:t>
            </a:r>
            <a:r>
              <a:rPr lang="en-US" dirty="0"/>
              <a:t> </a:t>
            </a:r>
          </a:p>
          <a:p>
            <a:pPr algn="just"/>
            <a:r>
              <a:rPr lang="en-US" dirty="0"/>
              <a:t>He was to be elected by National Assembly (NA) and Provincial Assemblies. </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1956 Cons</a:t>
            </a:r>
          </a:p>
        </p:txBody>
      </p:sp>
      <p:sp>
        <p:nvSpPr>
          <p:cNvPr id="3" name="Content Placeholder 2"/>
          <p:cNvSpPr>
            <a:spLocks noGrp="1"/>
          </p:cNvSpPr>
          <p:nvPr>
            <p:ph idx="1"/>
          </p:nvPr>
        </p:nvSpPr>
        <p:spPr/>
        <p:txBody>
          <a:bodyPr>
            <a:normAutofit fontScale="62500" lnSpcReduction="20000"/>
          </a:bodyPr>
          <a:lstStyle/>
          <a:p>
            <a:pPr algn="just"/>
            <a:r>
              <a:rPr lang="en-US" b="1" dirty="0"/>
              <a:t>Prime Minister : </a:t>
            </a:r>
            <a:r>
              <a:rPr lang="en-US" dirty="0"/>
              <a:t>PM would be appointed by President. President could not remove him unless he was sure that PM did not enjoy the support of majority in the National Assembly. The President would be its sole judge. He could ask PM to show his support. Cabinet was collectively responsible to NA. </a:t>
            </a:r>
            <a:r>
              <a:rPr lang="en-US" dirty="0">
                <a:highlight>
                  <a:srgbClr val="FFFF00"/>
                </a:highlight>
              </a:rPr>
              <a:t>PM was the head of government assisted by cabinet</a:t>
            </a:r>
            <a:r>
              <a:rPr lang="en-US" dirty="0"/>
              <a:t>. </a:t>
            </a:r>
          </a:p>
          <a:p>
            <a:pPr algn="just"/>
            <a:r>
              <a:rPr lang="en-US" b="1" dirty="0"/>
              <a:t>One House Parliament:</a:t>
            </a:r>
            <a:r>
              <a:rPr lang="en-US" dirty="0"/>
              <a:t> National Assembly was the only house of the parliament having a membership of 300 plus 10 women seats. Principle of parity was observed for representation. </a:t>
            </a:r>
          </a:p>
          <a:p>
            <a:pPr algn="just"/>
            <a:r>
              <a:rPr lang="en-US" dirty="0"/>
              <a:t>Method of direct elections was adopted for general seats. </a:t>
            </a:r>
          </a:p>
          <a:p>
            <a:pPr algn="just"/>
            <a:r>
              <a:rPr lang="en-US" dirty="0"/>
              <a:t>All legislative powers were rested with NA. </a:t>
            </a:r>
          </a:p>
          <a:p>
            <a:pPr algn="just"/>
            <a:r>
              <a:rPr lang="en-US" dirty="0"/>
              <a:t>President could return, reject or sign the bills. </a:t>
            </a:r>
          </a:p>
          <a:p>
            <a:pPr algn="just"/>
            <a:r>
              <a:rPr lang="en-US" dirty="0"/>
              <a:t>Regarding monetary bills of ordinary expenditure NA had all powers but they could not vote on Consolidated Fund List. Salaries of President, judges, federal service commission, etc. were to be paid through Consolidated Fund. </a:t>
            </a:r>
          </a:p>
          <a:p>
            <a:pPr algn="just"/>
            <a:r>
              <a:rPr lang="en-US" dirty="0">
                <a:highlight>
                  <a:srgbClr val="FFFF00"/>
                </a:highlight>
              </a:rPr>
              <a:t>NA could control the Executive</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1956 Cons</a:t>
            </a:r>
          </a:p>
        </p:txBody>
      </p:sp>
      <p:sp>
        <p:nvSpPr>
          <p:cNvPr id="3" name="Content Placeholder 2"/>
          <p:cNvSpPr>
            <a:spLocks noGrp="1"/>
          </p:cNvSpPr>
          <p:nvPr>
            <p:ph idx="1"/>
          </p:nvPr>
        </p:nvSpPr>
        <p:spPr/>
        <p:txBody>
          <a:bodyPr>
            <a:normAutofit fontScale="77500" lnSpcReduction="20000"/>
          </a:bodyPr>
          <a:lstStyle/>
          <a:p>
            <a:pPr algn="just"/>
            <a:r>
              <a:rPr lang="en-US" b="1" dirty="0"/>
              <a:t>2: Federal System</a:t>
            </a:r>
            <a:r>
              <a:rPr lang="en-US" dirty="0"/>
              <a:t> </a:t>
            </a:r>
          </a:p>
          <a:p>
            <a:pPr algn="just"/>
            <a:r>
              <a:rPr lang="en-US" dirty="0"/>
              <a:t>The constitution provided three lists: Federal, Provincial and Concurrent. There were two Provinces in the federation of Pakistan. </a:t>
            </a:r>
          </a:p>
          <a:p>
            <a:pPr algn="just"/>
            <a:r>
              <a:rPr lang="en-US" b="1" dirty="0"/>
              <a:t>3: Provincial Structure</a:t>
            </a:r>
          </a:p>
          <a:p>
            <a:pPr algn="just"/>
            <a:r>
              <a:rPr lang="en-US" dirty="0"/>
              <a:t>At the provincial level there was elected Assembly. The Parliamentary System under the nominal headship of Governor. The real powers were given to Chief Ministers and his cabinet. Centre had some overriding powers and some Emergency powers too. They were </a:t>
            </a:r>
          </a:p>
          <a:p>
            <a:pPr algn="just"/>
            <a:r>
              <a:rPr lang="en-US" b="1" dirty="0"/>
              <a:t>Clause 191: </a:t>
            </a:r>
            <a:r>
              <a:rPr lang="en-US" dirty="0"/>
              <a:t>Security or economic life was under threat for external or internal reasons. </a:t>
            </a:r>
          </a:p>
          <a:p>
            <a:pPr algn="just"/>
            <a:r>
              <a:rPr lang="en-US" b="1" dirty="0"/>
              <a:t>Clause 193:</a:t>
            </a:r>
            <a:r>
              <a:rPr lang="en-US" dirty="0"/>
              <a:t> Constitutional crisis in provinces.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1956 Cons</a:t>
            </a:r>
          </a:p>
        </p:txBody>
      </p:sp>
      <p:sp>
        <p:nvSpPr>
          <p:cNvPr id="3" name="Content Placeholder 2"/>
          <p:cNvSpPr>
            <a:spLocks noGrp="1"/>
          </p:cNvSpPr>
          <p:nvPr>
            <p:ph idx="1"/>
          </p:nvPr>
        </p:nvSpPr>
        <p:spPr/>
        <p:txBody>
          <a:bodyPr>
            <a:normAutofit fontScale="70000" lnSpcReduction="20000"/>
          </a:bodyPr>
          <a:lstStyle/>
          <a:p>
            <a:pPr algn="just"/>
            <a:r>
              <a:rPr lang="en-US" b="1" dirty="0"/>
              <a:t>4: Independent Judiciary </a:t>
            </a:r>
          </a:p>
          <a:p>
            <a:pPr algn="just"/>
            <a:r>
              <a:rPr lang="en-US" dirty="0"/>
              <a:t>At centre level the highest court was Supreme Court, then High Courts in provinces and subordinate courts were established. </a:t>
            </a:r>
          </a:p>
          <a:p>
            <a:pPr algn="just"/>
            <a:r>
              <a:rPr lang="en-US" dirty="0"/>
              <a:t>Higher Courts have the power of Interpretation of the constitution. They could hear the disputes between governments. They were guardians of the Legal rights of the citizens. </a:t>
            </a:r>
          </a:p>
          <a:p>
            <a:pPr algn="just"/>
            <a:r>
              <a:rPr lang="en-US" b="1" dirty="0"/>
              <a:t>5: Fundamental Rights </a:t>
            </a:r>
          </a:p>
          <a:p>
            <a:pPr algn="just"/>
            <a:r>
              <a:rPr lang="en-US" dirty="0"/>
              <a:t>Civil and Political Rights were given to the people of Pakistan but they could be suspended in case of emergency. </a:t>
            </a:r>
          </a:p>
          <a:p>
            <a:pPr algn="just"/>
            <a:r>
              <a:rPr lang="en-US" b="1" dirty="0"/>
              <a:t>6: Directive Principles of State Policy </a:t>
            </a:r>
          </a:p>
          <a:p>
            <a:pPr algn="just"/>
            <a:r>
              <a:rPr lang="en-US" dirty="0"/>
              <a:t>These principles provided guidelines for policy making. </a:t>
            </a:r>
          </a:p>
          <a:p>
            <a:pPr algn="just"/>
            <a:r>
              <a:rPr lang="en-US" dirty="0"/>
              <a:t>Principles of Objectives Resolution were included as preamble. The other principles included surety about Islamic practices, Welfare of people, non-discrimination, and fulfillment of basic needs,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1956 Cons</a:t>
            </a:r>
          </a:p>
        </p:txBody>
      </p:sp>
      <p:sp>
        <p:nvSpPr>
          <p:cNvPr id="3" name="Content Placeholder 2"/>
          <p:cNvSpPr>
            <a:spLocks noGrp="1"/>
          </p:cNvSpPr>
          <p:nvPr>
            <p:ph idx="1"/>
          </p:nvPr>
        </p:nvSpPr>
        <p:spPr/>
        <p:txBody>
          <a:bodyPr>
            <a:normAutofit fontScale="55000" lnSpcReduction="20000"/>
          </a:bodyPr>
          <a:lstStyle/>
          <a:p>
            <a:pPr algn="just"/>
            <a:r>
              <a:rPr lang="en-US" b="1" dirty="0"/>
              <a:t>7: Islamic Character </a:t>
            </a:r>
          </a:p>
          <a:p>
            <a:pPr algn="just"/>
            <a:r>
              <a:rPr lang="en-US" dirty="0"/>
              <a:t>The name of the country was the Islamic Republic, Objectives Resolution was the Preamble. </a:t>
            </a:r>
          </a:p>
          <a:p>
            <a:pPr algn="just"/>
            <a:r>
              <a:rPr lang="en-US" dirty="0"/>
              <a:t>Other Islamic clauses were part of Directive Principles. </a:t>
            </a:r>
          </a:p>
          <a:p>
            <a:pPr algn="just"/>
            <a:r>
              <a:rPr lang="en-US" dirty="0"/>
              <a:t>No law can be made to violate Islamic principles and teachings. </a:t>
            </a:r>
          </a:p>
          <a:p>
            <a:pPr algn="just"/>
            <a:r>
              <a:rPr lang="en-US" dirty="0"/>
              <a:t>Existing laws would be brought in conformity with Islamic teachings. </a:t>
            </a:r>
          </a:p>
          <a:p>
            <a:pPr algn="just"/>
            <a:r>
              <a:rPr lang="en-US" dirty="0"/>
              <a:t>A Commission was to be appointed to examine the laws for bringing them in conformity. </a:t>
            </a:r>
          </a:p>
          <a:p>
            <a:pPr algn="just"/>
            <a:r>
              <a:rPr lang="en-US" dirty="0"/>
              <a:t>Whether a Law is Islamic or not, NA had to decide. The  matter could be taken up with the Judiciary. </a:t>
            </a:r>
          </a:p>
          <a:p>
            <a:pPr algn="just"/>
            <a:r>
              <a:rPr lang="en-US" dirty="0"/>
              <a:t>Islam was not declared state religion. </a:t>
            </a:r>
          </a:p>
          <a:p>
            <a:pPr algn="just"/>
            <a:r>
              <a:rPr lang="en-US" dirty="0"/>
              <a:t>Islamic heritage and roots are combined with modern notions of governance and a moderate political system  was adopted. </a:t>
            </a:r>
          </a:p>
          <a:p>
            <a:pPr algn="just"/>
            <a:r>
              <a:rPr lang="en-US" b="1" dirty="0"/>
              <a:t>Working of the Constitution </a:t>
            </a:r>
          </a:p>
          <a:p>
            <a:pPr algn="just"/>
            <a:r>
              <a:rPr lang="en-US" dirty="0"/>
              <a:t>No elections were held after the enforcement of constitution. It was finally abrogated on October 7, 1958. </a:t>
            </a:r>
          </a:p>
          <a:p>
            <a:pPr algn="just"/>
            <a:r>
              <a:rPr lang="en-US" dirty="0"/>
              <a:t>It worked from March 23, 1956 to October 7, 1958.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1962 Constitution</a:t>
            </a:r>
          </a:p>
        </p:txBody>
      </p:sp>
      <p:sp>
        <p:nvSpPr>
          <p:cNvPr id="3" name="Content Placeholder 2"/>
          <p:cNvSpPr>
            <a:spLocks noGrp="1"/>
          </p:cNvSpPr>
          <p:nvPr>
            <p:ph idx="1"/>
          </p:nvPr>
        </p:nvSpPr>
        <p:spPr/>
        <p:txBody>
          <a:bodyPr>
            <a:normAutofit fontScale="70000" lnSpcReduction="20000"/>
          </a:bodyPr>
          <a:lstStyle/>
          <a:p>
            <a:pPr algn="just"/>
            <a:r>
              <a:rPr lang="en-US" dirty="0"/>
              <a:t>Military took over on 7 October 1958 and consequently Ayub Khan became Chief Martial Law Administrator. One major task was to frame a new Constitution. The administration was critical of Parliamentary system because it caused instability in the past. </a:t>
            </a:r>
          </a:p>
          <a:p>
            <a:pPr algn="just"/>
            <a:r>
              <a:rPr lang="en-US" b="1" dirty="0"/>
              <a:t>Constitution Making</a:t>
            </a:r>
          </a:p>
          <a:p>
            <a:pPr algn="just"/>
            <a:r>
              <a:rPr lang="en-US" dirty="0"/>
              <a:t>The government introduced Basic Democracies in October 1959. Under this system Forty Thousand basic democrats (local councilors) were to be elected in each province. They have to perform functions as local government and their role in developmental work. They also acted as an electoral college for the election of president and the national assembly. </a:t>
            </a:r>
          </a:p>
          <a:p>
            <a:pPr algn="just"/>
            <a:r>
              <a:rPr lang="en-US" dirty="0"/>
              <a:t>Elections for the Basic Democracies (BD) were held in December 1959 and January 1960. Then Presidential referendum was held by the elected BD members on February 17, 1960.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1962 Constitution Making</a:t>
            </a:r>
          </a:p>
        </p:txBody>
      </p:sp>
      <p:sp>
        <p:nvSpPr>
          <p:cNvPr id="3" name="Content Placeholder 2"/>
          <p:cNvSpPr>
            <a:spLocks noGrp="1"/>
          </p:cNvSpPr>
          <p:nvPr>
            <p:ph idx="1"/>
          </p:nvPr>
        </p:nvSpPr>
        <p:spPr>
          <a:xfrm>
            <a:off x="457200" y="1600201"/>
            <a:ext cx="8229600" cy="4038600"/>
          </a:xfrm>
        </p:spPr>
        <p:txBody>
          <a:bodyPr>
            <a:normAutofit fontScale="55000" lnSpcReduction="20000"/>
          </a:bodyPr>
          <a:lstStyle/>
          <a:p>
            <a:pPr algn="just"/>
            <a:r>
              <a:rPr lang="en-US" dirty="0"/>
              <a:t>A Constitutional Commission was established in February 1960 under the chairmanship of Justice </a:t>
            </a:r>
            <a:r>
              <a:rPr lang="en-US" dirty="0" err="1"/>
              <a:t>Shahabuddin</a:t>
            </a:r>
            <a:r>
              <a:rPr lang="en-US" dirty="0"/>
              <a:t>, former Chief Justice. The tasks assigned to the Commission were: </a:t>
            </a:r>
          </a:p>
          <a:p>
            <a:pPr algn="just"/>
            <a:r>
              <a:rPr lang="en-US" dirty="0"/>
              <a:t>To examine the causes of failure of Parliamentary system. </a:t>
            </a:r>
          </a:p>
          <a:p>
            <a:pPr algn="just"/>
            <a:r>
              <a:rPr lang="en-US" dirty="0"/>
              <a:t>Recommend a new system keeping in view the </a:t>
            </a:r>
          </a:p>
          <a:p>
            <a:pPr lvl="1" algn="just"/>
            <a:r>
              <a:rPr lang="en-US" dirty="0"/>
              <a:t>genius of people </a:t>
            </a:r>
          </a:p>
          <a:p>
            <a:pPr lvl="1" algn="just"/>
            <a:r>
              <a:rPr lang="en-US" dirty="0"/>
              <a:t>standard of education </a:t>
            </a:r>
          </a:p>
          <a:p>
            <a:pPr lvl="1" algn="just"/>
            <a:r>
              <a:rPr lang="en-US" dirty="0"/>
              <a:t>internal conditions of the country </a:t>
            </a:r>
          </a:p>
          <a:p>
            <a:pPr lvl="1" algn="just"/>
            <a:r>
              <a:rPr lang="en-US" dirty="0"/>
              <a:t> need of development </a:t>
            </a:r>
          </a:p>
          <a:p>
            <a:pPr algn="just"/>
            <a:r>
              <a:rPr lang="en-US" dirty="0"/>
              <a:t>Commission presented its report in May 1961 after then two committees reviewed it. Under the report of these committees the new Constitution was drafted. </a:t>
            </a:r>
          </a:p>
          <a:p>
            <a:pPr algn="just"/>
            <a:r>
              <a:rPr lang="en-US" dirty="0"/>
              <a:t>Ayub announced the Constitution on March 1, 1962. Elections to the National Assembly (NA) and Provincial Assemblies (PAs) were held in April and May 1962 respectively. </a:t>
            </a:r>
          </a:p>
          <a:p>
            <a:pPr algn="just"/>
            <a:r>
              <a:rPr lang="en-US" dirty="0"/>
              <a:t>The new Constitution was enforced on June 8, 1962. Martial Law was withdrawn. The new Constitution was consisted of 250 articles, 5 schedules.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1962 Cons</a:t>
            </a:r>
          </a:p>
        </p:txBody>
      </p:sp>
      <p:sp>
        <p:nvSpPr>
          <p:cNvPr id="3" name="Content Placeholder 2"/>
          <p:cNvSpPr>
            <a:spLocks noGrp="1"/>
          </p:cNvSpPr>
          <p:nvPr>
            <p:ph idx="1"/>
          </p:nvPr>
        </p:nvSpPr>
        <p:spPr/>
        <p:txBody>
          <a:bodyPr>
            <a:normAutofit fontScale="62500" lnSpcReduction="20000"/>
          </a:bodyPr>
          <a:lstStyle/>
          <a:p>
            <a:pPr algn="just"/>
            <a:r>
              <a:rPr lang="en-US" b="1" dirty="0"/>
              <a:t>1: Title of the State:</a:t>
            </a:r>
            <a:r>
              <a:rPr lang="en-US" dirty="0"/>
              <a:t> Islamic Republic of Pakistan</a:t>
            </a:r>
          </a:p>
          <a:p>
            <a:pPr algn="just"/>
            <a:r>
              <a:rPr lang="en-US" b="1" dirty="0"/>
              <a:t>2: Presidential System: </a:t>
            </a:r>
            <a:r>
              <a:rPr lang="en-US" dirty="0"/>
              <a:t>A Powerful President who was responsible for administration and affairs of the state. He should be a Muslim, at least 40 years of age, should be qualified to be a member of NA. He would be elected through indirect elections for a period of five years. </a:t>
            </a:r>
          </a:p>
          <a:p>
            <a:pPr algn="just"/>
            <a:r>
              <a:rPr lang="en-US" dirty="0"/>
              <a:t>If he has held office for more than 8 years, he could seek reelection with the approval of the NA and the PAs. </a:t>
            </a:r>
          </a:p>
          <a:p>
            <a:pPr algn="just"/>
            <a:r>
              <a:rPr lang="en-US" dirty="0"/>
              <a:t>National Assembly was given the power to impeach the president, however it was difficult to achieve. </a:t>
            </a:r>
          </a:p>
          <a:p>
            <a:pPr algn="just"/>
            <a:r>
              <a:rPr lang="en-US" dirty="0"/>
              <a:t>President could dissolve the NA but in that case he must seek re-election. </a:t>
            </a:r>
          </a:p>
          <a:p>
            <a:pPr algn="just"/>
            <a:r>
              <a:rPr lang="en-US" b="1" dirty="0"/>
              <a:t>Powers of the President: </a:t>
            </a:r>
          </a:p>
          <a:p>
            <a:pPr algn="just"/>
            <a:r>
              <a:rPr lang="en-US" dirty="0"/>
              <a:t>President was the Focal point of all the Executive, Legislative and Judicial powers. Cabinet was responsible to him. All key appointments were to be made by President. He could issue Ordinances. He could also declare State of Emergency in the country.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360406F78B694A999E79329407DE44" ma:contentTypeVersion="2" ma:contentTypeDescription="Create a new document." ma:contentTypeScope="" ma:versionID="e299f4dbeaa1454c8d787df53d7ac46e">
  <xsd:schema xmlns:xsd="http://www.w3.org/2001/XMLSchema" xmlns:xs="http://www.w3.org/2001/XMLSchema" xmlns:p="http://schemas.microsoft.com/office/2006/metadata/properties" xmlns:ns2="eec2afc7-c180-446c-bd47-20c74a4fd815" targetNamespace="http://schemas.microsoft.com/office/2006/metadata/properties" ma:root="true" ma:fieldsID="89961a9b8939caa981269023f1ac75b7" ns2:_="">
    <xsd:import namespace="eec2afc7-c180-446c-bd47-20c74a4fd8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2afc7-c180-446c-bd47-20c74a4fd8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0B490C-7F94-4997-9845-6E9EDC13A0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2afc7-c180-446c-bd47-20c74a4fd8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0A2FED-2673-4FEA-A62E-556BA92A6F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A70E63C-205B-4767-919E-A4AE214B09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141</TotalTime>
  <Words>2563</Words>
  <Application>Microsoft Office PowerPoint</Application>
  <PresentationFormat>On-screen Show (4:3)</PresentationFormat>
  <Paragraphs>156</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1956, 1962 and 1973 Constitutions</vt:lpstr>
      <vt:lpstr>1956 Constitution</vt:lpstr>
      <vt:lpstr>1956 Cons</vt:lpstr>
      <vt:lpstr>1956 Cons</vt:lpstr>
      <vt:lpstr>1956 Cons</vt:lpstr>
      <vt:lpstr>1956 Cons</vt:lpstr>
      <vt:lpstr>1962 Constitution</vt:lpstr>
      <vt:lpstr>1962 Constitution Making</vt:lpstr>
      <vt:lpstr>1962 Cons</vt:lpstr>
      <vt:lpstr>1962 Cons</vt:lpstr>
      <vt:lpstr>1962 Cons</vt:lpstr>
      <vt:lpstr>1973 Constitution</vt:lpstr>
      <vt:lpstr>1973 Cons</vt:lpstr>
      <vt:lpstr>1973 Cons</vt:lpstr>
      <vt:lpstr>1973 Cons</vt:lpstr>
      <vt:lpstr>1973 Cons</vt:lpstr>
      <vt:lpstr>1973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1956, 1962 and 1973 Constitutions</dc:title>
  <dc:creator>abc</dc:creator>
  <cp:lastModifiedBy>Zonularity ­</cp:lastModifiedBy>
  <cp:revision>18</cp:revision>
  <dcterms:created xsi:type="dcterms:W3CDTF">2015-12-31T07:12:35Z</dcterms:created>
  <dcterms:modified xsi:type="dcterms:W3CDTF">2021-05-25T19:45:37Z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0x010100BC360406F78B694A999E79329407DE44</vt:lpwstr>
  </property>
</Properties>
</file>