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7" r:id="rId2"/>
    <p:sldId id="258" r:id="rId3"/>
    <p:sldId id="259" r:id="rId4"/>
    <p:sldId id="260" r:id="rId5"/>
    <p:sldId id="261" r:id="rId6"/>
    <p:sldId id="262" r:id="rId7"/>
    <p:sldId id="267" r:id="rId8"/>
    <p:sldId id="263" r:id="rId9"/>
    <p:sldId id="264" r:id="rId10"/>
    <p:sldId id="265" r:id="rId11"/>
    <p:sldId id="266" r:id="rId12"/>
    <p:sldId id="269" r:id="rId13"/>
    <p:sldId id="268"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86" d="100"/>
          <a:sy n="86" d="100"/>
        </p:scale>
        <p:origin x="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C1D63A0-EF7B-41E8-9904-F4DA461109E9}" type="datetimeFigureOut">
              <a:rPr lang="en-US" smtClean="0"/>
              <a:t>10/27/2020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5196338-6BC9-4D69-8D7E-619F93223A86}" type="slidenum">
              <a:rPr lang="en-US" smtClean="0"/>
              <a:t>‹#›</a:t>
            </a:fld>
            <a:endParaRPr lang="en-US"/>
          </a:p>
        </p:txBody>
      </p:sp>
    </p:spTree>
    <p:extLst>
      <p:ext uri="{BB962C8B-B14F-4D97-AF65-F5344CB8AC3E}">
        <p14:creationId xmlns:p14="http://schemas.microsoft.com/office/powerpoint/2010/main" val="1596913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C1D63A0-EF7B-41E8-9904-F4DA461109E9}"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196338-6BC9-4D69-8D7E-619F93223A86}" type="slidenum">
              <a:rPr lang="en-US" smtClean="0"/>
              <a:t>‹#›</a:t>
            </a:fld>
            <a:endParaRPr lang="en-US"/>
          </a:p>
        </p:txBody>
      </p:sp>
    </p:spTree>
    <p:extLst>
      <p:ext uri="{BB962C8B-B14F-4D97-AF65-F5344CB8AC3E}">
        <p14:creationId xmlns:p14="http://schemas.microsoft.com/office/powerpoint/2010/main" val="488292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C1D63A0-EF7B-41E8-9904-F4DA461109E9}"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196338-6BC9-4D69-8D7E-619F93223A86}" type="slidenum">
              <a:rPr lang="en-US" smtClean="0"/>
              <a:t>‹#›</a:t>
            </a:fld>
            <a:endParaRPr lang="en-US"/>
          </a:p>
        </p:txBody>
      </p:sp>
    </p:spTree>
    <p:extLst>
      <p:ext uri="{BB962C8B-B14F-4D97-AF65-F5344CB8AC3E}">
        <p14:creationId xmlns:p14="http://schemas.microsoft.com/office/powerpoint/2010/main" val="1446140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C1D63A0-EF7B-41E8-9904-F4DA461109E9}"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196338-6BC9-4D69-8D7E-619F93223A86}" type="slidenum">
              <a:rPr lang="en-US" smtClean="0"/>
              <a:t>‹#›</a:t>
            </a:fld>
            <a:endParaRPr lang="en-US"/>
          </a:p>
        </p:txBody>
      </p:sp>
    </p:spTree>
    <p:extLst>
      <p:ext uri="{BB962C8B-B14F-4D97-AF65-F5344CB8AC3E}">
        <p14:creationId xmlns:p14="http://schemas.microsoft.com/office/powerpoint/2010/main" val="2442370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1D63A0-EF7B-41E8-9904-F4DA461109E9}"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196338-6BC9-4D69-8D7E-619F93223A86}" type="slidenum">
              <a:rPr lang="en-US" smtClean="0"/>
              <a:t>‹#›</a:t>
            </a:fld>
            <a:endParaRPr lang="en-US"/>
          </a:p>
        </p:txBody>
      </p:sp>
    </p:spTree>
    <p:extLst>
      <p:ext uri="{BB962C8B-B14F-4D97-AF65-F5344CB8AC3E}">
        <p14:creationId xmlns:p14="http://schemas.microsoft.com/office/powerpoint/2010/main" val="669037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C1D63A0-EF7B-41E8-9904-F4DA461109E9}"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196338-6BC9-4D69-8D7E-619F93223A86}" type="slidenum">
              <a:rPr lang="en-US" smtClean="0"/>
              <a:t>‹#›</a:t>
            </a:fld>
            <a:endParaRPr lang="en-US"/>
          </a:p>
        </p:txBody>
      </p:sp>
    </p:spTree>
    <p:extLst>
      <p:ext uri="{BB962C8B-B14F-4D97-AF65-F5344CB8AC3E}">
        <p14:creationId xmlns:p14="http://schemas.microsoft.com/office/powerpoint/2010/main" val="764014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C1D63A0-EF7B-41E8-9904-F4DA461109E9}" type="datetimeFigureOut">
              <a:rPr lang="en-US" smtClean="0"/>
              <a:t>10/27/2020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5196338-6BC9-4D69-8D7E-619F93223A86}" type="slidenum">
              <a:rPr lang="en-US" smtClean="0"/>
              <a:t>‹#›</a:t>
            </a:fld>
            <a:endParaRPr lang="en-US"/>
          </a:p>
        </p:txBody>
      </p:sp>
    </p:spTree>
    <p:extLst>
      <p:ext uri="{BB962C8B-B14F-4D97-AF65-F5344CB8AC3E}">
        <p14:creationId xmlns:p14="http://schemas.microsoft.com/office/powerpoint/2010/main" val="2902329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C1D63A0-EF7B-41E8-9904-F4DA461109E9}"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96338-6BC9-4D69-8D7E-619F93223A86}" type="slidenum">
              <a:rPr lang="en-US" smtClean="0"/>
              <a:t>‹#›</a:t>
            </a:fld>
            <a:endParaRPr lang="en-US"/>
          </a:p>
        </p:txBody>
      </p:sp>
    </p:spTree>
    <p:extLst>
      <p:ext uri="{BB962C8B-B14F-4D97-AF65-F5344CB8AC3E}">
        <p14:creationId xmlns:p14="http://schemas.microsoft.com/office/powerpoint/2010/main" val="1357841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C1D63A0-EF7B-41E8-9904-F4DA461109E9}"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196338-6BC9-4D69-8D7E-619F93223A86}" type="slidenum">
              <a:rPr lang="en-US" smtClean="0"/>
              <a:t>‹#›</a:t>
            </a:fld>
            <a:endParaRPr lang="en-US"/>
          </a:p>
        </p:txBody>
      </p:sp>
    </p:spTree>
    <p:extLst>
      <p:ext uri="{BB962C8B-B14F-4D97-AF65-F5344CB8AC3E}">
        <p14:creationId xmlns:p14="http://schemas.microsoft.com/office/powerpoint/2010/main" val="3746791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1D63A0-EF7B-41E8-9904-F4DA461109E9}"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96338-6BC9-4D69-8D7E-619F93223A86}" type="slidenum">
              <a:rPr lang="en-US" smtClean="0"/>
              <a:t>‹#›</a:t>
            </a:fld>
            <a:endParaRPr lang="en-US"/>
          </a:p>
        </p:txBody>
      </p:sp>
    </p:spTree>
    <p:extLst>
      <p:ext uri="{BB962C8B-B14F-4D97-AF65-F5344CB8AC3E}">
        <p14:creationId xmlns:p14="http://schemas.microsoft.com/office/powerpoint/2010/main" val="48403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1D63A0-EF7B-41E8-9904-F4DA461109E9}"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196338-6BC9-4D69-8D7E-619F93223A86}" type="slidenum">
              <a:rPr lang="en-US" smtClean="0"/>
              <a:t>‹#›</a:t>
            </a:fld>
            <a:endParaRPr lang="en-US"/>
          </a:p>
        </p:txBody>
      </p:sp>
    </p:spTree>
    <p:extLst>
      <p:ext uri="{BB962C8B-B14F-4D97-AF65-F5344CB8AC3E}">
        <p14:creationId xmlns:p14="http://schemas.microsoft.com/office/powerpoint/2010/main" val="3307632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1D63A0-EF7B-41E8-9904-F4DA461109E9}"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196338-6BC9-4D69-8D7E-619F93223A86}" type="slidenum">
              <a:rPr lang="en-US" smtClean="0"/>
              <a:t>‹#›</a:t>
            </a:fld>
            <a:endParaRPr lang="en-US"/>
          </a:p>
        </p:txBody>
      </p:sp>
    </p:spTree>
    <p:extLst>
      <p:ext uri="{BB962C8B-B14F-4D97-AF65-F5344CB8AC3E}">
        <p14:creationId xmlns:p14="http://schemas.microsoft.com/office/powerpoint/2010/main" val="3551089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1D63A0-EF7B-41E8-9904-F4DA461109E9}"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196338-6BC9-4D69-8D7E-619F93223A86}" type="slidenum">
              <a:rPr lang="en-US" smtClean="0"/>
              <a:t>‹#›</a:t>
            </a:fld>
            <a:endParaRPr lang="en-US"/>
          </a:p>
        </p:txBody>
      </p:sp>
    </p:spTree>
    <p:extLst>
      <p:ext uri="{BB962C8B-B14F-4D97-AF65-F5344CB8AC3E}">
        <p14:creationId xmlns:p14="http://schemas.microsoft.com/office/powerpoint/2010/main" val="127317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1D63A0-EF7B-41E8-9904-F4DA461109E9}"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196338-6BC9-4D69-8D7E-619F93223A86}" type="slidenum">
              <a:rPr lang="en-US" smtClean="0"/>
              <a:t>‹#›</a:t>
            </a:fld>
            <a:endParaRPr lang="en-US"/>
          </a:p>
        </p:txBody>
      </p:sp>
    </p:spTree>
    <p:extLst>
      <p:ext uri="{BB962C8B-B14F-4D97-AF65-F5344CB8AC3E}">
        <p14:creationId xmlns:p14="http://schemas.microsoft.com/office/powerpoint/2010/main" val="1329313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D63A0-EF7B-41E8-9904-F4DA461109E9}"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5196338-6BC9-4D69-8D7E-619F93223A86}" type="slidenum">
              <a:rPr lang="en-US" smtClean="0"/>
              <a:t>‹#›</a:t>
            </a:fld>
            <a:endParaRPr lang="en-US"/>
          </a:p>
        </p:txBody>
      </p:sp>
    </p:spTree>
    <p:extLst>
      <p:ext uri="{BB962C8B-B14F-4D97-AF65-F5344CB8AC3E}">
        <p14:creationId xmlns:p14="http://schemas.microsoft.com/office/powerpoint/2010/main" val="1356713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C1D63A0-EF7B-41E8-9904-F4DA461109E9}"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196338-6BC9-4D69-8D7E-619F93223A86}" type="slidenum">
              <a:rPr lang="en-US" smtClean="0"/>
              <a:t>‹#›</a:t>
            </a:fld>
            <a:endParaRPr lang="en-US"/>
          </a:p>
        </p:txBody>
      </p:sp>
    </p:spTree>
    <p:extLst>
      <p:ext uri="{BB962C8B-B14F-4D97-AF65-F5344CB8AC3E}">
        <p14:creationId xmlns:p14="http://schemas.microsoft.com/office/powerpoint/2010/main" val="783848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C1D63A0-EF7B-41E8-9904-F4DA461109E9}"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196338-6BC9-4D69-8D7E-619F93223A86}" type="slidenum">
              <a:rPr lang="en-US" smtClean="0"/>
              <a:t>‹#›</a:t>
            </a:fld>
            <a:endParaRPr lang="en-US"/>
          </a:p>
        </p:txBody>
      </p:sp>
    </p:spTree>
    <p:extLst>
      <p:ext uri="{BB962C8B-B14F-4D97-AF65-F5344CB8AC3E}">
        <p14:creationId xmlns:p14="http://schemas.microsoft.com/office/powerpoint/2010/main" val="1564514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C1D63A0-EF7B-41E8-9904-F4DA461109E9}" type="datetimeFigureOut">
              <a:rPr lang="en-US" smtClean="0"/>
              <a:t>10/27/2020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5196338-6BC9-4D69-8D7E-619F93223A86}" type="slidenum">
              <a:rPr lang="en-US" smtClean="0"/>
              <a:t>‹#›</a:t>
            </a:fld>
            <a:endParaRPr lang="en-US"/>
          </a:p>
        </p:txBody>
      </p:sp>
    </p:spTree>
    <p:extLst>
      <p:ext uri="{BB962C8B-B14F-4D97-AF65-F5344CB8AC3E}">
        <p14:creationId xmlns:p14="http://schemas.microsoft.com/office/powerpoint/2010/main" val="371131501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4884208"/>
          </a:xfrm>
        </p:spPr>
        <p:txBody>
          <a:bodyPr>
            <a:normAutofit/>
          </a:bodyPr>
          <a:lstStyle/>
          <a:p>
            <a:r>
              <a:rPr lang="en-US" b="1" dirty="0"/>
              <a:t/>
            </a:r>
            <a:br>
              <a:rPr lang="en-US" b="1" dirty="0"/>
            </a:br>
            <a:r>
              <a:rPr lang="en-US" b="1" dirty="0" smtClean="0">
                <a:solidFill>
                  <a:srgbClr val="FF0000"/>
                </a:solidFill>
              </a:rPr>
              <a:t>The Congress Ministries-- Policies towards Muslims</a:t>
            </a:r>
            <a:br>
              <a:rPr lang="en-US" b="1" dirty="0" smtClean="0">
                <a:solidFill>
                  <a:srgbClr val="FF0000"/>
                </a:solidFill>
              </a:rPr>
            </a:br>
            <a:r>
              <a:rPr lang="en-US" b="1" dirty="0" smtClean="0">
                <a:solidFill>
                  <a:srgbClr val="FF0000"/>
                </a:solidFill>
              </a:rPr>
              <a:t>                          (1935-1947)</a:t>
            </a:r>
            <a:endParaRPr lang="en-US" b="1" dirty="0">
              <a:solidFill>
                <a:srgbClr val="FF0000"/>
              </a:solidFill>
            </a:endParaRPr>
          </a:p>
        </p:txBody>
      </p:sp>
    </p:spTree>
    <p:extLst>
      <p:ext uri="{BB962C8B-B14F-4D97-AF65-F5344CB8AC3E}">
        <p14:creationId xmlns:p14="http://schemas.microsoft.com/office/powerpoint/2010/main" val="370302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Cripps Mission, March 1942</a:t>
            </a:r>
          </a:p>
        </p:txBody>
      </p:sp>
      <p:sp>
        <p:nvSpPr>
          <p:cNvPr id="3" name="Content Placeholder 2"/>
          <p:cNvSpPr>
            <a:spLocks noGrp="1"/>
          </p:cNvSpPr>
          <p:nvPr>
            <p:ph idx="1"/>
          </p:nvPr>
        </p:nvSpPr>
        <p:spPr>
          <a:xfrm>
            <a:off x="1154954" y="2603499"/>
            <a:ext cx="8825659" cy="4009173"/>
          </a:xfrm>
        </p:spPr>
        <p:txBody>
          <a:bodyPr>
            <a:normAutofit fontScale="92500" lnSpcReduction="10000"/>
          </a:bodyPr>
          <a:lstStyle/>
          <a:p>
            <a:r>
              <a:rPr lang="en-US" b="1" dirty="0"/>
              <a:t>The constitutional proposals for seeking Indian cooperation for war efforts:</a:t>
            </a:r>
          </a:p>
          <a:p>
            <a:r>
              <a:rPr lang="en-US" b="1" dirty="0"/>
              <a:t>Dominion status</a:t>
            </a:r>
          </a:p>
          <a:p>
            <a:r>
              <a:rPr lang="en-US" b="1" dirty="0"/>
              <a:t>Indian constitutional body to frame constitution</a:t>
            </a:r>
          </a:p>
          <a:p>
            <a:r>
              <a:rPr lang="en-US" b="1" dirty="0"/>
              <a:t>Princely states would be represented.</a:t>
            </a:r>
          </a:p>
          <a:p>
            <a:r>
              <a:rPr lang="en-US" b="1" dirty="0"/>
              <a:t>The Cripps Mission negotiated with Indian leaders and issued the proposals. The Congress rejected the proposals and demanded that a responsible government would be set up immediately after the war. The defense affairs should be under the Indian control. The Muslim League also rejected the proposals and repeated its stand that the Muslims could not live in Indian Union.</a:t>
            </a:r>
          </a:p>
          <a:p>
            <a:r>
              <a:rPr lang="en-US" b="1" dirty="0"/>
              <a:t>The Hindus started Quit India Movement in August 1942 seeing British in trouble. The Muslim League stayed aloof and responded by saying that divide and quit India.</a:t>
            </a:r>
          </a:p>
          <a:p>
            <a:endParaRPr lang="en-US" dirty="0"/>
          </a:p>
        </p:txBody>
      </p:sp>
    </p:spTree>
    <p:extLst>
      <p:ext uri="{BB962C8B-B14F-4D97-AF65-F5344CB8AC3E}">
        <p14:creationId xmlns:p14="http://schemas.microsoft.com/office/powerpoint/2010/main" val="2183442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Political Situation in 1945</a:t>
            </a:r>
          </a:p>
        </p:txBody>
      </p:sp>
      <p:sp>
        <p:nvSpPr>
          <p:cNvPr id="3" name="Content Placeholder 2"/>
          <p:cNvSpPr>
            <a:spLocks noGrp="1"/>
          </p:cNvSpPr>
          <p:nvPr>
            <p:ph idx="1"/>
          </p:nvPr>
        </p:nvSpPr>
        <p:spPr>
          <a:xfrm>
            <a:off x="1154954" y="2603499"/>
            <a:ext cx="8825659" cy="3953417"/>
          </a:xfrm>
        </p:spPr>
        <p:txBody>
          <a:bodyPr>
            <a:normAutofit fontScale="77500" lnSpcReduction="20000"/>
          </a:bodyPr>
          <a:lstStyle/>
          <a:p>
            <a:r>
              <a:rPr lang="en-US" b="1" smtClean="0"/>
              <a:t>During the World War ll, the British sought Indian military cooperation and offered political and constitutional changes after the war. They desired to expand the Viceroy’s Executive Council. Lord Wavell arranged Simla Conference during June-July 1945 in which all the political parties participated by sending their representatives. Jinnah and Abul Kalam Azad represented the Muslim League (ML) and the Congress respectively. Maulana Azad claimed Congress as sole representative party of all the peoples living in India. Jinnah considered the ML the only political party of the Indian Muslims and on this the ML had right to appoint Muslim members to the Council. This issue could not be dissolved and the differences between the ML and the Congress increased.</a:t>
            </a:r>
          </a:p>
          <a:p>
            <a:r>
              <a:rPr lang="en-US" b="1" smtClean="0"/>
              <a:t>Lord Wavell announced elections in August 1945. He visited England and after consultations he presented new political steps:</a:t>
            </a:r>
          </a:p>
          <a:p>
            <a:r>
              <a:rPr lang="en-US" b="1" smtClean="0"/>
              <a:t>Self government with the cooperation of Indian leaders.</a:t>
            </a:r>
          </a:p>
          <a:p>
            <a:r>
              <a:rPr lang="en-US" b="1" smtClean="0"/>
              <a:t>New Elections in the winter.</a:t>
            </a:r>
          </a:p>
          <a:p>
            <a:r>
              <a:rPr lang="en-US" b="1" smtClean="0"/>
              <a:t>Provincial governments in the provinces</a:t>
            </a:r>
          </a:p>
          <a:p>
            <a:r>
              <a:rPr lang="en-US" b="1" smtClean="0"/>
              <a:t>Constitutional Assembly to be convened. The basis of constitution making was to be settled.</a:t>
            </a:r>
          </a:p>
          <a:p>
            <a:r>
              <a:rPr lang="en-US" b="1" smtClean="0"/>
              <a:t>Executive Council to be set up. It will have representation of major parties.</a:t>
            </a:r>
          </a:p>
          <a:p>
            <a:endParaRPr lang="en-US" dirty="0"/>
          </a:p>
        </p:txBody>
      </p:sp>
    </p:spTree>
    <p:extLst>
      <p:ext uri="{BB962C8B-B14F-4D97-AF65-F5344CB8AC3E}">
        <p14:creationId xmlns:p14="http://schemas.microsoft.com/office/powerpoint/2010/main" val="388007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Provincial Elections: February 1946</a:t>
            </a:r>
          </a:p>
        </p:txBody>
      </p:sp>
      <p:sp>
        <p:nvSpPr>
          <p:cNvPr id="3" name="Content Placeholder 2"/>
          <p:cNvSpPr>
            <a:spLocks noGrp="1"/>
          </p:cNvSpPr>
          <p:nvPr>
            <p:ph idx="1"/>
          </p:nvPr>
        </p:nvSpPr>
        <p:spPr>
          <a:xfrm>
            <a:off x="1154954" y="2603499"/>
            <a:ext cx="8825659" cy="3953417"/>
          </a:xfrm>
        </p:spPr>
        <p:txBody>
          <a:bodyPr>
            <a:normAutofit fontScale="77500" lnSpcReduction="20000"/>
          </a:bodyPr>
          <a:lstStyle/>
          <a:p>
            <a:r>
              <a:rPr lang="en-US" b="1" dirty="0"/>
              <a:t>The ML’s stand was very clear i.e. the ML is a sole representative of Muslims and Pakistan is its ultimate goal. The ML launched the massive campaign for these destinations. The Islamic slogans became massively popular. In this way, the struggle for the establishment of Pakistan was motivated on the basis of Islam. The role of students was also prominent during the political drive. On the other hand, the Congress put the slogan of independence from British in the shape of undivided India before the Hindu nation. They proclaimed that their stand was for all the Indian communities.</a:t>
            </a:r>
          </a:p>
          <a:p>
            <a:r>
              <a:rPr lang="en-US" b="1" dirty="0"/>
              <a:t>In December 1945 the elections of Central Legislature were held and the ML won all 30 Muslim seats. The Congress won 57 seats.</a:t>
            </a:r>
          </a:p>
          <a:p>
            <a:r>
              <a:rPr lang="en-US" b="1" dirty="0"/>
              <a:t>In the provincial elections, the ML won most of the Muslim seats:</a:t>
            </a:r>
          </a:p>
          <a:p>
            <a:r>
              <a:rPr lang="en-US" b="1" dirty="0"/>
              <a:t>Punjab: 79 out of 86 Muslim seats</a:t>
            </a:r>
          </a:p>
          <a:p>
            <a:r>
              <a:rPr lang="en-US" b="1" dirty="0"/>
              <a:t>Bengal 113 out of 119 Muslim seats</a:t>
            </a:r>
          </a:p>
          <a:p>
            <a:r>
              <a:rPr lang="en-US" b="1" dirty="0"/>
              <a:t>Sindh 28 out of 35 Muslim seats</a:t>
            </a:r>
          </a:p>
          <a:p>
            <a:r>
              <a:rPr lang="en-US" b="1" dirty="0"/>
              <a:t>NWFP 17 out of 38 Muslim seats</a:t>
            </a:r>
          </a:p>
          <a:p>
            <a:r>
              <a:rPr lang="en-US" b="1" dirty="0"/>
              <a:t>The ML also showed an impressive performance in the Muslim minority provinces. The ML formed its ministry in Sind, </a:t>
            </a:r>
            <a:r>
              <a:rPr lang="en-US" b="1" dirty="0" err="1"/>
              <a:t>Khudai</a:t>
            </a:r>
            <a:r>
              <a:rPr lang="en-US" b="1" dirty="0"/>
              <a:t> </a:t>
            </a:r>
            <a:r>
              <a:rPr lang="en-US" b="1" dirty="0" err="1"/>
              <a:t>Khidmatgar</a:t>
            </a:r>
            <a:r>
              <a:rPr lang="en-US" b="1" dirty="0"/>
              <a:t> (Dr. Khan) in NWFP, coalition government by ML in Bengal, and Unionist (20), </a:t>
            </a:r>
            <a:r>
              <a:rPr lang="en-US" b="1" dirty="0" err="1"/>
              <a:t>Akalis</a:t>
            </a:r>
            <a:r>
              <a:rPr lang="en-US" b="1" dirty="0"/>
              <a:t> and the Congress in Punjab (</a:t>
            </a:r>
            <a:r>
              <a:rPr lang="en-US" b="1" dirty="0" err="1"/>
              <a:t>Khizr</a:t>
            </a:r>
            <a:r>
              <a:rPr lang="en-US" b="1" dirty="0"/>
              <a:t> Hayat </a:t>
            </a:r>
            <a:r>
              <a:rPr lang="en-US" b="1" dirty="0" err="1"/>
              <a:t>Tiwana</a:t>
            </a:r>
            <a:r>
              <a:rPr lang="en-US" b="1" dirty="0"/>
              <a:t>).</a:t>
            </a:r>
          </a:p>
          <a:p>
            <a:endParaRPr lang="en-US" dirty="0"/>
          </a:p>
        </p:txBody>
      </p:sp>
    </p:spTree>
    <p:extLst>
      <p:ext uri="{BB962C8B-B14F-4D97-AF65-F5344CB8AC3E}">
        <p14:creationId xmlns:p14="http://schemas.microsoft.com/office/powerpoint/2010/main" val="3379753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Cabinet Mission: March 1946 </a:t>
            </a:r>
          </a:p>
        </p:txBody>
      </p:sp>
      <p:sp>
        <p:nvSpPr>
          <p:cNvPr id="3" name="Content Placeholder 2"/>
          <p:cNvSpPr>
            <a:spLocks noGrp="1"/>
          </p:cNvSpPr>
          <p:nvPr>
            <p:ph idx="1"/>
          </p:nvPr>
        </p:nvSpPr>
        <p:spPr>
          <a:xfrm>
            <a:off x="1154954" y="2603499"/>
            <a:ext cx="8825659" cy="3919963"/>
          </a:xfrm>
        </p:spPr>
        <p:txBody>
          <a:bodyPr>
            <a:normAutofit/>
          </a:bodyPr>
          <a:lstStyle/>
          <a:p>
            <a:r>
              <a:rPr lang="en-US" b="1" dirty="0"/>
              <a:t>The British </a:t>
            </a:r>
            <a:r>
              <a:rPr lang="en-US" b="1" dirty="0" err="1"/>
              <a:t>Labour</a:t>
            </a:r>
            <a:r>
              <a:rPr lang="en-US" b="1" dirty="0"/>
              <a:t> government sent a mission to formulate some acceptable constitutional settlement. Sir </a:t>
            </a:r>
            <a:r>
              <a:rPr lang="en-US" b="1" dirty="0" err="1"/>
              <a:t>Pethick</a:t>
            </a:r>
            <a:r>
              <a:rPr lang="en-US" b="1" dirty="0"/>
              <a:t> Lawrence, Stafford Cripps and A. V. Alexander deliberated with the governors, members of the Executive Council and then the Indian political leaders on different proposals.</a:t>
            </a:r>
          </a:p>
          <a:p>
            <a:r>
              <a:rPr lang="en-US" b="1" dirty="0" err="1"/>
              <a:t>Maulana</a:t>
            </a:r>
            <a:r>
              <a:rPr lang="en-US" b="1" dirty="0"/>
              <a:t> Azad as the president of the Congress stressed to establish federal government and Jinnah repeated the Two Nation Theory as a universal reality. On April 19, 1946, all the newly elected Muslim members pledged in the Delhi Convention to shatter the Hindu dream of united India.</a:t>
            </a:r>
          </a:p>
          <a:p>
            <a:r>
              <a:rPr lang="en-US" b="1" dirty="0"/>
              <a:t>In the second </a:t>
            </a:r>
            <a:r>
              <a:rPr lang="en-US" b="1" dirty="0" err="1"/>
              <a:t>Simla</a:t>
            </a:r>
            <a:r>
              <a:rPr lang="en-US" b="1" dirty="0"/>
              <a:t> Conference (May 15, 1946) the ML wished two legislative assemblies while anti-ML political parties </a:t>
            </a:r>
            <a:r>
              <a:rPr lang="en-US" b="1" dirty="0" err="1"/>
              <a:t>favoured</a:t>
            </a:r>
            <a:r>
              <a:rPr lang="en-US" b="1" dirty="0"/>
              <a:t> strong </a:t>
            </a:r>
            <a:r>
              <a:rPr lang="en-US" b="1" dirty="0" err="1"/>
              <a:t>centre</a:t>
            </a:r>
            <a:r>
              <a:rPr lang="en-US" dirty="0"/>
              <a:t>.</a:t>
            </a:r>
          </a:p>
          <a:p>
            <a:endParaRPr lang="en-US" dirty="0"/>
          </a:p>
        </p:txBody>
      </p:sp>
    </p:spTree>
    <p:extLst>
      <p:ext uri="{BB962C8B-B14F-4D97-AF65-F5344CB8AC3E}">
        <p14:creationId xmlns:p14="http://schemas.microsoft.com/office/powerpoint/2010/main" val="298643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Recommendations of the Cabinet Mission: May 1946</a:t>
            </a:r>
          </a:p>
        </p:txBody>
      </p:sp>
      <p:sp>
        <p:nvSpPr>
          <p:cNvPr id="10" name="Content Placeholder 9"/>
          <p:cNvSpPr>
            <a:spLocks noGrp="1"/>
          </p:cNvSpPr>
          <p:nvPr>
            <p:ph sz="half" idx="1"/>
          </p:nvPr>
        </p:nvSpPr>
        <p:spPr>
          <a:xfrm>
            <a:off x="1154954" y="2603500"/>
            <a:ext cx="4825158" cy="3877310"/>
          </a:xfrm>
        </p:spPr>
        <p:txBody>
          <a:bodyPr>
            <a:normAutofit fontScale="25000" lnSpcReduction="20000"/>
          </a:bodyPr>
          <a:lstStyle/>
          <a:p>
            <a:pPr marL="0" indent="0">
              <a:buNone/>
            </a:pPr>
            <a:r>
              <a:rPr lang="en-US" sz="6400" b="1" dirty="0" smtClean="0"/>
              <a:t>1. Centre </a:t>
            </a:r>
            <a:r>
              <a:rPr lang="en-US" sz="6400" b="1" dirty="0"/>
              <a:t>to deal with foreign affairs, </a:t>
            </a:r>
            <a:r>
              <a:rPr lang="en-US" sz="6400" b="1" dirty="0" err="1"/>
              <a:t>defence</a:t>
            </a:r>
            <a:r>
              <a:rPr lang="en-US" sz="6400" b="1" dirty="0"/>
              <a:t>, communication, taxation.</a:t>
            </a:r>
          </a:p>
          <a:p>
            <a:pPr marL="0" indent="0">
              <a:buNone/>
            </a:pPr>
            <a:r>
              <a:rPr lang="en-US" sz="6400" b="1" dirty="0" smtClean="0"/>
              <a:t>2. Rest </a:t>
            </a:r>
            <a:r>
              <a:rPr lang="en-US" sz="6400" b="1" dirty="0"/>
              <a:t>of the subjects with provinces.</a:t>
            </a:r>
          </a:p>
          <a:p>
            <a:pPr marL="0" indent="0">
              <a:buNone/>
            </a:pPr>
            <a:r>
              <a:rPr lang="en-US" sz="6400" b="1" dirty="0" smtClean="0"/>
              <a:t>3. There </a:t>
            </a:r>
            <a:r>
              <a:rPr lang="en-US" sz="6400" b="1" dirty="0"/>
              <a:t>will be a legislature and executive comprising representatives of provinces and states.</a:t>
            </a:r>
          </a:p>
          <a:p>
            <a:pPr marL="0" indent="0">
              <a:buNone/>
            </a:pPr>
            <a:r>
              <a:rPr lang="en-US" sz="6400" b="1" dirty="0" smtClean="0"/>
              <a:t>4. No </a:t>
            </a:r>
            <a:r>
              <a:rPr lang="en-US" sz="6400" b="1" dirty="0"/>
              <a:t>legislation on communal affairs if the majority of the two communities are not present and voting in </a:t>
            </a:r>
            <a:r>
              <a:rPr lang="en-US" sz="6400" b="1" dirty="0" err="1"/>
              <a:t>favour</a:t>
            </a:r>
            <a:r>
              <a:rPr lang="en-US" sz="6400" b="1" dirty="0"/>
              <a:t>.</a:t>
            </a:r>
          </a:p>
          <a:p>
            <a:pPr marL="0" indent="0">
              <a:buNone/>
            </a:pPr>
            <a:r>
              <a:rPr lang="en-US" sz="6400" b="1" dirty="0" smtClean="0"/>
              <a:t>5. Provinces </a:t>
            </a:r>
            <a:r>
              <a:rPr lang="en-US" sz="6400" b="1" dirty="0"/>
              <a:t>will be divided into three groups:</a:t>
            </a:r>
          </a:p>
          <a:p>
            <a:r>
              <a:rPr lang="en-US" sz="6400" b="1" dirty="0"/>
              <a:t>A: Hindu majority provinces e.g. UP, CP, Madras, Bombay, Bihar, Orissa.</a:t>
            </a:r>
          </a:p>
          <a:p>
            <a:r>
              <a:rPr lang="en-US" sz="6400" b="1" dirty="0"/>
              <a:t>B: Muslim majority provinces in NW e.g. Punjab, NWFP, </a:t>
            </a:r>
            <a:r>
              <a:rPr lang="en-US" sz="6400" b="1" dirty="0" err="1"/>
              <a:t>Balochistan</a:t>
            </a:r>
            <a:r>
              <a:rPr lang="en-US" sz="6400" b="1" dirty="0"/>
              <a:t> and Sindh.</a:t>
            </a:r>
          </a:p>
          <a:p>
            <a:r>
              <a:rPr lang="en-US" sz="6400" b="1" dirty="0"/>
              <a:t>C: Bengal and Assam.</a:t>
            </a:r>
          </a:p>
          <a:p>
            <a:endParaRPr lang="en-US" dirty="0"/>
          </a:p>
        </p:txBody>
      </p:sp>
      <p:sp>
        <p:nvSpPr>
          <p:cNvPr id="6" name="Content Placeholder 5"/>
          <p:cNvSpPr>
            <a:spLocks noGrp="1"/>
          </p:cNvSpPr>
          <p:nvPr>
            <p:ph sz="half" idx="2"/>
          </p:nvPr>
        </p:nvSpPr>
        <p:spPr>
          <a:xfrm>
            <a:off x="12927329" y="6088380"/>
            <a:ext cx="1259523" cy="45719"/>
          </a:xfrm>
        </p:spPr>
        <p:txBody>
          <a:bodyPr>
            <a:normAutofit fontScale="25000" lnSpcReduction="20000"/>
          </a:bodyPr>
          <a:lstStyle/>
          <a:p>
            <a:endParaRPr lang="en-US" dirty="0"/>
          </a:p>
        </p:txBody>
      </p:sp>
      <p:sp>
        <p:nvSpPr>
          <p:cNvPr id="8" name="Content Placeholder 7"/>
          <p:cNvSpPr>
            <a:spLocks noGrp="1"/>
          </p:cNvSpPr>
          <p:nvPr>
            <p:ph sz="quarter" idx="4294967295"/>
          </p:nvPr>
        </p:nvSpPr>
        <p:spPr>
          <a:xfrm>
            <a:off x="6320790" y="2603501"/>
            <a:ext cx="5871209" cy="3500120"/>
          </a:xfrm>
        </p:spPr>
        <p:txBody>
          <a:bodyPr>
            <a:normAutofit fontScale="92500" lnSpcReduction="20000"/>
          </a:bodyPr>
          <a:lstStyle/>
          <a:p>
            <a:r>
              <a:rPr lang="en-US" b="1" dirty="0" smtClean="0"/>
              <a:t>6</a:t>
            </a:r>
            <a:r>
              <a:rPr lang="en-US" dirty="0" smtClean="0"/>
              <a:t>.</a:t>
            </a:r>
            <a:r>
              <a:rPr lang="en-US" b="1" dirty="0" smtClean="0"/>
              <a:t>Each </a:t>
            </a:r>
            <a:r>
              <a:rPr lang="en-US" b="1" dirty="0"/>
              <a:t>group could decide what to be managed jointly and what should be managed by provinces themselves. They could decide if the group desired to frame constitution.</a:t>
            </a:r>
          </a:p>
          <a:p>
            <a:r>
              <a:rPr lang="en-US" b="1" dirty="0"/>
              <a:t>7. After ten years, a province by a vote of its legislature could ask for review of relationship with the Union. It implied that a group or province could quit the Indian Union.</a:t>
            </a:r>
          </a:p>
          <a:p>
            <a:r>
              <a:rPr lang="en-US" b="1" dirty="0"/>
              <a:t>8. CA to be elected by the elected members of the provincial assemblies. Seats to be divided into three categories: General, Muslim, and Sikh on the basis of population in provinces.</a:t>
            </a:r>
          </a:p>
          <a:p>
            <a:r>
              <a:rPr lang="en-US" b="1" dirty="0"/>
              <a:t>9. Interim Government to be set up.</a:t>
            </a:r>
          </a:p>
          <a:p>
            <a:endParaRPr lang="en-US" dirty="0"/>
          </a:p>
        </p:txBody>
      </p:sp>
    </p:spTree>
    <p:extLst>
      <p:ext uri="{BB962C8B-B14F-4D97-AF65-F5344CB8AC3E}">
        <p14:creationId xmlns:p14="http://schemas.microsoft.com/office/powerpoint/2010/main" val="2805110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Reaction &amp; Interim Government</a:t>
            </a:r>
          </a:p>
        </p:txBody>
      </p:sp>
      <p:sp>
        <p:nvSpPr>
          <p:cNvPr id="3" name="Content Placeholder 2"/>
          <p:cNvSpPr>
            <a:spLocks noGrp="1"/>
          </p:cNvSpPr>
          <p:nvPr>
            <p:ph idx="1"/>
          </p:nvPr>
        </p:nvSpPr>
        <p:spPr/>
        <p:txBody>
          <a:bodyPr>
            <a:normAutofit fontScale="92500" lnSpcReduction="20000"/>
          </a:bodyPr>
          <a:lstStyle/>
          <a:p>
            <a:r>
              <a:rPr lang="en-US" b="1" dirty="0"/>
              <a:t>Muslim League Reaction: The Muslim League reiterated its demand for Pakistan. It accepted the plan for two reasons: Basis and foundation of Pakistan was in the compulsory grouping and the right to ask for review.</a:t>
            </a:r>
          </a:p>
          <a:p>
            <a:r>
              <a:rPr lang="en-US" b="1" dirty="0"/>
              <a:t>Congress Reaction: The Congress was critical of groupings and right to ask for review of constitutional relationship. It agreed to contest elections for the CA but declined to be bound by the proposals of the Cabinet Plan. The stand of the Congress was that they were ‘free to make any change in the proposal.’ Definitely the ML was alarmed by the Congress’ intentions.</a:t>
            </a:r>
          </a:p>
          <a:p>
            <a:r>
              <a:rPr lang="en-US" b="1" dirty="0"/>
              <a:t>Interim Government:</a:t>
            </a:r>
          </a:p>
          <a:p>
            <a:r>
              <a:rPr lang="en-US" b="1" dirty="0"/>
              <a:t>Representation in the Interim Government became controversial on the question of who would nominate the Muslims representative. To put pressure on the government, the Congress refused to join the Interim Government and the British postponed it. The ML was disappointed by the British </a:t>
            </a:r>
            <a:r>
              <a:rPr lang="en-US" b="1" dirty="0" err="1"/>
              <a:t>behaviour</a:t>
            </a:r>
            <a:r>
              <a:rPr lang="en-US" b="1" dirty="0"/>
              <a:t> and decided to review its acceptance of the Cabinet Mission Plan.</a:t>
            </a:r>
          </a:p>
          <a:p>
            <a:endParaRPr lang="en-US" dirty="0"/>
          </a:p>
        </p:txBody>
      </p:sp>
    </p:spTree>
    <p:extLst>
      <p:ext uri="{BB962C8B-B14F-4D97-AF65-F5344CB8AC3E}">
        <p14:creationId xmlns:p14="http://schemas.microsoft.com/office/powerpoint/2010/main" val="406692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Constituent Assembly </a:t>
            </a:r>
          </a:p>
        </p:txBody>
      </p:sp>
      <p:sp>
        <p:nvSpPr>
          <p:cNvPr id="3" name="Content Placeholder 2"/>
          <p:cNvSpPr>
            <a:spLocks noGrp="1"/>
          </p:cNvSpPr>
          <p:nvPr>
            <p:ph idx="1"/>
          </p:nvPr>
        </p:nvSpPr>
        <p:spPr>
          <a:xfrm>
            <a:off x="1154954" y="2603500"/>
            <a:ext cx="8825659" cy="3785870"/>
          </a:xfrm>
        </p:spPr>
        <p:txBody>
          <a:bodyPr>
            <a:normAutofit fontScale="85000" lnSpcReduction="10000"/>
          </a:bodyPr>
          <a:lstStyle/>
          <a:p>
            <a:r>
              <a:rPr lang="en-US" b="1" dirty="0"/>
              <a:t>The ML’s timely coercive political strategy brought the Congress on table with the British. The Interim Government was formed under Nehru on September 2, 1946 and the ML stayed away. They joined it on October 25, 1946: </a:t>
            </a:r>
            <a:r>
              <a:rPr lang="en-US" b="1" dirty="0" err="1"/>
              <a:t>Liaquat</a:t>
            </a:r>
            <a:r>
              <a:rPr lang="en-US" b="1" dirty="0"/>
              <a:t> Ali Khan, </a:t>
            </a:r>
            <a:r>
              <a:rPr lang="en-US" b="1" dirty="0" err="1"/>
              <a:t>Sardar</a:t>
            </a:r>
            <a:r>
              <a:rPr lang="en-US" b="1" dirty="0"/>
              <a:t> </a:t>
            </a:r>
            <a:r>
              <a:rPr lang="en-US" b="1" dirty="0" err="1"/>
              <a:t>Abdur-Rab</a:t>
            </a:r>
            <a:r>
              <a:rPr lang="en-US" b="1" dirty="0"/>
              <a:t> </a:t>
            </a:r>
            <a:r>
              <a:rPr lang="en-US" b="1" dirty="0" err="1"/>
              <a:t>Nishtar</a:t>
            </a:r>
            <a:r>
              <a:rPr lang="en-US" b="1" dirty="0"/>
              <a:t>,  Raja </a:t>
            </a:r>
            <a:r>
              <a:rPr lang="en-US" b="1" dirty="0" err="1"/>
              <a:t>Gazanfar</a:t>
            </a:r>
            <a:r>
              <a:rPr lang="en-US" b="1" dirty="0"/>
              <a:t> Ali, </a:t>
            </a:r>
            <a:r>
              <a:rPr lang="en-US" b="1" dirty="0" err="1"/>
              <a:t>Chundrigar</a:t>
            </a:r>
            <a:r>
              <a:rPr lang="en-US" b="1" dirty="0"/>
              <a:t>, J. N. Mandal. There were a number of problems of smooth functioning of the Interim Government due to the Muslim-Hindu differences.</a:t>
            </a:r>
          </a:p>
          <a:p>
            <a:r>
              <a:rPr lang="en-US" b="1" dirty="0"/>
              <a:t>Constituent Assembly:</a:t>
            </a:r>
          </a:p>
          <a:p>
            <a:r>
              <a:rPr lang="en-US" b="1" dirty="0"/>
              <a:t>CA (Constituent Assembly) was elected by the provincial assemblies in July 1946. ML won all Muslim seats except 5 while the Congress won all general seats except 9. The first session was held on December 9, 1946 and the ML boycotted it because the Congress wanted to frame the Constitution for United India. The ML demanded two constituent assemblies and showed its firmness on the demand for Pakistan. By the end of 1946, it had become clear that a constitution for united India could not be forced.</a:t>
            </a:r>
          </a:p>
          <a:p>
            <a:r>
              <a:rPr lang="en-US" b="1" dirty="0"/>
              <a:t>The Cabinet Mission Plan offered a possibility of a loose federation with an option to the Muslims to separate after ten years.</a:t>
            </a:r>
          </a:p>
          <a:p>
            <a:endParaRPr lang="en-US" dirty="0"/>
          </a:p>
        </p:txBody>
      </p:sp>
    </p:spTree>
    <p:extLst>
      <p:ext uri="{BB962C8B-B14F-4D97-AF65-F5344CB8AC3E}">
        <p14:creationId xmlns:p14="http://schemas.microsoft.com/office/powerpoint/2010/main" val="2842246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Civil Disobedience Movements </a:t>
            </a:r>
          </a:p>
        </p:txBody>
      </p:sp>
      <p:sp>
        <p:nvSpPr>
          <p:cNvPr id="3" name="Content Placeholder 2"/>
          <p:cNvSpPr>
            <a:spLocks noGrp="1"/>
          </p:cNvSpPr>
          <p:nvPr>
            <p:ph idx="1"/>
          </p:nvPr>
        </p:nvSpPr>
        <p:spPr>
          <a:xfrm>
            <a:off x="1154954" y="2603500"/>
            <a:ext cx="8825659" cy="3911600"/>
          </a:xfrm>
        </p:spPr>
        <p:txBody>
          <a:bodyPr>
            <a:normAutofit fontScale="85000" lnSpcReduction="10000"/>
          </a:bodyPr>
          <a:lstStyle/>
          <a:p>
            <a:r>
              <a:rPr lang="en-US" b="1" dirty="0"/>
              <a:t>The ML decided to confront the political situation through the protesting means for the first time.</a:t>
            </a:r>
          </a:p>
          <a:p>
            <a:r>
              <a:rPr lang="en-US" b="1" dirty="0"/>
              <a:t>The Congress had been working on these lines but the Muslim leaders considered politics a gentle man’s game.</a:t>
            </a:r>
          </a:p>
          <a:p>
            <a:r>
              <a:rPr lang="en-US" b="1" dirty="0"/>
              <a:t>Now when the British government joined hands to oust the Muslims from the constitutional and moral position they decided to launch ‘Direct Action.’ The ML revised its decision rejecting the Cabinet Mission Plan. Direct Action Day (August 16, 1946) was a protest against the British policy of injustice towards the Muslims.</a:t>
            </a:r>
          </a:p>
          <a:p>
            <a:r>
              <a:rPr lang="en-US" b="1" dirty="0"/>
              <a:t>The Hindu attacks transmuted the course of the protests and concluded huge life casualties. The Calcutta massacre convinced Lord Wavell to bridge the ML-Congress to some settlement.</a:t>
            </a:r>
          </a:p>
          <a:p>
            <a:r>
              <a:rPr lang="en-US" b="1" dirty="0"/>
              <a:t>Wavell tried to prepare Nehru and Gandhi to coordinate the ML. It was imperative to do because Muslim League (95% seats) refused to join the Legislative Assembly. Congress rejected all the possible offers even from the government.</a:t>
            </a:r>
          </a:p>
          <a:p>
            <a:pPr marL="0" indent="0">
              <a:buNone/>
            </a:pPr>
            <a:endParaRPr lang="en-US" dirty="0"/>
          </a:p>
        </p:txBody>
      </p:sp>
    </p:spTree>
    <p:extLst>
      <p:ext uri="{BB962C8B-B14F-4D97-AF65-F5344CB8AC3E}">
        <p14:creationId xmlns:p14="http://schemas.microsoft.com/office/powerpoint/2010/main" val="3816574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Movements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Punjab: ML had bagged 79 out of 86 seats in Punjab but </a:t>
            </a:r>
            <a:r>
              <a:rPr lang="en-US" b="1" dirty="0" err="1"/>
              <a:t>Khizr</a:t>
            </a:r>
            <a:r>
              <a:rPr lang="en-US" b="1" dirty="0"/>
              <a:t> Hayat </a:t>
            </a:r>
            <a:r>
              <a:rPr lang="en-US" b="1" dirty="0" err="1"/>
              <a:t>Tiwana</a:t>
            </a:r>
            <a:r>
              <a:rPr lang="en-US" b="1" dirty="0"/>
              <a:t> formed his government with the help of Hindu and Sikh members (Unionist). The ML confronted this conspiracy and protested to restore the people’s will (Feb. 1947). The Punjab government dealt with the situation cruelly. Here the Muslim women played very outstanding role in the ML struggle. The </a:t>
            </a:r>
            <a:r>
              <a:rPr lang="en-US" b="1" dirty="0" err="1"/>
              <a:t>Khizr</a:t>
            </a:r>
            <a:r>
              <a:rPr lang="en-US" b="1" dirty="0"/>
              <a:t> Government resigned and Governor’s rule was imposed on March 2, 1947.</a:t>
            </a:r>
          </a:p>
          <a:p>
            <a:r>
              <a:rPr lang="en-US" b="1" dirty="0"/>
              <a:t>Assam: </a:t>
            </a:r>
            <a:r>
              <a:rPr lang="en-US" b="1" dirty="0" err="1"/>
              <a:t>Maulana</a:t>
            </a:r>
            <a:r>
              <a:rPr lang="en-US" b="1" dirty="0"/>
              <a:t> </a:t>
            </a:r>
            <a:r>
              <a:rPr lang="en-US" b="1" dirty="0" err="1"/>
              <a:t>Bhashani</a:t>
            </a:r>
            <a:r>
              <a:rPr lang="en-US" b="1" dirty="0"/>
              <a:t> launched a movement against the ejection of Muslim peasants.</a:t>
            </a:r>
          </a:p>
          <a:p>
            <a:r>
              <a:rPr lang="en-US" b="1" dirty="0"/>
              <a:t>Announcement of February 20, 1947:</a:t>
            </a:r>
          </a:p>
          <a:p>
            <a:r>
              <a:rPr lang="en-US" b="1" dirty="0"/>
              <a:t>Prime Minister Attlee declared by June 1948, all power would be given to representatives. If no constitution was framed, the British Government will think whether the powers be given to provincial governments. In some areas or any other alternative that is in the interest of Indians. Mountbatten was appointed new Viceroy of India.</a:t>
            </a:r>
          </a:p>
          <a:p>
            <a:endParaRPr lang="en-US" dirty="0"/>
          </a:p>
        </p:txBody>
      </p:sp>
    </p:spTree>
    <p:extLst>
      <p:ext uri="{BB962C8B-B14F-4D97-AF65-F5344CB8AC3E}">
        <p14:creationId xmlns:p14="http://schemas.microsoft.com/office/powerpoint/2010/main" val="139346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aseline="30000" dirty="0" smtClean="0"/>
              <a:t>rd</a:t>
            </a:r>
            <a:r>
              <a:rPr lang="en-US" dirty="0" smtClean="0"/>
              <a:t> June Plan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the </a:t>
            </a:r>
            <a:r>
              <a:rPr lang="en-US" b="1" dirty="0"/>
              <a:t>British will not impose a constitution but the Constituent Assembly will frame a constitution.</a:t>
            </a:r>
          </a:p>
          <a:p>
            <a:r>
              <a:rPr lang="en-US" b="1" dirty="0"/>
              <a:t>The constitution will not be imposed on the areas that do not accept it. Opinion will be sought from them if they want to set up a separate CA (Constituent Assembly).</a:t>
            </a:r>
          </a:p>
          <a:p>
            <a:r>
              <a:rPr lang="en-US" b="1" dirty="0"/>
              <a:t>Punjab &amp; Bengal Assemblies will meet in two parts, members from Muslim majority areas and other districts separately to decide if the province be partitioned.</a:t>
            </a:r>
          </a:p>
          <a:p>
            <a:r>
              <a:rPr lang="en-US" b="1" dirty="0"/>
              <a:t>If any part decides for partition, each group will decide which CA they wish to join.</a:t>
            </a:r>
          </a:p>
          <a:p>
            <a:r>
              <a:rPr lang="en-US" b="1" dirty="0"/>
              <a:t>Sind Assembly will decide about joining either side.</a:t>
            </a:r>
          </a:p>
          <a:p>
            <a:r>
              <a:rPr lang="en-US" b="1" dirty="0"/>
              <a:t>Referendum in NWFP</a:t>
            </a:r>
          </a:p>
          <a:p>
            <a:r>
              <a:rPr lang="en-US" b="1" dirty="0" err="1"/>
              <a:t>Balochistan</a:t>
            </a:r>
            <a:r>
              <a:rPr lang="en-US" b="1" dirty="0"/>
              <a:t>: appropriate method</a:t>
            </a:r>
          </a:p>
          <a:p>
            <a:r>
              <a:rPr lang="en-US" b="1" dirty="0"/>
              <a:t>Boundary Commission for Punjab and Bengal</a:t>
            </a:r>
          </a:p>
          <a:p>
            <a:r>
              <a:rPr lang="en-US" b="1" dirty="0"/>
              <a:t>Princely states to decide for themselves keeping in view their geographical contiguity.</a:t>
            </a:r>
          </a:p>
          <a:p>
            <a:endParaRPr lang="en-US" dirty="0"/>
          </a:p>
        </p:txBody>
      </p:sp>
    </p:spTree>
    <p:extLst>
      <p:ext uri="{BB962C8B-B14F-4D97-AF65-F5344CB8AC3E}">
        <p14:creationId xmlns:p14="http://schemas.microsoft.com/office/powerpoint/2010/main" val="1703621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Government of India Act 1935</a:t>
            </a:r>
            <a:endParaRPr lang="en-US" dirty="0"/>
          </a:p>
        </p:txBody>
      </p:sp>
      <p:sp>
        <p:nvSpPr>
          <p:cNvPr id="3" name="Content Placeholder 2"/>
          <p:cNvSpPr>
            <a:spLocks noGrp="1"/>
          </p:cNvSpPr>
          <p:nvPr>
            <p:ph idx="1"/>
          </p:nvPr>
        </p:nvSpPr>
        <p:spPr>
          <a:xfrm>
            <a:off x="1154954" y="2285999"/>
            <a:ext cx="8825659" cy="4304371"/>
          </a:xfrm>
        </p:spPr>
        <p:txBody>
          <a:bodyPr>
            <a:normAutofit fontScale="92500" lnSpcReduction="10000"/>
          </a:bodyPr>
          <a:lstStyle/>
          <a:p>
            <a:r>
              <a:rPr lang="en-US" b="1" dirty="0"/>
              <a:t>The Government of India Act, 1935 was not fully promulgated but the only provincial part was introduced in the country. Muslim League and the Congress criticized it but agreed to contest provincial elections.</a:t>
            </a:r>
          </a:p>
          <a:p>
            <a:r>
              <a:rPr lang="en-US" b="1" dirty="0">
                <a:solidFill>
                  <a:schemeClr val="accent6">
                    <a:lumMod val="75000"/>
                  </a:schemeClr>
                </a:solidFill>
              </a:rPr>
              <a:t>The 1937 Elections</a:t>
            </a:r>
          </a:p>
          <a:p>
            <a:r>
              <a:rPr lang="en-US" b="1" dirty="0"/>
              <a:t>The elections of 1937 were held with the restricted franchise and separate electorate. The Congress projected itself as an all-India force representing all religions and factions of the society. The Muslim League contested for the Muslim seats. There was a tough competition from the other Muslim organizations. The elections were completed in February 1937. The Congress got majorities in five provinces, Madras, U.P., C.P., Bihar, and Orissa. It emerged as the largest party in Bombay and won 704 out of 1585 general seats.</a:t>
            </a:r>
          </a:p>
          <a:p>
            <a:r>
              <a:rPr lang="en-US" b="1" dirty="0"/>
              <a:t>The Muslim League performed poorly in the elections and got only about 21 percent of Muslim seats without winning majority anywhere, Bengal, Punjab, NWFP, and Sind. It was mostly due to the organizational problems and opposition by local Muslim groups.</a:t>
            </a:r>
          </a:p>
          <a:p>
            <a:endParaRPr lang="en-US" dirty="0"/>
          </a:p>
        </p:txBody>
      </p:sp>
    </p:spTree>
    <p:extLst>
      <p:ext uri="{BB962C8B-B14F-4D97-AF65-F5344CB8AC3E}">
        <p14:creationId xmlns:p14="http://schemas.microsoft.com/office/powerpoint/2010/main" val="1698685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Indian Independence Act July 1947</a:t>
            </a:r>
          </a:p>
        </p:txBody>
      </p:sp>
      <p:sp>
        <p:nvSpPr>
          <p:cNvPr id="3" name="Content Placeholder 2"/>
          <p:cNvSpPr>
            <a:spLocks noGrp="1"/>
          </p:cNvSpPr>
          <p:nvPr>
            <p:ph idx="1"/>
          </p:nvPr>
        </p:nvSpPr>
        <p:spPr/>
        <p:txBody>
          <a:bodyPr>
            <a:normAutofit fontScale="92500" lnSpcReduction="10000"/>
          </a:bodyPr>
          <a:lstStyle/>
          <a:p>
            <a:r>
              <a:rPr lang="en-US" b="1" dirty="0"/>
              <a:t>To give legal shape to the June 3 Plan, the Indian Independence Act was promulgated (July 1947).</a:t>
            </a:r>
          </a:p>
          <a:p>
            <a:r>
              <a:rPr lang="en-US" b="1" dirty="0"/>
              <a:t>Two independent dominion states</a:t>
            </a:r>
          </a:p>
          <a:p>
            <a:r>
              <a:rPr lang="en-US" b="1" dirty="0"/>
              <a:t>Their legislatures will have all powers to make laws for the respective states.</a:t>
            </a:r>
          </a:p>
          <a:p>
            <a:r>
              <a:rPr lang="en-US" b="1" dirty="0"/>
              <a:t>Government of India Act, 1935, to be interim constitution subject to changes due to Indian Independence Act 1947.</a:t>
            </a:r>
          </a:p>
          <a:p>
            <a:r>
              <a:rPr lang="en-US" b="1" dirty="0"/>
              <a:t>Governor Generals can amend the Interim Constitution until March 31, 1948.</a:t>
            </a:r>
          </a:p>
          <a:p>
            <a:r>
              <a:rPr lang="en-US" b="1" dirty="0"/>
              <a:t>All arrangements between the British and the Princely states to come to an end and they will have new arrangements with the new states.</a:t>
            </a:r>
          </a:p>
          <a:p>
            <a:r>
              <a:rPr lang="en-US" b="1" dirty="0"/>
              <a:t>British King will no longer use the title of the King of India</a:t>
            </a:r>
          </a:p>
          <a:p>
            <a:endParaRPr lang="en-US" dirty="0"/>
          </a:p>
        </p:txBody>
      </p:sp>
    </p:spTree>
    <p:extLst>
      <p:ext uri="{BB962C8B-B14F-4D97-AF65-F5344CB8AC3E}">
        <p14:creationId xmlns:p14="http://schemas.microsoft.com/office/powerpoint/2010/main" val="389791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Partition</a:t>
            </a:r>
            <a:endParaRPr lang="en-US" dirty="0"/>
          </a:p>
        </p:txBody>
      </p:sp>
      <p:sp>
        <p:nvSpPr>
          <p:cNvPr id="3" name="Content Placeholder 2"/>
          <p:cNvSpPr>
            <a:spLocks noGrp="1"/>
          </p:cNvSpPr>
          <p:nvPr>
            <p:ph idx="1"/>
          </p:nvPr>
        </p:nvSpPr>
        <p:spPr/>
        <p:txBody>
          <a:bodyPr>
            <a:normAutofit lnSpcReduction="10000"/>
          </a:bodyPr>
          <a:lstStyle/>
          <a:p>
            <a:r>
              <a:rPr lang="en-US" b="1" dirty="0"/>
              <a:t>Punjab: The Muslim members </a:t>
            </a:r>
            <a:r>
              <a:rPr lang="en-US" b="1" dirty="0" smtClean="0"/>
              <a:t>favored </a:t>
            </a:r>
            <a:r>
              <a:rPr lang="en-US" b="1" dirty="0"/>
              <a:t>joining new CA. the non-Muslims voted for partition and joining India.</a:t>
            </a:r>
          </a:p>
          <a:p>
            <a:r>
              <a:rPr lang="en-US" b="1" dirty="0"/>
              <a:t>Bengal: Muslims </a:t>
            </a:r>
            <a:r>
              <a:rPr lang="en-US" b="1" dirty="0" err="1"/>
              <a:t>favoured</a:t>
            </a:r>
            <a:r>
              <a:rPr lang="en-US" b="1" dirty="0"/>
              <a:t> joining new CA while non-Muslims </a:t>
            </a:r>
            <a:r>
              <a:rPr lang="en-US" b="1" dirty="0" err="1"/>
              <a:t>favoured</a:t>
            </a:r>
            <a:r>
              <a:rPr lang="en-US" b="1" dirty="0"/>
              <a:t> partitioning and joining India.</a:t>
            </a:r>
          </a:p>
          <a:p>
            <a:r>
              <a:rPr lang="en-US" b="1" dirty="0"/>
              <a:t>Sindh: The Assembly voted to join Pakistan.</a:t>
            </a:r>
          </a:p>
          <a:p>
            <a:r>
              <a:rPr lang="en-US" b="1" dirty="0"/>
              <a:t>NWFP: Referendum decided in </a:t>
            </a:r>
            <a:r>
              <a:rPr lang="en-US" b="1" dirty="0" err="1"/>
              <a:t>favour</a:t>
            </a:r>
            <a:r>
              <a:rPr lang="en-US" b="1" dirty="0"/>
              <a:t> of Pakistan while Dr. Khan’s govt. boycotted it after it became clear that it would lose.</a:t>
            </a:r>
          </a:p>
          <a:p>
            <a:r>
              <a:rPr lang="en-US" b="1" dirty="0" err="1"/>
              <a:t>Balochistan</a:t>
            </a:r>
            <a:r>
              <a:rPr lang="en-US" b="1" dirty="0"/>
              <a:t>: </a:t>
            </a:r>
            <a:r>
              <a:rPr lang="en-US" b="1" dirty="0" err="1"/>
              <a:t>Shahi</a:t>
            </a:r>
            <a:r>
              <a:rPr lang="en-US" b="1" dirty="0"/>
              <a:t> Jirga and the non-official members of Quetta Municipal Committee opted for Pakistan.</a:t>
            </a:r>
          </a:p>
          <a:p>
            <a:r>
              <a:rPr lang="en-US" b="1" dirty="0"/>
              <a:t>Sylhet: Referendum was held to join East Bengal for joining Pakistan.</a:t>
            </a:r>
          </a:p>
          <a:p>
            <a:endParaRPr lang="en-US" dirty="0"/>
          </a:p>
        </p:txBody>
      </p:sp>
    </p:spTree>
    <p:extLst>
      <p:ext uri="{BB962C8B-B14F-4D97-AF65-F5344CB8AC3E}">
        <p14:creationId xmlns:p14="http://schemas.microsoft.com/office/powerpoint/2010/main" val="3598144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Formation of Provincial Governments</a:t>
            </a:r>
          </a:p>
        </p:txBody>
      </p:sp>
      <p:sp>
        <p:nvSpPr>
          <p:cNvPr id="3" name="Content Placeholder 2"/>
          <p:cNvSpPr>
            <a:spLocks noGrp="1"/>
          </p:cNvSpPr>
          <p:nvPr>
            <p:ph idx="1"/>
          </p:nvPr>
        </p:nvSpPr>
        <p:spPr>
          <a:xfrm>
            <a:off x="1154954" y="2263698"/>
            <a:ext cx="8825659" cy="4382428"/>
          </a:xfrm>
        </p:spPr>
        <p:txBody>
          <a:bodyPr>
            <a:normAutofit/>
          </a:bodyPr>
          <a:lstStyle/>
          <a:p>
            <a:r>
              <a:rPr lang="en-US" b="1" dirty="0"/>
              <a:t>In July 1937, Congress formed governments in 6 provinces. In NWFP, </a:t>
            </a:r>
            <a:r>
              <a:rPr lang="en-US" b="1" dirty="0" err="1"/>
              <a:t>Khudai</a:t>
            </a:r>
            <a:r>
              <a:rPr lang="en-US" b="1" dirty="0"/>
              <a:t> </a:t>
            </a:r>
            <a:r>
              <a:rPr lang="en-US" b="1" dirty="0" err="1"/>
              <a:t>Khidmatgar</a:t>
            </a:r>
            <a:r>
              <a:rPr lang="en-US" b="1" dirty="0"/>
              <a:t> and Congress formed a coalition government. In the Muslim majority provinces, the Muslim League could not form the governments. The Muslim League desired to be in government in the U.P. but the Congress consented to a conditional support:</a:t>
            </a:r>
          </a:p>
          <a:p>
            <a:r>
              <a:rPr lang="en-US" b="1" dirty="0"/>
              <a:t>Dissolve AIML Parliamentary Board</a:t>
            </a:r>
          </a:p>
          <a:p>
            <a:r>
              <a:rPr lang="en-US" b="1" dirty="0"/>
              <a:t>AIML members not to function as a separate group</a:t>
            </a:r>
          </a:p>
          <a:p>
            <a:r>
              <a:rPr lang="en-US" b="1" dirty="0"/>
              <a:t>AIML members to express allegiance to the Congress</a:t>
            </a:r>
          </a:p>
          <a:p>
            <a:r>
              <a:rPr lang="en-US" b="1" dirty="0"/>
              <a:t>Definitely the above-mentioned terms were a device to subvert the existence of the Muslim League. Therefore, no agreement was possible on this issue.</a:t>
            </a:r>
          </a:p>
          <a:p>
            <a:endParaRPr lang="en-US" dirty="0"/>
          </a:p>
        </p:txBody>
      </p:sp>
    </p:spTree>
    <p:extLst>
      <p:ext uri="{BB962C8B-B14F-4D97-AF65-F5344CB8AC3E}">
        <p14:creationId xmlns:p14="http://schemas.microsoft.com/office/powerpoint/2010/main" val="366285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Policies of the Congress Governments: (July 1937-Nov. 1939</a:t>
            </a:r>
          </a:p>
        </p:txBody>
      </p:sp>
      <p:sp>
        <p:nvSpPr>
          <p:cNvPr id="3" name="Content Placeholder 2"/>
          <p:cNvSpPr>
            <a:spLocks noGrp="1"/>
          </p:cNvSpPr>
          <p:nvPr>
            <p:ph idx="1"/>
          </p:nvPr>
        </p:nvSpPr>
        <p:spPr>
          <a:xfrm>
            <a:off x="1154954" y="2185639"/>
            <a:ext cx="8825659" cy="4304371"/>
          </a:xfrm>
        </p:spPr>
        <p:txBody>
          <a:bodyPr>
            <a:normAutofit fontScale="85000" lnSpcReduction="10000"/>
          </a:bodyPr>
          <a:lstStyle/>
          <a:p>
            <a:r>
              <a:rPr lang="en-US" b="1" dirty="0"/>
              <a:t>First, all Congress governments in the provinces launched anti-Muslim drive basically to exclude the ML and other Muslim organizations from the government making process</a:t>
            </a:r>
          </a:p>
          <a:p>
            <a:r>
              <a:rPr lang="en-US" b="1" dirty="0"/>
              <a:t>The Congress leaders had come to know that the ML had got roots in the masses. They started ‘Muslim Mass Contact’ movement to defame the ML in their </a:t>
            </a:r>
            <a:r>
              <a:rPr lang="en-US" b="1" dirty="0" err="1"/>
              <a:t>favour</a:t>
            </a:r>
            <a:r>
              <a:rPr lang="en-US" b="1" dirty="0"/>
              <a:t>.</a:t>
            </a:r>
          </a:p>
          <a:p>
            <a:r>
              <a:rPr lang="en-US" b="1" dirty="0"/>
              <a:t>They were making cultural and educational policies that promoted the Hindu culture and symbols in the name of Indian culture. They introduced Banda-</a:t>
            </a:r>
            <a:r>
              <a:rPr lang="en-US" b="1" dirty="0" err="1"/>
              <a:t>Mataram</a:t>
            </a:r>
            <a:r>
              <a:rPr lang="en-US" b="1" dirty="0"/>
              <a:t> anthem from </a:t>
            </a:r>
            <a:r>
              <a:rPr lang="en-US" b="1" dirty="0" err="1"/>
              <a:t>Annandmath</a:t>
            </a:r>
            <a:r>
              <a:rPr lang="en-US" b="1" dirty="0"/>
              <a:t> in the institutions and offices etc.</a:t>
            </a:r>
          </a:p>
          <a:p>
            <a:r>
              <a:rPr lang="en-US" b="1" dirty="0"/>
              <a:t>The Hindi language was given top most importance in their policies. </a:t>
            </a:r>
            <a:r>
              <a:rPr lang="en-US" b="1" dirty="0" err="1"/>
              <a:t>Wardha</a:t>
            </a:r>
            <a:r>
              <a:rPr lang="en-US" b="1" dirty="0"/>
              <a:t> Educational Scheme was to convert Muslims into Hindus through primary educational literature.</a:t>
            </a:r>
          </a:p>
          <a:p>
            <a:r>
              <a:rPr lang="en-US" b="1" dirty="0"/>
              <a:t>Projection of Hindu heroes like Gandhi and distortion of Muslim history became their moral creed. They followed the policy of discrimination in services or new recruitment for jobs.</a:t>
            </a:r>
          </a:p>
          <a:p>
            <a:r>
              <a:rPr lang="en-US" b="1" dirty="0"/>
              <a:t>The Congress ministries adopted overall negative and cruel attitude, especially towards the Muslim activists. This unjust treatment compelled the Muslims to be disciplined in every sphere of life.</a:t>
            </a:r>
          </a:p>
          <a:p>
            <a:endParaRPr lang="en-US" dirty="0"/>
          </a:p>
        </p:txBody>
      </p:sp>
    </p:spTree>
    <p:extLst>
      <p:ext uri="{BB962C8B-B14F-4D97-AF65-F5344CB8AC3E}">
        <p14:creationId xmlns:p14="http://schemas.microsoft.com/office/powerpoint/2010/main" val="1680550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Muslim’s Response</a:t>
            </a:r>
            <a:endParaRPr lang="en-US" dirty="0"/>
          </a:p>
        </p:txBody>
      </p:sp>
      <p:sp>
        <p:nvSpPr>
          <p:cNvPr id="3" name="Content Placeholder 2"/>
          <p:cNvSpPr>
            <a:spLocks noGrp="1"/>
          </p:cNvSpPr>
          <p:nvPr>
            <p:ph idx="1"/>
          </p:nvPr>
        </p:nvSpPr>
        <p:spPr>
          <a:xfrm>
            <a:off x="1154954" y="2386361"/>
            <a:ext cx="8825659" cy="3633439"/>
          </a:xfrm>
        </p:spPr>
        <p:txBody>
          <a:bodyPr>
            <a:normAutofit fontScale="70000" lnSpcReduction="20000"/>
          </a:bodyPr>
          <a:lstStyle/>
          <a:p>
            <a:r>
              <a:rPr lang="en-US" b="1" dirty="0"/>
              <a:t>The Muslims were well aware of the theocratic inclination of the Hindu people. They arranged a close monitoring of the government. They publicized their policies and raised the issues. The mobilization of Muslims on these matters required keen probe to collect the original facts of the Hindu atrocities. </a:t>
            </a:r>
          </a:p>
          <a:p>
            <a:r>
              <a:rPr lang="en-US" b="1" dirty="0">
                <a:solidFill>
                  <a:schemeClr val="accent5">
                    <a:lumMod val="50000"/>
                  </a:schemeClr>
                </a:solidFill>
              </a:rPr>
              <a:t>The </a:t>
            </a:r>
            <a:r>
              <a:rPr lang="en-US" b="1" dirty="0" err="1">
                <a:solidFill>
                  <a:schemeClr val="accent5">
                    <a:lumMod val="50000"/>
                  </a:schemeClr>
                </a:solidFill>
              </a:rPr>
              <a:t>Pirpur</a:t>
            </a:r>
            <a:r>
              <a:rPr lang="en-US" b="1" dirty="0">
                <a:solidFill>
                  <a:schemeClr val="accent5">
                    <a:lumMod val="50000"/>
                  </a:schemeClr>
                </a:solidFill>
              </a:rPr>
              <a:t> Report</a:t>
            </a:r>
            <a:r>
              <a:rPr lang="en-US" b="1" dirty="0"/>
              <a:t>: On March 28, 1938, the Council of ML appointed an eight-member committee under the </a:t>
            </a:r>
            <a:r>
              <a:rPr lang="en-US" b="1" dirty="0" err="1"/>
              <a:t>presidentship</a:t>
            </a:r>
            <a:r>
              <a:rPr lang="en-US" b="1" dirty="0"/>
              <a:t> of Raja Syed Muhammad Mehdi of </a:t>
            </a:r>
            <a:r>
              <a:rPr lang="en-US" b="1" dirty="0" err="1"/>
              <a:t>Pirpur</a:t>
            </a:r>
            <a:r>
              <a:rPr lang="en-US" b="1" dirty="0"/>
              <a:t> that presented its report on, November 15, 1938. It tried to dig out the cruelties of the Congress ministries in seven provinces. The report took up the Congress support to the rival Muslim organizations, intimidation and threats to the pro-Muslim League people. </a:t>
            </a:r>
          </a:p>
          <a:p>
            <a:r>
              <a:rPr lang="en-US" b="1" dirty="0">
                <a:solidFill>
                  <a:schemeClr val="accent5">
                    <a:lumMod val="50000"/>
                  </a:schemeClr>
                </a:solidFill>
              </a:rPr>
              <a:t>The Sharif </a:t>
            </a:r>
            <a:r>
              <a:rPr lang="en-US" sz="1900" b="1" dirty="0">
                <a:solidFill>
                  <a:schemeClr val="accent5">
                    <a:lumMod val="50000"/>
                  </a:schemeClr>
                </a:solidFill>
              </a:rPr>
              <a:t>Report</a:t>
            </a:r>
            <a:r>
              <a:rPr lang="en-US" b="1" dirty="0">
                <a:solidFill>
                  <a:schemeClr val="accent5">
                    <a:lumMod val="50000"/>
                  </a:schemeClr>
                </a:solidFill>
              </a:rPr>
              <a:t>, March 1939: </a:t>
            </a:r>
            <a:r>
              <a:rPr lang="en-US" b="1" dirty="0"/>
              <a:t>The ML deputed Mr. </a:t>
            </a:r>
            <a:r>
              <a:rPr lang="en-US" b="1" dirty="0" err="1"/>
              <a:t>Shareef</a:t>
            </a:r>
            <a:r>
              <a:rPr lang="en-US" b="1" dirty="0"/>
              <a:t> with members to investigate the injustices under the dictatorial rule of the Hindus. This report mainly collected the facts, concentrating on ill treatment of the government with the Muslims in Bihar.</a:t>
            </a:r>
          </a:p>
          <a:p>
            <a:r>
              <a:rPr lang="en-US" b="1" dirty="0">
                <a:solidFill>
                  <a:schemeClr val="accent5">
                    <a:lumMod val="50000"/>
                  </a:schemeClr>
                </a:solidFill>
              </a:rPr>
              <a:t>The </a:t>
            </a:r>
            <a:r>
              <a:rPr lang="en-US" b="1" dirty="0" err="1">
                <a:solidFill>
                  <a:schemeClr val="accent5">
                    <a:lumMod val="50000"/>
                  </a:schemeClr>
                </a:solidFill>
              </a:rPr>
              <a:t>Fazl-ul</a:t>
            </a:r>
            <a:r>
              <a:rPr lang="en-US" b="1" dirty="0">
                <a:solidFill>
                  <a:schemeClr val="accent5">
                    <a:lumMod val="50000"/>
                  </a:schemeClr>
                </a:solidFill>
              </a:rPr>
              <a:t>- </a:t>
            </a:r>
            <a:r>
              <a:rPr lang="en-US" b="1" dirty="0" err="1">
                <a:solidFill>
                  <a:schemeClr val="accent5">
                    <a:lumMod val="50000"/>
                  </a:schemeClr>
                </a:solidFill>
              </a:rPr>
              <a:t>Haq</a:t>
            </a:r>
            <a:r>
              <a:rPr lang="en-US" b="1" dirty="0">
                <a:solidFill>
                  <a:schemeClr val="accent5">
                    <a:lumMod val="50000"/>
                  </a:schemeClr>
                </a:solidFill>
              </a:rPr>
              <a:t> Report: (December 1939): </a:t>
            </a:r>
            <a:r>
              <a:rPr lang="en-US" b="1" dirty="0"/>
              <a:t>A. K. </a:t>
            </a:r>
            <a:r>
              <a:rPr lang="en-US" b="1" dirty="0" err="1"/>
              <a:t>Fazl-ul-Haq</a:t>
            </a:r>
            <a:r>
              <a:rPr lang="en-US" b="1" dirty="0"/>
              <a:t> published a pamphlet entitled Muslim Sufferings Under the Rule of Congress and made many alarming revelations e.g. forbidding of Azan, attacks in mosques, noisy processions of the Hindu scoundrels, forbidding of the cow-slaughter etc. This pamphlet responded the indictments by the Congress on the Muslims. All the reports described the Congress government as an attempt to create ‘Hindu Raj’ that wanted to overwhelm the Muslim culture and their identity. It was a rigorous threat to the Muslims’ interests. </a:t>
            </a:r>
          </a:p>
          <a:p>
            <a:endParaRPr lang="en-US" dirty="0"/>
          </a:p>
        </p:txBody>
      </p:sp>
    </p:spTree>
    <p:extLst>
      <p:ext uri="{BB962C8B-B14F-4D97-AF65-F5344CB8AC3E}">
        <p14:creationId xmlns:p14="http://schemas.microsoft.com/office/powerpoint/2010/main" val="2744561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Muslim League Activism</a:t>
            </a:r>
          </a:p>
        </p:txBody>
      </p:sp>
      <p:sp>
        <p:nvSpPr>
          <p:cNvPr id="3" name="Content Placeholder 2"/>
          <p:cNvSpPr>
            <a:spLocks noGrp="1"/>
          </p:cNvSpPr>
          <p:nvPr>
            <p:ph idx="1"/>
          </p:nvPr>
        </p:nvSpPr>
        <p:spPr>
          <a:xfrm>
            <a:off x="1154954" y="2274849"/>
            <a:ext cx="8825659" cy="4159405"/>
          </a:xfrm>
        </p:spPr>
        <p:txBody>
          <a:bodyPr>
            <a:normAutofit fontScale="85000" lnSpcReduction="20000"/>
          </a:bodyPr>
          <a:lstStyle/>
          <a:p>
            <a:r>
              <a:rPr lang="en-US" b="1" dirty="0"/>
              <a:t>The Muslim League highlighted the issues and mobilized the Muslims to counter them adequately. It reorganized the Muslim community to cope with the situation. The ML arranged its session at Lucknow in October 1937. Many prominent leaders like </a:t>
            </a:r>
            <a:r>
              <a:rPr lang="en-US" b="1" dirty="0" err="1"/>
              <a:t>Fazlul</a:t>
            </a:r>
            <a:r>
              <a:rPr lang="en-US" b="1" dirty="0"/>
              <a:t> </a:t>
            </a:r>
            <a:r>
              <a:rPr lang="en-US" b="1" dirty="0" err="1"/>
              <a:t>Haq</a:t>
            </a:r>
            <a:r>
              <a:rPr lang="en-US" b="1" dirty="0"/>
              <a:t> participated in the session while </a:t>
            </a:r>
            <a:r>
              <a:rPr lang="en-US" b="1" dirty="0" err="1"/>
              <a:t>Sikander</a:t>
            </a:r>
            <a:r>
              <a:rPr lang="en-US" b="1" dirty="0"/>
              <a:t> Hayat and </a:t>
            </a:r>
            <a:r>
              <a:rPr lang="en-US" b="1" dirty="0" err="1"/>
              <a:t>Saadullah</a:t>
            </a:r>
            <a:r>
              <a:rPr lang="en-US" b="1" dirty="0"/>
              <a:t> announced their support to the ML. </a:t>
            </a:r>
          </a:p>
          <a:p>
            <a:r>
              <a:rPr lang="en-US" b="1" dirty="0"/>
              <a:t>The Muslim leaders shed a sharp criticism on the Congress policies. They protested against the reduction of status of Urdu and other Muslim related issues. They created realization, amongst the Muslims, of what can happen under the Congress rule and urged for serious thinking about the future political and constitutional arrangements. They unearthed the real objectives of the Congress and urged the need of unity among the Muslims under the banner of Muslim League. </a:t>
            </a:r>
          </a:p>
          <a:p>
            <a:r>
              <a:rPr lang="en-US" b="1" dirty="0"/>
              <a:t>The Second World War (September 1939) proved blessing for the Muslims in a sense that the Congress Ministries resigned in November 1939. The Muslims observed Day of Deliverance on December 22, 1939. </a:t>
            </a:r>
          </a:p>
          <a:p>
            <a:r>
              <a:rPr lang="en-US" b="1" dirty="0"/>
              <a:t>The ML redefined its position during the World War II. They expressed their enthusiasm that no constitution to be enforced without the consent of the Muslims. They eradicated their organizational weaknesses and refined their objectives keeping the experiences of the Congress ministries. </a:t>
            </a:r>
          </a:p>
          <a:p>
            <a:endParaRPr lang="en-US" dirty="0"/>
          </a:p>
        </p:txBody>
      </p:sp>
    </p:spTree>
    <p:extLst>
      <p:ext uri="{BB962C8B-B14F-4D97-AF65-F5344CB8AC3E}">
        <p14:creationId xmlns:p14="http://schemas.microsoft.com/office/powerpoint/2010/main" val="924075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Lahore Resolution 1940</a:t>
            </a:r>
          </a:p>
        </p:txBody>
      </p:sp>
      <p:sp>
        <p:nvSpPr>
          <p:cNvPr id="3" name="Content Placeholder 2"/>
          <p:cNvSpPr>
            <a:spLocks noGrp="1"/>
          </p:cNvSpPr>
          <p:nvPr>
            <p:ph idx="1"/>
          </p:nvPr>
        </p:nvSpPr>
        <p:spPr/>
        <p:txBody>
          <a:bodyPr/>
          <a:lstStyle/>
          <a:p>
            <a:r>
              <a:rPr lang="en-US" b="1" dirty="0"/>
              <a:t>The experience of Congress Rule compelled the Muslims to launch the movement for separate homeland.</a:t>
            </a:r>
          </a:p>
          <a:p>
            <a:r>
              <a:rPr lang="en-US" b="1" dirty="0"/>
              <a:t>The Hindus made them realize that Hindu government would mean an anti-Muslim rule in India. The Muslims’ disappointment from the Congress leadership decided to open a new phase of history.</a:t>
            </a:r>
          </a:p>
          <a:p>
            <a:r>
              <a:rPr lang="en-US" b="1" dirty="0"/>
              <a:t>Quaid-</a:t>
            </a:r>
            <a:r>
              <a:rPr lang="en-US" b="1" dirty="0" err="1"/>
              <a:t>i</a:t>
            </a:r>
            <a:r>
              <a:rPr lang="en-US" b="1" dirty="0"/>
              <a:t>-</a:t>
            </a:r>
            <a:r>
              <a:rPr lang="en-US" b="1" dirty="0" err="1"/>
              <a:t>Azam’s</a:t>
            </a:r>
            <a:r>
              <a:rPr lang="en-US" b="1" dirty="0"/>
              <a:t> article in Time and Tide concluded that Muslims are a nation. No Constitution can be enforced by ignoring Muslims. His comments on March 13, 1940 are remarkable:</a:t>
            </a:r>
          </a:p>
          <a:p>
            <a:r>
              <a:rPr lang="en-US" b="1" dirty="0"/>
              <a:t>“If some satisfactory settlement cannot be found for Muslims in united India, the Muslim will have to demand for division of the country</a:t>
            </a:r>
          </a:p>
        </p:txBody>
      </p:sp>
    </p:spTree>
    <p:extLst>
      <p:ext uri="{BB962C8B-B14F-4D97-AF65-F5344CB8AC3E}">
        <p14:creationId xmlns:p14="http://schemas.microsoft.com/office/powerpoint/2010/main" val="428001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1154954" y="2603500"/>
            <a:ext cx="8825659" cy="3830754"/>
          </a:xfrm>
        </p:spPr>
        <p:txBody>
          <a:bodyPr>
            <a:normAutofit fontScale="85000" lnSpcReduction="20000"/>
          </a:bodyPr>
          <a:lstStyle/>
          <a:p>
            <a:r>
              <a:rPr lang="en-US" b="1" dirty="0"/>
              <a:t>The Muslim League held its annual session at Lahore on 22-24 March 1940. The Lahore Resolution was moved by </a:t>
            </a:r>
            <a:r>
              <a:rPr lang="en-US" b="1" dirty="0" err="1"/>
              <a:t>Maulvi</a:t>
            </a:r>
            <a:r>
              <a:rPr lang="en-US" b="1" dirty="0"/>
              <a:t> </a:t>
            </a:r>
            <a:r>
              <a:rPr lang="en-US" b="1" dirty="0" err="1"/>
              <a:t>Fazlul</a:t>
            </a:r>
            <a:r>
              <a:rPr lang="en-US" b="1" dirty="0"/>
              <a:t> </a:t>
            </a:r>
            <a:r>
              <a:rPr lang="en-US" b="1" dirty="0" err="1"/>
              <a:t>Haq</a:t>
            </a:r>
            <a:r>
              <a:rPr lang="en-US" b="1" dirty="0"/>
              <a:t> and seconded by Ch. </a:t>
            </a:r>
            <a:r>
              <a:rPr lang="en-US" b="1" dirty="0" err="1"/>
              <a:t>Khaliquzzaman</a:t>
            </a:r>
            <a:r>
              <a:rPr lang="en-US" b="1" dirty="0"/>
              <a:t> that finally approved. Jinnah rightly expressed his valuable remarks about the political circumstances of India and the Muslims stand. He said</a:t>
            </a:r>
          </a:p>
          <a:p>
            <a:r>
              <a:rPr lang="en-US" b="1" dirty="0"/>
              <a:t>“Indian problem is not communal but international. No Constitution can work without recognizing this reality. Muslims of India will not accept a constitution that establishes a government of the Hindu majority on them. If Hindus and Muslims are placed under one democratic system, this would mean Hindu Raj.”</a:t>
            </a:r>
          </a:p>
          <a:p>
            <a:r>
              <a:rPr lang="en-US" b="1" dirty="0"/>
              <a:t>They decided that the Federal system under Government of India Act, 1935 was not acceptable for the Muslims.</a:t>
            </a:r>
          </a:p>
          <a:p>
            <a:r>
              <a:rPr lang="en-US" b="1" dirty="0"/>
              <a:t>No revised constitutional plan would be acceptable unless it was framed with their approval and consent.</a:t>
            </a:r>
          </a:p>
          <a:p>
            <a:r>
              <a:rPr lang="en-US" b="1" dirty="0"/>
              <a:t>Adjacent units where Muslims are in a majority, as in Northwest and East, should be constituted as Independent States where the constituent units will be autonomous and sovereign.</a:t>
            </a:r>
          </a:p>
          <a:p>
            <a:r>
              <a:rPr lang="en-US" b="1" dirty="0"/>
              <a:t>Protection of minorities would be given priority.</a:t>
            </a:r>
          </a:p>
          <a:p>
            <a:endParaRPr lang="en-US" dirty="0"/>
          </a:p>
        </p:txBody>
      </p:sp>
    </p:spTree>
    <p:extLst>
      <p:ext uri="{BB962C8B-B14F-4D97-AF65-F5344CB8AC3E}">
        <p14:creationId xmlns:p14="http://schemas.microsoft.com/office/powerpoint/2010/main" val="119837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1154954" y="2352907"/>
            <a:ext cx="8825659" cy="4025591"/>
          </a:xfrm>
        </p:spPr>
        <p:txBody>
          <a:bodyPr>
            <a:normAutofit fontScale="85000" lnSpcReduction="10000"/>
          </a:bodyPr>
          <a:lstStyle/>
          <a:p>
            <a:r>
              <a:rPr lang="en-US" b="1" dirty="0"/>
              <a:t>This Resolution did not specify any demarcation of the territory but it defined the future plan of struggle for the establishment of the Muslims states (later the word ‘states’ was replaced by ‘state’ in 1946) in the Northwestern and Eastern areas where the Muslims were in overwhelming majority. It also intended to give importance to the autonomy of the states. There was no use of the word Pakistan but Pakistan was outcome of the Resolution.</a:t>
            </a:r>
          </a:p>
          <a:p>
            <a:r>
              <a:rPr lang="en-US" b="1" dirty="0"/>
              <a:t>The World War II started in 1939 that required heavily men powered battlefield. The British who always believe in bargaining announced an offer in August 1940:</a:t>
            </a:r>
          </a:p>
          <a:p>
            <a:r>
              <a:rPr lang="en-US" b="1" dirty="0"/>
              <a:t>Expansion of the Viceroy’s Executive Council and the setting up of National </a:t>
            </a:r>
            <a:r>
              <a:rPr lang="en-US" b="1" dirty="0" err="1"/>
              <a:t>Defence</a:t>
            </a:r>
            <a:r>
              <a:rPr lang="en-US" b="1" dirty="0"/>
              <a:t> Council</a:t>
            </a:r>
          </a:p>
          <a:p>
            <a:r>
              <a:rPr lang="en-US" b="1" dirty="0"/>
              <a:t>Special importance to the views of minorities in the revision of the constitution.</a:t>
            </a:r>
          </a:p>
          <a:p>
            <a:r>
              <a:rPr lang="en-US" b="1" dirty="0"/>
              <a:t>Power could not be transferred under a system that will not be acceptable to large and powerful minorities in India.</a:t>
            </a:r>
          </a:p>
          <a:p>
            <a:r>
              <a:rPr lang="en-US" b="1" dirty="0"/>
              <a:t>Dominion Status: the ultimate goal</a:t>
            </a:r>
          </a:p>
          <a:p>
            <a:r>
              <a:rPr lang="en-US" b="1" dirty="0"/>
              <a:t>Cooperation of Indians for the war</a:t>
            </a:r>
          </a:p>
          <a:p>
            <a:endParaRPr lang="en-US" dirty="0"/>
          </a:p>
        </p:txBody>
      </p:sp>
    </p:spTree>
    <p:extLst>
      <p:ext uri="{BB962C8B-B14F-4D97-AF65-F5344CB8AC3E}">
        <p14:creationId xmlns:p14="http://schemas.microsoft.com/office/powerpoint/2010/main" val="468497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68</TotalTime>
  <Words>3440</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 Boardroom</vt:lpstr>
      <vt:lpstr> The Congress Ministries-- Policies towards Muslims                           (1935-1947)</vt:lpstr>
      <vt:lpstr>Government of India Act 1935</vt:lpstr>
      <vt:lpstr>Formation of Provincial Governments</vt:lpstr>
      <vt:lpstr>Policies of the Congress Governments: (July 1937-Nov. 1939</vt:lpstr>
      <vt:lpstr>Muslim’s Response</vt:lpstr>
      <vt:lpstr>Muslim League Activism</vt:lpstr>
      <vt:lpstr>Lahore Resolution 1940</vt:lpstr>
      <vt:lpstr>Cont…</vt:lpstr>
      <vt:lpstr>Cont…</vt:lpstr>
      <vt:lpstr>The Cripps Mission, March 1942</vt:lpstr>
      <vt:lpstr>Political Situation in 1945</vt:lpstr>
      <vt:lpstr>Provincial Elections: February 1946</vt:lpstr>
      <vt:lpstr>Cabinet Mission: March 1946 </vt:lpstr>
      <vt:lpstr>Recommendations of the Cabinet Mission: May 1946</vt:lpstr>
      <vt:lpstr>Reaction &amp; Interim Government</vt:lpstr>
      <vt:lpstr>Constituent Assembly </vt:lpstr>
      <vt:lpstr>Civil Disobedience Movements </vt:lpstr>
      <vt:lpstr>Movements</vt:lpstr>
      <vt:lpstr>3rd June Plan</vt:lpstr>
      <vt:lpstr>Indian Independence Act July 1947</vt:lpstr>
      <vt:lpstr>The Partition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Congress Ministries-- Policies towards Muslims</dc:title>
  <dc:creator>hssnmhmd2@outlook.com</dc:creator>
  <cp:lastModifiedBy>hssnmhmd2@outlook.com</cp:lastModifiedBy>
  <cp:revision>13</cp:revision>
  <dcterms:created xsi:type="dcterms:W3CDTF">2020-10-18T11:00:07Z</dcterms:created>
  <dcterms:modified xsi:type="dcterms:W3CDTF">2020-10-27T08:08:00Z</dcterms:modified>
</cp:coreProperties>
</file>