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4" r:id="rId5"/>
    <p:sldId id="262" r:id="rId6"/>
    <p:sldId id="258" r:id="rId7"/>
    <p:sldId id="259" r:id="rId8"/>
    <p:sldId id="261"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DE0580-6F15-4A74-9A2D-CEF5FBA0BE93}"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95867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E0580-6F15-4A74-9A2D-CEF5FBA0BE93}"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46317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E0580-6F15-4A74-9A2D-CEF5FBA0BE93}"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102004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E0580-6F15-4A74-9A2D-CEF5FBA0BE93}"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16427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DE0580-6F15-4A74-9A2D-CEF5FBA0BE93}"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71270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DE0580-6F15-4A74-9A2D-CEF5FBA0BE93}"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335613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DE0580-6F15-4A74-9A2D-CEF5FBA0BE93}"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35057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DE0580-6F15-4A74-9A2D-CEF5FBA0BE93}"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56770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E0580-6F15-4A74-9A2D-CEF5FBA0BE93}"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347940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DE0580-6F15-4A74-9A2D-CEF5FBA0BE93}"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426015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DE0580-6F15-4A74-9A2D-CEF5FBA0BE93}"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AC066-9897-49E9-A0F4-916731D47D21}" type="slidenum">
              <a:rPr lang="en-US" smtClean="0"/>
              <a:t>‹#›</a:t>
            </a:fld>
            <a:endParaRPr lang="en-US"/>
          </a:p>
        </p:txBody>
      </p:sp>
    </p:spTree>
    <p:extLst>
      <p:ext uri="{BB962C8B-B14F-4D97-AF65-F5344CB8AC3E}">
        <p14:creationId xmlns:p14="http://schemas.microsoft.com/office/powerpoint/2010/main" val="288076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E0580-6F15-4A74-9A2D-CEF5FBA0BE93}" type="datetimeFigureOut">
              <a:rPr lang="en-US" smtClean="0"/>
              <a:t>12/22/2020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AC066-9897-49E9-A0F4-916731D47D21}" type="slidenum">
              <a:rPr lang="en-US" smtClean="0"/>
              <a:t>‹#›</a:t>
            </a:fld>
            <a:endParaRPr lang="en-US"/>
          </a:p>
        </p:txBody>
      </p:sp>
    </p:spTree>
    <p:extLst>
      <p:ext uri="{BB962C8B-B14F-4D97-AF65-F5344CB8AC3E}">
        <p14:creationId xmlns:p14="http://schemas.microsoft.com/office/powerpoint/2010/main" val="254616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B050"/>
                </a:solidFill>
                <a:latin typeface="Calibri" panose="020F0502020204030204"/>
              </a:rPr>
              <a:t>     Foreign </a:t>
            </a:r>
            <a:r>
              <a:rPr lang="en-US" sz="4000" b="1" dirty="0">
                <a:solidFill>
                  <a:srgbClr val="00B050"/>
                </a:solidFill>
                <a:latin typeface="Calibri" panose="020F0502020204030204"/>
              </a:rPr>
              <a:t>Policy of </a:t>
            </a:r>
            <a:r>
              <a:rPr lang="en-US" sz="4000" b="1" dirty="0" smtClean="0">
                <a:solidFill>
                  <a:srgbClr val="00B050"/>
                </a:solidFill>
                <a:latin typeface="Calibri" panose="020F0502020204030204"/>
              </a:rPr>
              <a:t>Pakistan</a:t>
            </a:r>
            <a:br>
              <a:rPr lang="en-US" sz="4000" b="1" dirty="0" smtClean="0">
                <a:solidFill>
                  <a:srgbClr val="00B050"/>
                </a:solidFill>
                <a:latin typeface="Calibri" panose="020F0502020204030204"/>
              </a:rPr>
            </a:br>
            <a:r>
              <a:rPr lang="en-US" sz="4000" b="1" dirty="0">
                <a:solidFill>
                  <a:srgbClr val="00B050"/>
                </a:solidFill>
                <a:latin typeface="Calibri" panose="020F0502020204030204"/>
              </a:rPr>
              <a:t> </a:t>
            </a:r>
            <a:r>
              <a:rPr lang="en-US" sz="4000" b="1" dirty="0" smtClean="0">
                <a:solidFill>
                  <a:srgbClr val="00B050"/>
                </a:solidFill>
                <a:latin typeface="Calibri" panose="020F0502020204030204"/>
              </a:rPr>
              <a:t>       (Geo strategic Importance)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978" y="1690688"/>
            <a:ext cx="6873522" cy="4619801"/>
          </a:xfrm>
        </p:spPr>
      </p:pic>
    </p:spTree>
    <p:extLst>
      <p:ext uri="{BB962C8B-B14F-4D97-AF65-F5344CB8AC3E}">
        <p14:creationId xmlns:p14="http://schemas.microsoft.com/office/powerpoint/2010/main" val="299107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Recommendations</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Weak and concrete Foreign Policy</a:t>
            </a:r>
          </a:p>
          <a:p>
            <a:r>
              <a:rPr lang="en-US" dirty="0" smtClean="0"/>
              <a:t>Address all challenges</a:t>
            </a:r>
          </a:p>
          <a:p>
            <a:r>
              <a:rPr lang="en-US" dirty="0" smtClean="0"/>
              <a:t>Peruse help of China And middle east to stop drone attack</a:t>
            </a:r>
          </a:p>
          <a:p>
            <a:r>
              <a:rPr lang="en-US" dirty="0" smtClean="0"/>
              <a:t>Need to hold negotiation and dialogue </a:t>
            </a:r>
          </a:p>
          <a:p>
            <a:r>
              <a:rPr lang="en-US" dirty="0" smtClean="0"/>
              <a:t>Unity</a:t>
            </a:r>
          </a:p>
          <a:p>
            <a:r>
              <a:rPr lang="en-US" dirty="0" smtClean="0"/>
              <a:t>Attractive incentives</a:t>
            </a:r>
          </a:p>
          <a:p>
            <a:endParaRPr lang="en-US" dirty="0"/>
          </a:p>
        </p:txBody>
      </p:sp>
    </p:spTree>
    <p:extLst>
      <p:ext uri="{BB962C8B-B14F-4D97-AF65-F5344CB8AC3E}">
        <p14:creationId xmlns:p14="http://schemas.microsoft.com/office/powerpoint/2010/main" val="149632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861631"/>
          </a:xfrm>
        </p:spPr>
        <p:txBody>
          <a:bodyPr/>
          <a:lstStyle/>
          <a:p>
            <a:r>
              <a:rPr lang="en-US" dirty="0" smtClean="0"/>
              <a:t>                   </a:t>
            </a:r>
            <a:r>
              <a:rPr lang="en-US" b="1" dirty="0" smtClean="0">
                <a:solidFill>
                  <a:schemeClr val="accent5">
                    <a:lumMod val="75000"/>
                  </a:schemeClr>
                </a:solidFill>
              </a:rPr>
              <a:t>  Questions/ Answers</a:t>
            </a:r>
            <a:endParaRPr lang="en-US" b="1" dirty="0">
              <a:solidFill>
                <a:schemeClr val="accent5">
                  <a:lumMod val="75000"/>
                </a:schemeClr>
              </a:solidFill>
            </a:endParaRPr>
          </a:p>
        </p:txBody>
      </p:sp>
    </p:spTree>
    <p:extLst>
      <p:ext uri="{BB962C8B-B14F-4D97-AF65-F5344CB8AC3E}">
        <p14:creationId xmlns:p14="http://schemas.microsoft.com/office/powerpoint/2010/main" val="256383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rgbClr val="00B050"/>
                </a:solidFill>
                <a:latin typeface="+mn-lt"/>
              </a:rPr>
              <a:t/>
            </a:r>
            <a:br>
              <a:rPr lang="en-US" b="1" dirty="0" smtClean="0">
                <a:solidFill>
                  <a:srgbClr val="00B050"/>
                </a:solidFill>
                <a:latin typeface="+mn-lt"/>
              </a:rPr>
            </a:br>
            <a:r>
              <a:rPr lang="en-US" b="1" dirty="0">
                <a:solidFill>
                  <a:srgbClr val="00B050"/>
                </a:solidFill>
                <a:latin typeface="+mn-lt"/>
              </a:rPr>
              <a:t/>
            </a:r>
            <a:br>
              <a:rPr lang="en-US" b="1" dirty="0">
                <a:solidFill>
                  <a:srgbClr val="00B050"/>
                </a:solidFill>
                <a:latin typeface="+mn-lt"/>
              </a:rPr>
            </a:br>
            <a:r>
              <a:rPr lang="en-US" b="1" dirty="0" smtClean="0">
                <a:solidFill>
                  <a:srgbClr val="00B050"/>
                </a:solidFill>
                <a:latin typeface="+mn-lt"/>
              </a:rPr>
              <a:t/>
            </a:r>
            <a:br>
              <a:rPr lang="en-US" b="1" dirty="0" smtClean="0">
                <a:solidFill>
                  <a:srgbClr val="00B050"/>
                </a:solidFill>
                <a:latin typeface="+mn-lt"/>
              </a:rPr>
            </a:br>
            <a:r>
              <a:rPr lang="en-US" b="1" dirty="0">
                <a:solidFill>
                  <a:srgbClr val="00B050"/>
                </a:solidFill>
                <a:latin typeface="+mn-lt"/>
              </a:rPr>
              <a:t> </a:t>
            </a:r>
            <a:r>
              <a:rPr lang="en-US" b="1" dirty="0" smtClean="0">
                <a:solidFill>
                  <a:srgbClr val="00B050"/>
                </a:solidFill>
                <a:latin typeface="+mn-lt"/>
              </a:rPr>
              <a:t>            Foreign Policy of Pakistan</a:t>
            </a:r>
            <a:br>
              <a:rPr lang="en-US" b="1" dirty="0" smtClean="0">
                <a:solidFill>
                  <a:srgbClr val="00B050"/>
                </a:solidFill>
                <a:latin typeface="+mn-lt"/>
              </a:rPr>
            </a:br>
            <a:r>
              <a:rPr lang="en-US" b="1" dirty="0">
                <a:solidFill>
                  <a:srgbClr val="00B050"/>
                </a:solidFill>
                <a:latin typeface="+mn-lt"/>
              </a:rPr>
              <a:t> </a:t>
            </a:r>
            <a:r>
              <a:rPr lang="en-US" b="1" dirty="0" smtClean="0">
                <a:solidFill>
                  <a:srgbClr val="00B050"/>
                </a:solidFill>
                <a:latin typeface="+mn-lt"/>
              </a:rPr>
              <a:t>                    (Regional Importance)    </a:t>
            </a:r>
            <a:br>
              <a:rPr lang="en-US" b="1" dirty="0" smtClean="0">
                <a:solidFill>
                  <a:srgbClr val="00B050"/>
                </a:solidFill>
                <a:latin typeface="+mn-lt"/>
              </a:rPr>
            </a:br>
            <a:r>
              <a:rPr lang="en-US" b="1" dirty="0">
                <a:solidFill>
                  <a:srgbClr val="00B050"/>
                </a:solidFill>
                <a:latin typeface="+mn-lt"/>
              </a:rPr>
              <a:t/>
            </a:r>
            <a:br>
              <a:rPr lang="en-US" b="1" dirty="0">
                <a:solidFill>
                  <a:srgbClr val="00B050"/>
                </a:solidFill>
                <a:latin typeface="+mn-lt"/>
              </a:rPr>
            </a:br>
            <a:r>
              <a:rPr lang="en-US" b="1" dirty="0" smtClean="0">
                <a:solidFill>
                  <a:srgbClr val="00B050"/>
                </a:solidFill>
                <a:latin typeface="+mn-lt"/>
              </a:rPr>
              <a:t/>
            </a:r>
            <a:br>
              <a:rPr lang="en-US" b="1" dirty="0" smtClean="0">
                <a:solidFill>
                  <a:srgbClr val="00B050"/>
                </a:solidFill>
                <a:latin typeface="+mn-lt"/>
              </a:rPr>
            </a:br>
            <a:r>
              <a:rPr lang="en-US" b="1" dirty="0">
                <a:solidFill>
                  <a:srgbClr val="00B050"/>
                </a:solidFill>
                <a:latin typeface="+mn-lt"/>
              </a:rPr>
              <a:t/>
            </a:r>
            <a:br>
              <a:rPr lang="en-US" b="1" dirty="0">
                <a:solidFill>
                  <a:srgbClr val="00B050"/>
                </a:solidFill>
                <a:latin typeface="+mn-lt"/>
              </a:rPr>
            </a:br>
            <a:r>
              <a:rPr lang="en-US" b="1" dirty="0" smtClean="0">
                <a:solidFill>
                  <a:srgbClr val="00B050"/>
                </a:solidFill>
                <a:latin typeface="+mn-lt"/>
              </a:rPr>
              <a:t>                                              </a:t>
            </a:r>
            <a:endParaRPr lang="en-US" b="1" dirty="0">
              <a:latin typeface="+mn-lt"/>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44" y="2020711"/>
            <a:ext cx="10984089" cy="4605867"/>
          </a:xfrm>
        </p:spPr>
      </p:pic>
    </p:spTree>
    <p:extLst>
      <p:ext uri="{BB962C8B-B14F-4D97-AF65-F5344CB8AC3E}">
        <p14:creationId xmlns:p14="http://schemas.microsoft.com/office/powerpoint/2010/main" val="306076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latin typeface="+mn-lt"/>
              </a:rPr>
              <a:t>Introduction</a:t>
            </a:r>
            <a:endParaRPr lang="en-US" b="1" u="sng" dirty="0">
              <a:solidFill>
                <a:srgbClr val="0070C0"/>
              </a:solidFill>
              <a:latin typeface="+mn-lt"/>
            </a:endParaRPr>
          </a:p>
        </p:txBody>
      </p:sp>
      <p:sp>
        <p:nvSpPr>
          <p:cNvPr id="3" name="Content Placeholder 2"/>
          <p:cNvSpPr>
            <a:spLocks noGrp="1"/>
          </p:cNvSpPr>
          <p:nvPr>
            <p:ph idx="1"/>
          </p:nvPr>
        </p:nvSpPr>
        <p:spPr/>
        <p:txBody>
          <a:bodyPr>
            <a:normAutofit lnSpcReduction="10000"/>
          </a:bodyPr>
          <a:lstStyle/>
          <a:p>
            <a:r>
              <a:rPr lang="en-US" dirty="0" smtClean="0"/>
              <a:t>Relation between sovereign states</a:t>
            </a:r>
          </a:p>
          <a:p>
            <a:r>
              <a:rPr lang="en-US" dirty="0" smtClean="0"/>
              <a:t>A state frame its Foreign Policy the light of its domestic policies</a:t>
            </a:r>
          </a:p>
          <a:p>
            <a:pPr marL="0" indent="0">
              <a:buNone/>
            </a:pPr>
            <a:r>
              <a:rPr lang="en-US" b="1" dirty="0" smtClean="0">
                <a:solidFill>
                  <a:schemeClr val="accent5">
                    <a:lumMod val="60000"/>
                    <a:lumOff val="40000"/>
                  </a:schemeClr>
                </a:solidFill>
              </a:rPr>
              <a:t>According to </a:t>
            </a:r>
            <a:r>
              <a:rPr lang="en-US" b="1" dirty="0" err="1" smtClean="0">
                <a:solidFill>
                  <a:schemeClr val="accent5">
                    <a:lumMod val="60000"/>
                    <a:lumOff val="40000"/>
                  </a:schemeClr>
                </a:solidFill>
              </a:rPr>
              <a:t>Crabb</a:t>
            </a:r>
            <a:r>
              <a:rPr lang="en-US" b="1" dirty="0" smtClean="0">
                <a:solidFill>
                  <a:schemeClr val="accent5">
                    <a:lumMod val="60000"/>
                    <a:lumOff val="40000"/>
                  </a:schemeClr>
                </a:solidFill>
              </a:rPr>
              <a:t>:</a:t>
            </a:r>
          </a:p>
          <a:p>
            <a:r>
              <a:rPr lang="en-US" dirty="0" smtClean="0"/>
              <a:t>Pakistan inherited the legacy of foreign Policy from the British India</a:t>
            </a:r>
          </a:p>
          <a:p>
            <a:r>
              <a:rPr lang="en-US" b="1" dirty="0" smtClean="0"/>
              <a:t>Pakistan’s Foreign Policy is determined by three Factors:</a:t>
            </a:r>
          </a:p>
          <a:p>
            <a:pPr marL="571500" indent="-571500">
              <a:buFont typeface="+mj-lt"/>
              <a:buAutoNum type="romanLcPeriod"/>
            </a:pPr>
            <a:r>
              <a:rPr lang="en-US" dirty="0" smtClean="0"/>
              <a:t>Security</a:t>
            </a:r>
          </a:p>
          <a:p>
            <a:pPr marL="571500" indent="-571500">
              <a:buFont typeface="+mj-lt"/>
              <a:buAutoNum type="romanLcPeriod"/>
            </a:pPr>
            <a:r>
              <a:rPr lang="en-US" dirty="0" smtClean="0"/>
              <a:t>Development</a:t>
            </a:r>
          </a:p>
          <a:p>
            <a:pPr marL="571500" indent="-571500">
              <a:buFont typeface="+mj-lt"/>
              <a:buAutoNum type="romanLcPeriod"/>
            </a:pPr>
            <a:r>
              <a:rPr lang="en-US" dirty="0" smtClean="0"/>
              <a:t>Ideology</a:t>
            </a:r>
          </a:p>
          <a:p>
            <a:pPr marL="0" indent="0">
              <a:buNone/>
            </a:pPr>
            <a:r>
              <a:rPr lang="en-US" dirty="0"/>
              <a:t> </a:t>
            </a:r>
          </a:p>
        </p:txBody>
      </p:sp>
    </p:spTree>
    <p:extLst>
      <p:ext uri="{BB962C8B-B14F-4D97-AF65-F5344CB8AC3E}">
        <p14:creationId xmlns:p14="http://schemas.microsoft.com/office/powerpoint/2010/main" val="223580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Jinnah’s vision </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Our foreign  policy is one of friendliness and goodwill toward all the nation  of the world. We do not cherish aggressive designs against any state or nation. We believe in policy of honesty and fair play in national and international dealings and are prepared to make our utmost contribution to the promotion of peace and prosperity among the nation of the world. Pakistan will never be </a:t>
            </a:r>
            <a:r>
              <a:rPr lang="en-US" smtClean="0"/>
              <a:t>found </a:t>
            </a:r>
            <a:r>
              <a:rPr lang="en-US" smtClean="0"/>
              <a:t>lacking </a:t>
            </a:r>
            <a:r>
              <a:rPr lang="en-US" dirty="0" smtClean="0"/>
              <a:t>in extending its material and moral support to the suppressed of the UN charter.</a:t>
            </a:r>
            <a:endParaRPr lang="en-US" dirty="0"/>
          </a:p>
        </p:txBody>
      </p:sp>
    </p:spTree>
    <p:extLst>
      <p:ext uri="{BB962C8B-B14F-4D97-AF65-F5344CB8AC3E}">
        <p14:creationId xmlns:p14="http://schemas.microsoft.com/office/powerpoint/2010/main" val="225000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Guiding Principles of Pakistan’s Foreign Policy</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sovereign equality of all states</a:t>
            </a:r>
          </a:p>
          <a:p>
            <a:r>
              <a:rPr lang="en-US" dirty="0" smtClean="0"/>
              <a:t>Respect for the sovereignty and territorial integrity of all states</a:t>
            </a:r>
          </a:p>
          <a:p>
            <a:r>
              <a:rPr lang="en-US" dirty="0" smtClean="0"/>
              <a:t>Non aggressive and peaceful settlement of disputes</a:t>
            </a:r>
          </a:p>
          <a:p>
            <a:r>
              <a:rPr lang="en-US" dirty="0" smtClean="0"/>
              <a:t>Cordial Relation with Muslim States</a:t>
            </a:r>
          </a:p>
          <a:p>
            <a:r>
              <a:rPr lang="en-US" dirty="0" smtClean="0"/>
              <a:t>Part of International Organization</a:t>
            </a:r>
          </a:p>
          <a:p>
            <a:r>
              <a:rPr lang="en-US" dirty="0" smtClean="0"/>
              <a:t>Non Interference in the internal affairs of other states</a:t>
            </a:r>
          </a:p>
          <a:p>
            <a:r>
              <a:rPr lang="en-US" dirty="0" smtClean="0"/>
              <a:t>Non Alignment</a:t>
            </a:r>
          </a:p>
          <a:p>
            <a:r>
              <a:rPr lang="en-US" dirty="0" smtClean="0"/>
              <a:t>Nuclear non proliferation and disarmament</a:t>
            </a:r>
          </a:p>
          <a:p>
            <a:r>
              <a:rPr lang="en-US" dirty="0" smtClean="0"/>
              <a:t>Implementation of UN Charter</a:t>
            </a:r>
          </a:p>
          <a:p>
            <a:r>
              <a:rPr lang="en-US" dirty="0" smtClean="0"/>
              <a:t>Promotion of world peace</a:t>
            </a:r>
          </a:p>
          <a:p>
            <a:endParaRPr lang="en-US" dirty="0"/>
          </a:p>
        </p:txBody>
      </p:sp>
    </p:spTree>
    <p:extLst>
      <p:ext uri="{BB962C8B-B14F-4D97-AF65-F5344CB8AC3E}">
        <p14:creationId xmlns:p14="http://schemas.microsoft.com/office/powerpoint/2010/main" val="284179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National Interests and Major Determinations</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National Security</a:t>
            </a:r>
          </a:p>
          <a:p>
            <a:r>
              <a:rPr lang="en-US" dirty="0" smtClean="0"/>
              <a:t>Economic Interest</a:t>
            </a:r>
          </a:p>
          <a:p>
            <a:r>
              <a:rPr lang="en-US" dirty="0" smtClean="0"/>
              <a:t>Islamic Solidarity</a:t>
            </a:r>
          </a:p>
          <a:p>
            <a:r>
              <a:rPr lang="en-US" dirty="0" smtClean="0"/>
              <a:t>Peaceful Co-existence</a:t>
            </a:r>
          </a:p>
          <a:p>
            <a:r>
              <a:rPr lang="en-US" dirty="0" smtClean="0"/>
              <a:t>Non Alignment</a:t>
            </a:r>
          </a:p>
          <a:p>
            <a:r>
              <a:rPr lang="en-US" dirty="0" smtClean="0"/>
              <a:t>Bilateralism</a:t>
            </a:r>
          </a:p>
          <a:p>
            <a:r>
              <a:rPr lang="en-US" dirty="0" smtClean="0"/>
              <a:t>United Nations</a:t>
            </a:r>
            <a:endParaRPr lang="en-US" dirty="0"/>
          </a:p>
        </p:txBody>
      </p:sp>
    </p:spTree>
    <p:extLst>
      <p:ext uri="{BB962C8B-B14F-4D97-AF65-F5344CB8AC3E}">
        <p14:creationId xmlns:p14="http://schemas.microsoft.com/office/powerpoint/2010/main" val="367262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Determinants of  Pakistan’s Foreign Policy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Ideology as Factor</a:t>
            </a:r>
          </a:p>
          <a:p>
            <a:r>
              <a:rPr lang="en-US" dirty="0" smtClean="0"/>
              <a:t>Geographical Factor</a:t>
            </a:r>
          </a:p>
          <a:p>
            <a:r>
              <a:rPr lang="en-US" dirty="0" smtClean="0"/>
              <a:t>Economic Factor</a:t>
            </a:r>
          </a:p>
          <a:p>
            <a:r>
              <a:rPr lang="en-US" dirty="0" smtClean="0"/>
              <a:t>Security Concerns</a:t>
            </a:r>
          </a:p>
          <a:p>
            <a:r>
              <a:rPr lang="en-US" dirty="0" smtClean="0"/>
              <a:t>Special Determinant: The Indian Threat </a:t>
            </a:r>
          </a:p>
          <a:p>
            <a:r>
              <a:rPr lang="en-US" dirty="0" smtClean="0"/>
              <a:t>Kashmir</a:t>
            </a:r>
          </a:p>
          <a:p>
            <a:r>
              <a:rPr lang="en-US" dirty="0" smtClean="0"/>
              <a:t>Public opinion</a:t>
            </a:r>
            <a:endParaRPr lang="en-US" dirty="0"/>
          </a:p>
        </p:txBody>
      </p:sp>
    </p:spTree>
    <p:extLst>
      <p:ext uri="{BB962C8B-B14F-4D97-AF65-F5344CB8AC3E}">
        <p14:creationId xmlns:p14="http://schemas.microsoft.com/office/powerpoint/2010/main" val="375459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Phases of Pakistan’s foreign Policy</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1947-53: Explorations and friendship with all</a:t>
            </a:r>
          </a:p>
          <a:p>
            <a:r>
              <a:rPr lang="en-US" dirty="0" smtClean="0"/>
              <a:t>1953-62: Alignment with the West</a:t>
            </a:r>
          </a:p>
          <a:p>
            <a:r>
              <a:rPr lang="en-US" dirty="0" smtClean="0"/>
              <a:t>1962-71: Transition </a:t>
            </a:r>
          </a:p>
          <a:p>
            <a:r>
              <a:rPr lang="en-US" dirty="0" smtClean="0"/>
              <a:t>1972-79: Bilateralism and nonalignment</a:t>
            </a:r>
          </a:p>
          <a:p>
            <a:r>
              <a:rPr lang="en-US" dirty="0" smtClean="0"/>
              <a:t>1980-90: Afghanistan and partnership with the US</a:t>
            </a:r>
          </a:p>
          <a:p>
            <a:r>
              <a:rPr lang="en-US" dirty="0" smtClean="0"/>
              <a:t>1990-2001:Post Cold War Era and Pakistan’s Dilemmas</a:t>
            </a:r>
          </a:p>
          <a:p>
            <a:r>
              <a:rPr lang="en-US" dirty="0" smtClean="0"/>
              <a:t>2001 onwards: Pakistan and Counter Terrorism</a:t>
            </a:r>
            <a:endParaRPr lang="en-US" dirty="0"/>
          </a:p>
        </p:txBody>
      </p:sp>
    </p:spTree>
    <p:extLst>
      <p:ext uri="{BB962C8B-B14F-4D97-AF65-F5344CB8AC3E}">
        <p14:creationId xmlns:p14="http://schemas.microsoft.com/office/powerpoint/2010/main" val="127910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Challenges to Pakistan Foreign Policy</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Security Concerns</a:t>
            </a:r>
          </a:p>
          <a:p>
            <a:r>
              <a:rPr lang="en-US" dirty="0" smtClean="0"/>
              <a:t>Baluchistan Issue</a:t>
            </a:r>
          </a:p>
          <a:p>
            <a:r>
              <a:rPr lang="en-US" dirty="0" smtClean="0"/>
              <a:t>Kashmir Policy</a:t>
            </a:r>
          </a:p>
          <a:p>
            <a:r>
              <a:rPr lang="en-US" dirty="0" smtClean="0"/>
              <a:t>Terrorist Label</a:t>
            </a:r>
          </a:p>
          <a:p>
            <a:r>
              <a:rPr lang="en-US" dirty="0" smtClean="0"/>
              <a:t>Safeguarding Sovereignty </a:t>
            </a:r>
          </a:p>
          <a:p>
            <a:r>
              <a:rPr lang="en-US" dirty="0" smtClean="0"/>
              <a:t>Decline in Foreign Investment</a:t>
            </a:r>
          </a:p>
          <a:p>
            <a:pPr marL="571500" indent="-571500">
              <a:buFont typeface="+mj-lt"/>
              <a:buAutoNum type="romanUcPeriod"/>
            </a:pPr>
            <a:r>
              <a:rPr lang="en-US" dirty="0" smtClean="0"/>
              <a:t>Direct</a:t>
            </a:r>
          </a:p>
          <a:p>
            <a:pPr marL="571500" indent="-571500">
              <a:buFont typeface="+mj-lt"/>
              <a:buAutoNum type="romanUcPeriod"/>
            </a:pPr>
            <a:r>
              <a:rPr lang="en-US" dirty="0" smtClean="0"/>
              <a:t>loan</a:t>
            </a:r>
          </a:p>
          <a:p>
            <a:endParaRPr lang="en-US" dirty="0" smtClean="0"/>
          </a:p>
          <a:p>
            <a:endParaRPr lang="en-US" dirty="0" smtClean="0"/>
          </a:p>
          <a:p>
            <a:endParaRPr lang="en-US" dirty="0"/>
          </a:p>
        </p:txBody>
      </p:sp>
    </p:spTree>
    <p:extLst>
      <p:ext uri="{BB962C8B-B14F-4D97-AF65-F5344CB8AC3E}">
        <p14:creationId xmlns:p14="http://schemas.microsoft.com/office/powerpoint/2010/main" val="228646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343</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Foreign Policy of Pakistan         (Geo strategic Importance)</vt:lpstr>
      <vt:lpstr>                Foreign Policy of Pakistan                      (Regional Importance)                                                      </vt:lpstr>
      <vt:lpstr>Introduction</vt:lpstr>
      <vt:lpstr>Jinnah’s vision </vt:lpstr>
      <vt:lpstr>Guiding Principles of Pakistan’s Foreign Policy</vt:lpstr>
      <vt:lpstr>National Interests and Major Determinations</vt:lpstr>
      <vt:lpstr>Determinants of  Pakistan’s Foreign Policy</vt:lpstr>
      <vt:lpstr>Phases of Pakistan’s foreign Policy</vt:lpstr>
      <vt:lpstr>Challenges to Pakistan Foreign Policy</vt:lpstr>
      <vt:lpstr>Recommendations</vt:lpstr>
      <vt:lpstr>                     Questions/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Policy of Pakistan</dc:title>
  <dc:creator>hssnmhmd2@outlook.com</dc:creator>
  <cp:lastModifiedBy>hssnmhmd2@outlook.com</cp:lastModifiedBy>
  <cp:revision>18</cp:revision>
  <dcterms:created xsi:type="dcterms:W3CDTF">2020-09-23T11:08:53Z</dcterms:created>
  <dcterms:modified xsi:type="dcterms:W3CDTF">2020-12-22T09:37:29Z</dcterms:modified>
</cp:coreProperties>
</file>