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312" r:id="rId5"/>
    <p:sldId id="315" r:id="rId6"/>
    <p:sldId id="340" r:id="rId7"/>
    <p:sldId id="341" r:id="rId8"/>
    <p:sldId id="342" r:id="rId9"/>
    <p:sldId id="263" r:id="rId10"/>
    <p:sldId id="343" r:id="rId11"/>
    <p:sldId id="344" r:id="rId12"/>
    <p:sldId id="345" r:id="rId13"/>
    <p:sldId id="346" r:id="rId14"/>
    <p:sldId id="347" r:id="rId15"/>
    <p:sldId id="34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D28673-550B-44C5-B5F2-00C69523575A}" v="3" dt="2020-04-08T14:34:47.2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120" y="6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VF 13" userId="S::tvf13@seecs.nust.edu.pk::13b8ff76-fd2a-40de-a109-d799eb31742f" providerId="AD" clId="Web-{0ED28673-550B-44C5-B5F2-00C69523575A}"/>
    <pc:docChg chg="addSld delSld">
      <pc:chgData name="TVF 13" userId="S::tvf13@seecs.nust.edu.pk::13b8ff76-fd2a-40de-a109-d799eb31742f" providerId="AD" clId="Web-{0ED28673-550B-44C5-B5F2-00C69523575A}" dt="2020-04-08T14:34:47.172" v="2"/>
      <pc:docMkLst>
        <pc:docMk/>
      </pc:docMkLst>
      <pc:sldChg chg="del">
        <pc:chgData name="TVF 13" userId="S::tvf13@seecs.nust.edu.pk::13b8ff76-fd2a-40de-a109-d799eb31742f" providerId="AD" clId="Web-{0ED28673-550B-44C5-B5F2-00C69523575A}" dt="2020-04-08T14:34:41.828" v="0"/>
        <pc:sldMkLst>
          <pc:docMk/>
          <pc:sldMk cId="3487203918" sldId="276"/>
        </pc:sldMkLst>
      </pc:sldChg>
      <pc:sldChg chg="add del">
        <pc:chgData name="TVF 13" userId="S::tvf13@seecs.nust.edu.pk::13b8ff76-fd2a-40de-a109-d799eb31742f" providerId="AD" clId="Web-{0ED28673-550B-44C5-B5F2-00C69523575A}" dt="2020-04-08T14:34:47.172" v="2"/>
        <pc:sldMkLst>
          <pc:docMk/>
          <pc:sldMk cId="2628837278" sldId="31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8A3F9-FE0B-42A0-B1B9-350D1C24D1A0}" type="datetimeFigureOut">
              <a:rPr lang="en-US" smtClean="0"/>
              <a:t>4/8/2020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BBA7F-F9D7-49AA-B0A9-9FC1B60C194F}" type="slidenum">
              <a:rPr lang="en-US" smtClean="0"/>
              <a:t>‹#›</a:t>
            </a:fld>
            <a:endParaRPr lang="en-US"/>
          </a:p>
        </p:txBody>
      </p:sp>
    </p:spTree>
    <p:extLst>
      <p:ext uri="{BB962C8B-B14F-4D97-AF65-F5344CB8AC3E}">
        <p14:creationId xmlns:p14="http://schemas.microsoft.com/office/powerpoint/2010/main" val="404073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BC888-2E01-4BF4-98B0-4DB0EE569384}"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572BE9-8A10-470A-8428-CE4A7D31411B}" type="datetime1">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1FE700-8AB3-4931-9A4E-E98E398D0214}"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D16365-07E5-4514-BE06-9B640ABE934F}"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6804D-CD6E-4A5F-A603-992486E00A36}"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8C9D5C-26B4-4A0E-A5DE-806F71BC860A}" type="datetime1">
              <a:rPr lang="en-US" smtClean="0"/>
              <a:t>4/8/2020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CA127E-ADF0-4660-A208-7D727772A22B}" type="datetime1">
              <a:rPr lang="en-US" smtClean="0"/>
              <a:t>4/8/2020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306DB-25DC-4F4E-ABAD-1934654E26F5}"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99F36E-15F7-4589-8C4B-1519D7DCE92E}"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827A9F6-6BF8-4EB2-948E-0F056D054C45}"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116874-9F69-4AE8-9D07-9775AE7C2786}"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54450-EFD5-49CA-8B9C-3F9D07110FA5}" type="datetime1">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F543CD-32F4-4273-BA67-26B9FCD5EBE7}" type="datetime1">
              <a:rPr lang="en-US" smtClean="0"/>
              <a:t>4/8/2020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327BD4-BC04-4728-A738-DC405CEC519A}" type="datetime1">
              <a:rPr lang="en-US" smtClean="0"/>
              <a:t>4/8/2020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3C51350-184B-4D59-8067-D6C2EB0BA63B}" type="datetime1">
              <a:rPr lang="en-US" smtClean="0"/>
              <a:t>4/8/2020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E25757C-3287-4844-81AD-0D4CB4A08C44}" type="datetime1">
              <a:rPr lang="en-US" smtClean="0"/>
              <a:t>4/8/2020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2F8D2E-0B70-4F47-AC2E-619C249381CB}" type="datetime1">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522412" y="452718"/>
            <a:ext cx="8528422"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914400" y="2052918"/>
            <a:ext cx="9135453"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52DB0DA-FCAF-4323-B2FC-35CA486E1FA7}" type="datetime1">
              <a:rPr lang="en-US" smtClean="0"/>
              <a:t>4/8/2020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pic>
        <p:nvPicPr>
          <p:cNvPr id="15" name="Picture 14"/>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159509" y="450353"/>
            <a:ext cx="1226323" cy="1223932"/>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just" defTabSz="457200" rtl="0" eaLnBrk="1" latinLnBrk="0" hangingPunct="1">
        <a:spcBef>
          <a:spcPct val="0"/>
        </a:spcBef>
        <a:buNone/>
        <a:defRPr sz="4200" b="0" i="0" kern="1200">
          <a:solidFill>
            <a:schemeClr val="tx2"/>
          </a:solidFill>
          <a:latin typeface="Georgia" panose="02040502050405020303" pitchFamily="18"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just"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Georgia" panose="02040502050405020303" pitchFamily="18" charset="0"/>
          <a:ea typeface="+mj-ea"/>
          <a:cs typeface="+mj-cs"/>
        </a:defRPr>
      </a:lvl1pPr>
      <a:lvl2pPr marL="742950" indent="-285750" algn="just"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Georgia" panose="02040502050405020303" pitchFamily="18" charset="0"/>
          <a:ea typeface="+mj-ea"/>
          <a:cs typeface="+mj-cs"/>
        </a:defRPr>
      </a:lvl2pPr>
      <a:lvl3pPr marL="1143000" indent="-228600" algn="just"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Georgia" panose="02040502050405020303" pitchFamily="18" charset="0"/>
          <a:ea typeface="+mj-ea"/>
          <a:cs typeface="+mj-cs"/>
        </a:defRPr>
      </a:lvl3pPr>
      <a:lvl4pPr marL="1600200" indent="-228600" algn="just"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Georgia" panose="02040502050405020303" pitchFamily="18" charset="0"/>
          <a:ea typeface="+mj-ea"/>
          <a:cs typeface="+mj-cs"/>
        </a:defRPr>
      </a:lvl4pPr>
      <a:lvl5pPr marL="2057400" indent="-228600" algn="just"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Georgia" panose="02040502050405020303" pitchFamily="18" charset="0"/>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744943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FF00"/>
                </a:solidFill>
              </a:rPr>
              <a:t>Pakistan’s External security formation: regional and International</a:t>
            </a:r>
          </a:p>
        </p:txBody>
      </p:sp>
      <p:sp>
        <p:nvSpPr>
          <p:cNvPr id="3" name="Content Placeholder 2"/>
          <p:cNvSpPr>
            <a:spLocks noGrp="1"/>
          </p:cNvSpPr>
          <p:nvPr>
            <p:ph idx="1"/>
          </p:nvPr>
        </p:nvSpPr>
        <p:spPr>
          <a:xfrm>
            <a:off x="914400" y="2039471"/>
            <a:ext cx="10168128" cy="4195481"/>
          </a:xfrm>
        </p:spPr>
        <p:txBody>
          <a:bodyPr>
            <a:normAutofit lnSpcReduction="10000"/>
          </a:bodyPr>
          <a:lstStyle/>
          <a:p>
            <a:r>
              <a:rPr lang="en-US" sz="2800" dirty="0"/>
              <a:t>Pakistan has face two external security threats since its independence.</a:t>
            </a:r>
          </a:p>
          <a:p>
            <a:r>
              <a:rPr lang="en-US" sz="2800" dirty="0"/>
              <a:t>1</a:t>
            </a:r>
            <a:r>
              <a:rPr lang="en-US" sz="2800" baseline="30000" dirty="0"/>
              <a:t>st</a:t>
            </a:r>
            <a:r>
              <a:rPr lang="en-US" sz="2800" dirty="0"/>
              <a:t>  form the western border, Afghanistan </a:t>
            </a:r>
          </a:p>
          <a:p>
            <a:r>
              <a:rPr lang="en-US" sz="2800" dirty="0"/>
              <a:t>2</a:t>
            </a:r>
            <a:r>
              <a:rPr lang="en-US" sz="2800" baseline="30000" dirty="0"/>
              <a:t>nd</a:t>
            </a:r>
            <a:r>
              <a:rPr lang="en-US" sz="2800" dirty="0"/>
              <a:t> from the eastern border, India</a:t>
            </a:r>
          </a:p>
          <a:p>
            <a:r>
              <a:rPr lang="en-US" sz="2800" dirty="0"/>
              <a:t>India a major conventional adversary </a:t>
            </a:r>
          </a:p>
          <a:p>
            <a:r>
              <a:rPr lang="en-US" sz="2800" dirty="0"/>
              <a:t>Afghanistan a perpetual security concern since 1947 </a:t>
            </a:r>
          </a:p>
          <a:p>
            <a:r>
              <a:rPr lang="en-US" sz="2800" dirty="0"/>
              <a:t>Pakistan-China a all weather friends </a:t>
            </a:r>
          </a:p>
          <a:p>
            <a:r>
              <a:rPr lang="en-US" sz="2800" dirty="0"/>
              <a:t>Pakistan-Iran, strategic stability</a:t>
            </a:r>
          </a:p>
        </p:txBody>
      </p:sp>
      <p:sp>
        <p:nvSpPr>
          <p:cNvPr id="4" name="Slide Number Placeholder 3"/>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862909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FF00"/>
                </a:solidFill>
              </a:rPr>
              <a:t>Pakistan and Middle Eastern security factor</a:t>
            </a:r>
          </a:p>
        </p:txBody>
      </p:sp>
      <p:sp>
        <p:nvSpPr>
          <p:cNvPr id="3" name="Content Placeholder 2"/>
          <p:cNvSpPr>
            <a:spLocks noGrp="1"/>
          </p:cNvSpPr>
          <p:nvPr>
            <p:ph idx="1"/>
          </p:nvPr>
        </p:nvSpPr>
        <p:spPr>
          <a:xfrm>
            <a:off x="914400" y="2039471"/>
            <a:ext cx="10168128" cy="4195481"/>
          </a:xfrm>
        </p:spPr>
        <p:txBody>
          <a:bodyPr>
            <a:normAutofit fontScale="85000" lnSpcReduction="10000"/>
          </a:bodyPr>
          <a:lstStyle/>
          <a:p>
            <a:r>
              <a:rPr lang="en-US" sz="2800" dirty="0"/>
              <a:t>Pakistan’s location and military muscle: A major factor in the Middle Eastern security architecture</a:t>
            </a:r>
          </a:p>
          <a:p>
            <a:r>
              <a:rPr lang="en-US" sz="2800" dirty="0"/>
              <a:t>Pakistan a buffer between the eastern flank of Middle Eastern States and Indian growing military might and presence in the Arabian Sea</a:t>
            </a:r>
          </a:p>
          <a:p>
            <a:r>
              <a:rPr lang="en-US" sz="2800" dirty="0"/>
              <a:t>The INDIA-ISREAL nexus is also a great concern for the Middle Eastern states</a:t>
            </a:r>
          </a:p>
          <a:p>
            <a:r>
              <a:rPr lang="en-US" sz="2800" b="1" dirty="0"/>
              <a:t>Pakistan’s economic interests in Middle East;</a:t>
            </a:r>
          </a:p>
          <a:p>
            <a:pPr marL="514350" indent="-514350">
              <a:buAutoNum type="alphaLcPeriod"/>
            </a:pPr>
            <a:r>
              <a:rPr lang="en-US" sz="2800" dirty="0"/>
              <a:t>Pakistani diaspora, a source of remittances </a:t>
            </a:r>
          </a:p>
          <a:p>
            <a:pPr marL="514350" indent="-514350">
              <a:buAutoNum type="alphaLcPeriod"/>
            </a:pPr>
            <a:r>
              <a:rPr lang="en-US" sz="2800" dirty="0"/>
              <a:t>Major workforce in Middle East</a:t>
            </a:r>
          </a:p>
          <a:p>
            <a:pPr marL="514350" indent="-514350">
              <a:buAutoNum type="alphaLcPeriod"/>
            </a:pPr>
            <a:r>
              <a:rPr lang="en-US" sz="2800" dirty="0"/>
              <a:t>Energy resources  </a:t>
            </a:r>
          </a:p>
        </p:txBody>
      </p:sp>
      <p:sp>
        <p:nvSpPr>
          <p:cNvPr id="4" name="Slide Number Placeholder 3"/>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965018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FF00"/>
                </a:solidFill>
              </a:rPr>
              <a:t>Pakistan’s Response</a:t>
            </a:r>
          </a:p>
        </p:txBody>
      </p:sp>
      <p:sp>
        <p:nvSpPr>
          <p:cNvPr id="3" name="Content Placeholder 2"/>
          <p:cNvSpPr>
            <a:spLocks noGrp="1"/>
          </p:cNvSpPr>
          <p:nvPr>
            <p:ph idx="1"/>
          </p:nvPr>
        </p:nvSpPr>
        <p:spPr>
          <a:xfrm>
            <a:off x="914400" y="2039471"/>
            <a:ext cx="10168128" cy="4195481"/>
          </a:xfrm>
        </p:spPr>
        <p:txBody>
          <a:bodyPr>
            <a:normAutofit/>
          </a:bodyPr>
          <a:lstStyle/>
          <a:p>
            <a:r>
              <a:rPr lang="en-US" sz="2800" dirty="0"/>
              <a:t>Pakistan’s response to entail COIN strategy</a:t>
            </a:r>
          </a:p>
          <a:p>
            <a:r>
              <a:rPr lang="en-US" sz="2800" dirty="0"/>
              <a:t>The political, economic and social components of the counter-militancy strategy</a:t>
            </a:r>
          </a:p>
          <a:p>
            <a:r>
              <a:rPr lang="en-US" sz="2800" dirty="0"/>
              <a:t>Support reconciliation process in Afghanistan </a:t>
            </a:r>
          </a:p>
          <a:p>
            <a:r>
              <a:rPr lang="en-US" sz="2800" dirty="0"/>
              <a:t>Improved security, economic and political relations with the neighboring countries</a:t>
            </a:r>
          </a:p>
          <a:p>
            <a:r>
              <a:rPr lang="en-US" sz="2800" dirty="0"/>
              <a:t>Maintaining minimum credible deterrence </a:t>
            </a:r>
          </a:p>
        </p:txBody>
      </p:sp>
      <p:sp>
        <p:nvSpPr>
          <p:cNvPr id="4" name="Slide Number Placeholder 3"/>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79209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Questions</a:t>
            </a:r>
          </a:p>
        </p:txBody>
      </p:sp>
      <p:sp>
        <p:nvSpPr>
          <p:cNvPr id="3" name="Content Placeholder 2"/>
          <p:cNvSpPr>
            <a:spLocks noGrp="1"/>
          </p:cNvSpPr>
          <p:nvPr>
            <p:ph idx="1"/>
          </p:nvPr>
        </p:nvSpPr>
        <p:spPr>
          <a:xfrm>
            <a:off x="914400" y="2039471"/>
            <a:ext cx="10168128" cy="4195481"/>
          </a:xfrm>
        </p:spPr>
        <p:txBody>
          <a:bodyPr>
            <a:normAutofit/>
          </a:bodyPr>
          <a:lstStyle/>
          <a:p>
            <a:pPr marL="514350" indent="-514350">
              <a:buAutoNum type="arabicPeriod"/>
            </a:pPr>
            <a:r>
              <a:rPr lang="en-US" sz="2800" dirty="0"/>
              <a:t>What is the geostrategic location?</a:t>
            </a:r>
          </a:p>
          <a:p>
            <a:pPr marL="514350" indent="-514350">
              <a:buAutoNum type="arabicPeriod"/>
            </a:pPr>
            <a:r>
              <a:rPr lang="en-US" sz="2800" dirty="0"/>
              <a:t>What is Pakistan’s Geostrategic location?</a:t>
            </a:r>
          </a:p>
          <a:p>
            <a:pPr marL="514350" indent="-514350">
              <a:buAutoNum type="arabicPeriod"/>
            </a:pPr>
            <a:r>
              <a:rPr lang="en-US" sz="2800" dirty="0"/>
              <a:t>What is the significance of Pakistan geopolitical location in regional and international setting?</a:t>
            </a:r>
            <a:endParaRPr lang="en-US" sz="2800" dirty="0">
              <a:solidFill>
                <a:srgbClr val="FFFF00"/>
              </a:solidFill>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628837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Definition</a:t>
            </a:r>
          </a:p>
        </p:txBody>
      </p:sp>
      <p:sp>
        <p:nvSpPr>
          <p:cNvPr id="3" name="Content Placeholder 2"/>
          <p:cNvSpPr>
            <a:spLocks noGrp="1"/>
          </p:cNvSpPr>
          <p:nvPr>
            <p:ph idx="1"/>
          </p:nvPr>
        </p:nvSpPr>
        <p:spPr>
          <a:xfrm>
            <a:off x="914400" y="2039471"/>
            <a:ext cx="10168128" cy="4195481"/>
          </a:xfrm>
        </p:spPr>
        <p:txBody>
          <a:bodyPr>
            <a:normAutofit/>
          </a:bodyPr>
          <a:lstStyle/>
          <a:p>
            <a:r>
              <a:rPr lang="en-US" sz="2800" dirty="0"/>
              <a:t>Saul Bernard Cohen in 2003 defined Geopolitics as;</a:t>
            </a:r>
          </a:p>
          <a:p>
            <a:pPr marL="0" indent="0" algn="ctr">
              <a:buNone/>
            </a:pPr>
            <a:r>
              <a:rPr lang="en-US" sz="2800" i="1" dirty="0"/>
              <a:t>“Geopolitics is the analysis of the interaction between, on the one hand, geographical settings and perspectives and, on the other hand, political processes. (…) Both geographical settings and political processes are dynamic, and each influences and is influenced by the other. Geopolitics addresses the consequences of this interaction.”</a:t>
            </a:r>
          </a:p>
          <a:p>
            <a:r>
              <a:rPr lang="en-US" sz="2800" dirty="0">
                <a:solidFill>
                  <a:srgbClr val="FFFF00"/>
                </a:solidFill>
              </a:rPr>
              <a:t>Interaction between geographical settings &amp; perspectives and political processes</a:t>
            </a:r>
          </a:p>
        </p:txBody>
      </p:sp>
      <p:sp>
        <p:nvSpPr>
          <p:cNvPr id="4" name="Slide Number Placeholder 3"/>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5893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Definition</a:t>
            </a:r>
          </a:p>
        </p:txBody>
      </p:sp>
      <p:sp>
        <p:nvSpPr>
          <p:cNvPr id="3" name="Content Placeholder 2"/>
          <p:cNvSpPr>
            <a:spLocks noGrp="1"/>
          </p:cNvSpPr>
          <p:nvPr>
            <p:ph idx="1"/>
          </p:nvPr>
        </p:nvSpPr>
        <p:spPr>
          <a:xfrm>
            <a:off x="914400" y="2039471"/>
            <a:ext cx="10168128" cy="4195481"/>
          </a:xfrm>
        </p:spPr>
        <p:txBody>
          <a:bodyPr>
            <a:normAutofit fontScale="92500"/>
          </a:bodyPr>
          <a:lstStyle/>
          <a:p>
            <a:r>
              <a:rPr lang="en-US" sz="2800" dirty="0"/>
              <a:t>Location of some countries are more important than the others</a:t>
            </a:r>
          </a:p>
          <a:p>
            <a:r>
              <a:rPr lang="en-US" sz="2800" dirty="0"/>
              <a:t>The geographical environment, ethnic composition and strategy are some important determinants to </a:t>
            </a:r>
            <a:r>
              <a:rPr lang="en-US" sz="2800" dirty="0">
                <a:solidFill>
                  <a:srgbClr val="FFFF00"/>
                </a:solidFill>
              </a:rPr>
              <a:t>asses a country’s importance</a:t>
            </a:r>
          </a:p>
          <a:p>
            <a:r>
              <a:rPr lang="en-US" sz="2800" dirty="0"/>
              <a:t>It is the </a:t>
            </a:r>
            <a:r>
              <a:rPr lang="en-US" sz="2800" dirty="0">
                <a:solidFill>
                  <a:srgbClr val="FFFF00"/>
                </a:solidFill>
              </a:rPr>
              <a:t>combination of domestic regional and international factors </a:t>
            </a:r>
            <a:r>
              <a:rPr lang="en-US" sz="2800" dirty="0"/>
              <a:t>that determine the strategic location of a country</a:t>
            </a:r>
          </a:p>
          <a:p>
            <a:r>
              <a:rPr lang="en-US" sz="2800" dirty="0"/>
              <a:t>Modern history shows that the impoverished nations with small territory but </a:t>
            </a:r>
            <a:r>
              <a:rPr lang="en-US" sz="2800" dirty="0">
                <a:solidFill>
                  <a:srgbClr val="FFFF00"/>
                </a:solidFill>
              </a:rPr>
              <a:t>important location can have significant impact on regional and global politics</a:t>
            </a:r>
            <a:endParaRPr lang="en-US" sz="2800" dirty="0"/>
          </a:p>
        </p:txBody>
      </p:sp>
      <p:sp>
        <p:nvSpPr>
          <p:cNvPr id="4" name="Slide Number Placeholder 3"/>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306895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Pakistan’s Geopolitical Setting </a:t>
            </a:r>
          </a:p>
        </p:txBody>
      </p:sp>
      <p:sp>
        <p:nvSpPr>
          <p:cNvPr id="3" name="Content Placeholder 2"/>
          <p:cNvSpPr>
            <a:spLocks noGrp="1"/>
          </p:cNvSpPr>
          <p:nvPr>
            <p:ph idx="1"/>
          </p:nvPr>
        </p:nvSpPr>
        <p:spPr>
          <a:xfrm>
            <a:off x="914400" y="2039471"/>
            <a:ext cx="10168128" cy="4195481"/>
          </a:xfrm>
        </p:spPr>
        <p:txBody>
          <a:bodyPr>
            <a:normAutofit/>
          </a:bodyPr>
          <a:lstStyle/>
          <a:p>
            <a:r>
              <a:rPr lang="en-US" sz="2800" dirty="0"/>
              <a:t>Pakistan is located at intersections of three important regions;</a:t>
            </a:r>
          </a:p>
          <a:p>
            <a:pPr lvl="1"/>
            <a:r>
              <a:rPr lang="en-US" sz="2600" dirty="0"/>
              <a:t>South Asia</a:t>
            </a:r>
          </a:p>
          <a:p>
            <a:pPr lvl="1"/>
            <a:r>
              <a:rPr lang="en-US" sz="2600" dirty="0"/>
              <a:t>West Asia/ Middle East</a:t>
            </a:r>
          </a:p>
          <a:p>
            <a:pPr lvl="1"/>
            <a:r>
              <a:rPr lang="en-US" sz="2600" dirty="0"/>
              <a:t>Central Asia</a:t>
            </a:r>
          </a:p>
          <a:p>
            <a:r>
              <a:rPr lang="en-US" sz="2800" dirty="0"/>
              <a:t>Pakistan location is also significant as it borders with two major emerging powers in the world (India and China)</a:t>
            </a:r>
          </a:p>
          <a:p>
            <a:r>
              <a:rPr lang="en-US" sz="2800" dirty="0"/>
              <a:t>Pakistani borders with neighbors and its significance.</a:t>
            </a:r>
          </a:p>
        </p:txBody>
      </p:sp>
      <p:sp>
        <p:nvSpPr>
          <p:cNvPr id="4" name="Slide Number Placeholder 3"/>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46147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085" y="1355"/>
            <a:ext cx="9760979" cy="6868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1737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New Emerging Realities </a:t>
            </a:r>
          </a:p>
        </p:txBody>
      </p:sp>
      <p:sp>
        <p:nvSpPr>
          <p:cNvPr id="3" name="Content Placeholder 2"/>
          <p:cNvSpPr>
            <a:spLocks noGrp="1"/>
          </p:cNvSpPr>
          <p:nvPr>
            <p:ph idx="1"/>
          </p:nvPr>
        </p:nvSpPr>
        <p:spPr>
          <a:xfrm>
            <a:off x="914400" y="2039471"/>
            <a:ext cx="10168128" cy="4195481"/>
          </a:xfrm>
        </p:spPr>
        <p:txBody>
          <a:bodyPr>
            <a:normAutofit/>
          </a:bodyPr>
          <a:lstStyle/>
          <a:p>
            <a:r>
              <a:rPr lang="en-US" sz="2800" dirty="0"/>
              <a:t>The four major global strategic developments of our time all have direct implications for Pakistan’s security: </a:t>
            </a:r>
          </a:p>
          <a:p>
            <a:pPr marL="514350" indent="-514350">
              <a:buAutoNum type="arabicPeriod"/>
            </a:pPr>
            <a:r>
              <a:rPr lang="en-US" sz="2800" dirty="0">
                <a:solidFill>
                  <a:srgbClr val="FFFF00"/>
                </a:solidFill>
              </a:rPr>
              <a:t>Afghanistan</a:t>
            </a:r>
            <a:r>
              <a:rPr lang="en-US" sz="2800" dirty="0"/>
              <a:t> situation with the presence of US and NATO;</a:t>
            </a:r>
          </a:p>
          <a:p>
            <a:pPr marL="514350" indent="-514350">
              <a:buAutoNum type="arabicPeriod"/>
            </a:pPr>
            <a:r>
              <a:rPr lang="en-US" sz="2800" dirty="0"/>
              <a:t>The spreading turmoil in the </a:t>
            </a:r>
            <a:r>
              <a:rPr lang="en-US" sz="2800" dirty="0">
                <a:solidFill>
                  <a:srgbClr val="FFFF00"/>
                </a:solidFill>
              </a:rPr>
              <a:t>Middle East</a:t>
            </a:r>
            <a:r>
              <a:rPr lang="en-US" sz="2800" dirty="0"/>
              <a:t>;</a:t>
            </a:r>
          </a:p>
          <a:p>
            <a:pPr marL="514350" indent="-514350">
              <a:buAutoNum type="arabicPeriod"/>
            </a:pPr>
            <a:r>
              <a:rPr lang="en-US" sz="2800" dirty="0"/>
              <a:t>The </a:t>
            </a:r>
            <a:r>
              <a:rPr lang="en-US" sz="2800" dirty="0">
                <a:solidFill>
                  <a:srgbClr val="FFFF00"/>
                </a:solidFill>
              </a:rPr>
              <a:t>rise of China </a:t>
            </a:r>
            <a:r>
              <a:rPr lang="en-US" sz="2800" dirty="0"/>
              <a:t>and the US pivot to Asia, which has opened a new Great Game on this continent;</a:t>
            </a:r>
          </a:p>
          <a:p>
            <a:pPr marL="514350" indent="-514350">
              <a:buAutoNum type="arabicPeriod"/>
            </a:pPr>
            <a:r>
              <a:rPr lang="en-US" sz="2800" dirty="0"/>
              <a:t>Renewed </a:t>
            </a:r>
            <a:r>
              <a:rPr lang="en-US" sz="2800" dirty="0">
                <a:solidFill>
                  <a:srgbClr val="FFFF00"/>
                </a:solidFill>
              </a:rPr>
              <a:t>tensions between a resurgent Russia and the West </a:t>
            </a:r>
            <a:r>
              <a:rPr lang="en-US" sz="2800" dirty="0"/>
              <a:t>seen as a new cold war</a:t>
            </a:r>
          </a:p>
        </p:txBody>
      </p:sp>
      <p:sp>
        <p:nvSpPr>
          <p:cNvPr id="4" name="Slide Number Placeholder 3"/>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228860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Importance of Gwadar Port</a:t>
            </a:r>
          </a:p>
        </p:txBody>
      </p:sp>
      <p:sp>
        <p:nvSpPr>
          <p:cNvPr id="3" name="Content Placeholder 2"/>
          <p:cNvSpPr>
            <a:spLocks noGrp="1"/>
          </p:cNvSpPr>
          <p:nvPr>
            <p:ph idx="1"/>
          </p:nvPr>
        </p:nvSpPr>
        <p:spPr>
          <a:xfrm>
            <a:off x="914400" y="2039471"/>
            <a:ext cx="10168128" cy="4195481"/>
          </a:xfrm>
        </p:spPr>
        <p:txBody>
          <a:bodyPr>
            <a:normAutofit fontScale="92500" lnSpcReduction="10000"/>
          </a:bodyPr>
          <a:lstStyle/>
          <a:p>
            <a:r>
              <a:rPr lang="en-US" sz="2800" dirty="0"/>
              <a:t>Inaugurated by Chinese Prime Minister Wu </a:t>
            </a:r>
            <a:r>
              <a:rPr lang="en-US" sz="2800" dirty="0" err="1"/>
              <a:t>Bangguo</a:t>
            </a:r>
            <a:r>
              <a:rPr lang="en-US" sz="2800" dirty="0"/>
              <a:t> in March 2002 is of utmost significance</a:t>
            </a:r>
          </a:p>
          <a:p>
            <a:r>
              <a:rPr lang="en-US" sz="2800" dirty="0"/>
              <a:t>1</a:t>
            </a:r>
            <a:r>
              <a:rPr lang="en-US" sz="2800" baseline="30000" dirty="0"/>
              <a:t>st</a:t>
            </a:r>
            <a:r>
              <a:rPr lang="en-US" sz="2800" dirty="0"/>
              <a:t> , located at the strategic strait of Hormuz</a:t>
            </a:r>
          </a:p>
          <a:p>
            <a:r>
              <a:rPr lang="en-US" sz="2800" dirty="0"/>
              <a:t>2</a:t>
            </a:r>
            <a:r>
              <a:rPr lang="en-US" sz="2800" baseline="30000" dirty="0"/>
              <a:t>nd</a:t>
            </a:r>
            <a:r>
              <a:rPr lang="en-US" sz="2800" dirty="0"/>
              <a:t> it revives the old silk rout from Karakoram to Gwadar port</a:t>
            </a:r>
          </a:p>
          <a:p>
            <a:r>
              <a:rPr lang="en-US" sz="2800" dirty="0"/>
              <a:t>3</a:t>
            </a:r>
            <a:r>
              <a:rPr lang="en-US" sz="2800" baseline="30000" dirty="0"/>
              <a:t>rd</a:t>
            </a:r>
            <a:r>
              <a:rPr lang="en-US" sz="2800" dirty="0"/>
              <a:t> Provides access to land locked Central Asian States</a:t>
            </a:r>
          </a:p>
          <a:p>
            <a:r>
              <a:rPr lang="en-US" sz="2800" dirty="0"/>
              <a:t>4</a:t>
            </a:r>
            <a:r>
              <a:rPr lang="en-US" sz="2800" baseline="30000" dirty="0"/>
              <a:t>th</a:t>
            </a:r>
            <a:r>
              <a:rPr lang="en-US" sz="2800" dirty="0"/>
              <a:t> its second naval line of </a:t>
            </a:r>
            <a:r>
              <a:rPr lang="en-US" sz="2800" dirty="0" err="1"/>
              <a:t>defence</a:t>
            </a:r>
            <a:r>
              <a:rPr lang="en-US" sz="2800" dirty="0"/>
              <a:t> for Pakistani Navy</a:t>
            </a:r>
          </a:p>
          <a:p>
            <a:r>
              <a:rPr lang="en-US" sz="2800" dirty="0"/>
              <a:t>This development has made both US and India wary of Chinese intention, which is keen to develop its foot hold in the Arabian sea and neutralizes Indian navy Influence in the area</a:t>
            </a:r>
          </a:p>
        </p:txBody>
      </p:sp>
      <p:sp>
        <p:nvSpPr>
          <p:cNvPr id="4" name="Slide Number Placeholder 3"/>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25849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A combo of Unconventional and Conventional Challenges</a:t>
            </a:r>
          </a:p>
        </p:txBody>
      </p:sp>
      <p:sp>
        <p:nvSpPr>
          <p:cNvPr id="3" name="Content Placeholder 2"/>
          <p:cNvSpPr>
            <a:spLocks noGrp="1"/>
          </p:cNvSpPr>
          <p:nvPr>
            <p:ph idx="1"/>
          </p:nvPr>
        </p:nvSpPr>
        <p:spPr>
          <a:xfrm>
            <a:off x="914400" y="2039471"/>
            <a:ext cx="10168128" cy="4195481"/>
          </a:xfrm>
        </p:spPr>
        <p:txBody>
          <a:bodyPr>
            <a:normAutofit fontScale="92500" lnSpcReduction="20000"/>
          </a:bodyPr>
          <a:lstStyle/>
          <a:p>
            <a:r>
              <a:rPr lang="en-US" sz="2800" dirty="0"/>
              <a:t>Pakistan has to simultaneously operate in two arenas;</a:t>
            </a:r>
          </a:p>
          <a:p>
            <a:r>
              <a:rPr lang="en-US" sz="2800" dirty="0"/>
              <a:t>Internal security and;</a:t>
            </a:r>
          </a:p>
          <a:p>
            <a:r>
              <a:rPr lang="en-US" sz="2800" dirty="0"/>
              <a:t>External challenges</a:t>
            </a:r>
          </a:p>
          <a:p>
            <a:r>
              <a:rPr lang="en-US" sz="2800" dirty="0"/>
              <a:t>Countering militancy and violent extremism will remain the country’s overriding security goal</a:t>
            </a:r>
          </a:p>
          <a:p>
            <a:r>
              <a:rPr lang="en-US" sz="2800" dirty="0"/>
              <a:t>Measure to address Internal Security</a:t>
            </a:r>
          </a:p>
          <a:p>
            <a:pPr marL="571500" indent="-571500">
              <a:buAutoNum type="romanLcPeriod"/>
            </a:pPr>
            <a:r>
              <a:rPr lang="en-US" sz="2800" dirty="0"/>
              <a:t>Dialogue with all stakeholders,</a:t>
            </a:r>
          </a:p>
          <a:p>
            <a:pPr marL="571500" indent="-571500">
              <a:buAutoNum type="romanLcPeriod"/>
            </a:pPr>
            <a:r>
              <a:rPr lang="en-US" sz="2800" dirty="0"/>
              <a:t>Isolation of terrorists from their support systems,</a:t>
            </a:r>
          </a:p>
          <a:p>
            <a:pPr marL="571500" indent="-571500">
              <a:buAutoNum type="romanLcPeriod"/>
            </a:pPr>
            <a:r>
              <a:rPr lang="en-US" sz="2800" dirty="0"/>
              <a:t>Enhancing deterrence and capacity of the security apparatus to </a:t>
            </a:r>
            <a:r>
              <a:rPr lang="en-US" sz="2800" dirty="0" err="1"/>
              <a:t>neutralise</a:t>
            </a:r>
            <a:r>
              <a:rPr lang="en-US" sz="2800" dirty="0"/>
              <a:t> the threats to internal security of Pakistan</a:t>
            </a:r>
          </a:p>
        </p:txBody>
      </p:sp>
      <p:sp>
        <p:nvSpPr>
          <p:cNvPr id="4" name="Slide Number Placeholder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5017727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UST">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360406F78B694A999E79329407DE44" ma:contentTypeVersion="0" ma:contentTypeDescription="Create a new document." ma:contentTypeScope="" ma:versionID="b5aa89fb8fe1f9c9ceafd78c353c9516">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DE1271-DAFD-47BB-8DEF-9624E8808DB1}">
  <ds:schemaRefs>
    <ds:schemaRef ds:uri="http://schemas.microsoft.com/sharepoint/v3/contenttype/forms"/>
  </ds:schemaRefs>
</ds:datastoreItem>
</file>

<file path=customXml/itemProps2.xml><?xml version="1.0" encoding="utf-8"?>
<ds:datastoreItem xmlns:ds="http://schemas.openxmlformats.org/officeDocument/2006/customXml" ds:itemID="{D8F91BD2-2282-4A8E-B45E-B502891AC7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5D15A4B-0789-40C0-B439-9AEB807E5D5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Ion</Template>
  <TotalTime>1563</TotalTime>
  <Words>649</Words>
  <Application>Microsoft Office PowerPoint</Application>
  <PresentationFormat>Widescreen</PresentationFormat>
  <Paragraphs>78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NUST</vt:lpstr>
      <vt:lpstr>PowerPoint Presentation</vt:lpstr>
      <vt:lpstr>Questions</vt:lpstr>
      <vt:lpstr>Definition</vt:lpstr>
      <vt:lpstr>Definition</vt:lpstr>
      <vt:lpstr>Pakistan’s Geopolitical Setting </vt:lpstr>
      <vt:lpstr>PowerPoint Presentation</vt:lpstr>
      <vt:lpstr>New Emerging Realities </vt:lpstr>
      <vt:lpstr>Importance of Gwadar Port</vt:lpstr>
      <vt:lpstr>A combo of Unconventional and Conventional Challenges</vt:lpstr>
      <vt:lpstr>Pakistan’s External security formation: regional and International</vt:lpstr>
      <vt:lpstr>Pakistan and Middle Eastern security factor</vt:lpstr>
      <vt:lpstr>Pakistan’s Response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Pakistan Studies BBA    HU-101</dc:title>
  <dc:creator>Abdul Rauf Iqbal</dc:creator>
  <cp:lastModifiedBy>Abdul Rauf</cp:lastModifiedBy>
  <cp:revision>111</cp:revision>
  <dcterms:created xsi:type="dcterms:W3CDTF">2015-09-09T11:15:35Z</dcterms:created>
  <dcterms:modified xsi:type="dcterms:W3CDTF">2020-04-08T14:34:52Z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0x010100BC360406F78B694A999E79329407DE44</vt:lpwstr>
  </property>
</Properties>
</file>