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docProps/custom.xml" ContentType="application/vnd.openxmlformats-officedocument.custom-properties+xml"/>
  <Override PartName="/ppt/tags/tag1.xml" ContentType="application/vnd.openxmlformats-officedocument.presentationml.tag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59"/>
  </p:notesMasterIdLst>
  <p:handoutMasterIdLst>
    <p:handoutMasterId r:id="rId60"/>
  </p:handoutMasterIdLst>
  <p:sldIdLst>
    <p:sldId id="487" r:id="rId3"/>
    <p:sldId id="407" r:id="rId4"/>
    <p:sldId id="428" r:id="rId5"/>
    <p:sldId id="429" r:id="rId6"/>
    <p:sldId id="408" r:id="rId7"/>
    <p:sldId id="426" r:id="rId8"/>
    <p:sldId id="427" r:id="rId9"/>
    <p:sldId id="431" r:id="rId10"/>
    <p:sldId id="432" r:id="rId11"/>
    <p:sldId id="422" r:id="rId12"/>
    <p:sldId id="433" r:id="rId13"/>
    <p:sldId id="434" r:id="rId14"/>
    <p:sldId id="435" r:id="rId15"/>
    <p:sldId id="436" r:id="rId16"/>
    <p:sldId id="438" r:id="rId17"/>
    <p:sldId id="439" r:id="rId18"/>
    <p:sldId id="437" r:id="rId19"/>
    <p:sldId id="440" r:id="rId20"/>
    <p:sldId id="418" r:id="rId21"/>
    <p:sldId id="323" r:id="rId22"/>
    <p:sldId id="324" r:id="rId23"/>
    <p:sldId id="326" r:id="rId24"/>
    <p:sldId id="327" r:id="rId25"/>
    <p:sldId id="329" r:id="rId26"/>
    <p:sldId id="330" r:id="rId27"/>
    <p:sldId id="331" r:id="rId28"/>
    <p:sldId id="470" r:id="rId29"/>
    <p:sldId id="471" r:id="rId30"/>
    <p:sldId id="472" r:id="rId31"/>
    <p:sldId id="474" r:id="rId32"/>
    <p:sldId id="475" r:id="rId33"/>
    <p:sldId id="476" r:id="rId34"/>
    <p:sldId id="469" r:id="rId35"/>
    <p:sldId id="423" r:id="rId36"/>
    <p:sldId id="477" r:id="rId37"/>
    <p:sldId id="457" r:id="rId38"/>
    <p:sldId id="458" r:id="rId39"/>
    <p:sldId id="460" r:id="rId40"/>
    <p:sldId id="461" r:id="rId41"/>
    <p:sldId id="463" r:id="rId42"/>
    <p:sldId id="478" r:id="rId43"/>
    <p:sldId id="480" r:id="rId44"/>
    <p:sldId id="464" r:id="rId45"/>
    <p:sldId id="481" r:id="rId46"/>
    <p:sldId id="482" r:id="rId47"/>
    <p:sldId id="465" r:id="rId48"/>
    <p:sldId id="468" r:id="rId49"/>
    <p:sldId id="425" r:id="rId50"/>
    <p:sldId id="348" r:id="rId51"/>
    <p:sldId id="483" r:id="rId52"/>
    <p:sldId id="420" r:id="rId53"/>
    <p:sldId id="441" r:id="rId54"/>
    <p:sldId id="442" r:id="rId55"/>
    <p:sldId id="452" r:id="rId56"/>
    <p:sldId id="453" r:id="rId57"/>
    <p:sldId id="485" r:id="rId58"/>
  </p:sldIdLst>
  <p:sldSz cx="12188825"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912" autoAdjust="0"/>
    <p:restoredTop sz="94581" autoAdjust="0"/>
  </p:normalViewPr>
  <p:slideViewPr>
    <p:cSldViewPr showGuides="1">
      <p:cViewPr varScale="1">
        <p:scale>
          <a:sx n="67" d="100"/>
          <a:sy n="67" d="100"/>
        </p:scale>
        <p:origin x="-570" y="-96"/>
      </p:cViewPr>
      <p:guideLst>
        <p:guide orient="horz" pos="2160"/>
        <p:guide orient="horz" pos="4030"/>
        <p:guide orient="horz" pos="1200"/>
        <p:guide orient="horz" pos="1008"/>
        <p:guide orient="horz" pos="3792"/>
        <p:guide orient="horz"/>
        <p:guide orient="horz" pos="3360"/>
        <p:guide orient="horz" pos="3312"/>
        <p:guide pos="3839"/>
        <p:guide pos="959"/>
        <p:guide pos="6143"/>
        <p:guide pos="1247"/>
        <p:guide pos="7007"/>
        <p:guide pos="5855"/>
        <p:guide pos="671"/>
        <p:guide pos="715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ustomXml" Target="../customXml/item2.xml"/><Relationship Id="rId5" Type="http://schemas.openxmlformats.org/officeDocument/2006/relationships/slide" Target="slides/slide3.xml"/><Relationship Id="rId61" Type="http://schemas.openxmlformats.org/officeDocument/2006/relationships/tags" Target="tags/tag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10/18/2017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10/18/2017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1</a:t>
            </a:fld>
            <a:endParaRPr lang="en-US" dirty="0"/>
          </a:p>
        </p:txBody>
      </p:sp>
    </p:spTree>
    <p:extLst>
      <p:ext uri="{BB962C8B-B14F-4D97-AF65-F5344CB8AC3E}">
        <p14:creationId xmlns:p14="http://schemas.microsoft.com/office/powerpoint/2010/main" xmlns="" val="3622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2"/>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5"/>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90" y="274645"/>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7"/>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6"/>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6"/>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6"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7"/>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6"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6"/>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7"/>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515" y="6356357"/>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7"/>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13F82-EE5E-44EE-A61D-E31C6657F2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295400"/>
            <a:ext cx="9448798" cy="4419600"/>
          </a:xfrm>
        </p:spPr>
        <p:txBody>
          <a:bodyPr>
            <a:normAutofit/>
          </a:bodyPr>
          <a:lstStyle/>
          <a:p>
            <a:pPr algn="ctr"/>
            <a:r>
              <a:rPr lang="en-US" sz="5300" b="1" dirty="0" smtClean="0">
                <a:latin typeface="Times New Roman" pitchFamily="18" charset="0"/>
                <a:cs typeface="Times New Roman" pitchFamily="18" charset="0"/>
              </a:rPr>
              <a:t>The </a:t>
            </a:r>
            <a:r>
              <a:rPr lang="en-US" sz="5300" b="1" dirty="0">
                <a:latin typeface="Times New Roman" pitchFamily="18" charset="0"/>
                <a:cs typeface="Times New Roman" pitchFamily="18" charset="0"/>
              </a:rPr>
              <a:t>Resources of </a:t>
            </a:r>
            <a:r>
              <a:rPr lang="en-US" sz="5300" b="1" dirty="0" smtClean="0">
                <a:latin typeface="Times New Roman" pitchFamily="18" charset="0"/>
                <a:cs typeface="Times New Roman" pitchFamily="18" charset="0"/>
              </a:rPr>
              <a:t>Pakistan</a:t>
            </a:r>
            <a:br>
              <a:rPr lang="en-US" sz="5300" b="1" dirty="0" smtClean="0">
                <a:latin typeface="Times New Roman" pitchFamily="18" charset="0"/>
                <a:cs typeface="Times New Roman" pitchFamily="18" charset="0"/>
              </a:rPr>
            </a:br>
            <a:r>
              <a:rPr lang="en-US" sz="5300" b="1" dirty="0" smtClean="0">
                <a:latin typeface="Times New Roman" pitchFamily="18" charset="0"/>
                <a:cs typeface="Times New Roman" pitchFamily="18" charset="0"/>
              </a:rPr>
              <a:t/>
            </a:r>
            <a:br>
              <a:rPr lang="en-US" sz="5300" b="1" dirty="0" smtClean="0">
                <a:latin typeface="Times New Roman" pitchFamily="18" charset="0"/>
                <a:cs typeface="Times New Roman" pitchFamily="18" charset="0"/>
              </a:rPr>
            </a:br>
            <a:r>
              <a:rPr lang="en-US" sz="5300" b="1" dirty="0" smtClean="0">
                <a:latin typeface="Times New Roman" pitchFamily="18" charset="0"/>
                <a:cs typeface="Times New Roman" pitchFamily="18" charset="0"/>
              </a:rPr>
              <a:t> </a:t>
            </a:r>
            <a:r>
              <a:rPr lang="en-US" sz="5300" dirty="0" smtClean="0">
                <a:latin typeface="Times New Roman" pitchFamily="18" charset="0"/>
                <a:cs typeface="Times New Roman" pitchFamily="18" charset="0"/>
              </a:rPr>
              <a:t>Land, Natural </a:t>
            </a:r>
            <a:r>
              <a:rPr lang="en-US" sz="5300" dirty="0">
                <a:latin typeface="Times New Roman" pitchFamily="18" charset="0"/>
                <a:cs typeface="Times New Roman" pitchFamily="18" charset="0"/>
              </a:rPr>
              <a:t>Resources </a:t>
            </a:r>
            <a:r>
              <a:rPr lang="en-US" sz="5300" dirty="0" smtClean="0">
                <a:latin typeface="Times New Roman" pitchFamily="18" charset="0"/>
                <a:cs typeface="Times New Roman" pitchFamily="18" charset="0"/>
              </a:rPr>
              <a:t>and                                                               Human </a:t>
            </a:r>
            <a:r>
              <a:rPr lang="en-US" sz="5300" dirty="0">
                <a:latin typeface="Times New Roman" pitchFamily="18" charset="0"/>
                <a:cs typeface="Times New Roman" pitchFamily="18" charset="0"/>
              </a:rPr>
              <a:t>Resource</a:t>
            </a:r>
            <a:br>
              <a:rPr lang="en-US" sz="5300" dirty="0">
                <a:latin typeface="Times New Roman" pitchFamily="18" charset="0"/>
                <a:cs typeface="Times New Roman" pitchFamily="18" charset="0"/>
              </a:rPr>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2144898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533400"/>
          </a:xfrm>
        </p:spPr>
        <p:txBody>
          <a:bodyPr>
            <a:normAutofit fontScale="90000"/>
          </a:bodyPr>
          <a:lstStyle/>
          <a:p>
            <a:pPr algn="ctr"/>
            <a:r>
              <a:rPr lang="en-US" b="1" dirty="0" smtClean="0">
                <a:latin typeface="Times New Roman" pitchFamily="18" charset="0"/>
                <a:cs typeface="Times New Roman" pitchFamily="18" charset="0"/>
              </a:rPr>
              <a:t>POPULATION AND PEOPLE</a:t>
            </a:r>
            <a:endParaRPr lang="en-US" b="1" dirty="0"/>
          </a:p>
        </p:txBody>
      </p:sp>
      <p:sp>
        <p:nvSpPr>
          <p:cNvPr id="2" name="Content Placeholder 1"/>
          <p:cNvSpPr>
            <a:spLocks noGrp="1"/>
          </p:cNvSpPr>
          <p:nvPr>
            <p:ph idx="1"/>
          </p:nvPr>
        </p:nvSpPr>
        <p:spPr>
          <a:xfrm>
            <a:off x="1522413" y="990601"/>
            <a:ext cx="9134391" cy="5029200"/>
          </a:xfrm>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Census 2017 Report.. 207.74 m.</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According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the census </a:t>
            </a:r>
            <a:r>
              <a:rPr lang="en-US" sz="2400" dirty="0">
                <a:latin typeface="Times New Roman" pitchFamily="18" charset="0"/>
                <a:cs typeface="Times New Roman" pitchFamily="18" charset="0"/>
              </a:rPr>
              <a:t>of 1998 total population </a:t>
            </a:r>
            <a:r>
              <a:rPr lang="en-US" sz="2400" dirty="0" smtClean="0">
                <a:latin typeface="Times New Roman" pitchFamily="18" charset="0"/>
                <a:cs typeface="Times New Roman" pitchFamily="18" charset="0"/>
              </a:rPr>
              <a:t>  of </a:t>
            </a:r>
            <a:r>
              <a:rPr lang="en-US" sz="2400" dirty="0">
                <a:latin typeface="Times New Roman" pitchFamily="18" charset="0"/>
                <a:cs typeface="Times New Roman" pitchFamily="18" charset="0"/>
              </a:rPr>
              <a:t>Pakistan was </a:t>
            </a:r>
            <a:r>
              <a:rPr lang="en-US" sz="2400" dirty="0" smtClean="0">
                <a:latin typeface="Times New Roman" pitchFamily="18" charset="0"/>
                <a:cs typeface="Times New Roman" pitchFamily="18" charset="0"/>
              </a:rPr>
              <a:t>156.68 Millions but, </a:t>
            </a:r>
            <a:r>
              <a:rPr lang="en-US" sz="2400" dirty="0">
                <a:latin typeface="Times New Roman" pitchFamily="18" charset="0"/>
                <a:cs typeface="Times New Roman" pitchFamily="18" charset="0"/>
              </a:rPr>
              <a:t>current population </a:t>
            </a:r>
            <a:r>
              <a:rPr lang="en-US" sz="2400" dirty="0" smtClean="0">
                <a:latin typeface="Times New Roman" pitchFamily="18" charset="0"/>
                <a:cs typeface="Times New Roman" pitchFamily="18" charset="0"/>
              </a:rPr>
              <a:t>has rapid growth.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98</a:t>
            </a:r>
            <a:r>
              <a:rPr lang="en-US" sz="2400" dirty="0">
                <a:latin typeface="Times New Roman" pitchFamily="18" charset="0"/>
                <a:cs typeface="Times New Roman" pitchFamily="18" charset="0"/>
              </a:rPr>
              <a:t>% of the total population is Muslim while 2% </a:t>
            </a:r>
            <a:r>
              <a:rPr lang="en-US" sz="2400" dirty="0" smtClean="0">
                <a:latin typeface="Times New Roman" pitchFamily="18" charset="0"/>
                <a:cs typeface="Times New Roman" pitchFamily="18" charset="0"/>
              </a:rPr>
              <a:t>Non Muslims also </a:t>
            </a:r>
            <a:r>
              <a:rPr lang="en-US" sz="2400" dirty="0">
                <a:latin typeface="Times New Roman" pitchFamily="18" charset="0"/>
                <a:cs typeface="Times New Roman" pitchFamily="18" charset="0"/>
              </a:rPr>
              <a:t>live in this </a:t>
            </a:r>
            <a:r>
              <a:rPr lang="en-US" sz="2400" dirty="0" smtClean="0">
                <a:latin typeface="Times New Roman" pitchFamily="18" charset="0"/>
                <a:cs typeface="Times New Roman" pitchFamily="18" charset="0"/>
              </a:rPr>
              <a:t>country.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Density </a:t>
            </a:r>
            <a:r>
              <a:rPr lang="en-US" sz="2400" dirty="0">
                <a:latin typeface="Times New Roman" pitchFamily="18" charset="0"/>
                <a:cs typeface="Times New Roman" pitchFamily="18" charset="0"/>
              </a:rPr>
              <a:t>of population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Pakistan is </a:t>
            </a:r>
            <a:r>
              <a:rPr lang="en-US" sz="2400" dirty="0" smtClean="0">
                <a:latin typeface="Times New Roman" pitchFamily="18" charset="0"/>
                <a:cs typeface="Times New Roman" pitchFamily="18" charset="0"/>
              </a:rPr>
              <a:t>approx 170 </a:t>
            </a:r>
            <a:r>
              <a:rPr lang="en-US" sz="2400" dirty="0">
                <a:latin typeface="Times New Roman" pitchFamily="18" charset="0"/>
                <a:cs typeface="Times New Roman" pitchFamily="18" charset="0"/>
              </a:rPr>
              <a:t>persons per </a:t>
            </a:r>
            <a:r>
              <a:rPr lang="en-US" sz="2400" dirty="0" smtClean="0">
                <a:latin typeface="Times New Roman" pitchFamily="18" charset="0"/>
                <a:cs typeface="Times New Roman" pitchFamily="18" charset="0"/>
              </a:rPr>
              <a:t>sq km</a:t>
            </a:r>
            <a:r>
              <a:rPr lang="en-US" sz="2400" dirty="0">
                <a:latin typeface="Times New Roman" pitchFamily="18" charset="0"/>
                <a:cs typeface="Times New Roman" pitchFamily="18" charset="0"/>
              </a:rPr>
              <a:t>.</a:t>
            </a:r>
          </a:p>
          <a:p>
            <a:endParaRPr lang="en-US" sz="2400" dirty="0"/>
          </a:p>
        </p:txBody>
      </p:sp>
    </p:spTree>
    <p:extLst>
      <p:ext uri="{BB962C8B-B14F-4D97-AF65-F5344CB8AC3E}">
        <p14:creationId xmlns:p14="http://schemas.microsoft.com/office/powerpoint/2010/main" xmlns="" val="615184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SOCIETY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371600"/>
            <a:ext cx="10969943" cy="5257800"/>
          </a:xfrm>
        </p:spPr>
        <p:txBody>
          <a:bodyPr>
            <a:normAutofit/>
          </a:bodyPr>
          <a:lstStyle/>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Pakistan has a multicultural, multiethnic and multi sect society.  All societies are </a:t>
            </a:r>
          </a:p>
          <a:p>
            <a:pPr>
              <a:buNone/>
            </a:pPr>
            <a:r>
              <a:rPr lang="en-US" sz="2400" dirty="0" smtClean="0">
                <a:latin typeface="Times New Roman" pitchFamily="18" charset="0"/>
                <a:cs typeface="Times New Roman" pitchFamily="18" charset="0"/>
              </a:rPr>
              <a:t>made up of different types of backgrounds of people who have interacted to form a </a:t>
            </a:r>
          </a:p>
          <a:p>
            <a:pPr>
              <a:buNone/>
            </a:pPr>
            <a:r>
              <a:rPr lang="en-US" sz="2400" dirty="0" smtClean="0">
                <a:latin typeface="Times New Roman" pitchFamily="18" charset="0"/>
                <a:cs typeface="Times New Roman" pitchFamily="18" charset="0"/>
              </a:rPr>
              <a:t>whole. The process of fusion has been very slow in Pakistan: the ideas may be there but </a:t>
            </a:r>
          </a:p>
          <a:p>
            <a:pPr>
              <a:buNone/>
            </a:pPr>
            <a:r>
              <a:rPr lang="en-US" sz="2400" dirty="0" smtClean="0">
                <a:latin typeface="Times New Roman" pitchFamily="18" charset="0"/>
                <a:cs typeface="Times New Roman" pitchFamily="18" charset="0"/>
              </a:rPr>
              <a:t>the will to improve conditions is not present. In a truly well amalgamated society, the </a:t>
            </a:r>
          </a:p>
          <a:p>
            <a:pPr>
              <a:buNone/>
            </a:pPr>
            <a:r>
              <a:rPr lang="en-US" sz="2400" dirty="0" smtClean="0">
                <a:latin typeface="Times New Roman" pitchFamily="18" charset="0"/>
                <a:cs typeface="Times New Roman" pitchFamily="18" charset="0"/>
              </a:rPr>
              <a:t>people live by the same rules and under same laws. They identify themselves not by the </a:t>
            </a:r>
          </a:p>
          <a:p>
            <a:pPr>
              <a:buNone/>
            </a:pPr>
            <a:r>
              <a:rPr lang="en-US" sz="2400" dirty="0" smtClean="0">
                <a:latin typeface="Times New Roman" pitchFamily="18" charset="0"/>
                <a:cs typeface="Times New Roman" pitchFamily="18" charset="0"/>
              </a:rPr>
              <a:t>regions but by their country. Religious identification is more supreme in an Islamic </a:t>
            </a:r>
          </a:p>
          <a:p>
            <a:pPr>
              <a:buNone/>
            </a:pPr>
            <a:r>
              <a:rPr lang="en-US" sz="2400" dirty="0" smtClean="0">
                <a:latin typeface="Times New Roman" pitchFamily="18" charset="0"/>
                <a:cs typeface="Times New Roman" pitchFamily="18" charset="0"/>
              </a:rPr>
              <a:t>country like Pakistan but the sectarian divisions have greatly harmed the people, the </a:t>
            </a:r>
          </a:p>
          <a:p>
            <a:pPr>
              <a:buNone/>
            </a:pPr>
            <a:r>
              <a:rPr lang="en-US" sz="2400" dirty="0" smtClean="0">
                <a:latin typeface="Times New Roman" pitchFamily="18" charset="0"/>
                <a:cs typeface="Times New Roman" pitchFamily="18" charset="0"/>
              </a:rPr>
              <a:t>country and the image of Islam as a religion in the eyes of the world.</a:t>
            </a:r>
            <a:endParaRPr lang="en-US" sz="2400"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228600"/>
            <a:ext cx="10969943" cy="6324600"/>
          </a:xfrm>
        </p:spPr>
        <p:txBody>
          <a:bodyPr>
            <a:normAutofit fontScale="85000" lnSpcReduction="10000"/>
          </a:bodyPr>
          <a:lstStyle/>
          <a:p>
            <a:pPr>
              <a:buFont typeface="Wingdings" pitchFamily="2" charset="2"/>
              <a:buChar char="Ø"/>
            </a:pPr>
            <a:endParaRPr lang="en-US" sz="2400" dirty="0" smtClean="0">
              <a:latin typeface="Times New Roman" pitchFamily="18" charset="0"/>
              <a:cs typeface="Times New Roman" pitchFamily="18" charset="0"/>
            </a:endParaRPr>
          </a:p>
          <a:p>
            <a:pPr algn="just">
              <a:lnSpc>
                <a:spcPct val="170000"/>
              </a:lnSpc>
              <a:buFont typeface="Wingdings" pitchFamily="2" charset="2"/>
              <a:buChar char="Ø"/>
            </a:pPr>
            <a:r>
              <a:rPr lang="en-US" sz="2800" dirty="0" smtClean="0">
                <a:latin typeface="Times New Roman" pitchFamily="18" charset="0"/>
                <a:cs typeface="Times New Roman" pitchFamily="18" charset="0"/>
              </a:rPr>
              <a:t>The society of Pakistan is ethnically diverse yet overwhelmingly Muslim. Islam is </a:t>
            </a:r>
          </a:p>
          <a:p>
            <a:pPr algn="just">
              <a:lnSpc>
                <a:spcPct val="170000"/>
              </a:lnSpc>
              <a:buNone/>
            </a:pPr>
            <a:r>
              <a:rPr lang="en-US" sz="2800" dirty="0" smtClean="0">
                <a:latin typeface="Times New Roman" pitchFamily="18" charset="0"/>
                <a:cs typeface="Times New Roman" pitchFamily="18" charset="0"/>
              </a:rPr>
              <a:t>the factor that binds all strata of the society, but religion has failed to provide  a focal </a:t>
            </a:r>
          </a:p>
          <a:p>
            <a:pPr algn="just">
              <a:lnSpc>
                <a:spcPct val="170000"/>
              </a:lnSpc>
              <a:buNone/>
            </a:pPr>
            <a:r>
              <a:rPr lang="en-US" sz="2800" dirty="0" smtClean="0">
                <a:latin typeface="Times New Roman" pitchFamily="18" charset="0"/>
                <a:cs typeface="Times New Roman" pitchFamily="18" charset="0"/>
              </a:rPr>
              <a:t>point for the development of a national identity. Punjabis, </a:t>
            </a:r>
            <a:r>
              <a:rPr lang="en-US" sz="2800" dirty="0" err="1" smtClean="0">
                <a:latin typeface="Times New Roman" pitchFamily="18" charset="0"/>
                <a:cs typeface="Times New Roman" pitchFamily="18" charset="0"/>
              </a:rPr>
              <a:t>Pashtuns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Baloch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Sindhis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Muhajirs</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Kashmiris</a:t>
            </a:r>
            <a:r>
              <a:rPr lang="en-US" sz="2800" dirty="0" smtClean="0">
                <a:latin typeface="Times New Roman" pitchFamily="18" charset="0"/>
                <a:cs typeface="Times New Roman" pitchFamily="18" charset="0"/>
              </a:rPr>
              <a:t> are all Muslims, but are representatives of diverse cultural traditions and speak different languages. Loyalties, even after more than seventy years of independence, are measured in terms of ethnicity, regionalist connections, caste and </a:t>
            </a:r>
            <a:r>
              <a:rPr lang="en-US" sz="2800" i="1" dirty="0" err="1" smtClean="0">
                <a:latin typeface="Times New Roman" pitchFamily="18" charset="0"/>
                <a:cs typeface="Times New Roman" pitchFamily="18" charset="0"/>
              </a:rPr>
              <a:t>biraadri</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and family obligations. National loyalties have yet to evolve on a scale where the people become united in all measures.</a:t>
            </a:r>
            <a:endParaRPr lang="en-US" sz="2800" dirty="0">
              <a:latin typeface="Times New Roman" pitchFamily="18" charset="0"/>
              <a:cs typeface="Times New Roman" pitchFamily="18" charset="0"/>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447800"/>
            <a:ext cx="10969943" cy="4953000"/>
          </a:xfrm>
        </p:spPr>
        <p:txBody>
          <a:bodyPr>
            <a:normAutofit/>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One of the binding sources for its society is its language: uniformity of a spoken </a:t>
            </a:r>
          </a:p>
          <a:p>
            <a:pPr>
              <a:lnSpc>
                <a:spcPct val="150000"/>
              </a:lnSpc>
              <a:buNone/>
            </a:pPr>
            <a:r>
              <a:rPr lang="en-US" sz="2400" dirty="0" smtClean="0">
                <a:latin typeface="Times New Roman" pitchFamily="18" charset="0"/>
                <a:cs typeface="Times New Roman" pitchFamily="18" charset="0"/>
              </a:rPr>
              <a:t>language is an important aspect of cultural unity. Pakistan for which the movement of </a:t>
            </a:r>
          </a:p>
          <a:p>
            <a:pPr>
              <a:lnSpc>
                <a:spcPct val="150000"/>
              </a:lnSpc>
              <a:buNone/>
            </a:pPr>
            <a:r>
              <a:rPr lang="en-US" sz="2400" dirty="0" smtClean="0">
                <a:latin typeface="Times New Roman" pitchFamily="18" charset="0"/>
                <a:cs typeface="Times New Roman" pitchFamily="18" charset="0"/>
              </a:rPr>
              <a:t>independence started with the issue of language did not have one language. Twenty-</a:t>
            </a:r>
          </a:p>
          <a:p>
            <a:pPr>
              <a:lnSpc>
                <a:spcPct val="150000"/>
              </a:lnSpc>
              <a:buNone/>
            </a:pPr>
            <a:r>
              <a:rPr lang="en-US" sz="2400" dirty="0" smtClean="0">
                <a:latin typeface="Times New Roman" pitchFamily="18" charset="0"/>
                <a:cs typeface="Times New Roman" pitchFamily="18" charset="0"/>
              </a:rPr>
              <a:t>four years after independence, in 1971, the issue of national language resulted in the </a:t>
            </a:r>
          </a:p>
          <a:p>
            <a:pPr>
              <a:lnSpc>
                <a:spcPct val="150000"/>
              </a:lnSpc>
              <a:buNone/>
            </a:pPr>
            <a:r>
              <a:rPr lang="en-US" sz="2400" dirty="0" smtClean="0">
                <a:latin typeface="Times New Roman" pitchFamily="18" charset="0"/>
                <a:cs typeface="Times New Roman" pitchFamily="18" charset="0"/>
              </a:rPr>
              <a:t>secession of  East Pakistan. Language has remained an issue that evoked much public </a:t>
            </a:r>
          </a:p>
          <a:p>
            <a:pPr>
              <a:lnSpc>
                <a:spcPct val="150000"/>
              </a:lnSpc>
              <a:buNone/>
            </a:pPr>
            <a:r>
              <a:rPr lang="en-US" sz="2400" dirty="0" smtClean="0">
                <a:latin typeface="Times New Roman" pitchFamily="18" charset="0"/>
                <a:cs typeface="Times New Roman" pitchFamily="18" charset="0"/>
              </a:rPr>
              <a:t>and private outcry frequently. Urdu began as lingua franca linking the Turkish and </a:t>
            </a:r>
          </a:p>
          <a:p>
            <a:pPr>
              <a:lnSpc>
                <a:spcPct val="150000"/>
              </a:lnSpc>
              <a:buNone/>
            </a:pPr>
            <a:r>
              <a:rPr lang="en-US" sz="2400" dirty="0" smtClean="0">
                <a:latin typeface="Times New Roman" pitchFamily="18" charset="0"/>
                <a:cs typeface="Times New Roman" pitchFamily="18" charset="0"/>
              </a:rPr>
              <a:t>Persian speaking elite and the people of northern India during the period between the eleventh and thirteenth centuries. </a:t>
            </a:r>
            <a:endParaRPr lang="en-US" sz="2400" dirty="0">
              <a:latin typeface="Times New Roman" pitchFamily="18" charset="0"/>
              <a:cs typeface="Times New Roman" pitchFamily="18"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CULTURE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981200"/>
            <a:ext cx="10969943" cy="3886199"/>
          </a:xfrm>
        </p:spPr>
        <p:txBody>
          <a:bodyPr>
            <a:normAutofit/>
          </a:bodyPr>
          <a:lstStyle/>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Culture is a vast term. Culture is applied to the positive or negative characteristics on </a:t>
            </a:r>
          </a:p>
          <a:p>
            <a:pPr>
              <a:buNone/>
            </a:pPr>
            <a:r>
              <a:rPr lang="en-US" sz="2400" dirty="0" smtClean="0">
                <a:latin typeface="Times New Roman" pitchFamily="18" charset="0"/>
                <a:cs typeface="Times New Roman" pitchFamily="18" charset="0"/>
              </a:rPr>
              <a:t>the basis of which a community or nation is identified and distinguished from other </a:t>
            </a:r>
          </a:p>
          <a:p>
            <a:pPr>
              <a:buNone/>
            </a:pPr>
            <a:r>
              <a:rPr lang="en-US" sz="2400" dirty="0" smtClean="0">
                <a:latin typeface="Times New Roman" pitchFamily="18" charset="0"/>
                <a:cs typeface="Times New Roman" pitchFamily="18" charset="0"/>
              </a:rPr>
              <a:t>human groups. Sum total of the higher achievement of group life, which a community </a:t>
            </a:r>
          </a:p>
          <a:p>
            <a:pPr>
              <a:buNone/>
            </a:pPr>
            <a:r>
              <a:rPr lang="en-US" sz="2400" dirty="0" smtClean="0">
                <a:latin typeface="Times New Roman" pitchFamily="18" charset="0"/>
                <a:cs typeface="Times New Roman" pitchFamily="18" charset="0"/>
              </a:rPr>
              <a:t>or nation has acquired through its historical experience in different fields like the</a:t>
            </a:r>
          </a:p>
          <a:p>
            <a:pPr>
              <a:buNone/>
            </a:pPr>
            <a:r>
              <a:rPr lang="en-US" sz="2400" dirty="0" smtClean="0">
                <a:latin typeface="Times New Roman" pitchFamily="18" charset="0"/>
                <a:cs typeface="Times New Roman" pitchFamily="18" charset="0"/>
              </a:rPr>
              <a:t>physical sciences, social sciences, arts, crafts, religion, ethics, and social behavior; is </a:t>
            </a:r>
          </a:p>
          <a:p>
            <a:pPr>
              <a:buNone/>
            </a:pPr>
            <a:r>
              <a:rPr lang="en-US" sz="2400" dirty="0" smtClean="0">
                <a:latin typeface="Times New Roman" pitchFamily="18" charset="0"/>
                <a:cs typeface="Times New Roman" pitchFamily="18" charset="0"/>
              </a:rPr>
              <a:t>called its culture.</a:t>
            </a:r>
            <a:endParaRPr lang="en-US" sz="2400" dirty="0">
              <a:latin typeface="Times New Roman" pitchFamily="18" charset="0"/>
              <a:cs typeface="Times New Roman" pitchFamily="18"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676401"/>
            <a:ext cx="10969943" cy="4648199"/>
          </a:xfrm>
        </p:spPr>
        <p:txBody>
          <a:bodyPr>
            <a:normAutofit/>
          </a:bodyPr>
          <a:lstStyle/>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Culture denotes the living patterns of the  people living in a particular area or region.    </a:t>
            </a:r>
          </a:p>
          <a:p>
            <a:pPr>
              <a:buNone/>
            </a:pPr>
            <a:r>
              <a:rPr lang="en-US" sz="2400" dirty="0" smtClean="0">
                <a:latin typeface="Times New Roman" pitchFamily="18" charset="0"/>
                <a:cs typeface="Times New Roman" pitchFamily="18" charset="0"/>
              </a:rPr>
              <a:t>It is reflected through their arts, customs, habits, religion and many other things like </a:t>
            </a:r>
          </a:p>
          <a:p>
            <a:pPr>
              <a:buNone/>
            </a:pPr>
            <a:r>
              <a:rPr lang="en-US" sz="2400" dirty="0" smtClean="0">
                <a:latin typeface="Times New Roman" pitchFamily="18" charset="0"/>
                <a:cs typeface="Times New Roman" pitchFamily="18" charset="0"/>
              </a:rPr>
              <a:t>this. Human communities inhabiting different areas of the world have distinct </a:t>
            </a:r>
          </a:p>
          <a:p>
            <a:pPr>
              <a:buNone/>
            </a:pPr>
            <a:r>
              <a:rPr lang="en-US" sz="2400" dirty="0" smtClean="0">
                <a:latin typeface="Times New Roman" pitchFamily="18" charset="0"/>
                <a:cs typeface="Times New Roman" pitchFamily="18" charset="0"/>
              </a:rPr>
              <a:t>characteristics which differentiate them from each other. These characteristics have the </a:t>
            </a:r>
          </a:p>
          <a:p>
            <a:pPr>
              <a:buNone/>
            </a:pPr>
            <a:r>
              <a:rPr lang="en-US" sz="2400" dirty="0" smtClean="0">
                <a:latin typeface="Times New Roman" pitchFamily="18" charset="0"/>
                <a:cs typeface="Times New Roman" pitchFamily="18" charset="0"/>
              </a:rPr>
              <a:t>imprints of the historical process they have passed through; and the land, climate and </a:t>
            </a:r>
          </a:p>
          <a:p>
            <a:pPr>
              <a:buNone/>
            </a:pPr>
            <a:r>
              <a:rPr lang="en-US" sz="2400" dirty="0" smtClean="0">
                <a:latin typeface="Times New Roman" pitchFamily="18" charset="0"/>
                <a:cs typeface="Times New Roman" pitchFamily="18" charset="0"/>
              </a:rPr>
              <a:t>environment they live in.</a:t>
            </a:r>
            <a:endParaRPr lang="en-US" sz="2400" dirty="0">
              <a:latin typeface="Times New Roman" pitchFamily="18" charset="0"/>
              <a:cs typeface="Times New Roman" pitchFamily="18" charset="0"/>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055781" cy="1600200"/>
          </a:xfrm>
        </p:spPr>
        <p:txBody>
          <a:bodyPr>
            <a:normAutofit/>
          </a:bodyPr>
          <a:lstStyle/>
          <a:p>
            <a:r>
              <a:rPr lang="en-US" sz="4000" b="1" dirty="0" smtClean="0">
                <a:latin typeface="Times New Roman" pitchFamily="18" charset="0"/>
                <a:cs typeface="Times New Roman" pitchFamily="18" charset="0"/>
              </a:rPr>
              <a:t>COMMON CHARACTERISTICS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981200"/>
            <a:ext cx="11123771" cy="4648200"/>
          </a:xfrm>
        </p:spPr>
        <p:txBody>
          <a:bodyPr>
            <a:normAutofit/>
          </a:bodyPr>
          <a:lstStyle/>
          <a:p>
            <a:pPr>
              <a:buFont typeface="Wingdings" pitchFamily="2" charset="2"/>
              <a:buChar char="Ø"/>
            </a:pPr>
            <a:r>
              <a:rPr lang="en-US" sz="2400" b="1" dirty="0" smtClean="0">
                <a:latin typeface="Times New Roman" pitchFamily="18" charset="0"/>
                <a:cs typeface="Times New Roman" pitchFamily="18" charset="0"/>
              </a:rPr>
              <a:t>RELIGIOUS UNITY:</a:t>
            </a:r>
          </a:p>
          <a:p>
            <a:pPr>
              <a:buNone/>
            </a:pPr>
            <a:r>
              <a:rPr lang="en-US" sz="2400" dirty="0" smtClean="0">
                <a:latin typeface="Times New Roman" pitchFamily="18" charset="0"/>
                <a:cs typeface="Times New Roman" pitchFamily="18" charset="0"/>
              </a:rPr>
              <a:t>Almost 98 percent of the people in Pakistan are Muslims. They have deep love for their </a:t>
            </a:r>
          </a:p>
          <a:p>
            <a:pPr>
              <a:buNone/>
            </a:pPr>
            <a:r>
              <a:rPr lang="en-US" sz="2400" dirty="0" smtClean="0">
                <a:latin typeface="Times New Roman" pitchFamily="18" charset="0"/>
                <a:cs typeface="Times New Roman" pitchFamily="18" charset="0"/>
              </a:rPr>
              <a:t>faith and are ready to render any sacrifice in the name of religion. This love and devotion </a:t>
            </a:r>
          </a:p>
          <a:p>
            <a:pPr>
              <a:buNone/>
            </a:pPr>
            <a:r>
              <a:rPr lang="en-US" sz="2400" dirty="0" smtClean="0">
                <a:latin typeface="Times New Roman" pitchFamily="18" charset="0"/>
                <a:cs typeface="Times New Roman" pitchFamily="18" charset="0"/>
              </a:rPr>
              <a:t>for Islam  served as the basic motive force behind their struggle for a free homeland--</a:t>
            </a:r>
          </a:p>
          <a:p>
            <a:pPr>
              <a:buNone/>
            </a:pPr>
            <a:r>
              <a:rPr lang="en-US" sz="2400" dirty="0" smtClean="0">
                <a:latin typeface="Times New Roman" pitchFamily="18" charset="0"/>
                <a:cs typeface="Times New Roman" pitchFamily="18" charset="0"/>
              </a:rPr>
              <a:t>Pakistan. Only Islam is the basis of survival. But living patterns of the people of </a:t>
            </a:r>
          </a:p>
          <a:p>
            <a:pPr>
              <a:buNone/>
            </a:pPr>
            <a:r>
              <a:rPr lang="en-US" sz="2400" dirty="0" smtClean="0">
                <a:latin typeface="Times New Roman" pitchFamily="18" charset="0"/>
                <a:cs typeface="Times New Roman" pitchFamily="18" charset="0"/>
              </a:rPr>
              <a:t>Pakistan do not strictly conform to the standards set by Islam. However, Social habits and </a:t>
            </a:r>
          </a:p>
          <a:p>
            <a:pPr>
              <a:buNone/>
            </a:pPr>
            <a:r>
              <a:rPr lang="en-US" sz="2400" dirty="0" smtClean="0">
                <a:latin typeface="Times New Roman" pitchFamily="18" charset="0"/>
                <a:cs typeface="Times New Roman" pitchFamily="18" charset="0"/>
              </a:rPr>
              <a:t>rituals bear some of the un-Islamic influences those have been acquired with social </a:t>
            </a:r>
          </a:p>
          <a:p>
            <a:pPr>
              <a:buNone/>
            </a:pPr>
            <a:r>
              <a:rPr lang="en-US" sz="2400" dirty="0" smtClean="0">
                <a:latin typeface="Times New Roman" pitchFamily="18" charset="0"/>
                <a:cs typeface="Times New Roman" pitchFamily="18" charset="0"/>
              </a:rPr>
              <a:t>interaction with other communities. </a:t>
            </a:r>
            <a:endParaRPr lang="en-US" sz="2400" dirty="0">
              <a:latin typeface="Times New Roman" pitchFamily="18" charset="0"/>
              <a:cs typeface="Times New Roman" pitchFamily="18" charset="0"/>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2057401"/>
            <a:ext cx="10969943" cy="4068763"/>
          </a:xfrm>
        </p:spPr>
        <p:txBody>
          <a:bodyPr>
            <a:normAutofit/>
          </a:bodyPr>
          <a:lstStyle/>
          <a:p>
            <a:pPr>
              <a:buFont typeface="Wingdings" pitchFamily="2" charset="2"/>
              <a:buChar char="Ø"/>
            </a:pPr>
            <a:r>
              <a:rPr lang="en-US" sz="2400" b="1" dirty="0" smtClean="0">
                <a:latin typeface="Times New Roman" pitchFamily="18" charset="0"/>
                <a:cs typeface="Times New Roman" pitchFamily="18" charset="0"/>
              </a:rPr>
              <a:t> HETEROGENOUS CHARACTER:</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Pakistan is not inhabited by a single ethnic group. The area which now forms Pakistan </a:t>
            </a:r>
          </a:p>
          <a:p>
            <a:pPr>
              <a:buNone/>
            </a:pPr>
            <a:r>
              <a:rPr lang="en-US" sz="2400" dirty="0" smtClean="0">
                <a:latin typeface="Times New Roman" pitchFamily="18" charset="0"/>
                <a:cs typeface="Times New Roman" pitchFamily="18" charset="0"/>
              </a:rPr>
              <a:t>attracted people from different parts of the world; these people came here and made this </a:t>
            </a:r>
          </a:p>
          <a:p>
            <a:pPr>
              <a:buNone/>
            </a:pPr>
            <a:r>
              <a:rPr lang="en-US" sz="2400" dirty="0" smtClean="0">
                <a:latin typeface="Times New Roman" pitchFamily="18" charset="0"/>
                <a:cs typeface="Times New Roman" pitchFamily="18" charset="0"/>
              </a:rPr>
              <a:t>land their permanent homeland. The social system which is not identified as ‘Pakistani </a:t>
            </a:r>
          </a:p>
          <a:p>
            <a:pPr>
              <a:buNone/>
            </a:pPr>
            <a:r>
              <a:rPr lang="en-US" sz="2400" dirty="0" smtClean="0">
                <a:latin typeface="Times New Roman" pitchFamily="18" charset="0"/>
                <a:cs typeface="Times New Roman" pitchFamily="18" charset="0"/>
              </a:rPr>
              <a:t>Culture’ has emerged as a synthesis of Arab, Iranian, Greek, British and number of other </a:t>
            </a:r>
          </a:p>
          <a:p>
            <a:pPr>
              <a:buNone/>
            </a:pPr>
            <a:r>
              <a:rPr lang="en-US" sz="2400" dirty="0" smtClean="0">
                <a:latin typeface="Times New Roman" pitchFamily="18" charset="0"/>
                <a:cs typeface="Times New Roman" pitchFamily="18" charset="0"/>
              </a:rPr>
              <a:t>cultural impacts.</a:t>
            </a:r>
            <a:endParaRPr lang="en-US" sz="2400" dirty="0">
              <a:latin typeface="Times New Roman" pitchFamily="18" charset="0"/>
              <a:cs typeface="Times New Roman" pitchFamily="18"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FAMILY LIFE</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AND CUSTOMS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600200"/>
            <a:ext cx="10969943" cy="4800600"/>
          </a:xfrm>
        </p:spPr>
        <p:txBody>
          <a:bodyPr>
            <a:normAutofit/>
          </a:bodyPr>
          <a:lstStyle/>
          <a:p>
            <a:pPr>
              <a:buNone/>
            </a:pPr>
            <a:r>
              <a:rPr lang="en-US" sz="2400" dirty="0" smtClean="0">
                <a:latin typeface="Times New Roman" pitchFamily="18" charset="0"/>
                <a:cs typeface="Times New Roman" pitchFamily="18" charset="0"/>
              </a:rPr>
              <a:t>Following are the notable features of the culture of Pakistan:</a:t>
            </a: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Joint family system is practiced, young members of the family pay due respect         to elders.</a:t>
            </a: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Head of the family is an elderly male, women are </a:t>
            </a:r>
            <a:r>
              <a:rPr lang="en-US" sz="2400" dirty="0" err="1" smtClean="0">
                <a:latin typeface="Times New Roman" pitchFamily="18" charset="0"/>
                <a:cs typeface="Times New Roman" pitchFamily="18" charset="0"/>
              </a:rPr>
              <a:t>honoured</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In the rituals and customs, regarding marriage and mourning local traditions dominate.</a:t>
            </a:r>
          </a:p>
          <a:p>
            <a:pPr>
              <a:buFont typeface="Wingdings" pitchFamily="2" charset="2"/>
              <a:buChar char="Ø"/>
            </a:pPr>
            <a:r>
              <a:rPr lang="en-US" sz="2400" dirty="0" smtClean="0">
                <a:latin typeface="Times New Roman" pitchFamily="18" charset="0"/>
                <a:cs typeface="Times New Roman" pitchFamily="18" charset="0"/>
              </a:rPr>
              <a:t> Family system in Pakistan is very sound and stable; incidence of divorce is extremely low and is considered a curse, when compared with the western society.</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609600"/>
          </a:xfrm>
        </p:spPr>
        <p:txBody>
          <a:bodyPr>
            <a:normAutofit fontScale="90000"/>
          </a:bodyPr>
          <a:lstStyle/>
          <a:p>
            <a:pPr algn="ctr"/>
            <a:r>
              <a:rPr lang="en-US" b="1" dirty="0" smtClean="0">
                <a:latin typeface="Times New Roman" pitchFamily="18" charset="0"/>
                <a:cs typeface="Times New Roman" pitchFamily="18" charset="0"/>
              </a:rPr>
              <a:t>NATIONAL RESOURCES</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219201"/>
            <a:ext cx="9134391" cy="4800600"/>
          </a:xfrm>
        </p:spPr>
        <p:txBody>
          <a:bodyPr>
            <a:normAutofit/>
          </a:bodyPr>
          <a:lstStyle/>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NATURAL RESOURCES</a:t>
            </a:r>
          </a:p>
          <a:p>
            <a:pPr lvl="1"/>
            <a:r>
              <a:rPr lang="en-US" sz="2400" dirty="0" smtClean="0">
                <a:latin typeface="Times New Roman" pitchFamily="18" charset="0"/>
                <a:cs typeface="Times New Roman" pitchFamily="18" charset="0"/>
              </a:rPr>
              <a:t>MINERAL RESOURCES</a:t>
            </a:r>
          </a:p>
          <a:p>
            <a:pPr lvl="1"/>
            <a:r>
              <a:rPr lang="en-US" sz="2400" dirty="0" smtClean="0">
                <a:latin typeface="Times New Roman" pitchFamily="18" charset="0"/>
                <a:cs typeface="Times New Roman" pitchFamily="18" charset="0"/>
              </a:rPr>
              <a:t>Gas, Petroleum, Coal, Water and Nuclear Energy</a:t>
            </a:r>
          </a:p>
          <a:p>
            <a:pPr lvl="1"/>
            <a:r>
              <a:rPr lang="en-US" sz="2400" dirty="0" smtClean="0">
                <a:latin typeface="Times New Roman" pitchFamily="18" charset="0"/>
                <a:cs typeface="Times New Roman" pitchFamily="18" charset="0"/>
              </a:rPr>
              <a:t>Forests</a:t>
            </a:r>
          </a:p>
          <a:p>
            <a:pPr lvl="1"/>
            <a:r>
              <a:rPr lang="en-US" sz="2400" dirty="0" smtClean="0">
                <a:latin typeface="Times New Roman" pitchFamily="18" charset="0"/>
                <a:cs typeface="Times New Roman" pitchFamily="18" charset="0"/>
              </a:rPr>
              <a:t>Agriculture</a:t>
            </a: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MATERIAL </a:t>
            </a:r>
            <a:r>
              <a:rPr lang="en-US" sz="2400" dirty="0" smtClean="0">
                <a:latin typeface="Times New Roman" pitchFamily="18" charset="0"/>
                <a:cs typeface="Times New Roman" pitchFamily="18" charset="0"/>
              </a:rPr>
              <a:t>RESOURSES i.e. Industries etcetera</a:t>
            </a: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HUMAN RESOURCE</a:t>
            </a:r>
          </a:p>
          <a:p>
            <a:pPr>
              <a:buFont typeface="Wingdings" pitchFamily="2" charset="2"/>
              <a:buChar char="Ø"/>
            </a:pPr>
            <a:r>
              <a:rPr lang="en-US" sz="2400" dirty="0" smtClean="0">
                <a:latin typeface="Times New Roman" pitchFamily="18" charset="0"/>
                <a:cs typeface="Times New Roman" pitchFamily="18" charset="0"/>
              </a:rPr>
              <a:t>MILITARY </a:t>
            </a:r>
            <a:r>
              <a:rPr lang="en-US" sz="2400" dirty="0">
                <a:latin typeface="Times New Roman" pitchFamily="18" charset="0"/>
                <a:cs typeface="Times New Roman" pitchFamily="18" charset="0"/>
              </a:rPr>
              <a:t>STRENGTH</a:t>
            </a:r>
            <a:endParaRPr lang="en-GB"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417995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914400"/>
          </a:xfrm>
        </p:spPr>
        <p:txBody>
          <a:bodyPr>
            <a:normAutofit/>
          </a:bodyPr>
          <a:lstStyle/>
          <a:p>
            <a:pPr algn="l"/>
            <a:r>
              <a:rPr lang="en-US" b="1" dirty="0" smtClean="0">
                <a:latin typeface="Times New Roman" pitchFamily="18" charset="0"/>
                <a:cs typeface="Times New Roman" pitchFamily="18" charset="0"/>
              </a:rPr>
              <a:t>                     SEQUENCE</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295399"/>
            <a:ext cx="9134391" cy="4724401"/>
          </a:xfrm>
        </p:spPr>
        <p:txBody>
          <a:bodyPr>
            <a:normAutofit/>
          </a:bodyPr>
          <a:lstStyle/>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Introduction  </a:t>
            </a:r>
          </a:p>
          <a:p>
            <a:pPr>
              <a:buFont typeface="Wingdings" pitchFamily="2" charset="2"/>
              <a:buChar char="Ø"/>
            </a:pPr>
            <a:r>
              <a:rPr lang="en-US" sz="2800" dirty="0" smtClean="0">
                <a:latin typeface="Times New Roman" pitchFamily="18" charset="0"/>
                <a:cs typeface="Times New Roman" pitchFamily="18" charset="0"/>
              </a:rPr>
              <a:t>Location and Geo-Strategic Importance </a:t>
            </a:r>
          </a:p>
          <a:p>
            <a:pPr>
              <a:buFont typeface="Wingdings" pitchFamily="2" charset="2"/>
              <a:buChar char="Ø"/>
            </a:pPr>
            <a:r>
              <a:rPr lang="en-US" sz="2800" dirty="0" smtClean="0">
                <a:latin typeface="Times New Roman" pitchFamily="18" charset="0"/>
                <a:cs typeface="Times New Roman" pitchFamily="18" charset="0"/>
              </a:rPr>
              <a:t>Population and People </a:t>
            </a:r>
          </a:p>
          <a:p>
            <a:pPr>
              <a:buFont typeface="Wingdings" pitchFamily="2" charset="2"/>
              <a:buChar char="Ø"/>
            </a:pPr>
            <a:r>
              <a:rPr lang="en-US" sz="2800" dirty="0" smtClean="0">
                <a:latin typeface="Times New Roman" pitchFamily="18" charset="0"/>
                <a:cs typeface="Times New Roman" pitchFamily="18" charset="0"/>
              </a:rPr>
              <a:t>Social Structure and Culture  </a:t>
            </a:r>
          </a:p>
          <a:p>
            <a:pPr>
              <a:buFont typeface="Wingdings" pitchFamily="2" charset="2"/>
              <a:buChar char="Ø"/>
            </a:pPr>
            <a:r>
              <a:rPr lang="en-US" sz="2800" dirty="0" smtClean="0">
                <a:latin typeface="Times New Roman" pitchFamily="18" charset="0"/>
                <a:cs typeface="Times New Roman" pitchFamily="18" charset="0"/>
              </a:rPr>
              <a:t>Power Potentials of Pakistan (Resources &amp; Energy) </a:t>
            </a:r>
          </a:p>
          <a:p>
            <a:pPr>
              <a:buFont typeface="Wingdings" pitchFamily="2" charset="2"/>
              <a:buChar char="Ø"/>
            </a:pPr>
            <a:r>
              <a:rPr lang="en-US" sz="2800" dirty="0" smtClean="0">
                <a:latin typeface="Times New Roman" pitchFamily="18" charset="0"/>
                <a:cs typeface="Times New Roman" pitchFamily="18" charset="0"/>
              </a:rPr>
              <a:t>Human Resource </a:t>
            </a:r>
          </a:p>
          <a:p>
            <a:pPr>
              <a:buFont typeface="Wingdings" pitchFamily="2" charset="2"/>
              <a:buChar char="Ø"/>
            </a:pPr>
            <a:r>
              <a:rPr lang="en-US" sz="2800" dirty="0" smtClean="0">
                <a:latin typeface="Times New Roman" pitchFamily="18" charset="0"/>
                <a:cs typeface="Times New Roman" pitchFamily="18" charset="0"/>
              </a:rPr>
              <a:t>Conclusion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53704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457200"/>
          </a:xfrm>
        </p:spPr>
        <p:txBody>
          <a:bodyPr>
            <a:normAutofit fontScale="90000"/>
          </a:bodyPr>
          <a:lstStyle/>
          <a:p>
            <a:pPr algn="ctr"/>
            <a:r>
              <a:rPr lang="en-US" b="1" dirty="0" smtClean="0">
                <a:latin typeface="Times New Roman" pitchFamily="18" charset="0"/>
                <a:cs typeface="Times New Roman" pitchFamily="18" charset="0"/>
              </a:rPr>
              <a:t>NATURAL RESOURCES</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295401"/>
            <a:ext cx="9134391" cy="4724400"/>
          </a:xfrm>
        </p:spPr>
        <p:txBody>
          <a:bodyPr>
            <a:normAutofit/>
          </a:bodyPr>
          <a:lstStyle/>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National resources of a country are backbone for its industrial and economical development which play a dominant role in accelerating the pace of progress and prosperity. Economic development of a country is not possible without the availability of natural resources. Natural resources means  minerals, forests, hydro power, energy etcetera.</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609600"/>
          </a:xfrm>
        </p:spPr>
        <p:txBody>
          <a:bodyPr>
            <a:normAutofit fontScale="90000"/>
          </a:bodyPr>
          <a:lstStyle/>
          <a:p>
            <a:pPr algn="ctr"/>
            <a:r>
              <a:rPr lang="en-US" b="1" dirty="0" smtClean="0">
                <a:latin typeface="Times New Roman" pitchFamily="18" charset="0"/>
                <a:cs typeface="Times New Roman" pitchFamily="18" charset="0"/>
              </a:rPr>
              <a:t>Cont… </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219201"/>
            <a:ext cx="9134391" cy="4800600"/>
          </a:xfrm>
        </p:spPr>
        <p:txBody>
          <a:bodyPr>
            <a:normAutofit/>
          </a:bodyPr>
          <a:lstStyle/>
          <a:p>
            <a:pPr marL="0" indent="0" algn="just">
              <a:buClr>
                <a:schemeClr val="tx1"/>
              </a:buClr>
              <a:buNone/>
            </a:pPr>
            <a:r>
              <a:rPr lang="en-US" sz="2400" b="1" dirty="0" smtClean="0">
                <a:latin typeface="Times New Roman" pitchFamily="18" charset="0"/>
                <a:cs typeface="Times New Roman" pitchFamily="18" charset="0"/>
              </a:rPr>
              <a:t>   Natural Gas:</a:t>
            </a:r>
          </a:p>
          <a:p>
            <a:pPr algn="just">
              <a:buNone/>
            </a:pPr>
            <a:r>
              <a:rPr lang="en-US" sz="2400" dirty="0" smtClean="0">
                <a:latin typeface="Times New Roman" pitchFamily="18" charset="0"/>
                <a:cs typeface="Times New Roman" pitchFamily="18" charset="0"/>
              </a:rPr>
              <a:t>    Natural gas is used in domestic cooking, thermal power stations and steel furnaces and as a raw material for fertilizer industry and as CNG for transport purpose. It is used almost in every industry. It is found in Sui, </a:t>
            </a:r>
            <a:r>
              <a:rPr lang="en-US" sz="2400" dirty="0" err="1" smtClean="0">
                <a:latin typeface="Times New Roman" pitchFamily="18" charset="0"/>
                <a:cs typeface="Times New Roman" pitchFamily="18" charset="0"/>
              </a:rPr>
              <a:t>Attock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Pirkoh</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Kandhkot</a:t>
            </a:r>
            <a:r>
              <a:rPr lang="en-US" sz="2400" dirty="0" smtClean="0">
                <a:latin typeface="Times New Roman" pitchFamily="18" charset="0"/>
                <a:cs typeface="Times New Roman" pitchFamily="18" charset="0"/>
              </a:rPr>
              <a:t>.</a:t>
            </a:r>
          </a:p>
          <a:p>
            <a:pPr algn="just">
              <a:buNone/>
            </a:pPr>
            <a:r>
              <a:rPr lang="en-US" sz="2400" b="1" dirty="0" smtClean="0">
                <a:latin typeface="Times New Roman" pitchFamily="18" charset="0"/>
                <a:cs typeface="Times New Roman" pitchFamily="18" charset="0"/>
              </a:rPr>
              <a:t>   Petroleum:</a:t>
            </a:r>
          </a:p>
          <a:p>
            <a:pPr algn="just">
              <a:buNone/>
            </a:pPr>
            <a:r>
              <a:rPr lang="en-US" sz="2400" dirty="0" smtClean="0">
                <a:latin typeface="Times New Roman" pitchFamily="18" charset="0"/>
                <a:cs typeface="Times New Roman" pitchFamily="18" charset="0"/>
              </a:rPr>
              <a:t>     Petroleum or Crude oil is used in transport, power-generating stations and in iron/ steel furnaces. Petroleum is known as black gold. Out of the total requirement, only 40 percent is produced within the country and the rest is imported from Gulf Countries. Crude oil is found at Badin, </a:t>
            </a:r>
            <a:r>
              <a:rPr lang="en-US" sz="2400" dirty="0" err="1" smtClean="0">
                <a:latin typeface="Times New Roman" pitchFamily="18" charset="0"/>
                <a:cs typeface="Times New Roman" pitchFamily="18" charset="0"/>
              </a:rPr>
              <a:t>Chakwal</a:t>
            </a:r>
            <a:r>
              <a:rPr lang="en-US" sz="2400" dirty="0" smtClean="0">
                <a:latin typeface="Times New Roman" pitchFamily="18" charset="0"/>
                <a:cs typeface="Times New Roman" pitchFamily="18" charset="0"/>
              </a:rPr>
              <a:t>, Rawalpindi, </a:t>
            </a:r>
            <a:r>
              <a:rPr lang="en-US" sz="2400" dirty="0" err="1" smtClean="0">
                <a:latin typeface="Times New Roman" pitchFamily="18" charset="0"/>
                <a:cs typeface="Times New Roman" pitchFamily="18" charset="0"/>
              </a:rPr>
              <a:t>Attock</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Mianwali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Pothohar</a:t>
            </a:r>
            <a:r>
              <a:rPr lang="en-US" sz="2400" dirty="0" smtClean="0">
                <a:latin typeface="Times New Roman" pitchFamily="18" charset="0"/>
                <a:cs typeface="Times New Roman" pitchFamily="18" charset="0"/>
              </a:rPr>
              <a:t> Region.</a:t>
            </a:r>
          </a:p>
          <a:p>
            <a:pPr algn="just">
              <a:buNone/>
            </a:pPr>
            <a:endParaRPr lang="en-US"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304800"/>
          </a:xfrm>
        </p:spPr>
        <p:txBody>
          <a:bodyPr>
            <a:normAutofit fontScale="90000"/>
          </a:bodyPr>
          <a:lstStyle/>
          <a:p>
            <a:pPr algn="ctr"/>
            <a:r>
              <a:rPr lang="en-US" b="1" dirty="0" smtClean="0">
                <a:latin typeface="Times New Roman" pitchFamily="18" charset="0"/>
                <a:cs typeface="Times New Roman" pitchFamily="18" charset="0"/>
              </a:rPr>
              <a:t>Cont…</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293813" y="1066800"/>
            <a:ext cx="9753600" cy="5410200"/>
          </a:xfrm>
        </p:spPr>
        <p:txBody>
          <a:bodyPr>
            <a:noAutofit/>
          </a:bodyPr>
          <a:lstStyle/>
          <a:p>
            <a:pPr algn="just">
              <a:buNone/>
            </a:pPr>
            <a:r>
              <a:rPr lang="en-US" sz="2400" b="1" dirty="0" smtClean="0">
                <a:latin typeface="Times New Roman" pitchFamily="18" charset="0"/>
                <a:cs typeface="Times New Roman" pitchFamily="18" charset="0"/>
              </a:rPr>
              <a:t>  Coal: </a:t>
            </a:r>
          </a:p>
          <a:p>
            <a:pPr algn="just">
              <a:buNone/>
            </a:pPr>
            <a:r>
              <a:rPr lang="en-US" sz="2400" b="1" dirty="0" smtClean="0">
                <a:latin typeface="Times New Roman" pitchFamily="18" charset="0"/>
                <a:cs typeface="Times New Roman" pitchFamily="18" charset="0"/>
              </a:rPr>
              <a:t>    </a:t>
            </a:r>
          </a:p>
          <a:p>
            <a:pPr algn="just">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is used in thermal power stations and in furnaces for making bricks. About 80 percent of cement industry has now switched over to indigenous coal from furnace oil that has saved considerable foreign exchange being spent on the import of furnace oil. Quality of coal is not very good. It is available at </a:t>
            </a:r>
            <a:r>
              <a:rPr lang="en-US" sz="2400" dirty="0" err="1" smtClean="0">
                <a:latin typeface="Times New Roman" pitchFamily="18" charset="0"/>
                <a:cs typeface="Times New Roman" pitchFamily="18" charset="0"/>
              </a:rPr>
              <a:t>Dandot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Makerwal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Harnaai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Laakhra</a:t>
            </a:r>
            <a:r>
              <a:rPr lang="en-US" sz="2400" dirty="0" smtClean="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coalfield in Thar has huge coal reserves of about 175 billion tones. In view of the anticipated shortfall of electricity and other energy resources during the next 10 years, the maximum quantity of Coal would be required in power generation and gasification. </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609600"/>
          </a:xfrm>
        </p:spPr>
        <p:txBody>
          <a:bodyPr>
            <a:normAutofit fontScale="90000"/>
          </a:bodyPr>
          <a:lstStyle/>
          <a:p>
            <a:pPr algn="ctr"/>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295400"/>
            <a:ext cx="9134391" cy="4953000"/>
          </a:xfrm>
        </p:spPr>
        <p:txBody>
          <a:bodyPr>
            <a:noAutofit/>
          </a:bodyPr>
          <a:lstStyle/>
          <a:p>
            <a:pPr algn="just">
              <a:buFont typeface="Wingdings" pitchFamily="2" charset="2"/>
              <a:buChar char="Ø"/>
            </a:pPr>
            <a:r>
              <a:rPr lang="en-US" sz="2400" dirty="0" smtClean="0">
                <a:latin typeface="Times New Roman" pitchFamily="18" charset="0"/>
                <a:cs typeface="Times New Roman" pitchFamily="18" charset="0"/>
              </a:rPr>
              <a:t> To ascertain commercial viability of mining coal from Thar, German consultants have completed  feasibility on a specific block in Thar Coalfield. </a:t>
            </a:r>
          </a:p>
          <a:p>
            <a:pPr algn="just">
              <a:buFont typeface="Wingdings" pitchFamily="2" charset="2"/>
              <a:buChar char="Ø"/>
            </a:pPr>
            <a:r>
              <a:rPr lang="en-US" sz="2400" dirty="0" smtClean="0">
                <a:latin typeface="Times New Roman" pitchFamily="18" charset="0"/>
                <a:cs typeface="Times New Roman" pitchFamily="18" charset="0"/>
              </a:rPr>
              <a:t> Coal </a:t>
            </a:r>
            <a:r>
              <a:rPr lang="en-US" sz="2400" dirty="0">
                <a:latin typeface="Times New Roman" pitchFamily="18" charset="0"/>
                <a:cs typeface="Times New Roman" pitchFamily="18" charset="0"/>
              </a:rPr>
              <a:t>resources in </a:t>
            </a:r>
            <a:r>
              <a:rPr lang="en-US" sz="2400" dirty="0" smtClean="0">
                <a:latin typeface="Times New Roman" pitchFamily="18" charset="0"/>
                <a:cs typeface="Times New Roman" pitchFamily="18" charset="0"/>
              </a:rPr>
              <a:t>Sindh have been estimated about 175 billion tones. Due to high cost of imported energy, government has decided to enhance the share of coal in the over all energy from 5 to 19 percent by 2030. Presently over 80 percent of coal is consumed by the bricks industry, therefore, it reduced the supply of  Coal to power generation.</a:t>
            </a:r>
          </a:p>
          <a:p>
            <a:pPr algn="just">
              <a:buFont typeface="Wingdings" pitchFamily="2" charset="2"/>
              <a:buChar char="Ø"/>
            </a:pPr>
            <a:r>
              <a:rPr lang="en-US" sz="2400" dirty="0" smtClean="0">
                <a:latin typeface="Times New Roman" pitchFamily="18" charset="0"/>
                <a:cs typeface="Times New Roman" pitchFamily="18" charset="0"/>
              </a:rPr>
              <a:t> In recent past approximately 80 percent of cement industry has been switched over to indigenous coal from furnace oil that has saved considerable foreign exchange spent on the import of furnace oil. The conversion of cement industry from furnace oil to coal has generated a demand for 2.5 to 3.0 million tons coal per annum. </a:t>
            </a:r>
          </a:p>
          <a:p>
            <a:pPr algn="just"/>
            <a:endParaRPr lang="en-US"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762000"/>
          </a:xfrm>
        </p:spPr>
        <p:txBody>
          <a:bodyPr>
            <a:normAutofit/>
          </a:bodyPr>
          <a:lstStyle/>
          <a:p>
            <a:pPr algn="ctr"/>
            <a:r>
              <a:rPr lang="en-US" sz="4000" b="1" dirty="0" smtClean="0">
                <a:latin typeface="Times New Roman" pitchFamily="18" charset="0"/>
                <a:cs typeface="Times New Roman" pitchFamily="18" charset="0"/>
              </a:rPr>
              <a:t>Cont…</a:t>
            </a:r>
            <a:endParaRPr lang="en-US" sz="4000"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524000"/>
            <a:ext cx="9134392" cy="4495800"/>
          </a:xfrm>
        </p:spPr>
        <p:txBody>
          <a:bodyPr>
            <a:noAutofit/>
          </a:bodyPr>
          <a:lstStyle/>
          <a:p>
            <a:pPr algn="just">
              <a:buNone/>
            </a:pPr>
            <a:r>
              <a:rPr lang="en-US" sz="2400" b="1" dirty="0" err="1" smtClean="0">
                <a:latin typeface="Times New Roman" pitchFamily="18" charset="0"/>
                <a:cs typeface="Times New Roman" pitchFamily="18" charset="0"/>
              </a:rPr>
              <a:t>Chromite</a:t>
            </a:r>
            <a:r>
              <a:rPr lang="en-US" sz="2400" b="1"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Chromite</a:t>
            </a:r>
            <a:r>
              <a:rPr lang="en-US" sz="2400" dirty="0" smtClean="0">
                <a:latin typeface="Times New Roman" pitchFamily="18" charset="0"/>
                <a:cs typeface="Times New Roman" pitchFamily="18" charset="0"/>
              </a:rPr>
              <a:t> is used in making Engineering tools and Stainless steel. It is found at </a:t>
            </a:r>
            <a:r>
              <a:rPr lang="en-US" sz="2400" dirty="0" err="1" smtClean="0">
                <a:latin typeface="Times New Roman" pitchFamily="18" charset="0"/>
                <a:cs typeface="Times New Roman" pitchFamily="18" charset="0"/>
              </a:rPr>
              <a:t>Chaghi</a:t>
            </a:r>
            <a:r>
              <a:rPr lang="en-US" sz="2400" dirty="0" smtClean="0">
                <a:latin typeface="Times New Roman" pitchFamily="18" charset="0"/>
                <a:cs typeface="Times New Roman" pitchFamily="18" charset="0"/>
              </a:rPr>
              <a:t>, Muslim </a:t>
            </a:r>
            <a:r>
              <a:rPr lang="en-US" sz="2400" dirty="0" err="1" smtClean="0">
                <a:latin typeface="Times New Roman" pitchFamily="18" charset="0"/>
                <a:cs typeface="Times New Roman" pitchFamily="18" charset="0"/>
              </a:rPr>
              <a:t>Bagh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Malakand</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Zhob</a:t>
            </a:r>
            <a:r>
              <a:rPr lang="en-US" sz="2400" dirty="0" smtClean="0">
                <a:latin typeface="Times New Roman" pitchFamily="18" charset="0"/>
                <a:cs typeface="Times New Roman" pitchFamily="18" charset="0"/>
              </a:rPr>
              <a:t>.</a:t>
            </a:r>
          </a:p>
          <a:p>
            <a:pPr algn="just">
              <a:buNone/>
            </a:pPr>
            <a:r>
              <a:rPr lang="en-US" sz="2400" b="1" dirty="0" smtClean="0">
                <a:latin typeface="Times New Roman" pitchFamily="18" charset="0"/>
                <a:cs typeface="Times New Roman" pitchFamily="18" charset="0"/>
              </a:rPr>
              <a:t>Copper:</a:t>
            </a:r>
          </a:p>
          <a:p>
            <a:pPr algn="just">
              <a:buNone/>
            </a:pPr>
            <a:r>
              <a:rPr lang="en-US" sz="2400" dirty="0" smtClean="0">
                <a:latin typeface="Times New Roman" pitchFamily="18" charset="0"/>
                <a:cs typeface="Times New Roman" pitchFamily="18" charset="0"/>
              </a:rPr>
              <a:t>    Copper is used in electrical equipment, power and communication transmission lines. It is found at </a:t>
            </a:r>
            <a:r>
              <a:rPr lang="en-US" sz="2400" dirty="0" err="1" smtClean="0">
                <a:latin typeface="Times New Roman" pitchFamily="18" charset="0"/>
                <a:cs typeface="Times New Roman" pitchFamily="18" charset="0"/>
              </a:rPr>
              <a:t>Sandak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Chaghi</a:t>
            </a:r>
            <a:r>
              <a:rPr lang="en-US" sz="2400" dirty="0" smtClean="0">
                <a:latin typeface="Times New Roman" pitchFamily="18" charset="0"/>
                <a:cs typeface="Times New Roman" pitchFamily="18" charset="0"/>
              </a:rPr>
              <a:t> and now in </a:t>
            </a:r>
            <a:r>
              <a:rPr lang="en-US" sz="2400" dirty="0" err="1" smtClean="0">
                <a:latin typeface="Times New Roman" pitchFamily="18" charset="0"/>
                <a:cs typeface="Times New Roman" pitchFamily="18" charset="0"/>
              </a:rPr>
              <a:t>Chiniot</a:t>
            </a:r>
            <a:r>
              <a:rPr lang="en-US" sz="2400" dirty="0" smtClean="0">
                <a:latin typeface="Times New Roman" pitchFamily="18" charset="0"/>
                <a:cs typeface="Times New Roman" pitchFamily="18" charset="0"/>
              </a:rPr>
              <a:t>.</a:t>
            </a:r>
          </a:p>
          <a:p>
            <a:pPr algn="just">
              <a:buNone/>
            </a:pPr>
            <a:r>
              <a:rPr lang="en-US" sz="2400" b="1" dirty="0" smtClean="0">
                <a:latin typeface="Times New Roman" pitchFamily="18" charset="0"/>
                <a:cs typeface="Times New Roman" pitchFamily="18" charset="0"/>
              </a:rPr>
              <a:t>Lime Stone: </a:t>
            </a:r>
          </a:p>
          <a:p>
            <a:pPr algn="just">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used in manufacturing cement, bleaching powder, </a:t>
            </a:r>
            <a:r>
              <a:rPr lang="en-US" sz="2400" dirty="0" smtClean="0">
                <a:latin typeface="Times New Roman" pitchFamily="18" charset="0"/>
                <a:cs typeface="Times New Roman" pitchFamily="18" charset="0"/>
              </a:rPr>
              <a:t>Glass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Paint </a:t>
            </a:r>
            <a:r>
              <a:rPr lang="en-US" sz="2400" dirty="0">
                <a:latin typeface="Times New Roman" pitchFamily="18" charset="0"/>
                <a:cs typeface="Times New Roman" pitchFamily="18" charset="0"/>
              </a:rPr>
              <a:t>industries. It is found in </a:t>
            </a:r>
            <a:r>
              <a:rPr lang="en-US" sz="2400" dirty="0" smtClean="0">
                <a:latin typeface="Times New Roman" pitchFamily="18" charset="0"/>
                <a:cs typeface="Times New Roman" pitchFamily="18" charset="0"/>
              </a:rPr>
              <a:t>Hyderabad, </a:t>
            </a:r>
            <a:r>
              <a:rPr lang="en-US" sz="2400" dirty="0" err="1" smtClean="0">
                <a:latin typeface="Times New Roman" pitchFamily="18" charset="0"/>
                <a:cs typeface="Times New Roman" pitchFamily="18" charset="0"/>
              </a:rPr>
              <a:t>Khewra</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Salt </a:t>
            </a:r>
            <a:r>
              <a:rPr lang="en-US" sz="2400" dirty="0" smtClean="0">
                <a:latin typeface="Times New Roman" pitchFamily="18" charset="0"/>
                <a:cs typeface="Times New Roman" pitchFamily="18" charset="0"/>
              </a:rPr>
              <a:t>Ranges and </a:t>
            </a:r>
            <a:r>
              <a:rPr lang="en-US" sz="2400" dirty="0" err="1" smtClean="0">
                <a:latin typeface="Times New Roman" pitchFamily="18" charset="0"/>
                <a:cs typeface="Times New Roman" pitchFamily="18" charset="0"/>
              </a:rPr>
              <a:t>Hazara</a:t>
            </a:r>
            <a:r>
              <a:rPr lang="en-US" sz="2400" dirty="0" smtClean="0">
                <a:latin typeface="Times New Roman" pitchFamily="18" charset="0"/>
                <a:cs typeface="Times New Roman" pitchFamily="18" charset="0"/>
              </a:rPr>
              <a:t> Division. </a:t>
            </a:r>
            <a:endParaRPr lang="en-US" sz="2400" dirty="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533400"/>
          </a:xfrm>
        </p:spPr>
        <p:txBody>
          <a:bodyPr>
            <a:normAutofit fontScale="90000"/>
          </a:bodyPr>
          <a:lstStyle/>
          <a:p>
            <a:pPr algn="ctr"/>
            <a:r>
              <a:rPr lang="en-US" b="1" dirty="0" smtClean="0">
                <a:latin typeface="Times New Roman" pitchFamily="18" charset="0"/>
                <a:cs typeface="Times New Roman" pitchFamily="18" charset="0"/>
              </a:rPr>
              <a:t>Cont…</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143000"/>
            <a:ext cx="9134391" cy="4876801"/>
          </a:xfrm>
        </p:spPr>
        <p:txBody>
          <a:bodyPr>
            <a:normAutofit/>
          </a:bodyPr>
          <a:lstStyle/>
          <a:p>
            <a:pPr algn="just">
              <a:buNone/>
            </a:pPr>
            <a:r>
              <a:rPr lang="en-US" sz="2400" b="1" dirty="0" smtClean="0">
                <a:latin typeface="Times New Roman" pitchFamily="18" charset="0"/>
                <a:cs typeface="Times New Roman" pitchFamily="18" charset="0"/>
              </a:rPr>
              <a:t>  </a:t>
            </a:r>
          </a:p>
          <a:p>
            <a:pPr algn="just">
              <a:buNone/>
            </a:pPr>
            <a:r>
              <a:rPr lang="en-US" sz="2400" b="1" dirty="0" smtClean="0">
                <a:latin typeface="Times New Roman" pitchFamily="18" charset="0"/>
                <a:cs typeface="Times New Roman" pitchFamily="18" charset="0"/>
              </a:rPr>
              <a:t>   Gypsum:</a:t>
            </a:r>
          </a:p>
          <a:p>
            <a:pPr algn="just">
              <a:buNone/>
            </a:pPr>
            <a:r>
              <a:rPr lang="en-US" sz="2400" dirty="0" smtClean="0">
                <a:latin typeface="Times New Roman" pitchFamily="18" charset="0"/>
                <a:cs typeface="Times New Roman" pitchFamily="18" charset="0"/>
              </a:rPr>
              <a:t>    Gypsum is used in manufacturing cement, fertilizers and Plaster of Paris. It is found in </a:t>
            </a:r>
            <a:r>
              <a:rPr lang="en-US" sz="2400" dirty="0" err="1" smtClean="0">
                <a:latin typeface="Times New Roman" pitchFamily="18" charset="0"/>
                <a:cs typeface="Times New Roman" pitchFamily="18" charset="0"/>
              </a:rPr>
              <a:t>Hazara</a:t>
            </a:r>
            <a:r>
              <a:rPr lang="en-US" sz="2400" dirty="0" smtClean="0">
                <a:latin typeface="Times New Roman" pitchFamily="18" charset="0"/>
                <a:cs typeface="Times New Roman" pitchFamily="18" charset="0"/>
              </a:rPr>
              <a:t> Division, </a:t>
            </a:r>
            <a:r>
              <a:rPr lang="en-US" sz="2400" dirty="0" err="1" smtClean="0">
                <a:latin typeface="Times New Roman" pitchFamily="18" charset="0"/>
                <a:cs typeface="Times New Roman" pitchFamily="18" charset="0"/>
              </a:rPr>
              <a:t>Kohat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D.G.Khan</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Dandot</a:t>
            </a:r>
            <a:r>
              <a:rPr lang="en-US" sz="2400" dirty="0" smtClean="0">
                <a:latin typeface="Times New Roman" pitchFamily="18" charset="0"/>
                <a:cs typeface="Times New Roman" pitchFamily="18" charset="0"/>
              </a:rPr>
              <a:t>. </a:t>
            </a:r>
          </a:p>
          <a:p>
            <a:pPr algn="just">
              <a:buNone/>
            </a:pPr>
            <a:r>
              <a:rPr lang="en-US" sz="2400" b="1" dirty="0" smtClean="0">
                <a:latin typeface="Times New Roman" pitchFamily="18" charset="0"/>
                <a:cs typeface="Times New Roman" pitchFamily="18" charset="0"/>
              </a:rPr>
              <a:t>    Iron Ore:</a:t>
            </a:r>
          </a:p>
          <a:p>
            <a:pPr algn="just">
              <a:buNone/>
            </a:pPr>
            <a:r>
              <a:rPr lang="en-US" sz="2400" dirty="0" smtClean="0">
                <a:latin typeface="Times New Roman" pitchFamily="18" charset="0"/>
                <a:cs typeface="Times New Roman" pitchFamily="18" charset="0"/>
              </a:rPr>
              <a:t>    Iron ore is used in making steel and engineering products. Quality of iron ore is not of good standard. It is found at </a:t>
            </a:r>
            <a:r>
              <a:rPr lang="en-US" sz="2400" dirty="0" err="1" smtClean="0">
                <a:latin typeface="Times New Roman" pitchFamily="18" charset="0"/>
                <a:cs typeface="Times New Roman" pitchFamily="18" charset="0"/>
              </a:rPr>
              <a:t>Kalabagh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Chitral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Hazara</a:t>
            </a:r>
            <a:r>
              <a:rPr lang="en-US" sz="2400" dirty="0" smtClean="0">
                <a:latin typeface="Times New Roman" pitchFamily="18" charset="0"/>
                <a:cs typeface="Times New Roman" pitchFamily="18" charset="0"/>
              </a:rPr>
              <a:t> Division, </a:t>
            </a:r>
            <a:r>
              <a:rPr lang="en-US" sz="2400" dirty="0" err="1" smtClean="0">
                <a:latin typeface="Times New Roman" pitchFamily="18" charset="0"/>
                <a:cs typeface="Times New Roman" pitchFamily="18" charset="0"/>
              </a:rPr>
              <a:t>Makerwal</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Khuzdar</a:t>
            </a:r>
            <a:r>
              <a:rPr lang="en-US" sz="2400" dirty="0" smtClean="0">
                <a:latin typeface="Times New Roman" pitchFamily="18" charset="0"/>
                <a:cs typeface="Times New Roman" pitchFamily="18" charset="0"/>
              </a:rPr>
              <a:t>. Now a big reservoir has been discovered in </a:t>
            </a:r>
            <a:r>
              <a:rPr lang="en-US" sz="2400" dirty="0" err="1" smtClean="0">
                <a:latin typeface="Times New Roman" pitchFamily="18" charset="0"/>
                <a:cs typeface="Times New Roman" pitchFamily="18" charset="0"/>
              </a:rPr>
              <a:t>Chiniot</a:t>
            </a:r>
            <a:r>
              <a:rPr lang="en-US" sz="2400" dirty="0" smtClean="0">
                <a:latin typeface="Times New Roman" pitchFamily="18" charset="0"/>
                <a:cs typeface="Times New Roman" pitchFamily="18" charset="0"/>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533400"/>
          </a:xfrm>
        </p:spPr>
        <p:txBody>
          <a:bodyPr>
            <a:normAutofit fontScale="90000"/>
          </a:bodyPr>
          <a:lstStyle/>
          <a:p>
            <a:pPr algn="ctr"/>
            <a:r>
              <a:rPr lang="en-US" b="1" dirty="0" smtClean="0">
                <a:latin typeface="Times New Roman" pitchFamily="18" charset="0"/>
                <a:cs typeface="Times New Roman" pitchFamily="18" charset="0"/>
              </a:rPr>
              <a:t>Cont…</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143001"/>
            <a:ext cx="9134391" cy="4876800"/>
          </a:xfrm>
        </p:spPr>
        <p:txBody>
          <a:bodyPr>
            <a:normAutofit/>
          </a:bodyPr>
          <a:lstStyle/>
          <a:p>
            <a:pPr algn="just">
              <a:buNone/>
            </a:pP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Rock Salt:</a:t>
            </a:r>
          </a:p>
          <a:p>
            <a:pPr algn="just">
              <a:buNone/>
            </a:pPr>
            <a:r>
              <a:rPr lang="en-US" sz="2400" dirty="0" smtClean="0">
                <a:latin typeface="Times New Roman" pitchFamily="18" charset="0"/>
                <a:cs typeface="Times New Roman" pitchFamily="18" charset="0"/>
              </a:rPr>
              <a:t>  Rock salt is used for cooking as well as in manufacturing  Soda ash. It </a:t>
            </a:r>
          </a:p>
          <a:p>
            <a:pPr algn="just">
              <a:buNone/>
            </a:pPr>
            <a:r>
              <a:rPr lang="en-US" sz="2400" dirty="0" smtClean="0">
                <a:latin typeface="Times New Roman" pitchFamily="18" charset="0"/>
                <a:cs typeface="Times New Roman" pitchFamily="18" charset="0"/>
              </a:rPr>
              <a:t>  is also used in Textile and Tanning industries. It is found at </a:t>
            </a:r>
            <a:r>
              <a:rPr lang="en-US" sz="2400" dirty="0" err="1" smtClean="0">
                <a:latin typeface="Times New Roman" pitchFamily="18" charset="0"/>
                <a:cs typeface="Times New Roman" pitchFamily="18" charset="0"/>
              </a:rPr>
              <a:t>Khewra</a:t>
            </a: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Karak</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Kalabagh</a:t>
            </a:r>
            <a:r>
              <a:rPr lang="en-US" sz="2400" dirty="0" smtClean="0">
                <a:latin typeface="Times New Roman" pitchFamily="18" charset="0"/>
                <a:cs typeface="Times New Roman" pitchFamily="18" charset="0"/>
              </a:rPr>
              <a:t>. </a:t>
            </a:r>
          </a:p>
          <a:p>
            <a:pPr algn="just">
              <a:buNone/>
            </a:pP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Marble and Granite: </a:t>
            </a:r>
          </a:p>
          <a:p>
            <a:pPr algn="just">
              <a:buNone/>
            </a:pPr>
            <a:r>
              <a:rPr lang="en-US" sz="2400" dirty="0" smtClean="0">
                <a:latin typeface="Times New Roman" pitchFamily="18" charset="0"/>
                <a:cs typeface="Times New Roman" pitchFamily="18" charset="0"/>
              </a:rPr>
              <a:t>    Marble is used for decoration in construction industry. It is available in great quantities at </a:t>
            </a:r>
            <a:r>
              <a:rPr lang="en-US" sz="2400" dirty="0" err="1" smtClean="0">
                <a:latin typeface="Times New Roman" pitchFamily="18" charset="0"/>
                <a:cs typeface="Times New Roman" pitchFamily="18" charset="0"/>
              </a:rPr>
              <a:t>Chitral</a:t>
            </a:r>
            <a:r>
              <a:rPr lang="en-US" sz="2400" dirty="0" smtClean="0">
                <a:latin typeface="Times New Roman" pitchFamily="18" charset="0"/>
                <a:cs typeface="Times New Roman" pitchFamily="18" charset="0"/>
              </a:rPr>
              <a:t>, Abbottabad, </a:t>
            </a:r>
            <a:r>
              <a:rPr lang="en-US" sz="2400" dirty="0" err="1" smtClean="0">
                <a:latin typeface="Times New Roman" pitchFamily="18" charset="0"/>
                <a:cs typeface="Times New Roman" pitchFamily="18" charset="0"/>
              </a:rPr>
              <a:t>Mansehra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Ziyarat</a:t>
            </a:r>
            <a:r>
              <a:rPr lang="en-US" sz="2400" dirty="0" smtClean="0">
                <a:latin typeface="Times New Roman" pitchFamily="18" charset="0"/>
                <a:cs typeface="Times New Roman" pitchFamily="18" charset="0"/>
              </a:rPr>
              <a:t> etc.</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FOREST RESOURCES </a:t>
            </a:r>
            <a:endParaRPr lang="en-US" sz="4000"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lgn="just">
              <a:buFont typeface="Wingdings" pitchFamily="2" charset="2"/>
              <a:buChar char="Ø"/>
            </a:pPr>
            <a:endParaRPr lang="en-US" sz="2800" dirty="0" smtClean="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 Forests play a very important role in the economy of a country. There is shortage of forests in Pakistan. Pakistan has 4.01 million hectares covered by forests, which is about 5 percent of the total land area. Eighty-five percent of this is a public forest, which includes 40 percent coniferous and scrub forests on the northern hills and mountains. The balance is made up if irrigated plantations and Ravine forests along major rivers on Indus plains, man grown forests on the Indus delta and trees planted on farmlands. </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Cont…</a:t>
            </a:r>
            <a:endParaRPr lang="en-US" sz="4000" b="1" dirty="0">
              <a:latin typeface="Times New Roman" pitchFamily="18" charset="0"/>
              <a:cs typeface="Times New Roman" pitchFamily="18" charset="0"/>
            </a:endParaRPr>
          </a:p>
        </p:txBody>
      </p:sp>
      <p:sp>
        <p:nvSpPr>
          <p:cNvPr id="2" name="Content Placeholder 1"/>
          <p:cNvSpPr>
            <a:spLocks noGrp="1"/>
          </p:cNvSpPr>
          <p:nvPr>
            <p:ph idx="1"/>
          </p:nvPr>
        </p:nvSpPr>
        <p:spPr>
          <a:xfrm>
            <a:off x="684212" y="1600200"/>
            <a:ext cx="10969943" cy="4525963"/>
          </a:xfrm>
        </p:spPr>
        <p:txBody>
          <a:bodyPr>
            <a:normAutofit/>
          </a:bodyPr>
          <a:lstStyle/>
          <a:p>
            <a:pPr algn="just">
              <a:buFont typeface="Wingdings" pitchFamily="2" charset="2"/>
              <a:buChar char="Ø"/>
            </a:pPr>
            <a:endParaRPr lang="en-US" sz="2800" dirty="0" smtClean="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 Though the forest resources are meager, it plays an important role in Pakistan’s economy by employing half a million people and fulfills one-third of the nation’s energy needs. Forest and Rangelands support about 30 million herds of livestock. Forestry sector plays an important role in soil conservation, regulates flow of water for irrigation and power generation, reduction of sedimentation in water conveyances and reservoirs, employment and maintenance of ecological balance. </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838200"/>
          </a:xfrm>
        </p:spPr>
        <p:txBody>
          <a:bodyPr>
            <a:normAutofit fontScale="90000"/>
          </a:bodyPr>
          <a:lstStyle/>
          <a:p>
            <a:pPr algn="ctr"/>
            <a:r>
              <a:rPr lang="en-US" b="1" dirty="0" smtClean="0">
                <a:latin typeface="Times New Roman" pitchFamily="18" charset="0"/>
                <a:cs typeface="Times New Roman" pitchFamily="18" charset="0"/>
              </a:rPr>
              <a:t>IMPORTANCE OF FORESTS  IN  NATIONAL ECONOMY </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836613" y="1447801"/>
            <a:ext cx="10820400" cy="4800600"/>
          </a:xfrm>
        </p:spPr>
        <p:txBody>
          <a:bodyPr>
            <a:noAutofit/>
          </a:bodyPr>
          <a:lstStyle/>
          <a:p>
            <a:pPr marL="514350" indent="-514350" algn="just">
              <a:buClr>
                <a:schemeClr val="tx1"/>
              </a:buClr>
              <a:buNone/>
            </a:pPr>
            <a:r>
              <a:rPr lang="en-US" sz="2400" dirty="0" smtClean="0">
                <a:latin typeface="Times New Roman" pitchFamily="18" charset="0"/>
                <a:cs typeface="Times New Roman" pitchFamily="18" charset="0"/>
              </a:rPr>
              <a:t>1.Raw material for paper, sports, silk, furniture and tanning industries. </a:t>
            </a:r>
          </a:p>
          <a:p>
            <a:pPr algn="just">
              <a:buNone/>
            </a:pPr>
            <a:r>
              <a:rPr lang="en-US" sz="2400" dirty="0" smtClean="0">
                <a:latin typeface="Times New Roman" pitchFamily="18" charset="0"/>
                <a:cs typeface="Times New Roman" pitchFamily="18" charset="0"/>
              </a:rPr>
              <a:t>2.Medical herbs and seeds for pharmaceutical industries.      </a:t>
            </a:r>
          </a:p>
          <a:p>
            <a:pPr algn="just">
              <a:buNone/>
            </a:pPr>
            <a:r>
              <a:rPr lang="en-US" sz="2400" dirty="0" smtClean="0">
                <a:latin typeface="Times New Roman" pitchFamily="18" charset="0"/>
                <a:cs typeface="Times New Roman" pitchFamily="18" charset="0"/>
              </a:rPr>
              <a:t>3.Recreation facilities for tourism and camping. </a:t>
            </a:r>
          </a:p>
          <a:p>
            <a:pPr algn="just">
              <a:buNone/>
            </a:pPr>
            <a:r>
              <a:rPr lang="en-US" sz="2400" dirty="0">
                <a:latin typeface="Times New Roman" pitchFamily="18" charset="0"/>
                <a:cs typeface="Times New Roman" pitchFamily="18" charset="0"/>
              </a:rPr>
              <a:t>4</a:t>
            </a:r>
            <a:r>
              <a:rPr lang="en-US" sz="2400" dirty="0" smtClean="0">
                <a:latin typeface="Times New Roman" pitchFamily="18" charset="0"/>
                <a:cs typeface="Times New Roman" pitchFamily="18" charset="0"/>
              </a:rPr>
              <a:t>.Timber/wood for fire. </a:t>
            </a:r>
          </a:p>
          <a:p>
            <a:pPr algn="just">
              <a:buNone/>
            </a:pPr>
            <a:r>
              <a:rPr lang="en-US" sz="2400" dirty="0" smtClean="0">
                <a:latin typeface="Times New Roman" pitchFamily="18" charset="0"/>
                <a:cs typeface="Times New Roman" pitchFamily="18" charset="0"/>
              </a:rPr>
              <a:t>5.Reduce floods intensity. </a:t>
            </a:r>
          </a:p>
          <a:p>
            <a:pPr algn="just">
              <a:buNone/>
            </a:pPr>
            <a:r>
              <a:rPr lang="en-US" sz="2400" dirty="0" smtClean="0">
                <a:latin typeface="Times New Roman" pitchFamily="18" charset="0"/>
                <a:cs typeface="Times New Roman" pitchFamily="18" charset="0"/>
              </a:rPr>
              <a:t>6.Increases fertilization of land. </a:t>
            </a:r>
          </a:p>
          <a:p>
            <a:pPr algn="just">
              <a:buNone/>
            </a:pPr>
            <a:r>
              <a:rPr lang="en-US" sz="2400" dirty="0" smtClean="0">
                <a:latin typeface="Times New Roman" pitchFamily="18" charset="0"/>
                <a:cs typeface="Times New Roman" pitchFamily="18" charset="0"/>
              </a:rPr>
              <a:t>7.Provide employment opportunities. </a:t>
            </a:r>
          </a:p>
          <a:p>
            <a:pPr algn="just">
              <a:buNone/>
            </a:pPr>
            <a:r>
              <a:rPr lang="en-US" sz="2400" dirty="0" smtClean="0">
                <a:latin typeface="Times New Roman" pitchFamily="18" charset="0"/>
                <a:cs typeface="Times New Roman" pitchFamily="18" charset="0"/>
              </a:rPr>
              <a:t>8.Source for rains. </a:t>
            </a:r>
          </a:p>
          <a:p>
            <a:pPr algn="just">
              <a:buNone/>
            </a:pPr>
            <a:r>
              <a:rPr lang="en-US" sz="2400" dirty="0" smtClean="0">
                <a:latin typeface="Times New Roman" pitchFamily="18" charset="0"/>
                <a:cs typeface="Times New Roman" pitchFamily="18" charset="0"/>
              </a:rPr>
              <a:t>9.Control soil erosion. </a:t>
            </a:r>
          </a:p>
          <a:p>
            <a:pPr algn="just">
              <a:buNone/>
            </a:pPr>
            <a:r>
              <a:rPr lang="en-US" sz="2400" dirty="0" smtClean="0">
                <a:latin typeface="Times New Roman" pitchFamily="18" charset="0"/>
                <a:cs typeface="Times New Roman" pitchFamily="18" charset="0"/>
              </a:rPr>
              <a:t>10.Fodder for cattle. </a:t>
            </a:r>
          </a:p>
          <a:p>
            <a:pPr algn="just">
              <a:buNone/>
            </a:pPr>
            <a:r>
              <a:rPr lang="en-US" sz="2400" dirty="0" smtClean="0">
                <a:latin typeface="Times New Roman" pitchFamily="18" charset="0"/>
                <a:cs typeface="Times New Roman" pitchFamily="18" charset="0"/>
              </a:rPr>
              <a:t>11.Chemicals such as turpentine oil. </a:t>
            </a:r>
          </a:p>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akistan Map"/>
          <p:cNvPicPr>
            <a:picLocks noChangeAspect="1" noChangeArrowheads="1"/>
          </p:cNvPicPr>
          <p:nvPr/>
        </p:nvPicPr>
        <p:blipFill>
          <a:blip r:embed="rId2"/>
          <a:srcRect/>
          <a:stretch>
            <a:fillRect/>
          </a:stretch>
        </p:blipFill>
        <p:spPr>
          <a:xfrm>
            <a:off x="0" y="0"/>
            <a:ext cx="12696693" cy="6858000"/>
          </a:xfrm>
          <a:prstGeom prst="rect">
            <a:avLst/>
          </a:prstGeom>
          <a:noFill/>
          <a:ln/>
        </p:spPr>
      </p:pic>
    </p:spTree>
    <p:extLst>
      <p:ext uri="{BB962C8B-B14F-4D97-AF65-F5344CB8AC3E}">
        <p14:creationId xmlns:p14="http://schemas.microsoft.com/office/powerpoint/2010/main" xmlns="" val="40327524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609600"/>
          </a:xfrm>
        </p:spPr>
        <p:txBody>
          <a:bodyPr>
            <a:noAutofit/>
          </a:bodyPr>
          <a:lstStyle/>
          <a:p>
            <a:pPr algn="ctr"/>
            <a:r>
              <a:rPr lang="en-US" sz="4000" b="1" dirty="0" smtClean="0">
                <a:latin typeface="Times New Roman" pitchFamily="18" charset="0"/>
                <a:cs typeface="Times New Roman" pitchFamily="18" charset="0"/>
              </a:rPr>
              <a:t>ENERGY</a:t>
            </a:r>
            <a:endParaRPr lang="en-US" sz="4000" b="1" dirty="0">
              <a:latin typeface="Times New Roman" pitchFamily="18" charset="0"/>
              <a:cs typeface="Times New Roman" pitchFamily="18" charset="0"/>
            </a:endParaRPr>
          </a:p>
        </p:txBody>
      </p:sp>
      <p:sp>
        <p:nvSpPr>
          <p:cNvPr id="2" name="Content Placeholder 1"/>
          <p:cNvSpPr>
            <a:spLocks noGrp="1"/>
          </p:cNvSpPr>
          <p:nvPr>
            <p:ph idx="1"/>
          </p:nvPr>
        </p:nvSpPr>
        <p:spPr>
          <a:xfrm>
            <a:off x="989012" y="1447801"/>
            <a:ext cx="10363199" cy="4572000"/>
          </a:xfrm>
        </p:spPr>
        <p:txBody>
          <a:bodyPr>
            <a:noAutofit/>
          </a:bodyPr>
          <a:lstStyle/>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Pakistan’s economy has been growing at an average rate of 7.6 percent per annum and the government is making efforts to sustain the momentum going forward. Knowing well that there exists strong relationship between economic growth and energy demand government is making efforts to address the challenges of rising energy demand. These include import of piped natural gas from Iran and Turkmenistan, import of LNG, increase in oil and gas exploration in the country, utilizing 175 billion tones of </a:t>
            </a:r>
            <a:r>
              <a:rPr lang="en-US" sz="2400" dirty="0" err="1" smtClean="0">
                <a:latin typeface="Times New Roman" pitchFamily="18" charset="0"/>
                <a:cs typeface="Times New Roman" pitchFamily="18" charset="0"/>
              </a:rPr>
              <a:t>Thar</a:t>
            </a:r>
            <a:r>
              <a:rPr lang="en-US" sz="2400" dirty="0" smtClean="0">
                <a:latin typeface="Times New Roman" pitchFamily="18" charset="0"/>
                <a:cs typeface="Times New Roman" pitchFamily="18" charset="0"/>
              </a:rPr>
              <a:t> coal reserves, setting up of new nuclear power plants, exploiting the affordable alternate energy resources and overhauling existing power generation plants to enhance their generation capacity.</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609600"/>
          </a:xfrm>
        </p:spPr>
        <p:txBody>
          <a:bodyPr>
            <a:normAutofit fontScale="90000"/>
          </a:bodyPr>
          <a:lstStyle/>
          <a:p>
            <a:pPr algn="ctr"/>
            <a:r>
              <a:rPr lang="en-US" b="1" dirty="0" smtClean="0">
                <a:latin typeface="Times New Roman" pitchFamily="18" charset="0"/>
                <a:cs typeface="Times New Roman" pitchFamily="18" charset="0"/>
              </a:rPr>
              <a:t>Cont…</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219200"/>
            <a:ext cx="9134391" cy="4876800"/>
          </a:xfrm>
        </p:spPr>
        <p:txBody>
          <a:bodyPr>
            <a:noAutofit/>
          </a:bodyPr>
          <a:lstStyle/>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In addition to increasing supply, there is a need to promote efficient use of energy resources as well. At present Pakistan meets its energy requirement of over 75 percent from domestic resources, around 50.4 percent of its energy need is met by the indigenous gas, 28.4 percent by domestic and imported oil and 12.7 percent by hydro electricity. Coal and nuclear contribution to energy use is limited to 7% and 1% respectively. While the widening of energy supply and demand gap remains a challenge for Pakistan. It also provides viable investment opportunities for both local and international investors. </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1066800"/>
          </a:xfrm>
        </p:spPr>
        <p:txBody>
          <a:bodyPr>
            <a:normAutofit/>
          </a:bodyPr>
          <a:lstStyle/>
          <a:p>
            <a:pPr algn="ctr"/>
            <a:r>
              <a:rPr lang="en-US" sz="4000" b="1" dirty="0" smtClean="0">
                <a:latin typeface="Times New Roman" pitchFamily="18" charset="0"/>
                <a:cs typeface="Times New Roman" pitchFamily="18" charset="0"/>
              </a:rPr>
              <a:t>IMPORTANCE OF POWER/ENERGY </a:t>
            </a:r>
            <a:endParaRPr lang="en-US" sz="4000"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524000"/>
            <a:ext cx="9134391" cy="4495801"/>
          </a:xfrm>
        </p:spPr>
        <p:txBody>
          <a:bodyPr>
            <a:noAutofit/>
          </a:bodyPr>
          <a:lstStyle/>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1. No industry can run without power/energy. All machines require energy to run. </a:t>
            </a:r>
          </a:p>
          <a:p>
            <a:pPr algn="just">
              <a:buNone/>
            </a:pPr>
            <a:r>
              <a:rPr lang="en-US" sz="2400" dirty="0" smtClean="0">
                <a:latin typeface="Times New Roman" pitchFamily="18" charset="0"/>
                <a:cs typeface="Times New Roman" pitchFamily="18" charset="0"/>
              </a:rPr>
              <a:t>2. No agricultural machine can function without it. Tube wells, tractors, trolleys, threshers all require energy i.e. electricity, diesel or petrol. </a:t>
            </a:r>
          </a:p>
          <a:p>
            <a:pPr algn="just">
              <a:buNone/>
            </a:pPr>
            <a:r>
              <a:rPr lang="en-US" sz="2400" dirty="0" smtClean="0">
                <a:latin typeface="Times New Roman" pitchFamily="18" charset="0"/>
                <a:cs typeface="Times New Roman" pitchFamily="18" charset="0"/>
              </a:rPr>
              <a:t>3. No transport and communication service such as trucks, cars, railways or aircrafts can operate without energy/petrol/diesel etc. </a:t>
            </a:r>
          </a:p>
          <a:p>
            <a:pPr algn="just">
              <a:buNone/>
            </a:pPr>
            <a:r>
              <a:rPr lang="en-US" sz="2400" dirty="0" smtClean="0">
                <a:latin typeface="Times New Roman" pitchFamily="18" charset="0"/>
                <a:cs typeface="Times New Roman" pitchFamily="18" charset="0"/>
              </a:rPr>
              <a:t>4. No domestic appliances such as electric bulbs, television, fridge and blenders can function without the use of energy/electricity. </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i66.photobucket.com/albums/h241/adilnajam/IndusRiver.jpg"/>
          <p:cNvPicPr/>
          <p:nvPr/>
        </p:nvPicPr>
        <p:blipFill>
          <a:blip r:embed="rId2"/>
          <a:srcRect/>
          <a:stretch>
            <a:fillRect/>
          </a:stretch>
        </p:blipFill>
        <p:spPr bwMode="auto">
          <a:xfrm>
            <a:off x="1" y="0"/>
            <a:ext cx="12188825" cy="6858000"/>
          </a:xfrm>
          <a:prstGeom prst="rect">
            <a:avLst/>
          </a:prstGeom>
          <a:noFill/>
          <a:ln w="9525">
            <a:noFill/>
            <a:miter lim="800000"/>
            <a:headEnd/>
            <a:tailEnd/>
          </a:ln>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533400"/>
          </a:xfrm>
        </p:spPr>
        <p:txBody>
          <a:bodyPr>
            <a:normAutofit fontScale="90000"/>
          </a:bodyPr>
          <a:lstStyle/>
          <a:p>
            <a:pPr algn="ctr"/>
            <a:r>
              <a:rPr lang="en-US" b="1" dirty="0" smtClean="0">
                <a:latin typeface="Times New Roman" pitchFamily="18" charset="0"/>
                <a:cs typeface="Times New Roman" pitchFamily="18" charset="0"/>
              </a:rPr>
              <a:t>WATER RESOURCES</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1522413" y="1066800"/>
            <a:ext cx="9134391" cy="5333999"/>
          </a:xfrm>
        </p:spPr>
        <p:txBody>
          <a:bodyPr>
            <a:normAutofit/>
          </a:bodyPr>
          <a:lstStyle/>
          <a:p>
            <a:pPr>
              <a:buFont typeface="Wingdings" pitchFamily="2" charset="2"/>
              <a:buChar char="§"/>
            </a:pPr>
            <a:r>
              <a:rPr lang="en-US" sz="2400" b="1" dirty="0" smtClean="0">
                <a:latin typeface="Times New Roman" pitchFamily="18" charset="0"/>
                <a:cs typeface="Times New Roman" pitchFamily="18" charset="0"/>
              </a:rPr>
              <a:t>WATER RESORVOIRS (DAMS AND BARRAGES)</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Three </a:t>
            </a:r>
            <a:r>
              <a:rPr lang="en-US" sz="2400" dirty="0">
                <a:latin typeface="Times New Roman" pitchFamily="18" charset="0"/>
                <a:cs typeface="Times New Roman" pitchFamily="18" charset="0"/>
              </a:rPr>
              <a:t>multipurpose </a:t>
            </a:r>
            <a:r>
              <a:rPr lang="en-US" sz="2400" dirty="0" smtClean="0">
                <a:latin typeface="Times New Roman" pitchFamily="18" charset="0"/>
                <a:cs typeface="Times New Roman" pitchFamily="18" charset="0"/>
              </a:rPr>
              <a:t>dams are: </a:t>
            </a:r>
            <a:r>
              <a:rPr lang="en-US" sz="2400" dirty="0" err="1" smtClean="0">
                <a:latin typeface="Times New Roman" pitchFamily="18" charset="0"/>
                <a:cs typeface="Times New Roman" pitchFamily="18" charset="0"/>
              </a:rPr>
              <a:t>Warsak</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Mangla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Tarbela</a:t>
            </a:r>
            <a:r>
              <a:rPr lang="en-US" sz="2400" dirty="0" smtClean="0">
                <a:latin typeface="Times New Roman" pitchFamily="18" charset="0"/>
                <a:cs typeface="Times New Roman" pitchFamily="18" charset="0"/>
              </a:rPr>
              <a:t>. </a:t>
            </a:r>
          </a:p>
          <a:p>
            <a:pPr>
              <a:buFont typeface="Wingdings" pitchFamily="2" charset="2"/>
              <a:buChar char="Ø"/>
            </a:pPr>
            <a:r>
              <a:rPr lang="en-US" sz="2400" dirty="0" smtClean="0">
                <a:latin typeface="Times New Roman" pitchFamily="18" charset="0"/>
                <a:cs typeface="Times New Roman" pitchFamily="18" charset="0"/>
              </a:rPr>
              <a:t>Many Barrages and Head Works have also been constructed. </a:t>
            </a:r>
          </a:p>
          <a:p>
            <a:pPr>
              <a:buFont typeface="Wingdings" pitchFamily="2" charset="2"/>
              <a:buChar char="Ø"/>
            </a:pPr>
            <a:r>
              <a:rPr lang="en-US" sz="2400" dirty="0" smtClean="0">
                <a:latin typeface="Times New Roman" pitchFamily="18" charset="0"/>
                <a:cs typeface="Times New Roman" pitchFamily="18" charset="0"/>
              </a:rPr>
              <a:t>A vast system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Canals (the biggest in Asia) is functioning.</a:t>
            </a:r>
            <a:endParaRPr lang="en-US" sz="2400" dirty="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Following Dams also form part of main water resources:</a:t>
            </a:r>
          </a:p>
          <a:p>
            <a:pPr marL="0" indent="0">
              <a:buNone/>
            </a:pPr>
            <a:r>
              <a:rPr lang="en-US" sz="2400" dirty="0" err="1" smtClean="0">
                <a:latin typeface="Times New Roman" pitchFamily="18" charset="0"/>
                <a:cs typeface="Times New Roman" pitchFamily="18" charset="0"/>
              </a:rPr>
              <a:t>Gomal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Zam</a:t>
            </a:r>
            <a:r>
              <a:rPr lang="en-US" sz="2400" dirty="0" smtClean="0">
                <a:latin typeface="Times New Roman" pitchFamily="18" charset="0"/>
                <a:cs typeface="Times New Roman" pitchFamily="18" charset="0"/>
              </a:rPr>
              <a:t> Dam, Hub Dam, </a:t>
            </a:r>
            <a:r>
              <a:rPr lang="en-US" sz="2400" dirty="0" err="1" smtClean="0">
                <a:latin typeface="Times New Roman" pitchFamily="18" charset="0"/>
                <a:cs typeface="Times New Roman" pitchFamily="18" charset="0"/>
              </a:rPr>
              <a:t>Mirani</a:t>
            </a:r>
            <a:r>
              <a:rPr lang="en-US" sz="2400" dirty="0" smtClean="0">
                <a:latin typeface="Times New Roman" pitchFamily="18" charset="0"/>
                <a:cs typeface="Times New Roman" pitchFamily="18" charset="0"/>
              </a:rPr>
              <a:t> Dam, </a:t>
            </a:r>
            <a:r>
              <a:rPr lang="en-US" sz="2400" dirty="0" err="1" smtClean="0">
                <a:latin typeface="Times New Roman" pitchFamily="18" charset="0"/>
                <a:cs typeface="Times New Roman" pitchFamily="18" charset="0"/>
              </a:rPr>
              <a:t>Rawal</a:t>
            </a:r>
            <a:r>
              <a:rPr lang="en-US" sz="2400" dirty="0" smtClean="0">
                <a:latin typeface="Times New Roman" pitchFamily="18" charset="0"/>
                <a:cs typeface="Times New Roman" pitchFamily="18" charset="0"/>
              </a:rPr>
              <a:t> Dam, </a:t>
            </a:r>
            <a:r>
              <a:rPr lang="en-US" sz="2400" dirty="0" err="1" smtClean="0">
                <a:latin typeface="Times New Roman" pitchFamily="18" charset="0"/>
                <a:cs typeface="Times New Roman" pitchFamily="18" charset="0"/>
              </a:rPr>
              <a:t>Shadikor</a:t>
            </a:r>
            <a:r>
              <a:rPr lang="en-US" sz="2400" dirty="0" smtClean="0">
                <a:latin typeface="Times New Roman" pitchFamily="18" charset="0"/>
                <a:cs typeface="Times New Roman" pitchFamily="18" charset="0"/>
              </a:rPr>
              <a:t> Dam and </a:t>
            </a:r>
            <a:r>
              <a:rPr lang="en-US" sz="2400" dirty="0" err="1" smtClean="0">
                <a:latin typeface="Times New Roman" pitchFamily="18" charset="0"/>
                <a:cs typeface="Times New Roman" pitchFamily="18" charset="0"/>
              </a:rPr>
              <a:t>Diamer-Bhasha</a:t>
            </a:r>
            <a:r>
              <a:rPr lang="en-US" sz="2400" dirty="0" smtClean="0">
                <a:latin typeface="Times New Roman" pitchFamily="18" charset="0"/>
                <a:cs typeface="Times New Roman" pitchFamily="18" charset="0"/>
              </a:rPr>
              <a:t> Dam.</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249766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FSA\Desktop\dams.jpg"/>
          <p:cNvPicPr>
            <a:picLocks noChangeAspect="1" noChangeArrowheads="1"/>
          </p:cNvPicPr>
          <p:nvPr/>
        </p:nvPicPr>
        <p:blipFill>
          <a:blip r:embed="rId2"/>
          <a:srcRect/>
          <a:stretch>
            <a:fillRect/>
          </a:stretch>
        </p:blipFill>
        <p:spPr bwMode="auto">
          <a:xfrm>
            <a:off x="0" y="0"/>
            <a:ext cx="12188825" cy="6857999"/>
          </a:xfrm>
          <a:prstGeom prst="rect">
            <a:avLst/>
          </a:prstGeom>
          <a:noFill/>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71600"/>
            <a:ext cx="10969943" cy="4754569"/>
          </a:xfrm>
        </p:spPr>
        <p:txBody>
          <a:bodyPr>
            <a:noAutofit/>
          </a:bodyPr>
          <a:lstStyle/>
          <a:p>
            <a:pPr>
              <a:buNone/>
            </a:pPr>
            <a:r>
              <a:rPr lang="en-US" sz="2400" dirty="0" smtClean="0">
                <a:latin typeface="Times New Roman" pitchFamily="18" charset="0"/>
                <a:cs typeface="Times New Roman" pitchFamily="18" charset="0"/>
              </a:rPr>
              <a:t> </a:t>
            </a:r>
          </a:p>
          <a:p>
            <a:pPr>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Warsak</a:t>
            </a:r>
            <a:r>
              <a:rPr lang="en-US" sz="2400" dirty="0" smtClean="0">
                <a:latin typeface="Times New Roman" pitchFamily="18" charset="0"/>
                <a:cs typeface="Times New Roman" pitchFamily="18" charset="0"/>
              </a:rPr>
              <a:t> Hydro Electric Power Project is located on River Kabul at about 30 km from Peshawar in North-West Frontier Province of Pakistan. The project financed by Canadian Government was completed under COLOMBO PLAN in two phases. In general, the project consists of a mass concrete gravity dam with integral spillway, power tunnel, power station, a concrete lined 10 feet diameter irrigation tunnel on right bank and a 3 feet diameter steel pipe irrigation conduit on the left bank of the reservoir. </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err="1" smtClean="0">
                <a:latin typeface="Times New Roman" pitchFamily="18" charset="0"/>
                <a:cs typeface="Times New Roman" pitchFamily="18" charset="0"/>
              </a:rPr>
              <a:t>Warsak</a:t>
            </a:r>
            <a:r>
              <a:rPr lang="en-US" sz="2400" dirty="0" smtClean="0">
                <a:latin typeface="Times New Roman" pitchFamily="18" charset="0"/>
                <a:cs typeface="Times New Roman" pitchFamily="18" charset="0"/>
              </a:rPr>
              <a:t> Dam has now completely silted up and practically there is no available storage. Power generation is being achieved according to water inflows in River Kabul like a "Run-of-the-River' project. Lean flow period at </a:t>
            </a:r>
            <a:r>
              <a:rPr lang="en-US" sz="2400" dirty="0" err="1" smtClean="0">
                <a:latin typeface="Times New Roman" pitchFamily="18" charset="0"/>
                <a:cs typeface="Times New Roman" pitchFamily="18" charset="0"/>
              </a:rPr>
              <a:t>Warsak</a:t>
            </a:r>
            <a:r>
              <a:rPr lang="en-US" sz="2400" dirty="0" smtClean="0">
                <a:latin typeface="Times New Roman" pitchFamily="18" charset="0"/>
                <a:cs typeface="Times New Roman" pitchFamily="18" charset="0"/>
              </a:rPr>
              <a:t> is observed from October to March during which capability reduces to about 100 MW (Peak). </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WARSAK  DAM</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 typeface="Wingdings" pitchFamily="2" charset="2"/>
              <a:buChar char="Ø"/>
            </a:pPr>
            <a:r>
              <a:rPr lang="en-US" sz="2400" dirty="0" smtClean="0">
                <a:latin typeface="Times New Roman" pitchFamily="18" charset="0"/>
                <a:cs typeface="Times New Roman" pitchFamily="18" charset="0"/>
              </a:rPr>
              <a:t>The 250 ft. high and 460 ft. long dam with reservoir of 4 square miles had a live storage capacity of 25,300 acre-feet of water for irrigation of 119,000 acres of land and meeting power generation requirement. A spillway with nine gates is capable to discharge 540,000 cusecs of flood water.</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 first phase including construction of Dam, Irrigation tunnel, civil works for Phase-II and installation of four units each of 40 MW capacities with 132 KV transmission systems, was completed in 1960 at a total cost of Rs.394.98 million. Two additional generating units each of 40 MW capacities were added in 1980-81 at a cost of Rs.106.25 million as second phase of the project. </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Cont…</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524000"/>
            <a:ext cx="10969943" cy="4525963"/>
          </a:xfrm>
        </p:spPr>
        <p:txBody>
          <a:bodyPr>
            <a:normAutofit/>
          </a:bodyPr>
          <a:lstStyle/>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Mangla</a:t>
            </a:r>
            <a:r>
              <a:rPr lang="en-US" sz="2400" dirty="0" smtClean="0">
                <a:latin typeface="Times New Roman" pitchFamily="18" charset="0"/>
                <a:cs typeface="Times New Roman" pitchFamily="18" charset="0"/>
              </a:rPr>
              <a:t> Dam in Azad Kashmir is the twelfth largest dam in the world. It was built in 1967 with funding from the World Bank.</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Mangla</a:t>
            </a:r>
            <a:r>
              <a:rPr lang="en-US" sz="2400" dirty="0" smtClean="0">
                <a:latin typeface="Times New Roman" pitchFamily="18" charset="0"/>
                <a:cs typeface="Times New Roman" pitchFamily="18" charset="0"/>
              </a:rPr>
              <a:t> Dam is the twelfth largest dam in the world. It was constructed in 1967 across the Jhelum River, about 100 miles (160 km) south-east of the Pakistani capital, Islamabad. The main structures of the dam include 4 embankment dams,       2 spillways, 5 power-cum-irrigation tunnels and a power station.</a:t>
            </a:r>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MANGLA  DAM</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2" y="1371600"/>
            <a:ext cx="11201399" cy="5105400"/>
          </a:xfrm>
        </p:spPr>
        <p:txBody>
          <a:bodyPr>
            <a:normAutofit fontScale="92500" lnSpcReduction="10000"/>
          </a:bodyPr>
          <a:lstStyle/>
          <a:p>
            <a:pPr>
              <a:buFont typeface="Wingdings" pitchFamily="2" charset="2"/>
              <a:buChar char="Ø"/>
            </a:pPr>
            <a:r>
              <a:rPr lang="en-US" sz="2400" dirty="0" smtClean="0">
                <a:latin typeface="Times New Roman" pitchFamily="18" charset="0"/>
                <a:cs typeface="Times New Roman" pitchFamily="18" charset="0"/>
              </a:rPr>
              <a:t>The main dam is 10,300 feet (3140 m) long and 454 feet (138 m) high (above core trench) with a reservoir of 97.7 square miles (253 km²). Since its first impounding in 1967, sedimentation has occurred to the extent of 1.13 million acre feet (1.39 km³), and the present gross storage capacity has declined to 4.75 million acre feet (5.86 km³) from the actual design of 5.88 million acre feet (7.25 km³). The live capacity has declined to 4.58 million acre feet (5.65 km³) from 5.34 million acre feet (6.59 km³). This implies a reduction of 19.22% in the capacity of the dam.</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 project was designed primarily to increase the amount of water that could be used for irrigation from the flow of the Jhelum and its tributaries. Its secondary function was to generate electrical power from the irrigation releases at the artificial head of the reservoir. The project was not designed as a flood controls structure, although some benefit in this respect also arises from its use for irrigation and water supply. The Government of Pakistan had agreed to pay royalties to the Government of Azad Kashmir for the use of the water and electricity generated by the dam. </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p>
          <a:p>
            <a:pPr>
              <a:buFont typeface="Wingdings" pitchFamily="2" charset="2"/>
              <a:buChar char="Ø"/>
            </a:pPr>
            <a:endParaRPr lang="en-US" sz="2400" dirty="0"/>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Cont…</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295400"/>
            <a:ext cx="10969943" cy="5334000"/>
          </a:xfrm>
        </p:spPr>
        <p:txBody>
          <a:bodyPr>
            <a:normAutofit/>
          </a:bodyPr>
          <a:lstStyle/>
          <a:p>
            <a:pPr>
              <a:buFont typeface="Wingdings" pitchFamily="2" charset="2"/>
              <a:buChar char="Ø"/>
            </a:pPr>
            <a:r>
              <a:rPr lang="en-US" dirty="0" smtClean="0"/>
              <a:t> </a:t>
            </a:r>
            <a:r>
              <a:rPr lang="en-US" sz="2400" b="1" dirty="0" smtClean="0">
                <a:latin typeface="Times New Roman" pitchFamily="18" charset="0"/>
                <a:cs typeface="Times New Roman" pitchFamily="18" charset="0"/>
              </a:rPr>
              <a:t>LOCATION</a:t>
            </a:r>
          </a:p>
          <a:p>
            <a:pPr>
              <a:buNone/>
            </a:pPr>
            <a:r>
              <a:rPr lang="en-US" sz="2400" dirty="0" smtClean="0">
                <a:latin typeface="Times New Roman" pitchFamily="18" charset="0"/>
                <a:cs typeface="Times New Roman" pitchFamily="18" charset="0"/>
              </a:rPr>
              <a:t>     Pakistan is located between 23.5 degree North to and 61   degree East to 77 degree East as far as the latitudinal and longitudinal extents are concerned.</a:t>
            </a:r>
          </a:p>
          <a:p>
            <a:pPr>
              <a:buNone/>
            </a:pPr>
            <a:endParaRPr lang="en-US" sz="2400" dirty="0" smtClean="0">
              <a:latin typeface="Times New Roman" pitchFamily="18" charset="0"/>
              <a:cs typeface="Times New Roman" pitchFamily="18" charset="0"/>
            </a:endParaRPr>
          </a:p>
          <a:p>
            <a:pPr>
              <a:buNone/>
            </a:pPr>
            <a:r>
              <a:rPr lang="en-US" sz="2400" b="1" i="1" dirty="0" smtClean="0">
                <a:latin typeface="Times New Roman" pitchFamily="18" charset="0"/>
                <a:cs typeface="Times New Roman" pitchFamily="18" charset="0"/>
              </a:rPr>
              <a:t>Geo-Strategic Position:</a:t>
            </a:r>
          </a:p>
          <a:p>
            <a:pPr>
              <a:buNone/>
            </a:pPr>
            <a:r>
              <a:rPr lang="en-US" sz="2400" dirty="0" smtClean="0">
                <a:latin typeface="Times New Roman" pitchFamily="18" charset="0"/>
                <a:cs typeface="Times New Roman" pitchFamily="18" charset="0"/>
              </a:rPr>
              <a:t>Pakistan is surrounded by various countries:</a:t>
            </a:r>
          </a:p>
          <a:p>
            <a:pPr>
              <a:buNone/>
            </a:pPr>
            <a:r>
              <a:rPr lang="en-US" sz="2400" dirty="0" smtClean="0">
                <a:latin typeface="Times New Roman" pitchFamily="18" charset="0"/>
                <a:cs typeface="Times New Roman" pitchFamily="18" charset="0"/>
              </a:rPr>
              <a:t>                  East……………………..India</a:t>
            </a:r>
          </a:p>
          <a:p>
            <a:pPr>
              <a:buNone/>
            </a:pPr>
            <a:r>
              <a:rPr lang="en-US" sz="2400" dirty="0" smtClean="0">
                <a:latin typeface="Times New Roman" pitchFamily="18" charset="0"/>
                <a:cs typeface="Times New Roman" pitchFamily="18" charset="0"/>
              </a:rPr>
              <a:t>                  West and North West…. ..Afghanistan</a:t>
            </a:r>
          </a:p>
          <a:p>
            <a:pPr>
              <a:buNone/>
            </a:pPr>
            <a:r>
              <a:rPr lang="en-US" sz="2400" dirty="0" smtClean="0">
                <a:latin typeface="Times New Roman" pitchFamily="18" charset="0"/>
                <a:cs typeface="Times New Roman" pitchFamily="18" charset="0"/>
              </a:rPr>
              <a:t>                  South West ……….....……Iran</a:t>
            </a:r>
          </a:p>
          <a:p>
            <a:pPr>
              <a:buNone/>
            </a:pPr>
            <a:r>
              <a:rPr lang="en-US" sz="2400" dirty="0" smtClean="0">
                <a:latin typeface="Times New Roman" pitchFamily="18" charset="0"/>
                <a:cs typeface="Times New Roman" pitchFamily="18" charset="0"/>
              </a:rPr>
              <a:t>                  North…………………….China  </a:t>
            </a:r>
          </a:p>
          <a:p>
            <a:pPr>
              <a:buNone/>
            </a:pPr>
            <a:r>
              <a:rPr lang="en-US" sz="2400" dirty="0" smtClean="0">
                <a:latin typeface="Times New Roman" pitchFamily="18" charset="0"/>
                <a:cs typeface="Times New Roman" pitchFamily="18" charset="0"/>
              </a:rPr>
              <a:t>                  South…………………….Arabian Sea</a:t>
            </a: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143000"/>
            <a:ext cx="10969943" cy="4983169"/>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Over 280 villages and the towns of </a:t>
            </a:r>
            <a:r>
              <a:rPr lang="en-US" sz="2400" dirty="0" err="1" smtClean="0">
                <a:latin typeface="Times New Roman" pitchFamily="18" charset="0"/>
                <a:cs typeface="Times New Roman" pitchFamily="18" charset="0"/>
              </a:rPr>
              <a:t>Mirpur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Dadyal</a:t>
            </a:r>
            <a:r>
              <a:rPr lang="en-US" sz="2400" dirty="0" smtClean="0">
                <a:latin typeface="Times New Roman" pitchFamily="18" charset="0"/>
                <a:cs typeface="Times New Roman" pitchFamily="18" charset="0"/>
              </a:rPr>
              <a:t> were submerged and over 110,000 people were displaced from the area as a result of the dam being built. Some of those affected by the dam were given work permits for Britain by the Government of Pakistan, and as a result, in many cities in the UK over 80% of the 'Pakistani' community actually originated from the </a:t>
            </a:r>
            <a:r>
              <a:rPr lang="en-US" sz="2400" dirty="0" err="1" smtClean="0">
                <a:latin typeface="Times New Roman" pitchFamily="18" charset="0"/>
                <a:cs typeface="Times New Roman" pitchFamily="18" charset="0"/>
              </a:rPr>
              <a:t>Mirpur</a:t>
            </a:r>
            <a:r>
              <a:rPr lang="en-US" sz="2400" dirty="0" smtClean="0">
                <a:latin typeface="Times New Roman" pitchFamily="18" charset="0"/>
                <a:cs typeface="Times New Roman" pitchFamily="18" charset="0"/>
              </a:rPr>
              <a:t> area of Azad Jammu Kashmir. The dam is undergoing uprising work.</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err="1" smtClean="0">
                <a:latin typeface="Times New Roman" pitchFamily="18" charset="0"/>
                <a:cs typeface="Times New Roman" pitchFamily="18" charset="0"/>
              </a:rPr>
              <a:t>Mangla</a:t>
            </a:r>
            <a:r>
              <a:rPr lang="en-US" sz="2400" dirty="0" smtClean="0">
                <a:latin typeface="Times New Roman" pitchFamily="18" charset="0"/>
                <a:cs typeface="Times New Roman" pitchFamily="18" charset="0"/>
              </a:rPr>
              <a:t> Dam is about a 100 miles (160 km) south-east of the Pakistani capital, Islamabad while </a:t>
            </a:r>
            <a:r>
              <a:rPr lang="en-US" sz="2400" dirty="0" err="1" smtClean="0">
                <a:latin typeface="Times New Roman" pitchFamily="18" charset="0"/>
                <a:cs typeface="Times New Roman" pitchFamily="18" charset="0"/>
              </a:rPr>
              <a:t>Tarbela</a:t>
            </a:r>
            <a:r>
              <a:rPr lang="en-US" sz="2400" dirty="0" smtClean="0">
                <a:latin typeface="Times New Roman" pitchFamily="18" charset="0"/>
                <a:cs typeface="Times New Roman" pitchFamily="18" charset="0"/>
              </a:rPr>
              <a:t> Dam is 60 miles (100 km) northwest.</a:t>
            </a:r>
          </a:p>
          <a:p>
            <a:pPr>
              <a:buFont typeface="Wingdings" pitchFamily="2" charset="2"/>
              <a:buChar char="Ø"/>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Cont…</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143000"/>
            <a:ext cx="10969943" cy="5257800"/>
          </a:xfrm>
        </p:spPr>
        <p:txBody>
          <a:bodyPr>
            <a:normAutofit lnSpcReduction="10000"/>
          </a:bodyPr>
          <a:lstStyle/>
          <a:p>
            <a:pPr>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Font typeface="Wingdings" pitchFamily="2" charset="2"/>
              <a:buChar char="Ø"/>
            </a:pPr>
            <a:r>
              <a:rPr lang="en-US" sz="2400" dirty="0" err="1" smtClean="0">
                <a:latin typeface="Times New Roman" pitchFamily="18" charset="0"/>
                <a:cs typeface="Times New Roman" pitchFamily="18" charset="0"/>
              </a:rPr>
              <a:t>Tarbela</a:t>
            </a:r>
            <a:r>
              <a:rPr lang="en-US" sz="2400" dirty="0" smtClean="0">
                <a:latin typeface="Times New Roman" pitchFamily="18" charset="0"/>
                <a:cs typeface="Times New Roman" pitchFamily="18" charset="0"/>
              </a:rPr>
              <a:t> Dam is a large dam on the Indus River in Pakistan. It is located about 50 kilometers northwest of Islamabad, and a height of 485 ft above the river bed and a reservoir size of 95 sq miles makes it the largest earth filled dam in the world. The dam was completed in 1974 and was designed to store water from the Indus River for irrigation and flood control, and for the generation of hydro-electric power.</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Tarbela</a:t>
            </a:r>
            <a:r>
              <a:rPr lang="en-US" sz="2400" dirty="0" smtClean="0">
                <a:latin typeface="Times New Roman" pitchFamily="18" charset="0"/>
                <a:cs typeface="Times New Roman" pitchFamily="18" charset="0"/>
              </a:rPr>
              <a:t> Dam is a major source of Pakistan's total hydroelectric capacity. It is part of the Indus Basin Project which resulted from a water treaty signed in 1960 between India and Pakistan guaranteeing Pakistan water supplies independent of upstream control by India. The project was funded by the World Bank. Construction began in 1968, and continued until completion in 1976. The dam has a volume of 138,600,000 cubic yards (106,000,000 m³). With a reservoir capacity of 11,098,000 acre-feet (13.69 km³), the dam is approximately 143 m high and 8,997 feet (2,743 m) wide at its crest. It helps to maintain the flow of the Indus during seasonal fluctuations. </a:t>
            </a:r>
          </a:p>
          <a:p>
            <a:pPr>
              <a:buNone/>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609441" y="274638"/>
            <a:ext cx="10969943" cy="868362"/>
          </a:xfrm>
        </p:spPr>
        <p:txBody>
          <a:bodyPr>
            <a:normAutofit/>
          </a:bodyPr>
          <a:lstStyle/>
          <a:p>
            <a:pPr algn="ctr"/>
            <a:r>
              <a:rPr lang="en-US" sz="4000" b="1" dirty="0" smtClean="0">
                <a:latin typeface="Times New Roman" pitchFamily="18" charset="0"/>
                <a:cs typeface="Times New Roman" pitchFamily="18" charset="0"/>
              </a:rPr>
              <a:t>TARBELA  DAM</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new, smaller hydro-electric power project has been developed downstream known as the Ghazi </a:t>
            </a:r>
            <a:r>
              <a:rPr lang="en-US" sz="2400" dirty="0" err="1" smtClean="0">
                <a:latin typeface="Times New Roman" pitchFamily="18" charset="0"/>
                <a:cs typeface="Times New Roman" pitchFamily="18" charset="0"/>
              </a:rPr>
              <a:t>Barotha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Hydel</a:t>
            </a:r>
            <a:r>
              <a:rPr lang="en-US" sz="2400" dirty="0" smtClean="0">
                <a:latin typeface="Times New Roman" pitchFamily="18" charset="0"/>
                <a:cs typeface="Times New Roman" pitchFamily="18" charset="0"/>
              </a:rPr>
              <a:t> Power Project. It is solely for generating electricity and has a water channel with the highest flow in the world.</a:t>
            </a: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While the dam has fulfilled its purpose in storing water for agricultural use in Pakistan, there have been environmental consequences to the Indus river delta. Reduction of seasonal flooding and reduced water flows to the delta has decreased mangrove stands and the abundance of some fish species.</a:t>
            </a:r>
          </a:p>
          <a:p>
            <a:pPr>
              <a:buFont typeface="Wingdings" pitchFamily="2" charset="2"/>
              <a:buChar char="Ø"/>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Cont…</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Hub Dam is a large water storage reservoir constructed in 1981 on the Hub River on the arid plains north of Karachi on provincial border between </a:t>
            </a:r>
            <a:r>
              <a:rPr lang="en-US" sz="2400" dirty="0" err="1" smtClean="0">
                <a:latin typeface="Times New Roman" pitchFamily="18" charset="0"/>
                <a:cs typeface="Times New Roman" pitchFamily="18" charset="0"/>
              </a:rPr>
              <a:t>Balochistan</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Sindh</a:t>
            </a:r>
            <a:r>
              <a:rPr lang="en-US" sz="2400" dirty="0" smtClean="0">
                <a:latin typeface="Times New Roman" pitchFamily="18" charset="0"/>
                <a:cs typeface="Times New Roman" pitchFamily="18" charset="0"/>
              </a:rPr>
              <a:t>, Pakistan. The reservoir supplies water for irrigation in </a:t>
            </a:r>
            <a:r>
              <a:rPr lang="en-US" sz="2400" dirty="0" err="1" smtClean="0">
                <a:latin typeface="Times New Roman" pitchFamily="18" charset="0"/>
                <a:cs typeface="Times New Roman" pitchFamily="18" charset="0"/>
              </a:rPr>
              <a:t>Lasbela</a:t>
            </a:r>
            <a:r>
              <a:rPr lang="en-US" sz="2400" dirty="0" smtClean="0">
                <a:latin typeface="Times New Roman" pitchFamily="18" charset="0"/>
                <a:cs typeface="Times New Roman" pitchFamily="18" charset="0"/>
              </a:rPr>
              <a:t> District of </a:t>
            </a:r>
            <a:r>
              <a:rPr lang="en-US" sz="2400" dirty="0" err="1" smtClean="0">
                <a:latin typeface="Times New Roman" pitchFamily="18" charset="0"/>
                <a:cs typeface="Times New Roman" pitchFamily="18" charset="0"/>
              </a:rPr>
              <a:t>Balochistan</a:t>
            </a:r>
            <a:r>
              <a:rPr lang="en-US" sz="2400" dirty="0" smtClean="0">
                <a:latin typeface="Times New Roman" pitchFamily="18" charset="0"/>
                <a:cs typeface="Times New Roman" pitchFamily="18" charset="0"/>
              </a:rPr>
              <a:t> and drinking water for the city of Karachi. It is an important staging and wintering area for an appreciable number of water birds and contains a variety of fish species which increase in abundance during periods of high water. The </a:t>
            </a:r>
            <a:r>
              <a:rPr lang="en-US" sz="2400" dirty="0" err="1" smtClean="0">
                <a:latin typeface="Times New Roman" pitchFamily="18" charset="0"/>
                <a:cs typeface="Times New Roman" pitchFamily="18" charset="0"/>
              </a:rPr>
              <a:t>Mahseer</a:t>
            </a:r>
            <a:r>
              <a:rPr lang="en-US" sz="2400" dirty="0" smtClean="0">
                <a:latin typeface="Times New Roman" pitchFamily="18" charset="0"/>
                <a:cs typeface="Times New Roman" pitchFamily="18" charset="0"/>
              </a:rPr>
              <a:t> (Tor </a:t>
            </a:r>
            <a:r>
              <a:rPr lang="en-US" sz="2400" dirty="0" err="1" smtClean="0">
                <a:latin typeface="Times New Roman" pitchFamily="18" charset="0"/>
                <a:cs typeface="Times New Roman" pitchFamily="18" charset="0"/>
              </a:rPr>
              <a:t>putitora</a:t>
            </a:r>
            <a:r>
              <a:rPr lang="en-US" sz="2400" dirty="0" smtClean="0">
                <a:latin typeface="Times New Roman" pitchFamily="18" charset="0"/>
                <a:cs typeface="Times New Roman" pitchFamily="18" charset="0"/>
              </a:rPr>
              <a:t>), an indigenous </a:t>
            </a:r>
            <a:r>
              <a:rPr lang="en-US" sz="2400" dirty="0" err="1" smtClean="0">
                <a:latin typeface="Times New Roman" pitchFamily="18" charset="0"/>
                <a:cs typeface="Times New Roman" pitchFamily="18" charset="0"/>
              </a:rPr>
              <a:t>riverine</a:t>
            </a:r>
            <a:r>
              <a:rPr lang="en-US" sz="2400" dirty="0" smtClean="0">
                <a:latin typeface="Times New Roman" pitchFamily="18" charset="0"/>
                <a:cs typeface="Times New Roman" pitchFamily="18" charset="0"/>
              </a:rPr>
              <a:t> fish found in the Hub River, can grow up to 9 feet in length and more than 110 lbs. The Hub reservoir can grow up to 32 square miles and provides for excellent angling.</a:t>
            </a: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609441" y="457200"/>
            <a:ext cx="10969943" cy="960438"/>
          </a:xfrm>
        </p:spPr>
        <p:txBody>
          <a:bodyPr>
            <a:noAutofit/>
          </a:bodyPr>
          <a:lstStyle/>
          <a:p>
            <a:pPr algn="ct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HUB  DAM</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481328"/>
            <a:ext cx="10969943" cy="4919472"/>
          </a:xfrm>
        </p:spPr>
        <p:txBody>
          <a:bodyPr>
            <a:normAutofit/>
          </a:bodyPr>
          <a:lstStyle/>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Gomal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Zam</a:t>
            </a:r>
            <a:r>
              <a:rPr lang="en-US" sz="2400" dirty="0" smtClean="0">
                <a:latin typeface="Times New Roman" pitchFamily="18" charset="0"/>
                <a:cs typeface="Times New Roman" pitchFamily="18" charset="0"/>
              </a:rPr>
              <a:t> Dam Project is located in </a:t>
            </a:r>
            <a:r>
              <a:rPr lang="en-US" sz="2400" dirty="0" err="1" smtClean="0">
                <a:latin typeface="Times New Roman" pitchFamily="18" charset="0"/>
                <a:cs typeface="Times New Roman" pitchFamily="18" charset="0"/>
              </a:rPr>
              <a:t>Damaan</a:t>
            </a:r>
            <a:r>
              <a:rPr lang="en-US" sz="2400" dirty="0" smtClean="0">
                <a:latin typeface="Times New Roman" pitchFamily="18" charset="0"/>
                <a:cs typeface="Times New Roman" pitchFamily="18" charset="0"/>
              </a:rPr>
              <a:t> area of NWFP, </a:t>
            </a:r>
            <a:r>
              <a:rPr lang="en-US" sz="2400" dirty="0" err="1" smtClean="0">
                <a:latin typeface="Times New Roman" pitchFamily="18" charset="0"/>
                <a:cs typeface="Times New Roman" pitchFamily="18" charset="0"/>
              </a:rPr>
              <a:t>Pakistan.Gomal</a:t>
            </a:r>
            <a:r>
              <a:rPr lang="en-US" sz="2400" dirty="0" smtClean="0">
                <a:latin typeface="Times New Roman" pitchFamily="18" charset="0"/>
                <a:cs typeface="Times New Roman" pitchFamily="18" charset="0"/>
              </a:rPr>
              <a:t> River, on which a 437 feet high </a:t>
            </a:r>
            <a:r>
              <a:rPr lang="en-US" sz="2400" dirty="0" err="1" smtClean="0">
                <a:latin typeface="Times New Roman" pitchFamily="18" charset="0"/>
                <a:cs typeface="Times New Roman" pitchFamily="18" charset="0"/>
              </a:rPr>
              <a:t>Gomal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Zam</a:t>
            </a:r>
            <a:r>
              <a:rPr lang="en-US" sz="2400" dirty="0" smtClean="0">
                <a:latin typeface="Times New Roman" pitchFamily="18" charset="0"/>
                <a:cs typeface="Times New Roman" pitchFamily="18" charset="0"/>
              </a:rPr>
              <a:t> Dam will be built, is one of the significant tributaries of Indus River. It is planned to irrigate about 163,000 acres of land. The total projects costs amounts to Rs. 12 billion. It will be a Roller compacted concrete dam, having a gross storage of 1.14 MAF. It will produce 17.4 MW of electricity when completed. Approximately Rs. 4.388 billion contracts for the construction of </a:t>
            </a:r>
            <a:r>
              <a:rPr lang="en-US" sz="2400" dirty="0" err="1" smtClean="0">
                <a:latin typeface="Times New Roman" pitchFamily="18" charset="0"/>
                <a:cs typeface="Times New Roman" pitchFamily="18" charset="0"/>
              </a:rPr>
              <a:t>Gomal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Zam</a:t>
            </a:r>
            <a:r>
              <a:rPr lang="en-US" sz="2400" dirty="0" smtClean="0">
                <a:latin typeface="Times New Roman" pitchFamily="18" charset="0"/>
                <a:cs typeface="Times New Roman" pitchFamily="18" charset="0"/>
              </a:rPr>
              <a:t> Dam Project were awarded to Messer CWHEC - HPE, a joint venture of two Chinese firms in August 2002.</a:t>
            </a: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pPr algn="ct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GOMAL ZAM DAM</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Shakidor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Shadi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Kor</a:t>
            </a:r>
            <a:r>
              <a:rPr lang="en-US" sz="2400" dirty="0" smtClean="0">
                <a:latin typeface="Times New Roman" pitchFamily="18" charset="0"/>
                <a:cs typeface="Times New Roman" pitchFamily="18" charset="0"/>
              </a:rPr>
              <a:t>) dam is located near </a:t>
            </a:r>
            <a:r>
              <a:rPr lang="en-US" sz="2400" dirty="0" err="1" smtClean="0">
                <a:latin typeface="Times New Roman" pitchFamily="18" charset="0"/>
                <a:cs typeface="Times New Roman" pitchFamily="18" charset="0"/>
              </a:rPr>
              <a:t>Pasni</a:t>
            </a:r>
            <a:r>
              <a:rPr lang="en-US" sz="2400" dirty="0" smtClean="0">
                <a:latin typeface="Times New Roman" pitchFamily="18" charset="0"/>
                <a:cs typeface="Times New Roman" pitchFamily="18" charset="0"/>
              </a:rPr>
              <a:t>, in the </a:t>
            </a:r>
            <a:r>
              <a:rPr lang="en-US" sz="2400" dirty="0" err="1" smtClean="0">
                <a:latin typeface="Times New Roman" pitchFamily="18" charset="0"/>
                <a:cs typeface="Times New Roman" pitchFamily="18" charset="0"/>
              </a:rPr>
              <a:t>Balochistan</a:t>
            </a:r>
            <a:r>
              <a:rPr lang="en-US" sz="2400" dirty="0" smtClean="0">
                <a:latin typeface="Times New Roman" pitchFamily="18" charset="0"/>
                <a:cs typeface="Times New Roman" pitchFamily="18" charset="0"/>
              </a:rPr>
              <a:t> province of south west Pakistan, 1,900 km (1,180 miles) from Islamabad and has a length of about 148 meters (485 feet). It was built in 2003, at a cost of 45 million rupees (758,853 dollars), to provide irrigation water to the nearby farms.</a:t>
            </a: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On February 10, 2005, the dam burst under the pressure of a weeks' worth of rain, killing at least 70 villagers and dragging their bodies to the Arabian Sea. The Pakistani military was sent into emergency Search and Rescue operations, saving 1,200 people.</a:t>
            </a:r>
          </a:p>
          <a:p>
            <a:pPr>
              <a:buFont typeface="Wingdings" pitchFamily="2" charset="2"/>
              <a:buChar char="Ø"/>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SHAKIDOR DAM</a:t>
            </a: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Mirani</a:t>
            </a:r>
            <a:r>
              <a:rPr lang="en-US" sz="2400" dirty="0" smtClean="0">
                <a:latin typeface="Times New Roman" pitchFamily="18" charset="0"/>
                <a:cs typeface="Times New Roman" pitchFamily="18" charset="0"/>
              </a:rPr>
              <a:t> Dam is located in </a:t>
            </a:r>
            <a:r>
              <a:rPr lang="en-US" sz="2400" dirty="0" err="1" smtClean="0">
                <a:latin typeface="Times New Roman" pitchFamily="18" charset="0"/>
                <a:cs typeface="Times New Roman" pitchFamily="18" charset="0"/>
              </a:rPr>
              <a:t>Gwadar</a:t>
            </a:r>
            <a:r>
              <a:rPr lang="en-US" sz="2400" dirty="0" smtClean="0">
                <a:latin typeface="Times New Roman" pitchFamily="18" charset="0"/>
                <a:cs typeface="Times New Roman" pitchFamily="18" charset="0"/>
              </a:rPr>
              <a:t> District, </a:t>
            </a:r>
            <a:r>
              <a:rPr lang="en-US" sz="2400" dirty="0" err="1" smtClean="0">
                <a:latin typeface="Times New Roman" pitchFamily="18" charset="0"/>
                <a:cs typeface="Times New Roman" pitchFamily="18" charset="0"/>
              </a:rPr>
              <a:t>Balochistan</a:t>
            </a:r>
            <a:r>
              <a:rPr lang="en-US" sz="2400" dirty="0" smtClean="0">
                <a:latin typeface="Times New Roman" pitchFamily="18" charset="0"/>
                <a:cs typeface="Times New Roman" pitchFamily="18" charset="0"/>
              </a:rPr>
              <a:t>, Pakistan. </a:t>
            </a:r>
            <a:r>
              <a:rPr lang="en-US" sz="2400" dirty="0" err="1" smtClean="0">
                <a:latin typeface="Times New Roman" pitchFamily="18" charset="0"/>
                <a:cs typeface="Times New Roman" pitchFamily="18" charset="0"/>
              </a:rPr>
              <a:t>Mirani</a:t>
            </a:r>
            <a:r>
              <a:rPr lang="en-US" sz="2400" dirty="0" smtClean="0">
                <a:latin typeface="Times New Roman" pitchFamily="18" charset="0"/>
                <a:cs typeface="Times New Roman" pitchFamily="18" charset="0"/>
              </a:rPr>
              <a:t> Dam multipurpose project, is located on </a:t>
            </a:r>
            <a:r>
              <a:rPr lang="en-US" sz="2400" dirty="0" err="1" smtClean="0">
                <a:latin typeface="Times New Roman" pitchFamily="18" charset="0"/>
                <a:cs typeface="Times New Roman" pitchFamily="18" charset="0"/>
              </a:rPr>
              <a:t>Dasht</a:t>
            </a:r>
            <a:r>
              <a:rPr lang="en-US" sz="2400" dirty="0" smtClean="0">
                <a:latin typeface="Times New Roman" pitchFamily="18" charset="0"/>
                <a:cs typeface="Times New Roman" pitchFamily="18" charset="0"/>
              </a:rPr>
              <a:t> River, about 30 miles west of </a:t>
            </a:r>
            <a:r>
              <a:rPr lang="en-US" sz="2400" dirty="0" err="1" smtClean="0">
                <a:latin typeface="Times New Roman" pitchFamily="18" charset="0"/>
                <a:cs typeface="Times New Roman" pitchFamily="18" charset="0"/>
              </a:rPr>
              <a:t>Turbat</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Makran</a:t>
            </a:r>
            <a:r>
              <a:rPr lang="en-US" sz="2400" dirty="0" smtClean="0">
                <a:latin typeface="Times New Roman" pitchFamily="18" charset="0"/>
                <a:cs typeface="Times New Roman" pitchFamily="18" charset="0"/>
              </a:rPr>
              <a:t> Division of </a:t>
            </a:r>
            <a:r>
              <a:rPr lang="en-US" sz="2400" dirty="0" err="1" smtClean="0">
                <a:latin typeface="Times New Roman" pitchFamily="18" charset="0"/>
                <a:cs typeface="Times New Roman" pitchFamily="18" charset="0"/>
              </a:rPr>
              <a:t>Balochistan</a:t>
            </a:r>
            <a:r>
              <a:rPr lang="en-US" sz="2400" dirty="0" smtClean="0">
                <a:latin typeface="Times New Roman" pitchFamily="18" charset="0"/>
                <a:cs typeface="Times New Roman" pitchFamily="18" charset="0"/>
              </a:rPr>
              <a:t>, it envisages provision of dependable irrigation supplies on the two banks of the river. The project has been completed in November 2006 and inaugurated by President </a:t>
            </a:r>
            <a:r>
              <a:rPr lang="en-US" sz="2400" dirty="0" err="1" smtClean="0">
                <a:latin typeface="Times New Roman" pitchFamily="18" charset="0"/>
                <a:cs typeface="Times New Roman" pitchFamily="18" charset="0"/>
              </a:rPr>
              <a:t>Pervez</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Musharraf</a:t>
            </a:r>
            <a:r>
              <a:rPr lang="en-US" sz="2400" dirty="0" smtClean="0">
                <a:latin typeface="Times New Roman" pitchFamily="18" charset="0"/>
                <a:cs typeface="Times New Roman" pitchFamily="18" charset="0"/>
              </a:rPr>
              <a:t> of Pakistan</a:t>
            </a: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609441" y="685800"/>
            <a:ext cx="10969943" cy="731838"/>
          </a:xfrm>
        </p:spPr>
        <p:txBody>
          <a:bodyPr>
            <a:noAutofit/>
          </a:bodyPr>
          <a:lstStyle/>
          <a:p>
            <a:pPr algn="ctr"/>
            <a:r>
              <a:rPr lang="en-US" sz="4000" b="1" dirty="0" smtClean="0">
                <a:latin typeface="Times New Roman" pitchFamily="18" charset="0"/>
                <a:cs typeface="Times New Roman" pitchFamily="18" charset="0"/>
              </a:rPr>
              <a:t>MIRANI  DAM</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Diamer-Bhasha</a:t>
            </a:r>
            <a:r>
              <a:rPr lang="en-US" sz="2400" dirty="0" smtClean="0">
                <a:latin typeface="Times New Roman" pitchFamily="18" charset="0"/>
                <a:cs typeface="Times New Roman" pitchFamily="18" charset="0"/>
              </a:rPr>
              <a:t> Dam is the name of a dam that has been planned in the Northern Areas of Pakistan on the River Indus. It is located about 314 km upstream of </a:t>
            </a:r>
            <a:r>
              <a:rPr lang="en-US" sz="2400" dirty="0" err="1" smtClean="0">
                <a:latin typeface="Times New Roman" pitchFamily="18" charset="0"/>
                <a:cs typeface="Times New Roman" pitchFamily="18" charset="0"/>
              </a:rPr>
              <a:t>Tarbela</a:t>
            </a:r>
            <a:r>
              <a:rPr lang="en-US" sz="2400" dirty="0" smtClean="0">
                <a:latin typeface="Times New Roman" pitchFamily="18" charset="0"/>
                <a:cs typeface="Times New Roman" pitchFamily="18" charset="0"/>
              </a:rPr>
              <a:t> Dam and about 165 km downstream of </a:t>
            </a:r>
            <a:r>
              <a:rPr lang="en-US" sz="2400" dirty="0" err="1" smtClean="0">
                <a:latin typeface="Times New Roman" pitchFamily="18" charset="0"/>
                <a:cs typeface="Times New Roman" pitchFamily="18" charset="0"/>
              </a:rPr>
              <a:t>Gilgit</a:t>
            </a:r>
            <a:r>
              <a:rPr lang="en-US" sz="2400" dirty="0" smtClean="0">
                <a:latin typeface="Times New Roman" pitchFamily="18" charset="0"/>
                <a:cs typeface="Times New Roman" pitchFamily="18" charset="0"/>
              </a:rPr>
              <a:t>. The dam is expected to create a large reservoir with a gross capacity of 7.3 million acre feet (9 km³) submerging large tracts of land in the </a:t>
            </a:r>
            <a:r>
              <a:rPr lang="en-US" sz="2400" dirty="0" err="1" smtClean="0">
                <a:latin typeface="Times New Roman" pitchFamily="18" charset="0"/>
                <a:cs typeface="Times New Roman" pitchFamily="18" charset="0"/>
              </a:rPr>
              <a:t>Diamer</a:t>
            </a:r>
            <a:r>
              <a:rPr lang="en-US" sz="2400" dirty="0" smtClean="0">
                <a:latin typeface="Times New Roman" pitchFamily="18" charset="0"/>
                <a:cs typeface="Times New Roman" pitchFamily="18" charset="0"/>
              </a:rPr>
              <a:t> district. The dam is supposed to have a power generation capacity of 3.360 megawatts and is expected to considerable ease up the skewed hydro to thermal power generation ratio in Pakistan. It is expected that the detailed drawings of the dam would be completed by March 2008, immediately after which construction work shall begin.</a:t>
            </a: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pPr algn="ct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DIAMER-BHASHA  DAM</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152400"/>
            <a:ext cx="9144001" cy="983673"/>
          </a:xfrm>
        </p:spPr>
        <p:txBody>
          <a:bodyPr>
            <a:normAutofit fontScale="90000"/>
          </a:bodyPr>
          <a:lstStyle/>
          <a:p>
            <a:pPr algn="ctr"/>
            <a:r>
              <a:rPr lang="en-US" b="1" dirty="0" smtClean="0">
                <a:latin typeface="Times New Roman" pitchFamily="18" charset="0"/>
                <a:cs typeface="Times New Roman" pitchFamily="18" charset="0"/>
              </a:rPr>
              <a:t>                                                                 RIVERS,BARRAGES &amp;HEAD WORKS</a:t>
            </a:r>
            <a:br>
              <a:rPr lang="en-US" b="1" dirty="0" smtClean="0">
                <a:latin typeface="Times New Roman" pitchFamily="18" charset="0"/>
                <a:cs typeface="Times New Roman" pitchFamily="18" charset="0"/>
              </a:rPr>
            </a:br>
            <a:endParaRPr lang="en-US" b="1" dirty="0"/>
          </a:p>
        </p:txBody>
      </p:sp>
      <p:sp>
        <p:nvSpPr>
          <p:cNvPr id="2" name="Content Placeholder 1"/>
          <p:cNvSpPr>
            <a:spLocks noGrp="1"/>
          </p:cNvSpPr>
          <p:nvPr>
            <p:ph idx="1"/>
          </p:nvPr>
        </p:nvSpPr>
        <p:spPr>
          <a:xfrm>
            <a:off x="1522413" y="1752599"/>
            <a:ext cx="9134391" cy="4267201"/>
          </a:xfrm>
        </p:spPr>
        <p:txBody>
          <a:bodyPr>
            <a:normAutofit/>
          </a:bodyPr>
          <a:lstStyle/>
          <a:p>
            <a:pPr>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Indus</a:t>
            </a:r>
            <a:r>
              <a:rPr lang="en-US" sz="2400" b="1"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Chashma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Taunsa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Ghulam</a:t>
            </a:r>
            <a:r>
              <a:rPr lang="en-US" sz="2400" dirty="0" smtClean="0">
                <a:latin typeface="Times New Roman" pitchFamily="18" charset="0"/>
                <a:cs typeface="Times New Roman" pitchFamily="18" charset="0"/>
              </a:rPr>
              <a:t> Muhammad and </a:t>
            </a:r>
            <a:r>
              <a:rPr lang="en-US" sz="2400" dirty="0" err="1" smtClean="0">
                <a:latin typeface="Times New Roman" pitchFamily="18" charset="0"/>
                <a:cs typeface="Times New Roman" pitchFamily="18" charset="0"/>
              </a:rPr>
              <a:t>Guddu</a:t>
            </a:r>
            <a:r>
              <a:rPr lang="en-US" sz="2400" dirty="0" smtClean="0">
                <a:latin typeface="Times New Roman" pitchFamily="18" charset="0"/>
                <a:cs typeface="Times New Roman" pitchFamily="18" charset="0"/>
              </a:rPr>
              <a:t> Barrages  </a:t>
            </a:r>
            <a:endParaRPr lang="en-US" sz="24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Jhelum</a:t>
            </a:r>
            <a:r>
              <a:rPr lang="en-US" sz="2400" b="1"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Rasul</a:t>
            </a:r>
            <a:r>
              <a:rPr lang="en-US" sz="2400" dirty="0" smtClean="0">
                <a:latin typeface="Times New Roman" pitchFamily="18" charset="0"/>
                <a:cs typeface="Times New Roman" pitchFamily="18" charset="0"/>
              </a:rPr>
              <a:t> Head Work</a:t>
            </a:r>
            <a:endParaRPr lang="en-US" sz="24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Chenab</a:t>
            </a: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Marala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Khanki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Qadirabad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dirty="0" err="1" smtClean="0">
                <a:latin typeface="Times New Roman" pitchFamily="18" charset="0"/>
                <a:cs typeface="Times New Roman" pitchFamily="18" charset="0"/>
              </a:rPr>
              <a:t>Trimmu</a:t>
            </a:r>
            <a:r>
              <a:rPr lang="en-US" sz="2400" dirty="0" smtClean="0">
                <a:latin typeface="Times New Roman" pitchFamily="18" charset="0"/>
                <a:cs typeface="Times New Roman" pitchFamily="18" charset="0"/>
              </a:rPr>
              <a:t> Head Works </a:t>
            </a:r>
            <a:endParaRPr lang="en-US" sz="24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Ravi</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Balloki</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Sidhnai</a:t>
            </a:r>
            <a:r>
              <a:rPr lang="en-US" sz="2400" dirty="0" smtClean="0">
                <a:latin typeface="Times New Roman" pitchFamily="18" charset="0"/>
                <a:cs typeface="Times New Roman" pitchFamily="18" charset="0"/>
              </a:rPr>
              <a:t> Head Works </a:t>
            </a: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Sutlej: </a:t>
            </a:r>
            <a:r>
              <a:rPr lang="en-US" sz="2400" dirty="0" err="1" smtClean="0">
                <a:latin typeface="Times New Roman" pitchFamily="18" charset="0"/>
                <a:cs typeface="Times New Roman" pitchFamily="18" charset="0"/>
              </a:rPr>
              <a:t>Sulaimanki</a:t>
            </a:r>
            <a:r>
              <a:rPr lang="en-US" sz="2400" dirty="0" smtClean="0">
                <a:latin typeface="Times New Roman" pitchFamily="18" charset="0"/>
                <a:cs typeface="Times New Roman" pitchFamily="18" charset="0"/>
              </a:rPr>
              <a:t> and Islam Head Works</a:t>
            </a:r>
            <a:endParaRPr lang="en-US" sz="2400" dirty="0">
              <a:latin typeface="Times New Roman" pitchFamily="18" charset="0"/>
              <a:cs typeface="Times New Roman" pitchFamily="18" charset="0"/>
            </a:endParaRPr>
          </a:p>
          <a:p>
            <a:pPr>
              <a:buNone/>
            </a:pPr>
            <a:r>
              <a:rPr lang="en-US" sz="2400" b="1" dirty="0" err="1" smtClean="0">
                <a:latin typeface="Times New Roman" pitchFamily="18" charset="0"/>
                <a:cs typeface="Times New Roman" pitchFamily="18" charset="0"/>
              </a:rPr>
              <a:t>Panjnad</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Panjnad</a:t>
            </a:r>
            <a:r>
              <a:rPr lang="en-US" sz="2400" dirty="0" smtClean="0">
                <a:latin typeface="Times New Roman" pitchFamily="18" charset="0"/>
                <a:cs typeface="Times New Roman" pitchFamily="18" charset="0"/>
              </a:rPr>
              <a:t> Head Works</a:t>
            </a: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endParaRPr lang="en-US" sz="2400" dirty="0"/>
          </a:p>
        </p:txBody>
      </p:sp>
    </p:spTree>
    <p:extLst>
      <p:ext uri="{BB962C8B-B14F-4D97-AF65-F5344CB8AC3E}">
        <p14:creationId xmlns:p14="http://schemas.microsoft.com/office/powerpoint/2010/main" xmlns="" val="5298471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AGRICULTURE</a:t>
            </a:r>
            <a:endParaRPr lang="en-US" sz="4000"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   </a:t>
            </a:r>
          </a:p>
          <a:p>
            <a:pPr algn="just">
              <a:buNone/>
            </a:pPr>
            <a:r>
              <a:rPr lang="en-US" sz="2400" b="1" dirty="0" smtClean="0">
                <a:latin typeface="Times New Roman" pitchFamily="18" charset="0"/>
                <a:cs typeface="Times New Roman" pitchFamily="18" charset="0"/>
              </a:rPr>
              <a:t>    Importance of Agriculture:</a:t>
            </a:r>
          </a:p>
          <a:p>
            <a:pPr algn="just">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Agriculture is backbone and the largest sector of Pakistan’s economy, which plays a very important role in its development. It provides food i.e. wheat, rice, pulses, vegetables, fruit and other items for growing population of the country. Nearly 22% of total output (GDP) and 44.8% of total employment is generated in agriculture. It contributes substantially to Pakistan’s exports. Agriculture also contributes to growth as a supplier of raw materials to industry as well as market for industrial products. </a:t>
            </a:r>
          </a:p>
          <a:p>
            <a:pPr algn="just">
              <a:buNone/>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457200"/>
            <a:ext cx="9144001" cy="6096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GEOGRAPHICAL  DIVISION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912813" y="1295399"/>
            <a:ext cx="9743992" cy="4724401"/>
          </a:xfrm>
        </p:spPr>
        <p:txBody>
          <a:bodyPr>
            <a:normAutofit/>
          </a:bodyPr>
          <a:lstStyle/>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1. 	Northern Mountains</a:t>
            </a:r>
          </a:p>
          <a:p>
            <a:pPr>
              <a:buNone/>
            </a:pPr>
            <a:r>
              <a:rPr lang="en-US" sz="2400" dirty="0" smtClean="0">
                <a:latin typeface="Times New Roman" pitchFamily="18" charset="0"/>
                <a:cs typeface="Times New Roman" pitchFamily="18" charset="0"/>
              </a:rPr>
              <a:t>2.	Indus Plains</a:t>
            </a:r>
          </a:p>
          <a:p>
            <a:pPr>
              <a:buNone/>
            </a:pPr>
            <a:r>
              <a:rPr lang="en-US" sz="2400" dirty="0" smtClean="0">
                <a:latin typeface="Times New Roman" pitchFamily="18" charset="0"/>
                <a:cs typeface="Times New Roman" pitchFamily="18" charset="0"/>
              </a:rPr>
              <a:t>3.	Plateau ( </a:t>
            </a:r>
            <a:r>
              <a:rPr lang="en-US" sz="2400" dirty="0" err="1" smtClean="0">
                <a:latin typeface="Times New Roman" pitchFamily="18" charset="0"/>
                <a:cs typeface="Times New Roman" pitchFamily="18" charset="0"/>
              </a:rPr>
              <a:t>Pothohar</a:t>
            </a:r>
            <a:r>
              <a:rPr lang="en-US" sz="2400" dirty="0" smtClean="0">
                <a:latin typeface="Times New Roman" pitchFamily="18" charset="0"/>
                <a:cs typeface="Times New Roman" pitchFamily="18" charset="0"/>
              </a:rPr>
              <a:t> and Baluchistan)</a:t>
            </a: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Pakistan has an area of 796096 square Kilometers. Area of  Pakistan is four </a:t>
            </a:r>
            <a:r>
              <a:rPr lang="en-US" sz="2400" dirty="0" smtClean="0">
                <a:latin typeface="Times New Roman" pitchFamily="18" charset="0"/>
                <a:cs typeface="Times New Roman" pitchFamily="18" charset="0"/>
              </a:rPr>
              <a:t>times </a:t>
            </a:r>
            <a:r>
              <a:rPr lang="en-US" sz="2400" dirty="0">
                <a:latin typeface="Times New Roman" pitchFamily="18" charset="0"/>
                <a:cs typeface="Times New Roman" pitchFamily="18" charset="0"/>
              </a:rPr>
              <a:t>larger than UK and one fourth of the size of India. 58% area of Pakistan </a:t>
            </a:r>
            <a:r>
              <a:rPr lang="en-US" sz="2400" dirty="0" smtClean="0">
                <a:latin typeface="Times New Roman" pitchFamily="18" charset="0"/>
                <a:cs typeface="Times New Roman" pitchFamily="18" charset="0"/>
              </a:rPr>
              <a:t>consists </a:t>
            </a:r>
            <a:r>
              <a:rPr lang="en-US" sz="2400" dirty="0">
                <a:latin typeface="Times New Roman" pitchFamily="18" charset="0"/>
                <a:cs typeface="Times New Roman" pitchFamily="18" charset="0"/>
              </a:rPr>
              <a:t>of Mountains and plateaus, while 42% area of Pakistan consists of </a:t>
            </a:r>
            <a:r>
              <a:rPr lang="en-US" sz="2400" dirty="0" smtClean="0">
                <a:latin typeface="Times New Roman" pitchFamily="18" charset="0"/>
                <a:cs typeface="Times New Roman" pitchFamily="18" charset="0"/>
              </a:rPr>
              <a:t>plains </a:t>
            </a:r>
            <a:r>
              <a:rPr lang="en-US" sz="2400" dirty="0">
                <a:latin typeface="Times New Roman" pitchFamily="18" charset="0"/>
                <a:cs typeface="Times New Roman" pitchFamily="18" charset="0"/>
              </a:rPr>
              <a:t>and deserts.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61854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endParaRPr lang="en-US" sz="2400" dirty="0" smtClean="0">
              <a:latin typeface="Times New Roman" pitchFamily="18" charset="0"/>
              <a:cs typeface="Times New Roman" pitchFamily="18" charset="0"/>
            </a:endParaRPr>
          </a:p>
          <a:p>
            <a:pPr algn="just">
              <a:buNone/>
            </a:pPr>
            <a:r>
              <a:rPr lang="en-US" sz="2400" smtClean="0">
                <a:latin typeface="Times New Roman" pitchFamily="18" charset="0"/>
                <a:cs typeface="Times New Roman" pitchFamily="18" charset="0"/>
              </a:rPr>
              <a:t>1. Main </a:t>
            </a:r>
            <a:r>
              <a:rPr lang="en-US" sz="2400" dirty="0" smtClean="0">
                <a:latin typeface="Times New Roman" pitchFamily="18" charset="0"/>
                <a:cs typeface="Times New Roman" pitchFamily="18" charset="0"/>
              </a:rPr>
              <a:t>source of food supply. </a:t>
            </a:r>
          </a:p>
          <a:p>
            <a:pPr algn="just">
              <a:buNone/>
            </a:pPr>
            <a:r>
              <a:rPr lang="en-US" sz="2400" dirty="0" smtClean="0">
                <a:latin typeface="Times New Roman" pitchFamily="18" charset="0"/>
                <a:cs typeface="Times New Roman" pitchFamily="18" charset="0"/>
              </a:rPr>
              <a:t>2. Provides employment opportunities. </a:t>
            </a:r>
          </a:p>
          <a:p>
            <a:pPr algn="just">
              <a:buNone/>
            </a:pPr>
            <a:r>
              <a:rPr lang="en-US" sz="2400" dirty="0" smtClean="0">
                <a:latin typeface="Times New Roman" pitchFamily="18" charset="0"/>
                <a:cs typeface="Times New Roman" pitchFamily="18" charset="0"/>
              </a:rPr>
              <a:t>3. Major source of national income. </a:t>
            </a:r>
          </a:p>
          <a:p>
            <a:pPr algn="just">
              <a:buNone/>
            </a:pPr>
            <a:r>
              <a:rPr lang="en-US" sz="2400" dirty="0" smtClean="0">
                <a:latin typeface="Times New Roman" pitchFamily="18" charset="0"/>
                <a:cs typeface="Times New Roman" pitchFamily="18" charset="0"/>
              </a:rPr>
              <a:t>4. Provides raw material for industries. </a:t>
            </a:r>
          </a:p>
          <a:p>
            <a:pPr algn="just">
              <a:buNone/>
            </a:pPr>
            <a:r>
              <a:rPr lang="en-US" sz="2400" dirty="0" smtClean="0">
                <a:latin typeface="Times New Roman" pitchFamily="18" charset="0"/>
                <a:cs typeface="Times New Roman" pitchFamily="18" charset="0"/>
              </a:rPr>
              <a:t>5. Good market for agricultural machinery and equipment. </a:t>
            </a:r>
          </a:p>
          <a:p>
            <a:pPr algn="just">
              <a:buNone/>
            </a:pPr>
            <a:r>
              <a:rPr lang="en-US" sz="2400" dirty="0" smtClean="0">
                <a:latin typeface="Times New Roman" pitchFamily="18" charset="0"/>
                <a:cs typeface="Times New Roman" pitchFamily="18" charset="0"/>
              </a:rPr>
              <a:t>6. Market for fertilizers, pesticides and insecticides. </a:t>
            </a:r>
          </a:p>
          <a:p>
            <a:pPr algn="just">
              <a:buNone/>
            </a:pPr>
            <a:r>
              <a:rPr lang="en-US" sz="2400" dirty="0" smtClean="0">
                <a:latin typeface="Times New Roman" pitchFamily="18" charset="0"/>
                <a:cs typeface="Times New Roman" pitchFamily="18" charset="0"/>
              </a:rPr>
              <a:t>7. Main sour of foreign exchange earnings. </a:t>
            </a:r>
          </a:p>
          <a:p>
            <a:pPr algn="just">
              <a:buNone/>
            </a:pPr>
            <a:r>
              <a:rPr lang="en-US" sz="2400" dirty="0" smtClean="0">
                <a:latin typeface="Times New Roman" pitchFamily="18" charset="0"/>
                <a:cs typeface="Times New Roman" pitchFamily="18" charset="0"/>
              </a:rPr>
              <a:t>8. Expands industrial goods market. </a:t>
            </a:r>
          </a:p>
        </p:txBody>
      </p:sp>
      <p:sp>
        <p:nvSpPr>
          <p:cNvPr id="3" name="Title 2"/>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MAIN FEATURES OF AGRICULTURE </a:t>
            </a:r>
            <a:endParaRPr lang="en-US" sz="40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09600"/>
          </a:xfrm>
        </p:spPr>
        <p:txBody>
          <a:bodyPr>
            <a:normAutofit fontScale="90000"/>
          </a:bodyPr>
          <a:lstStyle/>
          <a:p>
            <a:r>
              <a:rPr lang="en-US" sz="4000" b="1" dirty="0" smtClean="0">
                <a:latin typeface="Times New Roman" pitchFamily="18" charset="0"/>
                <a:cs typeface="Times New Roman" pitchFamily="18" charset="0"/>
              </a:rPr>
              <a:t>HUMAN RESOURCE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295400"/>
            <a:ext cx="10969943" cy="5334000"/>
          </a:xfrm>
        </p:spPr>
        <p:txBody>
          <a:bodyPr>
            <a:normAutofit/>
          </a:bodyPr>
          <a:lstStyle/>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Human resources are defined as the population of the country. It is an important asset </a:t>
            </a:r>
          </a:p>
          <a:p>
            <a:pPr>
              <a:buNone/>
            </a:pPr>
            <a:r>
              <a:rPr lang="en-US" sz="2400" dirty="0" smtClean="0">
                <a:latin typeface="Times New Roman" pitchFamily="18" charset="0"/>
                <a:cs typeface="Times New Roman" pitchFamily="18" charset="0"/>
              </a:rPr>
              <a:t>and factor in the economic development of a country. From the experience of Japan, </a:t>
            </a:r>
          </a:p>
          <a:p>
            <a:pPr>
              <a:buNone/>
            </a:pPr>
            <a:r>
              <a:rPr lang="en-US" sz="2400" dirty="0" smtClean="0">
                <a:latin typeface="Times New Roman" pitchFamily="18" charset="0"/>
                <a:cs typeface="Times New Roman" pitchFamily="18" charset="0"/>
              </a:rPr>
              <a:t>China, Malaysia etc we can observe the importance of human resources. The size of </a:t>
            </a:r>
          </a:p>
          <a:p>
            <a:pPr>
              <a:buNone/>
            </a:pPr>
            <a:r>
              <a:rPr lang="en-US" sz="2400" dirty="0" smtClean="0">
                <a:latin typeface="Times New Roman" pitchFamily="18" charset="0"/>
                <a:cs typeface="Times New Roman" pitchFamily="18" charset="0"/>
              </a:rPr>
              <a:t>country’s population, its growth rate, fertility rate and its distribution in various age </a:t>
            </a:r>
          </a:p>
          <a:p>
            <a:pPr>
              <a:buNone/>
            </a:pPr>
            <a:r>
              <a:rPr lang="en-US" sz="2400" dirty="0" smtClean="0">
                <a:latin typeface="Times New Roman" pitchFamily="18" charset="0"/>
                <a:cs typeface="Times New Roman" pitchFamily="18" charset="0"/>
              </a:rPr>
              <a:t>groups and evaluation in the context of income distribution is very important for </a:t>
            </a:r>
          </a:p>
          <a:p>
            <a:pPr>
              <a:buNone/>
            </a:pPr>
            <a:r>
              <a:rPr lang="en-US" sz="2400" dirty="0" smtClean="0">
                <a:latin typeface="Times New Roman" pitchFamily="18" charset="0"/>
                <a:cs typeface="Times New Roman" pitchFamily="18" charset="0"/>
              </a:rPr>
              <a:t>assessing the productive capacity </a:t>
            </a:r>
            <a:r>
              <a:rPr lang="en-US" sz="2400" dirty="0">
                <a:latin typeface="Times New Roman" pitchFamily="18" charset="0"/>
                <a:cs typeface="Times New Roman" pitchFamily="18" charset="0"/>
              </a:rPr>
              <a:t>o</a:t>
            </a:r>
            <a:r>
              <a:rPr lang="en-US" sz="2400" dirty="0" smtClean="0">
                <a:latin typeface="Times New Roman" pitchFamily="18" charset="0"/>
                <a:cs typeface="Times New Roman" pitchFamily="18" charset="0"/>
              </a:rPr>
              <a:t>f its economy, and estimating the quantity </a:t>
            </a:r>
          </a:p>
          <a:p>
            <a:pPr>
              <a:buNone/>
            </a:pPr>
            <a:r>
              <a:rPr lang="en-US" sz="2400" dirty="0" smtClean="0">
                <a:latin typeface="Times New Roman" pitchFamily="18" charset="0"/>
                <a:cs typeface="Times New Roman" pitchFamily="18" charset="0"/>
              </a:rPr>
              <a:t>and quality of goods and services, the nation is producing and likely to produce in </a:t>
            </a:r>
          </a:p>
          <a:p>
            <a:pPr>
              <a:buNone/>
            </a:pPr>
            <a:r>
              <a:rPr lang="en-US" sz="2400" dirty="0" smtClean="0">
                <a:latin typeface="Times New Roman" pitchFamily="18" charset="0"/>
                <a:cs typeface="Times New Roman" pitchFamily="18" charset="0"/>
              </a:rPr>
              <a:t>future. </a:t>
            </a:r>
          </a:p>
          <a:p>
            <a:pPr>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552333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HUMAN CAPITAL FORMATION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It is the process by which educated, skilled and trained persons are increased in a country. Accordingly, human capital formation is an act of increasing the productive qualities of </a:t>
            </a:r>
            <a:r>
              <a:rPr lang="en-US" sz="2400" dirty="0" err="1" smtClean="0">
                <a:latin typeface="Times New Roman" pitchFamily="18" charset="0"/>
                <a:cs typeface="Times New Roman" pitchFamily="18" charset="0"/>
              </a:rPr>
              <a:t>labour</a:t>
            </a:r>
            <a:r>
              <a:rPr lang="en-US" sz="2400" dirty="0" smtClean="0">
                <a:latin typeface="Times New Roman" pitchFamily="18" charset="0"/>
                <a:cs typeface="Times New Roman" pitchFamily="18" charset="0"/>
              </a:rPr>
              <a:t> force by providing more education and by increasing skill, health and nutrition level. In other words it is acquiring and increasing the number of persons who have the skills, education and experience which are critical for the economic and political development of a country.</a:t>
            </a:r>
            <a:endParaRPr lang="en-US" sz="2400"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3400"/>
            <a:ext cx="9954207" cy="884238"/>
          </a:xfrm>
        </p:spPr>
        <p:txBody>
          <a:bodyPr>
            <a:normAutofit fontScale="90000"/>
          </a:bodyPr>
          <a:lstStyle/>
          <a:p>
            <a:r>
              <a:rPr lang="en-US" b="1" dirty="0" smtClean="0">
                <a:latin typeface="Times New Roman" pitchFamily="18" charset="0"/>
                <a:cs typeface="Times New Roman" pitchFamily="18" charset="0"/>
              </a:rPr>
              <a:t>DEVELOPING HUMAN CAPITAL RESOURCES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905000"/>
            <a:ext cx="10969943" cy="4572000"/>
          </a:xfrm>
        </p:spPr>
        <p:txBody>
          <a:bodyPr>
            <a:normAutofit/>
          </a:bodyPr>
          <a:lstStyle/>
          <a:p>
            <a:pPr>
              <a:buNone/>
            </a:pPr>
            <a:endParaRPr lang="en-US" sz="2400" b="1"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There are five methods of developing human resources.</a:t>
            </a:r>
          </a:p>
          <a:p>
            <a:pPr marL="514350" indent="-514350">
              <a:buFont typeface="+mj-lt"/>
              <a:buAutoNum type="romanLcPeriod"/>
            </a:pPr>
            <a:r>
              <a:rPr lang="en-US" sz="2400" dirty="0">
                <a:latin typeface="Times New Roman" pitchFamily="18" charset="0"/>
                <a:cs typeface="Times New Roman" pitchFamily="18" charset="0"/>
              </a:rPr>
              <a:t> P</a:t>
            </a:r>
            <a:r>
              <a:rPr lang="en-US" sz="2400" dirty="0" smtClean="0">
                <a:latin typeface="Times New Roman" pitchFamily="18" charset="0"/>
                <a:cs typeface="Times New Roman" pitchFamily="18" charset="0"/>
              </a:rPr>
              <a:t>roviding health facilities which increase the life expectancy of the people.</a:t>
            </a:r>
          </a:p>
          <a:p>
            <a:pPr marL="514350" indent="-514350">
              <a:buFont typeface="+mj-lt"/>
              <a:buAutoNum type="romanLcPeriod"/>
            </a:pPr>
            <a:r>
              <a:rPr lang="en-US" sz="2400" dirty="0">
                <a:latin typeface="Times New Roman" pitchFamily="18" charset="0"/>
                <a:cs typeface="Times New Roman" pitchFamily="18" charset="0"/>
              </a:rPr>
              <a:t> A</a:t>
            </a:r>
            <a:r>
              <a:rPr lang="en-US" sz="2400" dirty="0" smtClean="0">
                <a:latin typeface="Times New Roman" pitchFamily="18" charset="0"/>
                <a:cs typeface="Times New Roman" pitchFamily="18" charset="0"/>
              </a:rPr>
              <a:t>rranging on the job training.</a:t>
            </a:r>
          </a:p>
          <a:p>
            <a:pPr marL="514350" indent="-514350">
              <a:buFont typeface="+mj-lt"/>
              <a:buAutoNum type="romanLcPeriod"/>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provision of education at primary, secondary and higher level.</a:t>
            </a:r>
          </a:p>
          <a:p>
            <a:pPr marL="514350" indent="-514350">
              <a:buFont typeface="+mj-lt"/>
              <a:buAutoNum type="romanLcPeriod"/>
            </a:pPr>
            <a:r>
              <a:rPr lang="en-US" sz="2400" dirty="0">
                <a:latin typeface="Times New Roman" pitchFamily="18" charset="0"/>
                <a:cs typeface="Times New Roman" pitchFamily="18" charset="0"/>
              </a:rPr>
              <a:t> A</a:t>
            </a:r>
            <a:r>
              <a:rPr lang="en-US" sz="2400" dirty="0" smtClean="0">
                <a:latin typeface="Times New Roman" pitchFamily="18" charset="0"/>
                <a:cs typeface="Times New Roman" pitchFamily="18" charset="0"/>
              </a:rPr>
              <a:t>llowing migration to individual for changes of jobs.</a:t>
            </a:r>
          </a:p>
          <a:p>
            <a:pPr marL="514350" indent="-514350">
              <a:buFont typeface="+mj-lt"/>
              <a:buAutoNum type="romanLcPeriod"/>
            </a:pPr>
            <a:r>
              <a:rPr lang="en-US" sz="2400" dirty="0">
                <a:latin typeface="Times New Roman" pitchFamily="18" charset="0"/>
                <a:cs typeface="Times New Roman" pitchFamily="18" charset="0"/>
              </a:rPr>
              <a:t> O</a:t>
            </a:r>
            <a:r>
              <a:rPr lang="en-US" sz="2400" dirty="0" smtClean="0">
                <a:latin typeface="Times New Roman" pitchFamily="18" charset="0"/>
                <a:cs typeface="Times New Roman" pitchFamily="18" charset="0"/>
              </a:rPr>
              <a:t>rganizing study and extension </a:t>
            </a:r>
            <a:r>
              <a:rPr lang="en-US" sz="2400" dirty="0" err="1" smtClean="0">
                <a:latin typeface="Times New Roman" pitchFamily="18" charset="0"/>
                <a:cs typeface="Times New Roman" pitchFamily="18" charset="0"/>
              </a:rPr>
              <a:t>programmes</a:t>
            </a:r>
            <a:r>
              <a:rPr lang="en-US" sz="2400" dirty="0" smtClean="0">
                <a:latin typeface="Times New Roman" pitchFamily="18" charset="0"/>
                <a:cs typeface="Times New Roman" pitchFamily="18" charset="0"/>
              </a:rPr>
              <a:t> for the adults.</a:t>
            </a:r>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81000"/>
            <a:ext cx="10969943" cy="1036638"/>
          </a:xfrm>
        </p:spPr>
        <p:txBody>
          <a:bodyPr>
            <a:normAutofit/>
          </a:bodyPr>
          <a:lstStyle/>
          <a:p>
            <a:r>
              <a:rPr lang="en-US" b="1" dirty="0" smtClean="0">
                <a:latin typeface="Times New Roman" pitchFamily="18" charset="0"/>
                <a:cs typeface="Times New Roman" pitchFamily="18" charset="0"/>
              </a:rPr>
              <a:t>UNEMPLOYMENT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600200"/>
            <a:ext cx="10969943" cy="4953000"/>
          </a:xfrm>
        </p:spPr>
        <p:txBody>
          <a:bodyPr>
            <a:normAutofit/>
          </a:bodyPr>
          <a:lstStyle/>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There is a </a:t>
            </a:r>
            <a:r>
              <a:rPr lang="en-US" sz="2400" dirty="0" err="1" smtClean="0">
                <a:latin typeface="Times New Roman" pitchFamily="18" charset="0"/>
                <a:cs typeface="Times New Roman" pitchFamily="18" charset="0"/>
              </a:rPr>
              <a:t>continous</a:t>
            </a:r>
            <a:r>
              <a:rPr lang="en-US" sz="2400" dirty="0" smtClean="0">
                <a:latin typeface="Times New Roman" pitchFamily="18" charset="0"/>
                <a:cs typeface="Times New Roman" pitchFamily="18" charset="0"/>
              </a:rPr>
              <a:t> increase in unemployment rate due to increase                              in population. The wide range unemployment is persisting in Pakistan.         Government is trying to overcome the situations of unemployment rate                               by encouraging the </a:t>
            </a:r>
            <a:r>
              <a:rPr lang="en-US" sz="2400" dirty="0" err="1" smtClean="0">
                <a:latin typeface="Times New Roman" pitchFamily="18" charset="0"/>
                <a:cs typeface="Times New Roman" pitchFamily="18" charset="0"/>
              </a:rPr>
              <a:t>labour</a:t>
            </a:r>
            <a:r>
              <a:rPr lang="en-US" sz="2400" dirty="0" smtClean="0">
                <a:latin typeface="Times New Roman" pitchFamily="18" charset="0"/>
                <a:cs typeface="Times New Roman" pitchFamily="18" charset="0"/>
              </a:rPr>
              <a:t> laws in wide range. The </a:t>
            </a:r>
            <a:r>
              <a:rPr lang="en-US" sz="2400" dirty="0" err="1" smtClean="0">
                <a:latin typeface="Times New Roman" pitchFamily="18" charset="0"/>
                <a:cs typeface="Times New Roman" pitchFamily="18" charset="0"/>
              </a:rPr>
              <a:t>labour</a:t>
            </a:r>
            <a:r>
              <a:rPr lang="en-US" sz="2400" dirty="0" smtClean="0">
                <a:latin typeface="Times New Roman" pitchFamily="18" charset="0"/>
                <a:cs typeface="Times New Roman" pitchFamily="18" charset="0"/>
              </a:rPr>
              <a:t> market in the             country is confronted with predominance of informal economy, low                     literacy, poor level of skills and </a:t>
            </a:r>
            <a:r>
              <a:rPr lang="en-US" sz="2400" dirty="0" err="1" smtClean="0">
                <a:latin typeface="Times New Roman" pitchFamily="18" charset="0"/>
                <a:cs typeface="Times New Roman" pitchFamily="18" charset="0"/>
              </a:rPr>
              <a:t>mis</a:t>
            </a:r>
            <a:r>
              <a:rPr lang="en-US" sz="2400" dirty="0" smtClean="0">
                <a:latin typeface="Times New Roman" pitchFamily="18" charset="0"/>
                <a:cs typeface="Times New Roman" pitchFamily="18" charset="0"/>
              </a:rPr>
              <a:t>-match between the demand and                        supply of educated and trained manpower. Women and youth comprising                    half of the population are at a disadvantaged position as well; they are also vulnerable to the ups and downs of the economy.                                           </a:t>
            </a:r>
          </a:p>
          <a:p>
            <a:pPr>
              <a:buFont typeface="Wingdings" pitchFamily="2" charset="2"/>
              <a:buChar char="Ø"/>
            </a:pPr>
            <a:r>
              <a:rPr lang="en-US" sz="2400" dirty="0" smtClean="0">
                <a:latin typeface="Times New Roman" pitchFamily="18" charset="0"/>
                <a:cs typeface="Times New Roman" pitchFamily="18" charset="0"/>
              </a:rPr>
              <a:t>Following are the major causes of unemployment in Pakistan:</a:t>
            </a:r>
            <a:endParaRPr lang="en-US" sz="2400"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219200"/>
            <a:ext cx="10969943" cy="5257800"/>
          </a:xfrm>
        </p:spPr>
        <p:txBody>
          <a:bodyPr>
            <a:normAutofit lnSpcReduction="10000"/>
          </a:bodyPr>
          <a:lstStyle/>
          <a:p>
            <a:pPr>
              <a:buNone/>
            </a:pPr>
            <a:r>
              <a:rPr lang="en-US" sz="2400" b="1" dirty="0" smtClean="0">
                <a:latin typeface="Times New Roman" pitchFamily="18" charset="0"/>
                <a:cs typeface="Times New Roman" pitchFamily="18" charset="0"/>
              </a:rPr>
              <a:t>ECONOMIC CAUSES</a:t>
            </a:r>
          </a:p>
          <a:p>
            <a:pPr>
              <a:buFont typeface="Wingdings" pitchFamily="2" charset="2"/>
              <a:buChar char="Ø"/>
            </a:pPr>
            <a:r>
              <a:rPr lang="en-US" sz="2400" dirty="0" smtClean="0">
                <a:latin typeface="Times New Roman" pitchFamily="18" charset="0"/>
                <a:cs typeface="Times New Roman" pitchFamily="18" charset="0"/>
              </a:rPr>
              <a:t> Low growth of industrial sector.</a:t>
            </a:r>
          </a:p>
          <a:p>
            <a:pPr>
              <a:buFont typeface="Wingdings" pitchFamily="2" charset="2"/>
              <a:buChar char="Ø"/>
            </a:pPr>
            <a:r>
              <a:rPr lang="en-US" sz="2400" dirty="0" smtClean="0">
                <a:latin typeface="Times New Roman" pitchFamily="18" charset="0"/>
                <a:cs typeface="Times New Roman" pitchFamily="18" charset="0"/>
              </a:rPr>
              <a:t> Increased sick units.</a:t>
            </a:r>
          </a:p>
          <a:p>
            <a:pPr>
              <a:buFont typeface="Wingdings" pitchFamily="2" charset="2"/>
              <a:buChar char="Ø"/>
            </a:pPr>
            <a:r>
              <a:rPr lang="en-US" sz="2400" dirty="0" smtClean="0">
                <a:latin typeface="Times New Roman" pitchFamily="18" charset="0"/>
                <a:cs typeface="Times New Roman" pitchFamily="18" charset="0"/>
              </a:rPr>
              <a:t> Mechanization in agricultural sector.</a:t>
            </a:r>
          </a:p>
          <a:p>
            <a:pPr>
              <a:buFont typeface="Wingdings" pitchFamily="2" charset="2"/>
              <a:buChar char="Ø"/>
            </a:pPr>
            <a:r>
              <a:rPr lang="en-US" sz="2400" dirty="0" smtClean="0">
                <a:latin typeface="Times New Roman" pitchFamily="18" charset="0"/>
                <a:cs typeface="Times New Roman" pitchFamily="18" charset="0"/>
              </a:rPr>
              <a:t> Unsuited imported new technology.</a:t>
            </a:r>
          </a:p>
          <a:p>
            <a:pPr>
              <a:buFont typeface="Wingdings" pitchFamily="2" charset="2"/>
              <a:buChar char="Ø"/>
            </a:pPr>
            <a:r>
              <a:rPr lang="en-US" sz="2400" dirty="0" smtClean="0">
                <a:latin typeface="Times New Roman" pitchFamily="18" charset="0"/>
                <a:cs typeface="Times New Roman" pitchFamily="18" charset="0"/>
              </a:rPr>
              <a:t> Low rate of capital formation.</a:t>
            </a:r>
          </a:p>
          <a:p>
            <a:pPr>
              <a:buFont typeface="Wingdings" pitchFamily="2" charset="2"/>
              <a:buChar char="Ø"/>
            </a:pPr>
            <a:r>
              <a:rPr lang="en-US" sz="2400" dirty="0" smtClean="0">
                <a:latin typeface="Times New Roman" pitchFamily="18" charset="0"/>
                <a:cs typeface="Times New Roman" pitchFamily="18" charset="0"/>
              </a:rPr>
              <a:t> Fall in overseas employment.</a:t>
            </a:r>
          </a:p>
          <a:p>
            <a:pPr>
              <a:buFont typeface="Wingdings" pitchFamily="2" charset="2"/>
              <a:buChar char="Ø"/>
            </a:pPr>
            <a:r>
              <a:rPr lang="en-US" sz="2400" dirty="0" smtClean="0">
                <a:latin typeface="Times New Roman" pitchFamily="18" charset="0"/>
                <a:cs typeface="Times New Roman" pitchFamily="18" charset="0"/>
              </a:rPr>
              <a:t> Lack of credit facilities.</a:t>
            </a:r>
          </a:p>
          <a:p>
            <a:pPr>
              <a:buNone/>
            </a:pPr>
            <a:r>
              <a:rPr lang="en-US" sz="2400" b="1" dirty="0" smtClean="0">
                <a:latin typeface="Times New Roman" pitchFamily="18" charset="0"/>
                <a:cs typeface="Times New Roman" pitchFamily="18" charset="0"/>
              </a:rPr>
              <a:t>SOCIAL AND POLITICAL CAUSES</a:t>
            </a:r>
          </a:p>
          <a:p>
            <a:pPr>
              <a:buFont typeface="Wingdings" pitchFamily="2" charset="2"/>
              <a:buChar char="Ø"/>
            </a:pPr>
            <a:r>
              <a:rPr lang="en-US" sz="2400" dirty="0" smtClean="0">
                <a:latin typeface="Times New Roman" pitchFamily="18" charset="0"/>
                <a:cs typeface="Times New Roman" pitchFamily="18" charset="0"/>
              </a:rPr>
              <a:t> High growth rate of population.</a:t>
            </a:r>
          </a:p>
          <a:p>
            <a:pPr>
              <a:buFont typeface="Wingdings" pitchFamily="2" charset="2"/>
              <a:buChar char="Ø"/>
            </a:pPr>
            <a:r>
              <a:rPr lang="en-US" sz="2400" dirty="0" smtClean="0">
                <a:latin typeface="Times New Roman" pitchFamily="18" charset="0"/>
                <a:cs typeface="Times New Roman" pitchFamily="18" charset="0"/>
              </a:rPr>
              <a:t> Rural Urban migration.</a:t>
            </a:r>
          </a:p>
          <a:p>
            <a:pPr>
              <a:buFont typeface="Wingdings" pitchFamily="2" charset="2"/>
              <a:buChar char="Ø"/>
            </a:pPr>
            <a:r>
              <a:rPr lang="en-US" sz="2400" dirty="0" smtClean="0">
                <a:latin typeface="Times New Roman" pitchFamily="18" charset="0"/>
                <a:cs typeface="Times New Roman" pitchFamily="18" charset="0"/>
              </a:rPr>
              <a:t> Political instability.</a:t>
            </a:r>
          </a:p>
          <a:p>
            <a:pPr>
              <a:buFont typeface="Wingdings" pitchFamily="2" charset="2"/>
              <a:buChar char="Ø"/>
            </a:pPr>
            <a:endParaRPr lang="en-US" sz="2400" dirty="0" smtClean="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FSA\Desktop\Downloads\images (1).jpg"/>
          <p:cNvPicPr>
            <a:picLocks noChangeAspect="1" noChangeArrowheads="1"/>
          </p:cNvPicPr>
          <p:nvPr/>
        </p:nvPicPr>
        <p:blipFill>
          <a:blip r:embed="rId2"/>
          <a:srcRect/>
          <a:stretch>
            <a:fillRect/>
          </a:stretch>
        </p:blipFill>
        <p:spPr bwMode="auto">
          <a:xfrm>
            <a:off x="1" y="0"/>
            <a:ext cx="12188824" cy="6857999"/>
          </a:xfrm>
          <a:prstGeom prst="rect">
            <a:avLst/>
          </a:prstGeom>
          <a:noFill/>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0"/>
            <a:ext cx="9144001" cy="533400"/>
          </a:xfrm>
        </p:spPr>
        <p:txBody>
          <a:bodyPr>
            <a:noAutofit/>
          </a:bodyPr>
          <a:lstStyle/>
          <a:p>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4000" b="1" dirty="0" smtClean="0">
                <a:latin typeface="Times New Roman" pitchFamily="18" charset="0"/>
                <a:cs typeface="Times New Roman" pitchFamily="18" charset="0"/>
              </a:rPr>
              <a:t>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STRATEGIC POSITION </a:t>
            </a:r>
            <a:br>
              <a:rPr lang="en-US" sz="4000" b="1" dirty="0" smtClean="0">
                <a:latin typeface="Times New Roman" pitchFamily="18" charset="0"/>
                <a:cs typeface="Times New Roman" pitchFamily="18" charset="0"/>
              </a:rPr>
            </a:b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836612" y="1676400"/>
            <a:ext cx="10287000" cy="4876800"/>
          </a:xfrm>
        </p:spPr>
        <p:txBody>
          <a:bodyPr>
            <a:normAutofit/>
          </a:bodyPr>
          <a:lstStyle/>
          <a:p>
            <a:pPr>
              <a:buNone/>
            </a:pPr>
            <a:r>
              <a:rPr lang="en-US" sz="2400" dirty="0" smtClean="0">
                <a:latin typeface="Times New Roman" pitchFamily="18" charset="0"/>
                <a:cs typeface="Times New Roman" pitchFamily="18" charset="0"/>
              </a:rPr>
              <a:t> </a:t>
            </a:r>
          </a:p>
          <a:p>
            <a:pPr>
              <a:buFont typeface="Wingdings" pitchFamily="2" charset="2"/>
              <a:buChar char="§"/>
            </a:pPr>
            <a:r>
              <a:rPr lang="en-US" sz="2400" dirty="0" smtClean="0">
                <a:latin typeface="Times New Roman" pitchFamily="18" charset="0"/>
                <a:cs typeface="Times New Roman" pitchFamily="18" charset="0"/>
              </a:rPr>
              <a:t> Pakistan is situated in the region of great political, economic and                                  military importance. Among its neighboring countries, China is                            recognized as an emerging super power of the world’s politics.</a:t>
            </a:r>
          </a:p>
          <a:p>
            <a:pPr marL="514350" indent="-514350">
              <a:buFont typeface="Wingdings" pitchFamily="2" charset="2"/>
              <a:buChar char="Ø"/>
            </a:pPr>
            <a:r>
              <a:rPr lang="en-US" sz="2400" b="1" dirty="0" smtClean="0">
                <a:latin typeface="Times New Roman" pitchFamily="18" charset="0"/>
                <a:cs typeface="Times New Roman" pitchFamily="18" charset="0"/>
              </a:rPr>
              <a:t>PAKISTAN </a:t>
            </a:r>
            <a:r>
              <a:rPr lang="en-US" sz="2400" b="1" dirty="0">
                <a:latin typeface="Times New Roman" pitchFamily="18" charset="0"/>
                <a:cs typeface="Times New Roman" pitchFamily="18" charset="0"/>
              </a:rPr>
              <a:t>AND CHINA</a:t>
            </a:r>
          </a:p>
          <a:p>
            <a:pPr marL="514350" indent="-514350">
              <a:buNone/>
            </a:pPr>
            <a:r>
              <a:rPr lang="en-US" sz="2400" dirty="0" smtClean="0">
                <a:latin typeface="Times New Roman" pitchFamily="18" charset="0"/>
                <a:cs typeface="Times New Roman" pitchFamily="18" charset="0"/>
              </a:rPr>
              <a:t>       China </a:t>
            </a:r>
            <a:r>
              <a:rPr lang="en-US" sz="2400" dirty="0">
                <a:latin typeface="Times New Roman" pitchFamily="18" charset="0"/>
                <a:cs typeface="Times New Roman" pitchFamily="18" charset="0"/>
              </a:rPr>
              <a:t>is situated in the north of Pakistan. Length of common </a:t>
            </a:r>
            <a:r>
              <a:rPr lang="en-US" sz="2400" dirty="0" smtClean="0">
                <a:latin typeface="Times New Roman" pitchFamily="18" charset="0"/>
                <a:cs typeface="Times New Roman" pitchFamily="18" charset="0"/>
              </a:rPr>
              <a:t>border                 between </a:t>
            </a:r>
            <a:r>
              <a:rPr lang="en-US" sz="2400" dirty="0">
                <a:latin typeface="Times New Roman" pitchFamily="18" charset="0"/>
                <a:cs typeface="Times New Roman" pitchFamily="18" charset="0"/>
              </a:rPr>
              <a:t>Pakistan and China is 600km. Silk route connects </a:t>
            </a:r>
            <a:r>
              <a:rPr lang="en-US" sz="2400" dirty="0" smtClean="0">
                <a:latin typeface="Times New Roman" pitchFamily="18" charset="0"/>
                <a:cs typeface="Times New Roman" pitchFamily="18" charset="0"/>
              </a:rPr>
              <a:t>these                                  two </a:t>
            </a:r>
            <a:r>
              <a:rPr lang="en-US" sz="2400" dirty="0">
                <a:latin typeface="Times New Roman" pitchFamily="18" charset="0"/>
                <a:cs typeface="Times New Roman" pitchFamily="18" charset="0"/>
              </a:rPr>
              <a:t>countries. These countries have warm relations, and </a:t>
            </a:r>
            <a:r>
              <a:rPr lang="en-US" sz="2400" dirty="0" smtClean="0">
                <a:latin typeface="Times New Roman" pitchFamily="18" charset="0"/>
                <a:cs typeface="Times New Roman" pitchFamily="18" charset="0"/>
              </a:rPr>
              <a:t>their                               friendship </a:t>
            </a:r>
            <a:r>
              <a:rPr lang="en-US" sz="2400" dirty="0">
                <a:latin typeface="Times New Roman" pitchFamily="18" charset="0"/>
                <a:cs typeface="Times New Roman" pitchFamily="18" charset="0"/>
              </a:rPr>
              <a:t>is stronger than Himalayas. China has helped </a:t>
            </a:r>
            <a:r>
              <a:rPr lang="en-US" sz="2400" dirty="0" smtClean="0">
                <a:latin typeface="Times New Roman" pitchFamily="18" charset="0"/>
                <a:cs typeface="Times New Roman" pitchFamily="18" charset="0"/>
              </a:rPr>
              <a:t>Pakistan in                               </a:t>
            </a:r>
            <a:r>
              <a:rPr lang="en-US" sz="2400" dirty="0">
                <a:latin typeface="Times New Roman" pitchFamily="18" charset="0"/>
                <a:cs typeface="Times New Roman" pitchFamily="18" charset="0"/>
              </a:rPr>
              <a:t>the development of  many projects including the </a:t>
            </a:r>
            <a:r>
              <a:rPr lang="en-US" sz="2400" dirty="0" smtClean="0">
                <a:latin typeface="Times New Roman" pitchFamily="18" charset="0"/>
                <a:cs typeface="Times New Roman" pitchFamily="18" charset="0"/>
              </a:rPr>
              <a:t>defense </a:t>
            </a:r>
            <a:r>
              <a:rPr lang="en-US" sz="2400" dirty="0">
                <a:latin typeface="Times New Roman" pitchFamily="18" charset="0"/>
                <a:cs typeface="Times New Roman" pitchFamily="18" charset="0"/>
              </a:rPr>
              <a:t>projects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062744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457200"/>
          </a:xfrm>
        </p:spPr>
        <p:txBody>
          <a:bodyPr>
            <a:normAutofit fontScale="90000"/>
          </a:bodyPr>
          <a:lstStyle/>
          <a:p>
            <a:r>
              <a:rPr lang="en-US" b="1" dirty="0" err="1" smtClean="0">
                <a:latin typeface="Times New Roman" pitchFamily="18" charset="0"/>
                <a:cs typeface="Times New Roman" pitchFamily="18" charset="0"/>
              </a:rPr>
              <a:t>Cont</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2" name="Content Placeholder 1"/>
          <p:cNvSpPr>
            <a:spLocks noGrp="1"/>
          </p:cNvSpPr>
          <p:nvPr>
            <p:ph idx="1"/>
          </p:nvPr>
        </p:nvSpPr>
        <p:spPr>
          <a:xfrm>
            <a:off x="608012" y="1143001"/>
            <a:ext cx="10896599" cy="4876800"/>
          </a:xfrm>
        </p:spPr>
        <p:txBody>
          <a:bodyPr>
            <a:normAutofit/>
          </a:bodyPr>
          <a:lstStyle/>
          <a:p>
            <a:pPr>
              <a:buFont typeface="Wingdings" pitchFamily="2" charset="2"/>
              <a:buChar char="Ø"/>
            </a:pPr>
            <a:r>
              <a:rPr lang="en-US" sz="2600" b="1" dirty="0" smtClean="0">
                <a:latin typeface="Times New Roman" pitchFamily="18" charset="0"/>
                <a:cs typeface="Times New Roman" pitchFamily="18" charset="0"/>
              </a:rPr>
              <a:t>PAKISTAN &amp; INDIA</a:t>
            </a:r>
          </a:p>
          <a:p>
            <a:pPr>
              <a:buNone/>
            </a:pPr>
            <a:r>
              <a:rPr lang="en-US"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India is another atomic power, which is </a:t>
            </a:r>
            <a:r>
              <a:rPr lang="en-US" sz="2600" dirty="0" smtClean="0">
                <a:latin typeface="Times New Roman" pitchFamily="18" charset="0"/>
                <a:cs typeface="Times New Roman" pitchFamily="18" charset="0"/>
              </a:rPr>
              <a:t>also </a:t>
            </a:r>
            <a:r>
              <a:rPr lang="en-US" sz="2600" dirty="0">
                <a:latin typeface="Times New Roman" pitchFamily="18" charset="0"/>
                <a:cs typeface="Times New Roman" pitchFamily="18" charset="0"/>
              </a:rPr>
              <a:t>a neighboring country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of </a:t>
            </a:r>
            <a:r>
              <a:rPr lang="en-US" sz="2600" dirty="0">
                <a:latin typeface="Times New Roman" pitchFamily="18" charset="0"/>
                <a:cs typeface="Times New Roman" pitchFamily="18" charset="0"/>
              </a:rPr>
              <a:t>Pakistan.</a:t>
            </a:r>
          </a:p>
          <a:p>
            <a:pPr>
              <a:buNone/>
            </a:pPr>
            <a:endParaRPr lang="en-US" sz="2600" dirty="0" smtClean="0">
              <a:latin typeface="Times New Roman" pitchFamily="18" charset="0"/>
              <a:cs typeface="Times New Roman" pitchFamily="18" charset="0"/>
            </a:endParaRPr>
          </a:p>
          <a:p>
            <a:pPr>
              <a:buFont typeface="Wingdings" pitchFamily="2" charset="2"/>
              <a:buChar char="Ø"/>
            </a:pPr>
            <a:r>
              <a:rPr lang="en-US" sz="2600" b="1" dirty="0" smtClean="0">
                <a:latin typeface="Times New Roman" pitchFamily="18" charset="0"/>
                <a:cs typeface="Times New Roman" pitchFamily="18" charset="0"/>
              </a:rPr>
              <a:t>CENTER </a:t>
            </a:r>
            <a:r>
              <a:rPr lang="en-US" sz="2600" b="1" dirty="0">
                <a:latin typeface="Times New Roman" pitchFamily="18" charset="0"/>
                <a:cs typeface="Times New Roman" pitchFamily="18" charset="0"/>
              </a:rPr>
              <a:t>OF THE MUSLIM WORLD</a:t>
            </a:r>
          </a:p>
          <a:p>
            <a:pPr>
              <a:buNone/>
            </a:pPr>
            <a:r>
              <a:rPr lang="en-US" sz="2600" dirty="0" smtClean="0">
                <a:latin typeface="Times New Roman" pitchFamily="18" charset="0"/>
                <a:cs typeface="Times New Roman" pitchFamily="18" charset="0"/>
              </a:rPr>
              <a:t>Pakistan </a:t>
            </a:r>
            <a:r>
              <a:rPr lang="en-US" sz="2600" dirty="0">
                <a:latin typeface="Times New Roman" pitchFamily="18" charset="0"/>
                <a:cs typeface="Times New Roman" pitchFamily="18" charset="0"/>
              </a:rPr>
              <a:t>is situated in the center of the Muslim World. To the </a:t>
            </a:r>
          </a:p>
          <a:p>
            <a:pPr>
              <a:buNone/>
            </a:pPr>
            <a:r>
              <a:rPr lang="en-US" sz="2600" dirty="0">
                <a:latin typeface="Times New Roman" pitchFamily="18" charset="0"/>
                <a:cs typeface="Times New Roman" pitchFamily="18" charset="0"/>
              </a:rPr>
              <a:t>west of Pakistan starting from Afghanistan and Iran, stretches a </a:t>
            </a:r>
          </a:p>
          <a:p>
            <a:pPr>
              <a:buNone/>
            </a:pPr>
            <a:r>
              <a:rPr lang="en-US" sz="2600" dirty="0">
                <a:latin typeface="Times New Roman" pitchFamily="18" charset="0"/>
                <a:cs typeface="Times New Roman" pitchFamily="18" charset="0"/>
              </a:rPr>
              <a:t>long chain of Muslims countries. </a:t>
            </a:r>
          </a:p>
          <a:p>
            <a:endParaRPr lang="en-US" dirty="0"/>
          </a:p>
        </p:txBody>
      </p:sp>
    </p:spTree>
    <p:extLst>
      <p:ext uri="{BB962C8B-B14F-4D97-AF65-F5344CB8AC3E}">
        <p14:creationId xmlns:p14="http://schemas.microsoft.com/office/powerpoint/2010/main" xmlns="" val="21311608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400" b="1" dirty="0" smtClean="0">
              <a:latin typeface="Times New Roman" pitchFamily="18" charset="0"/>
              <a:cs typeface="Times New Roman" pitchFamily="18" charset="0"/>
            </a:endParaRPr>
          </a:p>
          <a:p>
            <a:pPr>
              <a:buFont typeface="Wingdings" pitchFamily="2" charset="2"/>
              <a:buChar char="Ø"/>
            </a:pPr>
            <a:r>
              <a:rPr lang="en-US" sz="2400" b="1" dirty="0" smtClean="0">
                <a:latin typeface="Times New Roman" pitchFamily="18" charset="0"/>
                <a:cs typeface="Times New Roman" pitchFamily="18" charset="0"/>
              </a:rPr>
              <a:t>TRADE ROUTE BETWEEN EAST AND WEST</a:t>
            </a:r>
          </a:p>
          <a:p>
            <a:pPr>
              <a:buNone/>
            </a:pPr>
            <a:r>
              <a:rPr lang="en-US" sz="2400" dirty="0" smtClean="0">
                <a:latin typeface="Times New Roman" pitchFamily="18" charset="0"/>
                <a:cs typeface="Times New Roman" pitchFamily="18" charset="0"/>
              </a:rPr>
              <a:t>     On the southern side of Pakistan lies the Arabian sea, which is the  part of the   Indian Ocean. Pakistan links the east and with the west. Most of trade between east and west is through Indian Ocean. So Pakistan lies on an important trade route of Pakistan.  Pakistan through Arabian sea is linked with the Muslims countries of Persian Gulf. All of them are rich in oil. The Persian Gulf has always been the center of the big power’s politics. Karachi, Bin </a:t>
            </a:r>
            <a:r>
              <a:rPr lang="en-US" sz="2400" dirty="0" err="1" smtClean="0">
                <a:latin typeface="Times New Roman" pitchFamily="18" charset="0"/>
                <a:cs typeface="Times New Roman" pitchFamily="18" charset="0"/>
              </a:rPr>
              <a:t>Qasim</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Gawader</a:t>
            </a:r>
            <a:r>
              <a:rPr lang="en-US" sz="2400" dirty="0" smtClean="0">
                <a:latin typeface="Times New Roman" pitchFamily="18" charset="0"/>
                <a:cs typeface="Times New Roman" pitchFamily="18" charset="0"/>
              </a:rPr>
              <a:t> are the important Sea Ports of Pakistan.</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441" y="1600200"/>
            <a:ext cx="11123771" cy="4953000"/>
          </a:xfrm>
        </p:spPr>
        <p:txBody>
          <a:bodyPr>
            <a:normAutofit/>
          </a:bodyPr>
          <a:lstStyle/>
          <a:p>
            <a:pPr>
              <a:buNone/>
            </a:pPr>
            <a:r>
              <a:rPr lang="en-US" sz="2400" dirty="0" smtClean="0">
                <a:latin typeface="Times New Roman" pitchFamily="18" charset="0"/>
                <a:cs typeface="Times New Roman" pitchFamily="18" charset="0"/>
              </a:rPr>
              <a:t>These Muslims countries posses the wealth of oil, which has enhanced their importance. </a:t>
            </a:r>
          </a:p>
          <a:p>
            <a:pPr>
              <a:buNone/>
            </a:pPr>
            <a:r>
              <a:rPr lang="en-US" sz="2400" dirty="0" smtClean="0">
                <a:latin typeface="Times New Roman" pitchFamily="18" charset="0"/>
                <a:cs typeface="Times New Roman" pitchFamily="18" charset="0"/>
              </a:rPr>
              <a:t>Pakistan has cordial relations with these countries.</a:t>
            </a:r>
          </a:p>
          <a:p>
            <a:pPr marL="457200" indent="-457200">
              <a:buFont typeface="Wingdings" pitchFamily="2" charset="2"/>
              <a:buChar char="Ø"/>
            </a:pPr>
            <a:endParaRPr lang="en-US" sz="2400" b="1" dirty="0" smtClean="0">
              <a:latin typeface="Times New Roman" pitchFamily="18" charset="0"/>
              <a:cs typeface="Times New Roman" pitchFamily="18" charset="0"/>
            </a:endParaRPr>
          </a:p>
          <a:p>
            <a:pPr marL="457200" indent="-457200">
              <a:buFont typeface="Wingdings" pitchFamily="2" charset="2"/>
              <a:buChar char="Ø"/>
            </a:pPr>
            <a:r>
              <a:rPr lang="en-US" sz="2400" b="1" dirty="0" smtClean="0">
                <a:latin typeface="Times New Roman" pitchFamily="18" charset="0"/>
                <a:cs typeface="Times New Roman" pitchFamily="18" charset="0"/>
              </a:rPr>
              <a:t>RELIGIOUS CULTURAL AND TRADE IMPORTANCE OF  PAKISTAN</a:t>
            </a:r>
          </a:p>
          <a:p>
            <a:pPr marL="457200" indent="-457200" algn="just">
              <a:lnSpc>
                <a:spcPct val="200000"/>
              </a:lnSpc>
              <a:buNone/>
            </a:pPr>
            <a:r>
              <a:rPr lang="en-US" sz="2400" dirty="0" smtClean="0">
                <a:latin typeface="Times New Roman" pitchFamily="18" charset="0"/>
                <a:cs typeface="Times New Roman" pitchFamily="18" charset="0"/>
              </a:rPr>
              <a:t>In the north west of Pakistan, there is a narrow strip of </a:t>
            </a:r>
            <a:r>
              <a:rPr lang="en-US" sz="2400" dirty="0" err="1" smtClean="0">
                <a:latin typeface="Times New Roman" pitchFamily="18" charset="0"/>
                <a:cs typeface="Times New Roman" pitchFamily="18" charset="0"/>
              </a:rPr>
              <a:t>Wakhan</a:t>
            </a:r>
            <a:r>
              <a:rPr lang="en-US" sz="2400" dirty="0" smtClean="0">
                <a:latin typeface="Times New Roman" pitchFamily="18" charset="0"/>
                <a:cs typeface="Times New Roman" pitchFamily="18" charset="0"/>
              </a:rPr>
              <a:t> valley (9-14 km wide) </a:t>
            </a:r>
          </a:p>
          <a:p>
            <a:pPr marL="457200" indent="-457200" algn="just">
              <a:lnSpc>
                <a:spcPct val="200000"/>
              </a:lnSpc>
              <a:buNone/>
            </a:pPr>
            <a:r>
              <a:rPr lang="en-US" sz="2400" dirty="0" smtClean="0">
                <a:latin typeface="Times New Roman" pitchFamily="18" charset="0"/>
                <a:cs typeface="Times New Roman" pitchFamily="18" charset="0"/>
              </a:rPr>
              <a:t>that separates Pakistan from central Asian Islamic countries. These central Asian countries are land locked but rich in natural resource. Pakistan has religious, cultural and </a:t>
            </a:r>
            <a:r>
              <a:rPr lang="en-US" sz="2400" dirty="0" err="1" smtClean="0">
                <a:latin typeface="Times New Roman" pitchFamily="18" charset="0"/>
                <a:cs typeface="Times New Roman" pitchFamily="18" charset="0"/>
              </a:rPr>
              <a:t>economicrelations</a:t>
            </a:r>
            <a:r>
              <a:rPr lang="en-US" sz="2400" dirty="0" smtClean="0">
                <a:latin typeface="Times New Roman" pitchFamily="18" charset="0"/>
                <a:cs typeface="Times New Roman" pitchFamily="18" charset="0"/>
              </a:rPr>
              <a:t> with these countries.</a:t>
            </a:r>
            <a:endParaRPr lang="en-US" sz="2400"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360406F78B694A999E79329407DE44" ma:contentTypeVersion="0" ma:contentTypeDescription="Create a new document." ma:contentTypeScope="" ma:versionID="b5aa89fb8fe1f9c9ceafd78c353c9516">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672A45-4399-45A1-87A9-0F3ADFD76FFF}"/>
</file>

<file path=customXml/itemProps2.xml><?xml version="1.0" encoding="utf-8"?>
<ds:datastoreItem xmlns:ds="http://schemas.openxmlformats.org/officeDocument/2006/customXml" ds:itemID="{E9902317-8E73-455A-BCCA-9A1E4834405E}"/>
</file>

<file path=customXml/itemProps3.xml><?xml version="1.0" encoding="utf-8"?>
<ds:datastoreItem xmlns:ds="http://schemas.openxmlformats.org/officeDocument/2006/customXml" ds:itemID="{74313E85-10F1-4588-8EFD-9220DA1A7EC0}"/>
</file>

<file path=docProps/app.xml><?xml version="1.0" encoding="utf-8"?>
<Properties xmlns="http://schemas.openxmlformats.org/officeDocument/2006/extended-properties" xmlns:vt="http://schemas.openxmlformats.org/officeDocument/2006/docPropsVTypes">
  <Template/>
  <TotalTime>0</TotalTime>
  <Words>4726</Words>
  <Application>Microsoft Office PowerPoint</Application>
  <PresentationFormat>Custom</PresentationFormat>
  <Paragraphs>336</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The Resources of Pakistan   Land, Natural Resources and                                                               Human Resource  </vt:lpstr>
      <vt:lpstr>                     SEQUENCE</vt:lpstr>
      <vt:lpstr>Slide 3</vt:lpstr>
      <vt:lpstr>Cont…      </vt:lpstr>
      <vt:lpstr>    GEOGRAPHICAL  DIVISION    </vt:lpstr>
      <vt:lpstr>      STRATEGIC POSITION    </vt:lpstr>
      <vt:lpstr>Cont…</vt:lpstr>
      <vt:lpstr>Cont…    </vt:lpstr>
      <vt:lpstr>Cont…</vt:lpstr>
      <vt:lpstr>POPULATION AND PEOPLE</vt:lpstr>
      <vt:lpstr>SOCIETY        </vt:lpstr>
      <vt:lpstr>Slide 12</vt:lpstr>
      <vt:lpstr>Cont…    </vt:lpstr>
      <vt:lpstr>CULTURE    </vt:lpstr>
      <vt:lpstr>Cont…    </vt:lpstr>
      <vt:lpstr>COMMON CHARACTERISTICS   </vt:lpstr>
      <vt:lpstr>Cont…    </vt:lpstr>
      <vt:lpstr>FAMILY LIFE AND CUSTOMS     </vt:lpstr>
      <vt:lpstr>NATIONAL RESOURCES</vt:lpstr>
      <vt:lpstr>NATURAL RESOURCES</vt:lpstr>
      <vt:lpstr>Cont… </vt:lpstr>
      <vt:lpstr>Cont…</vt:lpstr>
      <vt:lpstr>Cont…</vt:lpstr>
      <vt:lpstr>Cont…</vt:lpstr>
      <vt:lpstr>Cont…</vt:lpstr>
      <vt:lpstr>Cont…</vt:lpstr>
      <vt:lpstr>FOREST RESOURCES </vt:lpstr>
      <vt:lpstr>Cont…</vt:lpstr>
      <vt:lpstr>IMPORTANCE OF FORESTS  IN  NATIONAL ECONOMY </vt:lpstr>
      <vt:lpstr>ENERGY</vt:lpstr>
      <vt:lpstr>Cont…</vt:lpstr>
      <vt:lpstr>IMPORTANCE OF POWER/ENERGY </vt:lpstr>
      <vt:lpstr>Slide 33</vt:lpstr>
      <vt:lpstr>WATER RESOURCES</vt:lpstr>
      <vt:lpstr>Slide 35</vt:lpstr>
      <vt:lpstr>WARSAK  DAM</vt:lpstr>
      <vt:lpstr>Cont…</vt:lpstr>
      <vt:lpstr>MANGLA  DAM</vt:lpstr>
      <vt:lpstr>Cont…</vt:lpstr>
      <vt:lpstr>Cont…</vt:lpstr>
      <vt:lpstr>TARBELA  DAM</vt:lpstr>
      <vt:lpstr>Cont…</vt:lpstr>
      <vt:lpstr> HUB  DAM </vt:lpstr>
      <vt:lpstr> GOMAL ZAM DAM </vt:lpstr>
      <vt:lpstr>SHAKIDOR DAM</vt:lpstr>
      <vt:lpstr>MIRANI  DAM </vt:lpstr>
      <vt:lpstr> DIAMER-BHASHA  DAM </vt:lpstr>
      <vt:lpstr>                                                                 RIVERS,BARRAGES &amp;HEAD WORKS </vt:lpstr>
      <vt:lpstr>AGRICULTURE</vt:lpstr>
      <vt:lpstr>MAIN FEATURES OF AGRICULTURE </vt:lpstr>
      <vt:lpstr>HUMAN RESOURCE   </vt:lpstr>
      <vt:lpstr>HUMAN CAPITAL FORMATION       </vt:lpstr>
      <vt:lpstr>DEVELOPING HUMAN CAPITAL RESOURCES       </vt:lpstr>
      <vt:lpstr>UNEMPLOYMENT        </vt:lpstr>
      <vt:lpstr>Cont…        </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2014-03-30T06:27:38Z</dcterms:created>
  <dcterms:modified xsi:type="dcterms:W3CDTF">2017-10-18T07:16:56Z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TC034606369991</vt:lpwstr>
  </property>
  <property fmtid="{D5CDD505-2E9C-101B-9397-08002B2CF9AE}" pid="3" name="ContentTypeId">
    <vt:lpwstr>0x010100BC360406F78B694A999E79329407DE44</vt:lpwstr>
  </property>
</Properties>
</file>