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8" r:id="rId2"/>
    <p:sldId id="260" r:id="rId3"/>
    <p:sldId id="280" r:id="rId4"/>
    <p:sldId id="270" r:id="rId5"/>
    <p:sldId id="272" r:id="rId6"/>
    <p:sldId id="281" r:id="rId7"/>
    <p:sldId id="290" r:id="rId8"/>
    <p:sldId id="285" r:id="rId9"/>
    <p:sldId id="273" r:id="rId10"/>
    <p:sldId id="274" r:id="rId11"/>
    <p:sldId id="284" r:id="rId12"/>
    <p:sldId id="288" r:id="rId13"/>
    <p:sldId id="287" r:id="rId14"/>
    <p:sldId id="289" r:id="rId15"/>
    <p:sldId id="291" r:id="rId16"/>
    <p:sldId id="292"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74" autoAdjust="0"/>
  </p:normalViewPr>
  <p:slideViewPr>
    <p:cSldViewPr snapToGrid="0">
      <p:cViewPr varScale="1">
        <p:scale>
          <a:sx n="63" d="100"/>
          <a:sy n="63" d="100"/>
        </p:scale>
        <p:origin x="804" y="48"/>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5/6/2024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5/6/2024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DFAC59DF-EBF1-4C6C-A26E-E4BAC58E1502}" type="datetime1">
              <a:rPr lang="en-US" smtClean="0"/>
              <a:t>5/6/2024</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48C75EE-2D0F-4945-BA89-679FA4D478A9}" type="datetime1">
              <a:rPr lang="en-US" smtClean="0"/>
              <a:t>5/6/2024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1B3D0EE-F9CB-4F01-9526-D0FD9A338E3A}" type="datetime1">
              <a:rPr lang="en-US" smtClean="0"/>
              <a:t>5/6/2024</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97653EE-D472-4FD9-AADB-9EC0E0FBE332}" type="datetime1">
              <a:rPr lang="en-US" smtClean="0"/>
              <a:t>5/6/2024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E425ACD7-CA62-46FC-B6DE-38178A645B6C}" type="datetime1">
              <a:rPr lang="en-US" smtClean="0"/>
              <a:t>5/6/2024</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101564F-5072-4355-A2BE-501030653324}" type="datetime1">
              <a:rPr lang="en-US" smtClean="0"/>
              <a:t>5/6/2024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557B2BE-C086-48DD-A020-AF304ED11916}" type="datetime1">
              <a:rPr lang="en-US" smtClean="0"/>
              <a:t>5/6/2024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07902AB-A19C-4F08-AA03-6D0471D4DB80}" type="datetime1">
              <a:rPr lang="en-US" smtClean="0"/>
              <a:t>5/6/2024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8C996-24C5-4921-BBC1-9B63D6F1EECE}" type="datetime1">
              <a:rPr lang="en-US" smtClean="0"/>
              <a:t>5/6/2024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FD816DA-1B51-4A24-99F3-B3E30C501F14}" type="datetime1">
              <a:rPr lang="en-US" smtClean="0"/>
              <a:t>5/6/2024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5742E6EA-ACFB-4715-AF3E-5A0D69D4D852}" type="datetime1">
              <a:rPr lang="en-US" smtClean="0"/>
              <a:t>5/6/2024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8C8E4773-C04C-404C-99EC-DB38BC7D3B1E}" type="datetime1">
              <a:rPr lang="en-US" smtClean="0"/>
              <a:t>5/6/2024</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CSL401 </a:t>
            </a:r>
            <a:r>
              <a:rPr lang="en-US"/>
              <a:t>Project 2</a:t>
            </a:r>
            <a:br>
              <a:rPr lang="en-US" dirty="0"/>
            </a:br>
            <a:r>
              <a:rPr lang="en-US" dirty="0"/>
              <a:t>Title of the Project</a:t>
            </a:r>
          </a:p>
        </p:txBody>
      </p:sp>
      <p:sp>
        <p:nvSpPr>
          <p:cNvPr id="3" name="Subtitle 2"/>
          <p:cNvSpPr>
            <a:spLocks noGrp="1"/>
          </p:cNvSpPr>
          <p:nvPr>
            <p:ph type="subTitle" idx="1"/>
          </p:nvPr>
        </p:nvSpPr>
        <p:spPr/>
        <p:txBody>
          <a:bodyPr/>
          <a:lstStyle/>
          <a:p>
            <a:r>
              <a:rPr lang="en-US" b="1" dirty="0"/>
              <a:t>Group No. ___________</a:t>
            </a:r>
          </a:p>
        </p:txBody>
      </p:sp>
      <p:sp>
        <p:nvSpPr>
          <p:cNvPr id="4" name="AutoShape 2" descr="Image result">
            <a:extLst>
              <a:ext uri="{FF2B5EF4-FFF2-40B4-BE49-F238E27FC236}">
                <a16:creationId xmlns:a16="http://schemas.microsoft.com/office/drawing/2014/main" id="{B01DCF3E-8E6B-4E06-A37B-434EF30876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a:extLst>
              <a:ext uri="{FF2B5EF4-FFF2-40B4-BE49-F238E27FC236}">
                <a16:creationId xmlns:a16="http://schemas.microsoft.com/office/drawing/2014/main" id="{34DA6F6A-D015-48DD-B171-087600591B9E}"/>
              </a:ext>
            </a:extLst>
          </p:cNvPr>
          <p:cNvSpPr>
            <a:spLocks noGrp="1"/>
          </p:cNvSpPr>
          <p:nvPr>
            <p:ph type="sldNum" sz="quarter" idx="12"/>
          </p:nvPr>
        </p:nvSpPr>
        <p:spPr/>
        <p:txBody>
          <a:bodyPr/>
          <a:lstStyle/>
          <a:p>
            <a:fld id="{BD266BE7-899D-4075-917F-DBDE33B6B692}" type="slidenum">
              <a:rPr lang="en-US" smtClean="0"/>
              <a:pPr/>
              <a:t>1</a:t>
            </a:fld>
            <a:endParaRPr lang="en-US"/>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D5AE-09BE-4630-B962-E69F52C383D9}"/>
              </a:ext>
            </a:extLst>
          </p:cNvPr>
          <p:cNvSpPr>
            <a:spLocks noGrp="1"/>
          </p:cNvSpPr>
          <p:nvPr>
            <p:ph type="title"/>
          </p:nvPr>
        </p:nvSpPr>
        <p:spPr/>
        <p:txBody>
          <a:bodyPr/>
          <a:lstStyle/>
          <a:p>
            <a:r>
              <a:rPr lang="en-US" dirty="0"/>
              <a:t>Work Division Pre Execution</a:t>
            </a:r>
          </a:p>
        </p:txBody>
      </p:sp>
      <p:graphicFrame>
        <p:nvGraphicFramePr>
          <p:cNvPr id="6" name="Content Placeholder 5">
            <a:extLst>
              <a:ext uri="{FF2B5EF4-FFF2-40B4-BE49-F238E27FC236}">
                <a16:creationId xmlns:a16="http://schemas.microsoft.com/office/drawing/2014/main" id="{6D80624F-F165-4907-B462-2633CB006B1D}"/>
              </a:ext>
            </a:extLst>
          </p:cNvPr>
          <p:cNvGraphicFramePr>
            <a:graphicFrameLocks noGrp="1"/>
          </p:cNvGraphicFramePr>
          <p:nvPr>
            <p:ph idx="1"/>
            <p:extLst>
              <p:ext uri="{D42A27DB-BD31-4B8C-83A1-F6EECF244321}">
                <p14:modId xmlns:p14="http://schemas.microsoft.com/office/powerpoint/2010/main" val="1804554380"/>
              </p:ext>
            </p:extLst>
          </p:nvPr>
        </p:nvGraphicFramePr>
        <p:xfrm>
          <a:off x="1279588" y="2036204"/>
          <a:ext cx="9629775" cy="4079240"/>
        </p:xfrm>
        <a:graphic>
          <a:graphicData uri="http://schemas.openxmlformats.org/drawingml/2006/table">
            <a:tbl>
              <a:tblPr firstRow="1" bandRow="1">
                <a:tableStyleId>{3B4B98B0-60AC-42C2-AFA5-B58CD77FA1E5}</a:tableStyleId>
              </a:tblPr>
              <a:tblGrid>
                <a:gridCol w="3209925">
                  <a:extLst>
                    <a:ext uri="{9D8B030D-6E8A-4147-A177-3AD203B41FA5}">
                      <a16:colId xmlns:a16="http://schemas.microsoft.com/office/drawing/2014/main" val="1159579566"/>
                    </a:ext>
                  </a:extLst>
                </a:gridCol>
                <a:gridCol w="4937885">
                  <a:extLst>
                    <a:ext uri="{9D8B030D-6E8A-4147-A177-3AD203B41FA5}">
                      <a16:colId xmlns:a16="http://schemas.microsoft.com/office/drawing/2014/main" val="4268334178"/>
                    </a:ext>
                  </a:extLst>
                </a:gridCol>
                <a:gridCol w="1481965">
                  <a:extLst>
                    <a:ext uri="{9D8B030D-6E8A-4147-A177-3AD203B41FA5}">
                      <a16:colId xmlns:a16="http://schemas.microsoft.com/office/drawing/2014/main" val="1144504775"/>
                    </a:ext>
                  </a:extLst>
                </a:gridCol>
              </a:tblGrid>
              <a:tr h="370840">
                <a:tc>
                  <a:txBody>
                    <a:bodyPr/>
                    <a:lstStyle/>
                    <a:p>
                      <a:r>
                        <a:rPr lang="en-US" dirty="0"/>
                        <a:t>Name</a:t>
                      </a:r>
                    </a:p>
                  </a:txBody>
                  <a:tcPr/>
                </a:tc>
                <a:tc>
                  <a:txBody>
                    <a:bodyPr/>
                    <a:lstStyle/>
                    <a:p>
                      <a:r>
                        <a:rPr lang="en-US" dirty="0"/>
                        <a:t>Task</a:t>
                      </a:r>
                    </a:p>
                  </a:txBody>
                  <a:tcPr/>
                </a:tc>
                <a:tc>
                  <a:txBody>
                    <a:bodyPr/>
                    <a:lstStyle/>
                    <a:p>
                      <a:r>
                        <a:rPr lang="en-US" dirty="0"/>
                        <a:t>Hours</a:t>
                      </a:r>
                    </a:p>
                  </a:txBody>
                  <a:tcPr/>
                </a:tc>
                <a:extLst>
                  <a:ext uri="{0D108BD9-81ED-4DB2-BD59-A6C34878D82A}">
                    <a16:rowId xmlns:a16="http://schemas.microsoft.com/office/drawing/2014/main" val="266258101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450234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7554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854018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052094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449431197"/>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7047161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6538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8576943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8181488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4433963"/>
                  </a:ext>
                </a:extLst>
              </a:tr>
            </a:tbl>
          </a:graphicData>
        </a:graphic>
      </p:graphicFrame>
      <p:sp>
        <p:nvSpPr>
          <p:cNvPr id="4" name="Slide Number Placeholder 3">
            <a:extLst>
              <a:ext uri="{FF2B5EF4-FFF2-40B4-BE49-F238E27FC236}">
                <a16:creationId xmlns:a16="http://schemas.microsoft.com/office/drawing/2014/main" id="{81F42898-9E05-47D6-872F-CA8BFE635099}"/>
              </a:ext>
            </a:extLst>
          </p:cNvPr>
          <p:cNvSpPr>
            <a:spLocks noGrp="1"/>
          </p:cNvSpPr>
          <p:nvPr>
            <p:ph type="sldNum" sz="quarter" idx="12"/>
          </p:nvPr>
        </p:nvSpPr>
        <p:spPr>
          <a:xfrm>
            <a:off x="9532322" y="6391657"/>
            <a:ext cx="1968898" cy="365125"/>
          </a:xfrm>
        </p:spPr>
        <p:txBody>
          <a:bodyPr/>
          <a:lstStyle/>
          <a:p>
            <a:fld id="{BD266BE7-899D-4075-917F-DBDE33B6B692}" type="slidenum">
              <a:rPr lang="en-US" smtClean="0"/>
              <a:t>10</a:t>
            </a:fld>
            <a:endParaRPr lang="en-US" dirty="0"/>
          </a:p>
        </p:txBody>
      </p:sp>
    </p:spTree>
    <p:extLst>
      <p:ext uri="{BB962C8B-B14F-4D97-AF65-F5344CB8AC3E}">
        <p14:creationId xmlns:p14="http://schemas.microsoft.com/office/powerpoint/2010/main" val="21125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E44E-F1D5-47C9-B8C8-63BAFB27F49C}"/>
              </a:ext>
            </a:extLst>
          </p:cNvPr>
          <p:cNvSpPr>
            <a:spLocks noGrp="1"/>
          </p:cNvSpPr>
          <p:nvPr>
            <p:ph type="title"/>
          </p:nvPr>
        </p:nvSpPr>
        <p:spPr/>
        <p:txBody>
          <a:bodyPr/>
          <a:lstStyle/>
          <a:p>
            <a:r>
              <a:rPr lang="en-US" dirty="0"/>
              <a:t>Relevant Areas Covered In The Project </a:t>
            </a:r>
          </a:p>
        </p:txBody>
      </p:sp>
      <p:graphicFrame>
        <p:nvGraphicFramePr>
          <p:cNvPr id="5" name="Content Placeholder 4">
            <a:extLst>
              <a:ext uri="{FF2B5EF4-FFF2-40B4-BE49-F238E27FC236}">
                <a16:creationId xmlns:a16="http://schemas.microsoft.com/office/drawing/2014/main" id="{F55A82F2-A0FC-4A69-95FE-BD38F9844C66}"/>
              </a:ext>
            </a:extLst>
          </p:cNvPr>
          <p:cNvGraphicFramePr>
            <a:graphicFrameLocks noGrp="1"/>
          </p:cNvGraphicFramePr>
          <p:nvPr>
            <p:ph idx="1"/>
            <p:extLst>
              <p:ext uri="{D42A27DB-BD31-4B8C-83A1-F6EECF244321}">
                <p14:modId xmlns:p14="http://schemas.microsoft.com/office/powerpoint/2010/main" val="1885839084"/>
              </p:ext>
            </p:extLst>
          </p:nvPr>
        </p:nvGraphicFramePr>
        <p:xfrm>
          <a:off x="1279525" y="2190750"/>
          <a:ext cx="9629775" cy="2494280"/>
        </p:xfrm>
        <a:graphic>
          <a:graphicData uri="http://schemas.openxmlformats.org/drawingml/2006/table">
            <a:tbl>
              <a:tblPr firstRow="1" bandRow="1">
                <a:tableStyleId>{3B4B98B0-60AC-42C2-AFA5-B58CD77FA1E5}</a:tableStyleId>
              </a:tblPr>
              <a:tblGrid>
                <a:gridCol w="3209925">
                  <a:extLst>
                    <a:ext uri="{9D8B030D-6E8A-4147-A177-3AD203B41FA5}">
                      <a16:colId xmlns:a16="http://schemas.microsoft.com/office/drawing/2014/main" val="1678633171"/>
                    </a:ext>
                  </a:extLst>
                </a:gridCol>
                <a:gridCol w="3209925">
                  <a:extLst>
                    <a:ext uri="{9D8B030D-6E8A-4147-A177-3AD203B41FA5}">
                      <a16:colId xmlns:a16="http://schemas.microsoft.com/office/drawing/2014/main" val="433258338"/>
                    </a:ext>
                  </a:extLst>
                </a:gridCol>
                <a:gridCol w="3209925">
                  <a:extLst>
                    <a:ext uri="{9D8B030D-6E8A-4147-A177-3AD203B41FA5}">
                      <a16:colId xmlns:a16="http://schemas.microsoft.com/office/drawing/2014/main" val="231379660"/>
                    </a:ext>
                  </a:extLst>
                </a:gridCol>
              </a:tblGrid>
              <a:tr h="370840">
                <a:tc>
                  <a:txBody>
                    <a:bodyPr/>
                    <a:lstStyle/>
                    <a:p>
                      <a:r>
                        <a:rPr lang="en-US" dirty="0"/>
                        <a:t>Relevant Area</a:t>
                      </a:r>
                    </a:p>
                  </a:txBody>
                  <a:tcPr/>
                </a:tc>
                <a:tc>
                  <a:txBody>
                    <a:bodyPr/>
                    <a:lstStyle/>
                    <a:p>
                      <a:r>
                        <a:rPr lang="en-US" dirty="0"/>
                        <a:t>No. of Hours</a:t>
                      </a:r>
                    </a:p>
                  </a:txBody>
                  <a:tcPr/>
                </a:tc>
                <a:tc>
                  <a:txBody>
                    <a:bodyPr/>
                    <a:lstStyle/>
                    <a:p>
                      <a:r>
                        <a:rPr lang="en-US" dirty="0"/>
                        <a:t>Team Members</a:t>
                      </a:r>
                    </a:p>
                  </a:txBody>
                  <a:tcPr/>
                </a:tc>
                <a:extLst>
                  <a:ext uri="{0D108BD9-81ED-4DB2-BD59-A6C34878D82A}">
                    <a16:rowId xmlns:a16="http://schemas.microsoft.com/office/drawing/2014/main" val="2565060999"/>
                  </a:ext>
                </a:extLst>
              </a:tr>
              <a:tr h="370840">
                <a:tc>
                  <a:txBody>
                    <a:bodyPr/>
                    <a:lstStyle/>
                    <a:p>
                      <a:r>
                        <a:rPr lang="en-US" sz="1800" b="0" i="0" u="none" strike="noStrike" kern="1200" dirty="0">
                          <a:solidFill>
                            <a:schemeClr val="tx1"/>
                          </a:solidFill>
                          <a:effectLst/>
                          <a:latin typeface="+mn-lt"/>
                          <a:ea typeface="+mn-ea"/>
                          <a:cs typeface="+mn-cs"/>
                        </a:rPr>
                        <a:t>Leadership &amp; Social Skills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0682439"/>
                  </a:ext>
                </a:extLst>
              </a:tr>
              <a:tr h="370840">
                <a:tc>
                  <a:txBody>
                    <a:bodyPr/>
                    <a:lstStyle/>
                    <a:p>
                      <a:r>
                        <a:rPr lang="en-US" sz="1800" b="0" i="0" u="none" strike="noStrike" kern="1200" dirty="0">
                          <a:solidFill>
                            <a:schemeClr val="tx1"/>
                          </a:solidFill>
                          <a:effectLst/>
                          <a:latin typeface="+mn-lt"/>
                          <a:ea typeface="+mn-ea"/>
                          <a:cs typeface="+mn-cs"/>
                        </a:rPr>
                        <a:t>Basic Human values, human rights &amp; religious moderation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72785926"/>
                  </a:ext>
                </a:extLst>
              </a:tr>
              <a:tr h="370840">
                <a:tc>
                  <a:txBody>
                    <a:bodyPr/>
                    <a:lstStyle/>
                    <a:p>
                      <a:r>
                        <a:rPr lang="en-US" sz="1800" b="0" i="0" u="none" strike="noStrike" kern="1200" dirty="0">
                          <a:solidFill>
                            <a:schemeClr val="tx1"/>
                          </a:solidFill>
                          <a:effectLst/>
                          <a:latin typeface="+mn-lt"/>
                          <a:ea typeface="+mn-ea"/>
                          <a:cs typeface="+mn-cs"/>
                        </a:rPr>
                        <a:t>Education for Empowerment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11436342"/>
                  </a:ext>
                </a:extLst>
              </a:tr>
              <a:tr h="370840">
                <a:tc>
                  <a:txBody>
                    <a:bodyPr/>
                    <a:lstStyle/>
                    <a:p>
                      <a:r>
                        <a:rPr lang="en-US" sz="1800" b="0" i="0" u="none" strike="noStrike" kern="1200" dirty="0">
                          <a:solidFill>
                            <a:schemeClr val="tx1"/>
                          </a:solidFill>
                          <a:effectLst/>
                          <a:latin typeface="+mn-lt"/>
                          <a:ea typeface="+mn-ea"/>
                          <a:cs typeface="+mn-cs"/>
                        </a:rPr>
                        <a:t>Social Well-Being</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sz="1800" b="0" i="0" u="none" strike="noStrike" kern="1200" dirty="0">
                          <a:solidFill>
                            <a:schemeClr val="tx1"/>
                          </a:solidFill>
                          <a:effectLst/>
                          <a:latin typeface="+mn-lt"/>
                          <a:ea typeface="+mn-ea"/>
                          <a:cs typeface="+mn-cs"/>
                        </a:rPr>
                        <a:t>Disaster Relief &amp; Response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4" name="Slide Number Placeholder 3">
            <a:extLst>
              <a:ext uri="{FF2B5EF4-FFF2-40B4-BE49-F238E27FC236}">
                <a16:creationId xmlns:a16="http://schemas.microsoft.com/office/drawing/2014/main" id="{17A090A9-2984-4793-B67F-A1A559EB97F4}"/>
              </a:ext>
            </a:extLst>
          </p:cNvPr>
          <p:cNvSpPr>
            <a:spLocks noGrp="1"/>
          </p:cNvSpPr>
          <p:nvPr>
            <p:ph type="sldNum" sz="quarter" idx="12"/>
          </p:nvPr>
        </p:nvSpPr>
        <p:spPr/>
        <p:txBody>
          <a:bodyPr/>
          <a:lstStyle/>
          <a:p>
            <a:fld id="{BD266BE7-899D-4075-917F-DBDE33B6B692}" type="slidenum">
              <a:rPr lang="en-US" smtClean="0"/>
              <a:t>11</a:t>
            </a:fld>
            <a:endParaRPr lang="en-US"/>
          </a:p>
        </p:txBody>
      </p:sp>
    </p:spTree>
    <p:extLst>
      <p:ext uri="{BB962C8B-B14F-4D97-AF65-F5344CB8AC3E}">
        <p14:creationId xmlns:p14="http://schemas.microsoft.com/office/powerpoint/2010/main" val="77823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E0F7-A418-4F78-AD49-52DAF3A5AB04}"/>
              </a:ext>
            </a:extLst>
          </p:cNvPr>
          <p:cNvSpPr>
            <a:spLocks noGrp="1"/>
          </p:cNvSpPr>
          <p:nvPr>
            <p:ph type="title"/>
          </p:nvPr>
        </p:nvSpPr>
        <p:spPr/>
        <p:txBody>
          <a:bodyPr/>
          <a:lstStyle/>
          <a:p>
            <a:r>
              <a:rPr lang="en-US" dirty="0"/>
              <a:t>Finance Balance Sheet / Cost Analysis</a:t>
            </a:r>
          </a:p>
        </p:txBody>
      </p:sp>
      <p:sp>
        <p:nvSpPr>
          <p:cNvPr id="3" name="Content Placeholder 2">
            <a:extLst>
              <a:ext uri="{FF2B5EF4-FFF2-40B4-BE49-F238E27FC236}">
                <a16:creationId xmlns:a16="http://schemas.microsoft.com/office/drawing/2014/main" id="{56ED0F3C-1E59-467A-8318-89B487ABE5A1}"/>
              </a:ext>
            </a:extLst>
          </p:cNvPr>
          <p:cNvSpPr>
            <a:spLocks noGrp="1"/>
          </p:cNvSpPr>
          <p:nvPr>
            <p:ph idx="1"/>
          </p:nvPr>
        </p:nvSpPr>
        <p:spPr/>
        <p:txBody>
          <a:bodyPr/>
          <a:lstStyle/>
          <a:p>
            <a:endParaRPr lang="en-US" dirty="0"/>
          </a:p>
        </p:txBody>
      </p:sp>
      <p:sp>
        <p:nvSpPr>
          <p:cNvPr id="5" name="Slide Number Placeholder 4">
            <a:extLst>
              <a:ext uri="{FF2B5EF4-FFF2-40B4-BE49-F238E27FC236}">
                <a16:creationId xmlns:a16="http://schemas.microsoft.com/office/drawing/2014/main" id="{B90889EF-7FA4-4016-81FF-5338444D3F8D}"/>
              </a:ext>
            </a:extLst>
          </p:cNvPr>
          <p:cNvSpPr>
            <a:spLocks noGrp="1"/>
          </p:cNvSpPr>
          <p:nvPr>
            <p:ph type="sldNum" sz="quarter" idx="12"/>
          </p:nvPr>
        </p:nvSpPr>
        <p:spPr/>
        <p:txBody>
          <a:bodyPr/>
          <a:lstStyle/>
          <a:p>
            <a:fld id="{BD266BE7-899D-4075-917F-DBDE33B6B692}" type="slidenum">
              <a:rPr lang="en-US" smtClean="0"/>
              <a:t>12</a:t>
            </a:fld>
            <a:endParaRPr lang="en-US"/>
          </a:p>
        </p:txBody>
      </p:sp>
    </p:spTree>
    <p:extLst>
      <p:ext uri="{BB962C8B-B14F-4D97-AF65-F5344CB8AC3E}">
        <p14:creationId xmlns:p14="http://schemas.microsoft.com/office/powerpoint/2010/main" val="45003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67CE-0B76-4EE0-9153-7C73D7638774}"/>
              </a:ext>
            </a:extLst>
          </p:cNvPr>
          <p:cNvSpPr>
            <a:spLocks noGrp="1"/>
          </p:cNvSpPr>
          <p:nvPr>
            <p:ph type="title"/>
          </p:nvPr>
        </p:nvSpPr>
        <p:spPr>
          <a:xfrm>
            <a:off x="3502402" y="436328"/>
            <a:ext cx="8702213" cy="3664417"/>
          </a:xfrm>
        </p:spPr>
        <p:txBody>
          <a:bodyPr>
            <a:normAutofit/>
          </a:bodyPr>
          <a:lstStyle/>
          <a:p>
            <a:r>
              <a:rPr lang="en-US" sz="3600" dirty="0"/>
              <a:t>Individual Proofs of Presence</a:t>
            </a:r>
            <a:br>
              <a:rPr lang="en-US" sz="3600" dirty="0"/>
            </a:br>
            <a:r>
              <a:rPr lang="en-US" sz="3600" dirty="0"/>
              <a:t>Pictures and Video Clips (1 to 2 min)</a:t>
            </a:r>
          </a:p>
        </p:txBody>
      </p:sp>
      <p:sp>
        <p:nvSpPr>
          <p:cNvPr id="4" name="Slide Number Placeholder 3">
            <a:extLst>
              <a:ext uri="{FF2B5EF4-FFF2-40B4-BE49-F238E27FC236}">
                <a16:creationId xmlns:a16="http://schemas.microsoft.com/office/drawing/2014/main" id="{73100FBF-229C-481F-9AF9-185746BBF16A}"/>
              </a:ext>
            </a:extLst>
          </p:cNvPr>
          <p:cNvSpPr>
            <a:spLocks noGrp="1"/>
          </p:cNvSpPr>
          <p:nvPr>
            <p:ph type="sldNum" sz="quarter" idx="12"/>
          </p:nvPr>
        </p:nvSpPr>
        <p:spPr/>
        <p:txBody>
          <a:bodyPr/>
          <a:lstStyle/>
          <a:p>
            <a:fld id="{BD266BE7-899D-4075-917F-DBDE33B6B692}" type="slidenum">
              <a:rPr lang="en-US" smtClean="0"/>
              <a:pPr/>
              <a:t>13</a:t>
            </a:fld>
            <a:endParaRPr lang="en-US"/>
          </a:p>
        </p:txBody>
      </p:sp>
    </p:spTree>
    <p:extLst>
      <p:ext uri="{BB962C8B-B14F-4D97-AF65-F5344CB8AC3E}">
        <p14:creationId xmlns:p14="http://schemas.microsoft.com/office/powerpoint/2010/main" val="105206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67CE-0B76-4EE0-9153-7C73D7638774}"/>
              </a:ext>
            </a:extLst>
          </p:cNvPr>
          <p:cNvSpPr>
            <a:spLocks noGrp="1"/>
          </p:cNvSpPr>
          <p:nvPr>
            <p:ph type="title"/>
          </p:nvPr>
        </p:nvSpPr>
        <p:spPr>
          <a:xfrm>
            <a:off x="3502402" y="436328"/>
            <a:ext cx="8702213" cy="3664417"/>
          </a:xfrm>
        </p:spPr>
        <p:txBody>
          <a:bodyPr>
            <a:normAutofit/>
          </a:bodyPr>
          <a:lstStyle/>
          <a:p>
            <a:r>
              <a:rPr lang="en-US" sz="3600" dirty="0"/>
              <a:t>Write up of 150-200 words </a:t>
            </a:r>
            <a:br>
              <a:rPr lang="en-US" sz="3600" dirty="0"/>
            </a:br>
            <a:r>
              <a:rPr lang="en-US" sz="2800" dirty="0"/>
              <a:t>(a small paragraph/Samples given on next slides)</a:t>
            </a:r>
          </a:p>
        </p:txBody>
      </p:sp>
      <p:sp>
        <p:nvSpPr>
          <p:cNvPr id="4" name="Slide Number Placeholder 3">
            <a:extLst>
              <a:ext uri="{FF2B5EF4-FFF2-40B4-BE49-F238E27FC236}">
                <a16:creationId xmlns:a16="http://schemas.microsoft.com/office/drawing/2014/main" id="{73100FBF-229C-481F-9AF9-185746BBF16A}"/>
              </a:ext>
            </a:extLst>
          </p:cNvPr>
          <p:cNvSpPr>
            <a:spLocks noGrp="1"/>
          </p:cNvSpPr>
          <p:nvPr>
            <p:ph type="sldNum" sz="quarter" idx="12"/>
          </p:nvPr>
        </p:nvSpPr>
        <p:spPr/>
        <p:txBody>
          <a:bodyPr/>
          <a:lstStyle/>
          <a:p>
            <a:fld id="{BD266BE7-899D-4075-917F-DBDE33B6B692}" type="slidenum">
              <a:rPr lang="en-US" smtClean="0"/>
              <a:pPr/>
              <a:t>14</a:t>
            </a:fld>
            <a:endParaRPr lang="en-US"/>
          </a:p>
        </p:txBody>
      </p:sp>
    </p:spTree>
    <p:extLst>
      <p:ext uri="{BB962C8B-B14F-4D97-AF65-F5344CB8AC3E}">
        <p14:creationId xmlns:p14="http://schemas.microsoft.com/office/powerpoint/2010/main" val="381025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t>Visit </a:t>
            </a:r>
            <a:r>
              <a:rPr lang="en-US" b="1" u="sng"/>
              <a:t>to Orphanage</a:t>
            </a:r>
            <a:br>
              <a:rPr lang="en-US" dirty="0"/>
            </a:br>
            <a:endParaRPr lang="en-US" dirty="0"/>
          </a:p>
        </p:txBody>
      </p:sp>
      <p:sp>
        <p:nvSpPr>
          <p:cNvPr id="3" name="Content Placeholder 2"/>
          <p:cNvSpPr>
            <a:spLocks noGrp="1"/>
          </p:cNvSpPr>
          <p:nvPr>
            <p:ph idx="1"/>
          </p:nvPr>
        </p:nvSpPr>
        <p:spPr/>
        <p:txBody>
          <a:bodyPr>
            <a:normAutofit fontScale="92500"/>
          </a:bodyPr>
          <a:lstStyle/>
          <a:p>
            <a:pPr algn="just"/>
            <a:r>
              <a:rPr lang="en-US" dirty="0"/>
              <a:t>The project carried out by 11 Students of BEE tackled to serve the ethical and moral development of Orphans currently residing at </a:t>
            </a:r>
            <a:r>
              <a:rPr lang="en-US" dirty="0" err="1"/>
              <a:t>Aghosh</a:t>
            </a:r>
            <a:r>
              <a:rPr lang="en-US" dirty="0"/>
              <a:t> Al-</a:t>
            </a:r>
            <a:r>
              <a:rPr lang="en-US" dirty="0" err="1"/>
              <a:t>khidmat</a:t>
            </a:r>
            <a:r>
              <a:rPr lang="en-US" dirty="0"/>
              <a:t> Orphanage led by Al-</a:t>
            </a:r>
            <a:r>
              <a:rPr lang="en-US" dirty="0" err="1"/>
              <a:t>khidmat</a:t>
            </a:r>
            <a:r>
              <a:rPr lang="en-US" dirty="0"/>
              <a:t> Foundation. The Orphanage is located at East Ridge Housing Society Rawalpindi and houses 50 children who were deprived of a library and a playground. The children belonged to the age group of 5 to 13 years. The first stage of the project was to collect necessary funds and resources to build a library and a playground. This was a two-day activity carried out on March 17, 2018 and on March 22, 2018. The goal for the activity was met after the efforts of the entire team and the team was able to generate PKR 72000 from areas within Islamabad, Multan, Sargodha, Jhelum, Lahore and Bahawalpur. A part of this fund was used to purchase books for the library. The remaining amount was utilized for the building of a library and a playground for the children. </a:t>
            </a:r>
          </a:p>
          <a:p>
            <a:pPr algn="just"/>
            <a:endParaRPr lang="en-US" dirty="0"/>
          </a:p>
        </p:txBody>
      </p:sp>
    </p:spTree>
    <p:extLst>
      <p:ext uri="{BB962C8B-B14F-4D97-AF65-F5344CB8AC3E}">
        <p14:creationId xmlns:p14="http://schemas.microsoft.com/office/powerpoint/2010/main" val="15274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t>Career Counseling Session at Government Schools</a:t>
            </a:r>
            <a:endParaRPr lang="en-US" dirty="0"/>
          </a:p>
        </p:txBody>
      </p:sp>
      <p:sp>
        <p:nvSpPr>
          <p:cNvPr id="3" name="Content Placeholder 2"/>
          <p:cNvSpPr>
            <a:spLocks noGrp="1"/>
          </p:cNvSpPr>
          <p:nvPr>
            <p:ph idx="1"/>
          </p:nvPr>
        </p:nvSpPr>
        <p:spPr/>
        <p:txBody>
          <a:bodyPr>
            <a:normAutofit fontScale="92500"/>
          </a:bodyPr>
          <a:lstStyle/>
          <a:p>
            <a:pPr algn="just"/>
            <a:endParaRPr lang="en-US" dirty="0"/>
          </a:p>
          <a:p>
            <a:pPr algn="just"/>
            <a:r>
              <a:rPr lang="en-US" dirty="0"/>
              <a:t>On 22</a:t>
            </a:r>
            <a:r>
              <a:rPr lang="en-US" baseline="30000" dirty="0"/>
              <a:t>nd</a:t>
            </a:r>
            <a:r>
              <a:rPr lang="en-US" dirty="0"/>
              <a:t> and 26</a:t>
            </a:r>
            <a:r>
              <a:rPr lang="en-US" baseline="30000" dirty="0"/>
              <a:t>th</a:t>
            </a:r>
            <a:r>
              <a:rPr lang="en-US" dirty="0"/>
              <a:t> March 2018 the group of 10 students organized a Career </a:t>
            </a:r>
            <a:r>
              <a:rPr lang="en-US" dirty="0" err="1"/>
              <a:t>Counselling</a:t>
            </a:r>
            <a:r>
              <a:rPr lang="en-US" dirty="0"/>
              <a:t> Session at Govt. Modern Girls High School, </a:t>
            </a:r>
            <a:r>
              <a:rPr lang="en-US" dirty="0" err="1"/>
              <a:t>Asghar</a:t>
            </a:r>
            <a:r>
              <a:rPr lang="en-US" dirty="0"/>
              <a:t> Mall Road, Rawalpindi and Govt. Girls Higher Secondary School No.1 </a:t>
            </a:r>
            <a:r>
              <a:rPr lang="en-US" dirty="0" err="1"/>
              <a:t>Bagh</a:t>
            </a:r>
            <a:r>
              <a:rPr lang="en-US" dirty="0"/>
              <a:t> </a:t>
            </a:r>
            <a:r>
              <a:rPr lang="en-US" dirty="0" err="1"/>
              <a:t>Sardaran</a:t>
            </a:r>
            <a:r>
              <a:rPr lang="en-US" dirty="0"/>
              <a:t>, Rawalpindi respectively. The timings of this session were from 8 am- 2pm. The aim of this session was to guide the students regarding various universities in each domain </a:t>
            </a:r>
            <a:r>
              <a:rPr lang="en-US" dirty="0" err="1"/>
              <a:t>i.e</a:t>
            </a:r>
            <a:r>
              <a:rPr lang="en-US" dirty="0"/>
              <a:t> Medicine, Engineering and Business and also guide them about the procedure/criteria of the entrance tests of these universities. A feedback form was circulated to understand the needs/interests of the students and in order to help them identify which career path to choose based on their interest. The students were shown videos of life at NUST campus and the degrees being offered by NUST in order to inspire them to set their future goals. They were also informed of the scholarships being offered by various universities. </a:t>
            </a:r>
          </a:p>
          <a:p>
            <a:pPr algn="just"/>
            <a:endParaRPr lang="en-US" dirty="0"/>
          </a:p>
        </p:txBody>
      </p:sp>
    </p:spTree>
    <p:extLst>
      <p:ext uri="{BB962C8B-B14F-4D97-AF65-F5344CB8AC3E}">
        <p14:creationId xmlns:p14="http://schemas.microsoft.com/office/powerpoint/2010/main" val="11331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78E7C-68F9-4174-9089-71FE097418AE}"/>
              </a:ext>
            </a:extLst>
          </p:cNvPr>
          <p:cNvSpPr>
            <a:spLocks noGrp="1"/>
          </p:cNvSpPr>
          <p:nvPr>
            <p:ph idx="1"/>
          </p:nvPr>
        </p:nvSpPr>
        <p:spPr>
          <a:xfrm>
            <a:off x="3395563" y="3077855"/>
            <a:ext cx="5721141" cy="1616976"/>
          </a:xfrm>
        </p:spPr>
        <p:txBody>
          <a:bodyPr>
            <a:normAutofit/>
          </a:bodyPr>
          <a:lstStyle/>
          <a:p>
            <a:pPr marL="0" indent="0">
              <a:buNone/>
            </a:pPr>
            <a:r>
              <a:rPr lang="en-US" sz="9600" dirty="0"/>
              <a:t>Thank You!</a:t>
            </a:r>
          </a:p>
        </p:txBody>
      </p:sp>
      <p:sp>
        <p:nvSpPr>
          <p:cNvPr id="4" name="Slide Number Placeholder 3">
            <a:extLst>
              <a:ext uri="{FF2B5EF4-FFF2-40B4-BE49-F238E27FC236}">
                <a16:creationId xmlns:a16="http://schemas.microsoft.com/office/drawing/2014/main" id="{915D124C-A468-4C13-9129-C83396A58B20}"/>
              </a:ext>
            </a:extLst>
          </p:cNvPr>
          <p:cNvSpPr>
            <a:spLocks noGrp="1"/>
          </p:cNvSpPr>
          <p:nvPr>
            <p:ph type="sldNum" sz="quarter" idx="12"/>
          </p:nvPr>
        </p:nvSpPr>
        <p:spPr/>
        <p:txBody>
          <a:bodyPr/>
          <a:lstStyle/>
          <a:p>
            <a:fld id="{BD266BE7-899D-4075-917F-DBDE33B6B692}" type="slidenum">
              <a:rPr lang="en-US" smtClean="0"/>
              <a:t>17</a:t>
            </a:fld>
            <a:endParaRPr lang="en-US"/>
          </a:p>
        </p:txBody>
      </p:sp>
    </p:spTree>
    <p:extLst>
      <p:ext uri="{BB962C8B-B14F-4D97-AF65-F5344CB8AC3E}">
        <p14:creationId xmlns:p14="http://schemas.microsoft.com/office/powerpoint/2010/main" val="255286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Group Members</a:t>
            </a:r>
          </a:p>
        </p:txBody>
      </p:sp>
      <p:sp>
        <p:nvSpPr>
          <p:cNvPr id="14" name="Content Placeholder 2"/>
          <p:cNvSpPr>
            <a:spLocks noGrp="1"/>
          </p:cNvSpPr>
          <p:nvPr>
            <p:ph idx="1"/>
          </p:nvPr>
        </p:nvSpPr>
        <p:spPr>
          <a:xfrm>
            <a:off x="476518" y="1970469"/>
            <a:ext cx="10432274" cy="4984124"/>
          </a:xfrm>
        </p:spPr>
        <p:txBody>
          <a:bodyPr>
            <a:normAutofit/>
          </a:bodyPr>
          <a:lstStyle/>
          <a:p>
            <a:pPr marL="457200" indent="-457200">
              <a:buFont typeface="+mj-lt"/>
              <a:buAutoNum type="arabicPeriod"/>
            </a:pPr>
            <a:r>
              <a:rPr lang="en-US" sz="4900" b="1" dirty="0"/>
              <a:t>Group Leader: Name 1</a:t>
            </a:r>
          </a:p>
          <a:p>
            <a:pPr marL="457200" indent="-457200">
              <a:buFont typeface="+mj-lt"/>
              <a:buAutoNum type="arabicPeriod"/>
            </a:pPr>
            <a:r>
              <a:rPr lang="en-US" sz="4900" dirty="0"/>
              <a:t>Name 2</a:t>
            </a:r>
          </a:p>
          <a:p>
            <a:pPr marL="457200" indent="-457200">
              <a:buFont typeface="+mj-lt"/>
              <a:buAutoNum type="arabicPeriod"/>
            </a:pPr>
            <a:r>
              <a:rPr lang="en-US" sz="4900" dirty="0"/>
              <a:t>Name 3</a:t>
            </a:r>
          </a:p>
          <a:p>
            <a:pPr marL="457200" indent="-457200">
              <a:buFont typeface="+mj-lt"/>
              <a:buAutoNum type="arabicPeriod"/>
            </a:pPr>
            <a:r>
              <a:rPr lang="en-US" sz="4900" dirty="0"/>
              <a:t>Name 4</a:t>
            </a:r>
          </a:p>
          <a:p>
            <a:pPr marL="457200" indent="-457200">
              <a:buFont typeface="+mj-lt"/>
              <a:buAutoNum type="arabicPeriod"/>
            </a:pPr>
            <a:r>
              <a:rPr lang="en-US" sz="4900" dirty="0"/>
              <a:t> Name 5 </a:t>
            </a:r>
          </a:p>
          <a:p>
            <a:pPr marL="0" indent="0">
              <a:buNone/>
            </a:pPr>
            <a:endParaRPr lang="en-US" dirty="0"/>
          </a:p>
        </p:txBody>
      </p:sp>
      <p:sp>
        <p:nvSpPr>
          <p:cNvPr id="4" name="Slide Number Placeholder 3">
            <a:extLst>
              <a:ext uri="{FF2B5EF4-FFF2-40B4-BE49-F238E27FC236}">
                <a16:creationId xmlns:a16="http://schemas.microsoft.com/office/drawing/2014/main" id="{95AE1A74-0C7D-426E-931A-A1AB0BF38C70}"/>
              </a:ext>
            </a:extLst>
          </p:cNvPr>
          <p:cNvSpPr>
            <a:spLocks noGrp="1"/>
          </p:cNvSpPr>
          <p:nvPr>
            <p:ph type="sldNum" sz="quarter" idx="12"/>
          </p:nvPr>
        </p:nvSpPr>
        <p:spPr/>
        <p:txBody>
          <a:bodyPr/>
          <a:lstStyle/>
          <a:p>
            <a:fld id="{BD266BE7-899D-4075-917F-DBDE33B6B692}" type="slidenum">
              <a:rPr lang="en-US" smtClean="0"/>
              <a:t>2</a:t>
            </a:fld>
            <a:endParaRPr lang="en-US"/>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540F-F91A-4445-B1C9-580147E1C505}"/>
              </a:ext>
            </a:extLst>
          </p:cNvPr>
          <p:cNvSpPr>
            <a:spLocks noGrp="1"/>
          </p:cNvSpPr>
          <p:nvPr>
            <p:ph type="title"/>
          </p:nvPr>
        </p:nvSpPr>
        <p:spPr/>
        <p:txBody>
          <a:bodyPr/>
          <a:lstStyle/>
          <a:p>
            <a:r>
              <a:rPr lang="en-US" dirty="0"/>
              <a:t>Venue and Date of Execution</a:t>
            </a:r>
          </a:p>
        </p:txBody>
      </p:sp>
      <p:sp>
        <p:nvSpPr>
          <p:cNvPr id="3" name="Content Placeholder 2">
            <a:extLst>
              <a:ext uri="{FF2B5EF4-FFF2-40B4-BE49-F238E27FC236}">
                <a16:creationId xmlns:a16="http://schemas.microsoft.com/office/drawing/2014/main" id="{8B953CC5-547C-425F-A201-E50DED8D62F9}"/>
              </a:ext>
            </a:extLst>
          </p:cNvPr>
          <p:cNvSpPr>
            <a:spLocks noGrp="1"/>
          </p:cNvSpPr>
          <p:nvPr>
            <p:ph idx="1"/>
          </p:nvPr>
        </p:nvSpPr>
        <p:spPr/>
        <p:txBody>
          <a:bodyPr>
            <a:normAutofit/>
          </a:bodyPr>
          <a:lstStyle/>
          <a:p>
            <a:pPr marL="625475" indent="-342900"/>
            <a:endParaRPr lang="en-US" dirty="0"/>
          </a:p>
        </p:txBody>
      </p:sp>
      <p:sp>
        <p:nvSpPr>
          <p:cNvPr id="4" name="Slide Number Placeholder 3">
            <a:extLst>
              <a:ext uri="{FF2B5EF4-FFF2-40B4-BE49-F238E27FC236}">
                <a16:creationId xmlns:a16="http://schemas.microsoft.com/office/drawing/2014/main" id="{6BF540E1-0052-4B84-BBDF-4E8DE8DB233D}"/>
              </a:ext>
            </a:extLst>
          </p:cNvPr>
          <p:cNvSpPr>
            <a:spLocks noGrp="1"/>
          </p:cNvSpPr>
          <p:nvPr>
            <p:ph type="sldNum" sz="quarter" idx="12"/>
          </p:nvPr>
        </p:nvSpPr>
        <p:spPr/>
        <p:txBody>
          <a:bodyPr/>
          <a:lstStyle/>
          <a:p>
            <a:fld id="{BD266BE7-899D-4075-917F-DBDE33B6B692}" type="slidenum">
              <a:rPr lang="en-US" smtClean="0"/>
              <a:t>3</a:t>
            </a:fld>
            <a:endParaRPr lang="en-US"/>
          </a:p>
        </p:txBody>
      </p:sp>
    </p:spTree>
    <p:extLst>
      <p:ext uri="{BB962C8B-B14F-4D97-AF65-F5344CB8AC3E}">
        <p14:creationId xmlns:p14="http://schemas.microsoft.com/office/powerpoint/2010/main" val="33006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E8E7-F9FC-46E6-8DE7-FD8B47F08B7B}"/>
              </a:ext>
            </a:extLst>
          </p:cNvPr>
          <p:cNvSpPr>
            <a:spLocks noGrp="1"/>
          </p:cNvSpPr>
          <p:nvPr>
            <p:ph type="title"/>
          </p:nvPr>
        </p:nvSpPr>
        <p:spPr/>
        <p:txBody>
          <a:bodyPr/>
          <a:lstStyle/>
          <a:p>
            <a:r>
              <a:rPr lang="en-US" dirty="0"/>
              <a:t>Aims and Objectives of the Project / </a:t>
            </a:r>
            <a:br>
              <a:rPr lang="en-US" dirty="0"/>
            </a:br>
            <a:r>
              <a:rPr lang="en-US" dirty="0"/>
              <a:t>Relevance / Need of the Project</a:t>
            </a:r>
          </a:p>
        </p:txBody>
      </p:sp>
      <p:sp>
        <p:nvSpPr>
          <p:cNvPr id="3" name="Content Placeholder 2">
            <a:extLst>
              <a:ext uri="{FF2B5EF4-FFF2-40B4-BE49-F238E27FC236}">
                <a16:creationId xmlns:a16="http://schemas.microsoft.com/office/drawing/2014/main" id="{10662B0C-912A-4AB1-BDD8-86762AD4B445}"/>
              </a:ext>
            </a:extLst>
          </p:cNvPr>
          <p:cNvSpPr>
            <a:spLocks noGrp="1"/>
          </p:cNvSpPr>
          <p:nvPr>
            <p:ph idx="1"/>
          </p:nvPr>
        </p:nvSpPr>
        <p:spPr/>
        <p:txBody>
          <a:bodyPr/>
          <a:lstStyle/>
          <a:p>
            <a:endParaRPr lang="en-US" dirty="0"/>
          </a:p>
        </p:txBody>
      </p:sp>
      <p:sp>
        <p:nvSpPr>
          <p:cNvPr id="5" name="Slide Number Placeholder 4">
            <a:extLst>
              <a:ext uri="{FF2B5EF4-FFF2-40B4-BE49-F238E27FC236}">
                <a16:creationId xmlns:a16="http://schemas.microsoft.com/office/drawing/2014/main" id="{52AFB91C-646A-4B99-99F4-83C181C889C5}"/>
              </a:ext>
            </a:extLst>
          </p:cNvPr>
          <p:cNvSpPr>
            <a:spLocks noGrp="1"/>
          </p:cNvSpPr>
          <p:nvPr>
            <p:ph type="sldNum" sz="quarter" idx="12"/>
          </p:nvPr>
        </p:nvSpPr>
        <p:spPr/>
        <p:txBody>
          <a:bodyPr/>
          <a:lstStyle/>
          <a:p>
            <a:fld id="{BD266BE7-899D-4075-917F-DBDE33B6B692}" type="slidenum">
              <a:rPr lang="en-US" smtClean="0"/>
              <a:t>4</a:t>
            </a:fld>
            <a:endParaRPr lang="en-US"/>
          </a:p>
        </p:txBody>
      </p:sp>
    </p:spTree>
    <p:extLst>
      <p:ext uri="{BB962C8B-B14F-4D97-AF65-F5344CB8AC3E}">
        <p14:creationId xmlns:p14="http://schemas.microsoft.com/office/powerpoint/2010/main" val="67559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F62A-B455-4AF9-A5A1-F5C999F08F22}"/>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C97273B9-3FEB-44B4-B93A-267F6CF7581D}"/>
              </a:ext>
            </a:extLst>
          </p:cNvPr>
          <p:cNvSpPr>
            <a:spLocks noGrp="1"/>
          </p:cNvSpPr>
          <p:nvPr>
            <p:ph idx="1"/>
          </p:nvPr>
        </p:nvSpPr>
        <p:spPr>
          <a:xfrm>
            <a:off x="566669" y="2190749"/>
            <a:ext cx="11372045" cy="3986213"/>
          </a:xfrm>
        </p:spPr>
        <p:txBody>
          <a:bodyPr>
            <a:normAutofit/>
          </a:bodyPr>
          <a:lstStyle/>
          <a:p>
            <a:r>
              <a:rPr lang="en-US" dirty="0"/>
              <a:t>Age Group: </a:t>
            </a:r>
          </a:p>
          <a:p>
            <a:r>
              <a:rPr lang="en-US" dirty="0"/>
              <a:t>Number of Beneficiaries: </a:t>
            </a:r>
          </a:p>
          <a:p>
            <a:r>
              <a:rPr lang="en-US" dirty="0"/>
              <a:t>Classes: </a:t>
            </a:r>
          </a:p>
          <a:p>
            <a:r>
              <a:rPr lang="en-US" dirty="0"/>
              <a:t>Gender: </a:t>
            </a:r>
          </a:p>
          <a:p>
            <a:r>
              <a:rPr lang="en-US" dirty="0"/>
              <a:t>Venues:</a:t>
            </a:r>
          </a:p>
          <a:p>
            <a:r>
              <a:rPr lang="en-US" dirty="0"/>
              <a:t>Number of visits in each Venue: </a:t>
            </a:r>
          </a:p>
          <a:p>
            <a:pPr marL="0" indent="0">
              <a:buNone/>
            </a:pPr>
            <a:endParaRPr lang="en-US" dirty="0"/>
          </a:p>
          <a:p>
            <a:endParaRPr lang="en-US" dirty="0"/>
          </a:p>
          <a:p>
            <a:pPr marL="0"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9B029329-5A74-4F7D-9CF1-BFEAAA257761}"/>
              </a:ext>
            </a:extLst>
          </p:cNvPr>
          <p:cNvSpPr>
            <a:spLocks noGrp="1"/>
          </p:cNvSpPr>
          <p:nvPr>
            <p:ph type="sldNum" sz="quarter" idx="12"/>
          </p:nvPr>
        </p:nvSpPr>
        <p:spPr/>
        <p:txBody>
          <a:bodyPr/>
          <a:lstStyle/>
          <a:p>
            <a:fld id="{BD266BE7-899D-4075-917F-DBDE33B6B692}" type="slidenum">
              <a:rPr lang="en-US" smtClean="0"/>
              <a:t>5</a:t>
            </a:fld>
            <a:endParaRPr lang="en-US"/>
          </a:p>
        </p:txBody>
      </p:sp>
    </p:spTree>
    <p:extLst>
      <p:ext uri="{BB962C8B-B14F-4D97-AF65-F5344CB8AC3E}">
        <p14:creationId xmlns:p14="http://schemas.microsoft.com/office/powerpoint/2010/main" val="10594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DE99-D2FF-48D1-9E9A-D40D75751C7C}"/>
              </a:ext>
            </a:extLst>
          </p:cNvPr>
          <p:cNvSpPr>
            <a:spLocks noGrp="1"/>
          </p:cNvSpPr>
          <p:nvPr>
            <p:ph type="title"/>
          </p:nvPr>
        </p:nvSpPr>
        <p:spPr/>
        <p:txBody>
          <a:bodyPr/>
          <a:lstStyle/>
          <a:p>
            <a:r>
              <a:rPr lang="en-US" altLang="en-US" dirty="0">
                <a:latin typeface="Times New Roman" pitchFamily="18" charset="0"/>
                <a:cs typeface="Times New Roman" pitchFamily="18" charset="0"/>
              </a:rPr>
              <a:t>Contact Details Of  The Community Partners</a:t>
            </a:r>
            <a:endParaRPr lang="en-US" dirty="0"/>
          </a:p>
        </p:txBody>
      </p:sp>
      <p:sp>
        <p:nvSpPr>
          <p:cNvPr id="3" name="Content Placeholder 2">
            <a:extLst>
              <a:ext uri="{FF2B5EF4-FFF2-40B4-BE49-F238E27FC236}">
                <a16:creationId xmlns:a16="http://schemas.microsoft.com/office/drawing/2014/main" id="{7FA6616C-144F-43AA-BA61-6B47231EADD7}"/>
              </a:ext>
            </a:extLst>
          </p:cNvPr>
          <p:cNvSpPr>
            <a:spLocks noGrp="1"/>
          </p:cNvSpPr>
          <p:nvPr>
            <p:ph idx="1"/>
          </p:nvPr>
        </p:nvSpPr>
        <p:spPr>
          <a:xfrm>
            <a:off x="1280160" y="2932043"/>
            <a:ext cx="9628632" cy="3244919"/>
          </a:xfrm>
        </p:spPr>
        <p:txBody>
          <a:bodyPr/>
          <a:lstStyle/>
          <a:p>
            <a:r>
              <a:rPr lang="en-US" b="1" dirty="0"/>
              <a:t>Beneficiary 1</a:t>
            </a:r>
            <a:r>
              <a:rPr lang="en-US" dirty="0"/>
              <a:t>:          				</a:t>
            </a:r>
            <a:r>
              <a:rPr lang="en-US" b="1" dirty="0"/>
              <a:t>Name, Designation</a:t>
            </a:r>
            <a:r>
              <a:rPr lang="en-US" dirty="0"/>
              <a:t>, </a:t>
            </a:r>
            <a:r>
              <a:rPr lang="en-US" b="1" dirty="0"/>
              <a:t>Contact No</a:t>
            </a:r>
            <a:r>
              <a:rPr lang="en-US" dirty="0"/>
              <a:t> </a:t>
            </a:r>
          </a:p>
          <a:p>
            <a:r>
              <a:rPr lang="en-US" b="1" dirty="0"/>
              <a:t>Beneficiary 2: (Optional)          		Name, Designation</a:t>
            </a:r>
            <a:r>
              <a:rPr lang="en-US" dirty="0"/>
              <a:t>, </a:t>
            </a:r>
            <a:r>
              <a:rPr lang="en-US" b="1" dirty="0"/>
              <a:t>Contact No</a:t>
            </a:r>
            <a:r>
              <a:rPr lang="en-US" dirty="0"/>
              <a:t> </a:t>
            </a:r>
          </a:p>
        </p:txBody>
      </p:sp>
      <p:sp>
        <p:nvSpPr>
          <p:cNvPr id="4" name="Slide Number Placeholder 3">
            <a:extLst>
              <a:ext uri="{FF2B5EF4-FFF2-40B4-BE49-F238E27FC236}">
                <a16:creationId xmlns:a16="http://schemas.microsoft.com/office/drawing/2014/main" id="{3A8AE086-393A-4ADB-939E-E823E5B08C6E}"/>
              </a:ext>
            </a:extLst>
          </p:cNvPr>
          <p:cNvSpPr>
            <a:spLocks noGrp="1"/>
          </p:cNvSpPr>
          <p:nvPr>
            <p:ph type="sldNum" sz="quarter" idx="12"/>
          </p:nvPr>
        </p:nvSpPr>
        <p:spPr/>
        <p:txBody>
          <a:bodyPr/>
          <a:lstStyle/>
          <a:p>
            <a:fld id="{BD266BE7-899D-4075-917F-DBDE33B6B692}" type="slidenum">
              <a:rPr lang="en-US" smtClean="0"/>
              <a:t>6</a:t>
            </a:fld>
            <a:endParaRPr lang="en-US"/>
          </a:p>
        </p:txBody>
      </p:sp>
    </p:spTree>
    <p:extLst>
      <p:ext uri="{BB962C8B-B14F-4D97-AF65-F5344CB8AC3E}">
        <p14:creationId xmlns:p14="http://schemas.microsoft.com/office/powerpoint/2010/main" val="81340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DE99-D2FF-48D1-9E9A-D40D75751C7C}"/>
              </a:ext>
            </a:extLst>
          </p:cNvPr>
          <p:cNvSpPr>
            <a:spLocks noGrp="1"/>
          </p:cNvSpPr>
          <p:nvPr>
            <p:ph type="title"/>
          </p:nvPr>
        </p:nvSpPr>
        <p:spPr/>
        <p:txBody>
          <a:bodyPr/>
          <a:lstStyle/>
          <a:p>
            <a:r>
              <a:rPr lang="en-US" dirty="0"/>
              <a:t>LETTERS OF ACKNOWLEDGEMENT</a:t>
            </a:r>
          </a:p>
        </p:txBody>
      </p:sp>
      <p:sp>
        <p:nvSpPr>
          <p:cNvPr id="3" name="Content Placeholder 2">
            <a:extLst>
              <a:ext uri="{FF2B5EF4-FFF2-40B4-BE49-F238E27FC236}">
                <a16:creationId xmlns:a16="http://schemas.microsoft.com/office/drawing/2014/main" id="{7FA6616C-144F-43AA-BA61-6B47231EADD7}"/>
              </a:ext>
            </a:extLst>
          </p:cNvPr>
          <p:cNvSpPr>
            <a:spLocks noGrp="1"/>
          </p:cNvSpPr>
          <p:nvPr>
            <p:ph idx="1"/>
          </p:nvPr>
        </p:nvSpPr>
        <p:spPr>
          <a:xfrm>
            <a:off x="1280160" y="2932043"/>
            <a:ext cx="9628632" cy="3244919"/>
          </a:xfrm>
        </p:spPr>
        <p:txBody>
          <a:bodyPr/>
          <a:lstStyle/>
          <a:p>
            <a:r>
              <a:rPr lang="en-US" b="1" dirty="0"/>
              <a:t>Beneficiary 1</a:t>
            </a:r>
            <a:r>
              <a:rPr lang="en-US" dirty="0"/>
              <a:t>:          				</a:t>
            </a:r>
            <a:r>
              <a:rPr lang="en-US" b="1" dirty="0"/>
              <a:t>Name, Designation</a:t>
            </a:r>
            <a:r>
              <a:rPr lang="en-US" dirty="0"/>
              <a:t>, </a:t>
            </a:r>
            <a:r>
              <a:rPr lang="en-US" b="1" dirty="0"/>
              <a:t>Contact No</a:t>
            </a:r>
            <a:r>
              <a:rPr lang="en-US" dirty="0"/>
              <a:t> </a:t>
            </a:r>
          </a:p>
          <a:p>
            <a:r>
              <a:rPr lang="en-US" b="1" dirty="0"/>
              <a:t>Beneficiary 2: 				 Name, Designation</a:t>
            </a:r>
            <a:r>
              <a:rPr lang="en-US" dirty="0"/>
              <a:t>, </a:t>
            </a:r>
            <a:r>
              <a:rPr lang="en-US" b="1" dirty="0"/>
              <a:t>Contact No</a:t>
            </a:r>
            <a:r>
              <a:rPr lang="en-US" dirty="0"/>
              <a:t> </a:t>
            </a:r>
          </a:p>
        </p:txBody>
      </p:sp>
      <p:sp>
        <p:nvSpPr>
          <p:cNvPr id="4" name="Slide Number Placeholder 3">
            <a:extLst>
              <a:ext uri="{FF2B5EF4-FFF2-40B4-BE49-F238E27FC236}">
                <a16:creationId xmlns:a16="http://schemas.microsoft.com/office/drawing/2014/main" id="{3A8AE086-393A-4ADB-939E-E823E5B08C6E}"/>
              </a:ext>
            </a:extLst>
          </p:cNvPr>
          <p:cNvSpPr>
            <a:spLocks noGrp="1"/>
          </p:cNvSpPr>
          <p:nvPr>
            <p:ph type="sldNum" sz="quarter" idx="12"/>
          </p:nvPr>
        </p:nvSpPr>
        <p:spPr/>
        <p:txBody>
          <a:bodyPr/>
          <a:lstStyle/>
          <a:p>
            <a:fld id="{BD266BE7-899D-4075-917F-DBDE33B6B692}" type="slidenum">
              <a:rPr lang="en-US" smtClean="0"/>
              <a:t>7</a:t>
            </a:fld>
            <a:endParaRPr lang="en-US"/>
          </a:p>
        </p:txBody>
      </p:sp>
    </p:spTree>
    <p:extLst>
      <p:ext uri="{BB962C8B-B14F-4D97-AF65-F5344CB8AC3E}">
        <p14:creationId xmlns:p14="http://schemas.microsoft.com/office/powerpoint/2010/main" val="21827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67CE-0B76-4EE0-9153-7C73D7638774}"/>
              </a:ext>
            </a:extLst>
          </p:cNvPr>
          <p:cNvSpPr>
            <a:spLocks noGrp="1"/>
          </p:cNvSpPr>
          <p:nvPr>
            <p:ph type="title"/>
          </p:nvPr>
        </p:nvSpPr>
        <p:spPr>
          <a:xfrm>
            <a:off x="3502402" y="436328"/>
            <a:ext cx="8702213" cy="3664417"/>
          </a:xfrm>
        </p:spPr>
        <p:txBody>
          <a:bodyPr>
            <a:normAutofit/>
          </a:bodyPr>
          <a:lstStyle/>
          <a:p>
            <a:r>
              <a:rPr lang="en-US" sz="4400" dirty="0"/>
              <a:t>Work Division and Tasks</a:t>
            </a:r>
          </a:p>
        </p:txBody>
      </p:sp>
      <p:sp>
        <p:nvSpPr>
          <p:cNvPr id="4" name="Slide Number Placeholder 3">
            <a:extLst>
              <a:ext uri="{FF2B5EF4-FFF2-40B4-BE49-F238E27FC236}">
                <a16:creationId xmlns:a16="http://schemas.microsoft.com/office/drawing/2014/main" id="{73100FBF-229C-481F-9AF9-185746BBF16A}"/>
              </a:ext>
            </a:extLst>
          </p:cNvPr>
          <p:cNvSpPr>
            <a:spLocks noGrp="1"/>
          </p:cNvSpPr>
          <p:nvPr>
            <p:ph type="sldNum" sz="quarter" idx="12"/>
          </p:nvPr>
        </p:nvSpPr>
        <p:spPr/>
        <p:txBody>
          <a:bodyPr/>
          <a:lstStyle/>
          <a:p>
            <a:fld id="{BD266BE7-899D-4075-917F-DBDE33B6B692}" type="slidenum">
              <a:rPr lang="en-US" smtClean="0"/>
              <a:pPr/>
              <a:t>8</a:t>
            </a:fld>
            <a:endParaRPr lang="en-US"/>
          </a:p>
        </p:txBody>
      </p:sp>
    </p:spTree>
    <p:extLst>
      <p:ext uri="{BB962C8B-B14F-4D97-AF65-F5344CB8AC3E}">
        <p14:creationId xmlns:p14="http://schemas.microsoft.com/office/powerpoint/2010/main" val="31504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ECCF-CDE4-4DF5-AD2D-B93F8EBB876F}"/>
              </a:ext>
            </a:extLst>
          </p:cNvPr>
          <p:cNvSpPr>
            <a:spLocks noGrp="1"/>
          </p:cNvSpPr>
          <p:nvPr>
            <p:ph type="title"/>
          </p:nvPr>
        </p:nvSpPr>
        <p:spPr/>
        <p:txBody>
          <a:bodyPr/>
          <a:lstStyle/>
          <a:p>
            <a:r>
              <a:rPr lang="en-US" dirty="0"/>
              <a:t>Pre-execution meetings and tasks</a:t>
            </a:r>
          </a:p>
        </p:txBody>
      </p:sp>
      <p:sp>
        <p:nvSpPr>
          <p:cNvPr id="3" name="Content Placeholder 2">
            <a:extLst>
              <a:ext uri="{FF2B5EF4-FFF2-40B4-BE49-F238E27FC236}">
                <a16:creationId xmlns:a16="http://schemas.microsoft.com/office/drawing/2014/main" id="{C45A4E91-8467-4775-97EB-AC8070950E6B}"/>
              </a:ext>
            </a:extLst>
          </p:cNvPr>
          <p:cNvSpPr>
            <a:spLocks noGrp="1"/>
          </p:cNvSpPr>
          <p:nvPr>
            <p:ph idx="1"/>
          </p:nvPr>
        </p:nvSpPr>
        <p:spPr/>
        <p:txBody>
          <a:bodyPr>
            <a:normAutofit lnSpcReduction="10000"/>
          </a:bodyPr>
          <a:lstStyle/>
          <a:p>
            <a:r>
              <a:rPr lang="en-US" dirty="0"/>
              <a:t>Date: </a:t>
            </a:r>
          </a:p>
          <a:p>
            <a:r>
              <a:rPr lang="en-US" dirty="0"/>
              <a:t>Place: </a:t>
            </a:r>
          </a:p>
          <a:p>
            <a:r>
              <a:rPr lang="en-US" dirty="0"/>
              <a:t>Division of group into subgroups </a:t>
            </a:r>
          </a:p>
          <a:p>
            <a:r>
              <a:rPr lang="en-US" dirty="0"/>
              <a:t>Tasks</a:t>
            </a:r>
            <a:r>
              <a:rPr lang="en-US" dirty="0">
                <a:sym typeface="Wingdings" pitchFamily="2" charset="2"/>
              </a:rPr>
              <a:t>: (if applicable, depends on the project idea)</a:t>
            </a:r>
            <a:endParaRPr lang="en-US" dirty="0"/>
          </a:p>
          <a:p>
            <a:pPr marL="457200" indent="-457200">
              <a:buFont typeface="+mj-lt"/>
              <a:buAutoNum type="arabicPeriod"/>
            </a:pPr>
            <a:r>
              <a:rPr lang="en-US" dirty="0"/>
              <a:t>Questionnaire</a:t>
            </a:r>
          </a:p>
          <a:p>
            <a:pPr marL="457200" indent="-457200">
              <a:buFont typeface="+mj-lt"/>
              <a:buAutoNum type="arabicPeriod"/>
            </a:pPr>
            <a:r>
              <a:rPr lang="en-US" dirty="0"/>
              <a:t>Pamphlets</a:t>
            </a:r>
          </a:p>
          <a:p>
            <a:pPr marL="457200" indent="-457200">
              <a:buFont typeface="+mj-lt"/>
              <a:buAutoNum type="arabicPeriod"/>
            </a:pPr>
            <a:r>
              <a:rPr lang="en-US" dirty="0"/>
              <a:t>Presentations</a:t>
            </a:r>
          </a:p>
          <a:p>
            <a:pPr marL="457200" indent="-457200">
              <a:buFont typeface="+mj-lt"/>
              <a:buAutoNum type="arabicPeriod"/>
            </a:pPr>
            <a:r>
              <a:rPr lang="en-US" dirty="0"/>
              <a:t>Videos </a:t>
            </a:r>
          </a:p>
        </p:txBody>
      </p:sp>
      <p:sp>
        <p:nvSpPr>
          <p:cNvPr id="8" name="Slide Number Placeholder 7">
            <a:extLst>
              <a:ext uri="{FF2B5EF4-FFF2-40B4-BE49-F238E27FC236}">
                <a16:creationId xmlns:a16="http://schemas.microsoft.com/office/drawing/2014/main" id="{295FF1AF-BB5F-4A4D-9EE0-AD1BD53902EA}"/>
              </a:ext>
            </a:extLst>
          </p:cNvPr>
          <p:cNvSpPr>
            <a:spLocks noGrp="1"/>
          </p:cNvSpPr>
          <p:nvPr>
            <p:ph type="sldNum" sz="quarter" idx="12"/>
          </p:nvPr>
        </p:nvSpPr>
        <p:spPr/>
        <p:txBody>
          <a:bodyPr/>
          <a:lstStyle/>
          <a:p>
            <a:fld id="{BD266BE7-899D-4075-917F-DBDE33B6B692}" type="slidenum">
              <a:rPr lang="en-US" smtClean="0"/>
              <a:t>9</a:t>
            </a:fld>
            <a:endParaRPr lang="en-US"/>
          </a:p>
        </p:txBody>
      </p:sp>
    </p:spTree>
    <p:extLst>
      <p:ext uri="{BB962C8B-B14F-4D97-AF65-F5344CB8AC3E}">
        <p14:creationId xmlns:p14="http://schemas.microsoft.com/office/powerpoint/2010/main" val="16585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278</TotalTime>
  <Words>620</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Times New Roman</vt:lpstr>
      <vt:lpstr>Wingdings</vt:lpstr>
      <vt:lpstr>Educational subjects 16x9</vt:lpstr>
      <vt:lpstr>CSL401 Project 2 Title of the Project</vt:lpstr>
      <vt:lpstr>Group Members</vt:lpstr>
      <vt:lpstr>Venue and Date of Execution</vt:lpstr>
      <vt:lpstr>Aims and Objectives of the Project /  Relevance / Need of the Project</vt:lpstr>
      <vt:lpstr>Target Audience</vt:lpstr>
      <vt:lpstr>Contact Details Of  The Community Partners</vt:lpstr>
      <vt:lpstr>LETTERS OF ACKNOWLEDGEMENT</vt:lpstr>
      <vt:lpstr>Work Division and Tasks</vt:lpstr>
      <vt:lpstr>Pre-execution meetings and tasks</vt:lpstr>
      <vt:lpstr>Work Division Pre Execution</vt:lpstr>
      <vt:lpstr>Relevant Areas Covered In The Project </vt:lpstr>
      <vt:lpstr>Finance Balance Sheet / Cost Analysis</vt:lpstr>
      <vt:lpstr>Individual Proofs of Presence Pictures and Video Clips (1 to 2 min)</vt:lpstr>
      <vt:lpstr>Write up of 150-200 words  (a small paragraph/Samples given on next slides)</vt:lpstr>
      <vt:lpstr>Visit to Orphanage </vt:lpstr>
      <vt:lpstr>Career Counseling Session at Government Schools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aqsa ehsan</dc:creator>
  <cp:lastModifiedBy>Dr. Nosherwan Shoaib</cp:lastModifiedBy>
  <cp:revision>48</cp:revision>
  <dcterms:created xsi:type="dcterms:W3CDTF">2018-04-03T05:24:20Z</dcterms:created>
  <dcterms:modified xsi:type="dcterms:W3CDTF">2024-05-06T07:58:28Z</dcterms:modified>
</cp:coreProperties>
</file>