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9"/>
  </p:notesMasterIdLst>
  <p:sldIdLst>
    <p:sldId id="531" r:id="rId3"/>
    <p:sldId id="532" r:id="rId4"/>
    <p:sldId id="533" r:id="rId5"/>
    <p:sldId id="534" r:id="rId6"/>
    <p:sldId id="535" r:id="rId7"/>
    <p:sldId id="536" r:id="rId8"/>
    <p:sldId id="537" r:id="rId9"/>
    <p:sldId id="538" r:id="rId10"/>
    <p:sldId id="539" r:id="rId11"/>
    <p:sldId id="540" r:id="rId12"/>
    <p:sldId id="541" r:id="rId13"/>
    <p:sldId id="542" r:id="rId14"/>
    <p:sldId id="543" r:id="rId15"/>
    <p:sldId id="544" r:id="rId16"/>
    <p:sldId id="600" r:id="rId17"/>
    <p:sldId id="545" r:id="rId18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E7D78E-C702-4F11-849A-C916DC958FC7}" v="1" dt="2024-04-21T06:38:30.6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stan  Khan" userId="bace0ed3-4e6a-491e-9e73-ed10f1a893a5" providerId="ADAL" clId="{AFE7D78E-C702-4F11-849A-C916DC958FC7}"/>
    <pc:docChg chg="custSel modSld">
      <pc:chgData name="Bostan  Khan" userId="bace0ed3-4e6a-491e-9e73-ed10f1a893a5" providerId="ADAL" clId="{AFE7D78E-C702-4F11-849A-C916DC958FC7}" dt="2024-05-02T14:53:03.760" v="4" actId="20577"/>
      <pc:docMkLst>
        <pc:docMk/>
      </pc:docMkLst>
      <pc:sldChg chg="modSp mod">
        <pc:chgData name="Bostan  Khan" userId="bace0ed3-4e6a-491e-9e73-ed10f1a893a5" providerId="ADAL" clId="{AFE7D78E-C702-4F11-849A-C916DC958FC7}" dt="2024-05-02T14:49:00.548" v="2" actId="20577"/>
        <pc:sldMkLst>
          <pc:docMk/>
          <pc:sldMk cId="3056157031" sldId="533"/>
        </pc:sldMkLst>
        <pc:spChg chg="mod">
          <ac:chgData name="Bostan  Khan" userId="bace0ed3-4e6a-491e-9e73-ed10f1a893a5" providerId="ADAL" clId="{AFE7D78E-C702-4F11-849A-C916DC958FC7}" dt="2024-05-02T14:49:00.548" v="2" actId="20577"/>
          <ac:spMkLst>
            <pc:docMk/>
            <pc:sldMk cId="3056157031" sldId="533"/>
            <ac:spMk id="6" creationId="{00000000-0000-0000-0000-000000000000}"/>
          </ac:spMkLst>
        </pc:spChg>
        <pc:spChg chg="mod">
          <ac:chgData name="Bostan  Khan" userId="bace0ed3-4e6a-491e-9e73-ed10f1a893a5" providerId="ADAL" clId="{AFE7D78E-C702-4F11-849A-C916DC958FC7}" dt="2024-05-02T14:48:58.891" v="1" actId="20577"/>
          <ac:spMkLst>
            <pc:docMk/>
            <pc:sldMk cId="3056157031" sldId="533"/>
            <ac:spMk id="7" creationId="{00000000-0000-0000-0000-000000000000}"/>
          </ac:spMkLst>
        </pc:spChg>
      </pc:sldChg>
      <pc:sldChg chg="delSp mod">
        <pc:chgData name="Bostan  Khan" userId="bace0ed3-4e6a-491e-9e73-ed10f1a893a5" providerId="ADAL" clId="{AFE7D78E-C702-4F11-849A-C916DC958FC7}" dt="2024-05-02T14:47:41.920" v="0" actId="478"/>
        <pc:sldMkLst>
          <pc:docMk/>
          <pc:sldMk cId="3347725086" sldId="534"/>
        </pc:sldMkLst>
        <pc:spChg chg="del">
          <ac:chgData name="Bostan  Khan" userId="bace0ed3-4e6a-491e-9e73-ed10f1a893a5" providerId="ADAL" clId="{AFE7D78E-C702-4F11-849A-C916DC958FC7}" dt="2024-05-02T14:47:41.920" v="0" actId="478"/>
          <ac:spMkLst>
            <pc:docMk/>
            <pc:sldMk cId="3347725086" sldId="534"/>
            <ac:spMk id="3" creationId="{00000000-0000-0000-0000-000000000000}"/>
          </ac:spMkLst>
        </pc:spChg>
      </pc:sldChg>
      <pc:sldChg chg="modSp mod">
        <pc:chgData name="Bostan  Khan" userId="bace0ed3-4e6a-491e-9e73-ed10f1a893a5" providerId="ADAL" clId="{AFE7D78E-C702-4F11-849A-C916DC958FC7}" dt="2024-05-02T14:53:03.760" v="4" actId="20577"/>
        <pc:sldMkLst>
          <pc:docMk/>
          <pc:sldMk cId="2065527497" sldId="541"/>
        </pc:sldMkLst>
        <pc:spChg chg="mod">
          <ac:chgData name="Bostan  Khan" userId="bace0ed3-4e6a-491e-9e73-ed10f1a893a5" providerId="ADAL" clId="{AFE7D78E-C702-4F11-849A-C916DC958FC7}" dt="2024-05-02T14:52:41.237" v="3" actId="14100"/>
          <ac:spMkLst>
            <pc:docMk/>
            <pc:sldMk cId="2065527497" sldId="541"/>
            <ac:spMk id="2" creationId="{00000000-0000-0000-0000-000000000000}"/>
          </ac:spMkLst>
        </pc:spChg>
        <pc:spChg chg="mod">
          <ac:chgData name="Bostan  Khan" userId="bace0ed3-4e6a-491e-9e73-ed10f1a893a5" providerId="ADAL" clId="{AFE7D78E-C702-4F11-849A-C916DC958FC7}" dt="2024-05-02T14:53:03.760" v="4" actId="20577"/>
          <ac:spMkLst>
            <pc:docMk/>
            <pc:sldMk cId="2065527497" sldId="541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120453-EF73-4CC2-A0F0-694A89CC98B5}" type="datetimeFigureOut">
              <a:rPr lang="en-PK" smtClean="0"/>
              <a:t>02/05/2024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5C1002-3A62-4169-AFF5-7EE0CD2FBE8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787715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286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841DC57-97DF-4967-8CE3-C1C25C4D417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 MT Extra Bold" pitchFamily="18" charset="0"/>
                <a:ea typeface="+mn-ea"/>
                <a:cs typeface="+mn-cs"/>
              </a:rPr>
              <a:pPr marL="0" marR="0" lvl="0" indent="0" algn="r" defTabSz="9286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 MT Extra Bold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5000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286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A3EF8A0-3C23-45E3-A55B-0F30C178BEB3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 MT Extra Bold" pitchFamily="18" charset="0"/>
                <a:ea typeface="+mn-ea"/>
                <a:cs typeface="+mn-cs"/>
              </a:rPr>
              <a:pPr marL="0" marR="0" lvl="0" indent="0" algn="r" defTabSz="9286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 MT Extra Bold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4678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A17EE-9AB1-1904-5926-7D1D5E4CD1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F7C4F9-1962-3ACE-B473-85FDD3FA2E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FAAE4-DEDB-8BDF-8DF9-780BB5315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FB240-C9BD-4C2E-958D-D03D0A54FEEE}" type="datetimeFigureOut">
              <a:rPr lang="en-PK" smtClean="0"/>
              <a:t>02/05/2024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87CC1-5A16-5193-6B6C-9E216A2D4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9E7F8B-9349-C77E-B1D5-4234CDEEE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6C62B-2CAF-4085-B077-8566F48D8B02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921216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21EDE-805C-04F1-A79E-BD6F9A616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727A24-8115-48AC-8B5D-539A822EDF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6B529-497B-7ED8-6055-7031BA319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FB240-C9BD-4C2E-958D-D03D0A54FEEE}" type="datetimeFigureOut">
              <a:rPr lang="en-PK" smtClean="0"/>
              <a:t>02/05/2024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A4E92-D533-B503-02AB-EEA0F6674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E96D34-8377-832E-F7B7-05DCE74A5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6C62B-2CAF-4085-B077-8566F48D8B02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329468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31933A-7A97-6DAB-A6B0-199D597424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A90F37-9485-EE3C-197C-A10BC9ABFB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6C344-B168-0A5E-413A-DAEB5B699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FB240-C9BD-4C2E-958D-D03D0A54FEEE}" type="datetimeFigureOut">
              <a:rPr lang="en-PK" smtClean="0"/>
              <a:t>02/05/2024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7B91B4-14F6-EECF-6A33-8E69C1528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5E0A2-295D-356B-9E86-B12DDD3C8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6C62B-2CAF-4085-B077-8566F48D8B02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1647858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C37F1-4F71-45D0-9929-AA71C99006FB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69366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2E5D9-B987-42B8-BD5A-8AEC2AB9BD2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9481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7102B-CA8C-44DE-86FC-0D3811DF6C79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48014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7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2100B-D109-4C9F-8C96-C4BD5D73CD1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31341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1AEB-5457-4345-AC6D-53EF4494D22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63123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1A0C0-41DD-4031-A54A-0E00DBB1BB2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42543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089B6-577B-441F-8AFD-EB703376908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94008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8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3650" y="731520"/>
            <a:ext cx="6679191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3" y="6459787"/>
            <a:ext cx="2618511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7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BDB3DB-A6CA-4395-8A83-97B69BA631A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2270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70587-0328-C7DF-A4EB-833DB4E06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3787D-037C-19D0-6715-E41FD1A79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28C82D-8DB4-54F3-06B3-9432B3574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FB240-C9BD-4C2E-958D-D03D0A54FEEE}" type="datetimeFigureOut">
              <a:rPr lang="en-PK" smtClean="0"/>
              <a:t>02/05/2024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FCDAB-2D3B-39DB-1C15-4992AE41E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82D36-BD5A-18C4-4173-3A58393DC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6C62B-2CAF-4085-B077-8566F48D8B02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5484474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7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936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907024"/>
            <a:ext cx="1011936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F596A-F191-4589-A8F5-815A1E24027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57255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99BCA-DF30-4521-8555-2359F06D24E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0346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14780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14779"/>
            <a:ext cx="7734300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7553B-F36B-42FF-992A-DDD3F5E40D0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597166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14775B-F163-4989-8A1D-0207BB5741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2809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10972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3938589"/>
            <a:ext cx="10972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5C8D3E-4545-46BE-A7DF-ACC20201C8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12838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ur-PK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600201"/>
            <a:ext cx="10972800" cy="4525963"/>
          </a:xfrm>
        </p:spPr>
        <p:txBody>
          <a:bodyPr>
            <a:normAutofit/>
          </a:bodyPr>
          <a:lstStyle/>
          <a:p>
            <a:pPr lvl="0"/>
            <a:endParaRPr lang="ur-PK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굴림" pitchFamily="50" charset="-127"/>
                <a:cs typeface="Arial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굴림" pitchFamily="50" charset="-127"/>
                <a:cs typeface="Arial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굴림" pitchFamily="50" charset="-127"/>
                <a:cs typeface="Arial" charset="0"/>
              </a:defRPr>
            </a:lvl1pPr>
          </a:lstStyle>
          <a:p>
            <a:pPr>
              <a:defRPr/>
            </a:pPr>
            <a:fld id="{E2340304-C92E-4ED2-B003-B02BCACE600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0718505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09600" y="381000"/>
            <a:ext cx="10972800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981200"/>
            <a:ext cx="53848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981200"/>
            <a:ext cx="53848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9600" y="4114800"/>
            <a:ext cx="53848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7600" y="4114800"/>
            <a:ext cx="53848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5A13820B-EC8E-407B-B710-01F4EB14B5E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235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8355B-BC05-5D1F-3811-BDAA67443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05E336-9451-20AC-BB16-C6AC8651F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EBD08-1B42-D7CA-9A82-F5F580E41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FB240-C9BD-4C2E-958D-D03D0A54FEEE}" type="datetimeFigureOut">
              <a:rPr lang="en-PK" smtClean="0"/>
              <a:t>02/05/2024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F93057-DB5D-6A12-490F-8DF1436DB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1187B9-7421-6BCA-9601-0FF60A737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6C62B-2CAF-4085-B077-8566F48D8B02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565801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CE5D5-E4C1-058B-3D77-532C784A6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7C243-572C-F70C-6CC8-E9BFF53C50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47C101-25F4-9EB1-AF28-01BB3AB4F9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1D624C-F703-2817-D0D1-E76D6970B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FB240-C9BD-4C2E-958D-D03D0A54FEEE}" type="datetimeFigureOut">
              <a:rPr lang="en-PK" smtClean="0"/>
              <a:t>02/05/2024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E75798-0734-F047-B6F7-22786BCD4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369D37-F7B9-5B9F-7AB4-973AF5EB2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6C62B-2CAF-4085-B077-8566F48D8B02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857240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03EF0-F19F-76C0-E735-A290DCBC9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CD6E9-91B7-5CC4-5373-9E079A23FC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910FF5-AB49-BA7B-89E1-3FB6B34835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E53091-1F27-FAA4-54A1-BE074F9C8E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9DD583-67FA-FDE6-60F8-55285A0BCE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65D572-8AAE-D956-A464-BB7643B4F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FB240-C9BD-4C2E-958D-D03D0A54FEEE}" type="datetimeFigureOut">
              <a:rPr lang="en-PK" smtClean="0"/>
              <a:t>02/05/2024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B06FCD-4BF0-B4B1-A8FA-FE5298B21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679676-06A5-930B-3BE0-ADC91632E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6C62B-2CAF-4085-B077-8566F48D8B02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901717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F6C1E-D10E-836D-A568-1569B290D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2E3A71-75BA-722F-7DC9-724286B48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FB240-C9BD-4C2E-958D-D03D0A54FEEE}" type="datetimeFigureOut">
              <a:rPr lang="en-PK" smtClean="0"/>
              <a:t>02/05/2024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B4E5D7-51D8-CF89-E49D-BB2A5FAF8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42B723-45FE-7E94-B169-7A3CF22C2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6C62B-2CAF-4085-B077-8566F48D8B02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997926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C6F397-ED31-6D98-E6EB-70858BCF5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FB240-C9BD-4C2E-958D-D03D0A54FEEE}" type="datetimeFigureOut">
              <a:rPr lang="en-PK" smtClean="0"/>
              <a:t>02/05/2024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FB3092-DBD8-C632-01D2-ED03106F8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8A853C-B6BE-0E60-745B-74F8BF839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6C62B-2CAF-4085-B077-8566F48D8B02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41756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D628E-6832-41F9-81B1-D862C3F69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79195-B6DB-79A7-0580-EF9851533C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44CDC3-91DB-6D90-6971-37937DFABE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1339F0-C485-7312-1DA5-111BC6163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FB240-C9BD-4C2E-958D-D03D0A54FEEE}" type="datetimeFigureOut">
              <a:rPr lang="en-PK" smtClean="0"/>
              <a:t>02/05/2024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A8A44-F99D-CE4F-F54F-46FB538A4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C7DA4D-6C41-D624-D6BC-F824968A3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6C62B-2CAF-4085-B077-8566F48D8B02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809847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6F7EA-0CDB-9970-21C9-B4ECAC853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68C5F4-1DAE-C7C1-ED16-934131C105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D06D13-A46E-0CD1-22CE-CE9C734345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3DB47D-30E8-8FCA-ED90-2061B799C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FB240-C9BD-4C2E-958D-D03D0A54FEEE}" type="datetimeFigureOut">
              <a:rPr lang="en-PK" smtClean="0"/>
              <a:t>02/05/2024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889E44-E10E-C06D-3A74-26F151366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5B086A-E97B-BA0D-D191-87544A4EC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6C62B-2CAF-4085-B077-8566F48D8B02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587362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44D01F-29BD-CA39-BF04-50733E241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517B2C-FA38-FD31-6DEB-6F69745376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C891D-93F2-B086-1902-199B128CE8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4FB240-C9BD-4C2E-958D-D03D0A54FEEE}" type="datetimeFigureOut">
              <a:rPr lang="en-PK" smtClean="0"/>
              <a:t>02/05/2024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7A095-4093-F4CA-5E42-CF8B666566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D67D3-3BCE-64A8-3C2D-10260A450A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56C62B-2CAF-4085-B077-8566F48D8B02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488138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79" y="1845734"/>
            <a:ext cx="100584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6" y="6459787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60" y="6459787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6FFE16F-604B-4520-A357-48A348CE0E57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6133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2C6BC6EC-23B7-4215-84ED-5D923701AF53}" type="slidenum">
              <a:rPr lang="en-US">
                <a:latin typeface="Times New Roman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2819400" y="2133600"/>
            <a:ext cx="6172200" cy="2133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200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Implementation of Graphs</a:t>
            </a:r>
          </a:p>
        </p:txBody>
      </p:sp>
    </p:spTree>
    <p:extLst>
      <p:ext uri="{BB962C8B-B14F-4D97-AF65-F5344CB8AC3E}">
        <p14:creationId xmlns:p14="http://schemas.microsoft.com/office/powerpoint/2010/main" val="1003370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0"/>
            <a:ext cx="7467600" cy="1143000"/>
          </a:xfrm>
        </p:spPr>
        <p:txBody>
          <a:bodyPr/>
          <a:lstStyle/>
          <a:p>
            <a:r>
              <a:rPr lang="en-US" dirty="0"/>
              <a:t>Implementation of graphs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653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85E52792-2F90-487F-9CB8-E6D201660258}" type="slidenum">
              <a:rPr lang="en-US">
                <a:latin typeface="Times New Roman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52600" y="1219200"/>
            <a:ext cx="8458200" cy="5509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void </a:t>
            </a:r>
            <a:r>
              <a:rPr lang="en-US" sz="2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printGraph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v;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for (v = 0; v &lt; V; ++v)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sz="2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AdjListNode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* </a:t>
            </a:r>
            <a:r>
              <a:rPr lang="en-US" sz="2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pCrawl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[v].head;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sz="2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&lt;&lt;"\n Adjacency list of vertex 				"&lt;&lt;v&lt;&lt;"\n 	head ";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while (</a:t>
            </a:r>
            <a:r>
              <a:rPr lang="en-US" sz="2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pCrawl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2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&lt;&lt;"-&gt; "&lt;&lt;</a:t>
            </a:r>
            <a:r>
              <a:rPr lang="en-US" sz="2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pCrawl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2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2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pCrawl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pCrawl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-&gt;next;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2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2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}</a:t>
            </a:r>
          </a:p>
        </p:txBody>
      </p:sp>
    </p:spTree>
    <p:extLst>
      <p:ext uri="{BB962C8B-B14F-4D97-AF65-F5344CB8AC3E}">
        <p14:creationId xmlns:p14="http://schemas.microsoft.com/office/powerpoint/2010/main" val="3930289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1" y="173735"/>
            <a:ext cx="8119217" cy="598947"/>
          </a:xfrm>
        </p:spPr>
        <p:txBody>
          <a:bodyPr>
            <a:normAutofit fontScale="90000"/>
          </a:bodyPr>
          <a:lstStyle/>
          <a:p>
            <a:r>
              <a:rPr lang="en-US" dirty="0"/>
              <a:t>Implementation using </a:t>
            </a:r>
            <a:r>
              <a:rPr lang="en-US" dirty="0" err="1"/>
              <a:t>stl</a:t>
            </a:r>
            <a:r>
              <a:rPr lang="en-US" dirty="0"/>
              <a:t> ‘list’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653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85E52792-2F90-487F-9CB8-E6D201660258}" type="slidenum">
              <a:rPr lang="en-US">
                <a:latin typeface="Times New Roman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28800" y="692289"/>
            <a:ext cx="8382000" cy="594008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class Graph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V; </a:t>
            </a:r>
            <a:r>
              <a:rPr lang="en-US" sz="2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//No if vertices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list&lt;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 *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adj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 lists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Graph(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V);  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void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addEdge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v,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w);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Graph::Graph(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V)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this-&gt;V = V;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adj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new list&lt;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&gt;[V];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void Graph::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addEdge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v,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w)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adj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[v].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push_back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(w); </a:t>
            </a:r>
            <a:r>
              <a:rPr lang="en-US" sz="2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Add w to </a:t>
            </a:r>
            <a:r>
              <a:rPr lang="en-US" sz="20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v’s</a:t>
            </a:r>
            <a:r>
              <a:rPr lang="en-US" sz="2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list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65527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Adjacency matrix implementation of a graph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653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85E52792-2F90-487F-9CB8-E6D201660258}" type="slidenum">
              <a:rPr lang="en-US">
                <a:latin typeface="Times New Roman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47105" name="Rectangle 1"/>
          <p:cNvSpPr>
            <a:spLocks noChangeArrowheads="1"/>
          </p:cNvSpPr>
          <p:nvPr/>
        </p:nvSpPr>
        <p:spPr bwMode="auto">
          <a:xfrm>
            <a:off x="1880616" y="1837796"/>
            <a:ext cx="7772400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class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 </a:t>
            </a:r>
            <a:r>
              <a:rPr lang="en-US" sz="2200" b="1" dirty="0">
                <a:solidFill>
                  <a:srgbClr val="01000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Graph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 {</a:t>
            </a:r>
            <a:endParaRPr lang="en-US" sz="22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private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:</a:t>
            </a:r>
            <a:endParaRPr lang="en-US" sz="22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      </a:t>
            </a:r>
            <a:r>
              <a:rPr lang="en-US" sz="2200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bool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** </a:t>
            </a:r>
            <a:r>
              <a:rPr lang="en-US" sz="2200" b="1" dirty="0" err="1">
                <a:solidFill>
                  <a:srgbClr val="01000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adjacencyMatrix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  <a:endParaRPr lang="en-US" sz="22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      </a:t>
            </a:r>
            <a:r>
              <a:rPr lang="en-US" sz="2200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 </a:t>
            </a:r>
            <a:r>
              <a:rPr lang="en-US" sz="2200" b="1" dirty="0" err="1">
                <a:solidFill>
                  <a:srgbClr val="01000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vertexCount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  <a:endParaRPr lang="en-US" sz="22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public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:</a:t>
            </a:r>
            <a:endParaRPr lang="en-US" sz="22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      </a:t>
            </a:r>
            <a:r>
              <a:rPr lang="en-US" sz="2200" b="1" dirty="0">
                <a:solidFill>
                  <a:srgbClr val="01000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Graph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2200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 </a:t>
            </a:r>
            <a:r>
              <a:rPr lang="en-US" sz="2200" b="1" dirty="0" err="1">
                <a:solidFill>
                  <a:srgbClr val="01000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vertexCount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);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2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void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addEdge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200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 </a:t>
            </a:r>
            <a:r>
              <a:rPr lang="en-US" sz="2200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j) ;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     </a:t>
            </a:r>
            <a:r>
              <a:rPr lang="en-US" sz="22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void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removeEdge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200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 </a:t>
            </a:r>
            <a:r>
              <a:rPr lang="en-US" sz="2200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j);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     </a:t>
            </a:r>
            <a:r>
              <a:rPr lang="en-US" sz="2200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bool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isEdge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200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 </a:t>
            </a:r>
            <a:r>
              <a:rPr lang="en-US" sz="2200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j) ;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     ~Graph() ;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917375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Adjacency matrix implementation of a graph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653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85E52792-2F90-487F-9CB8-E6D201660258}" type="slidenum">
              <a:rPr lang="en-US">
                <a:latin typeface="Times New Roman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187393" name="Rectangle 1"/>
          <p:cNvSpPr>
            <a:spLocks noChangeArrowheads="1"/>
          </p:cNvSpPr>
          <p:nvPr/>
        </p:nvSpPr>
        <p:spPr bwMode="auto">
          <a:xfrm>
            <a:off x="1828800" y="1842879"/>
            <a:ext cx="82296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 Graph::</a:t>
            </a:r>
            <a:r>
              <a:rPr lang="en-US" sz="2400" b="1" dirty="0">
                <a:solidFill>
                  <a:srgbClr val="01000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Graph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2400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 </a:t>
            </a:r>
            <a:r>
              <a:rPr lang="en-US" sz="2400" b="1" dirty="0" err="1">
                <a:solidFill>
                  <a:srgbClr val="01000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vertexCount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 {</a:t>
            </a:r>
            <a:endParaRPr lang="en-US" sz="24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 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this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-&gt;</a:t>
            </a:r>
            <a:r>
              <a:rPr lang="en-US" sz="2400" b="1" dirty="0" err="1">
                <a:solidFill>
                  <a:srgbClr val="01000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vertexCount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 = </a:t>
            </a:r>
            <a:r>
              <a:rPr lang="en-US" sz="2400" b="1" dirty="0" err="1">
                <a:solidFill>
                  <a:srgbClr val="01000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vertexCount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  <a:endParaRPr lang="en-US" sz="24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 </a:t>
            </a:r>
            <a:r>
              <a:rPr lang="en-US" sz="2400" b="1" dirty="0" err="1">
                <a:solidFill>
                  <a:srgbClr val="01000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adjacencyMatrix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 = 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new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 </a:t>
            </a:r>
            <a:r>
              <a:rPr lang="en-US" sz="2400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bool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*[</a:t>
            </a:r>
            <a:r>
              <a:rPr lang="en-US" sz="2400" b="1" dirty="0" err="1">
                <a:solidFill>
                  <a:srgbClr val="01000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vertexCount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];</a:t>
            </a:r>
            <a:endParaRPr lang="en-US" sz="24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 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for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 (</a:t>
            </a:r>
            <a:r>
              <a:rPr lang="en-US" sz="2400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 </a:t>
            </a:r>
            <a:r>
              <a:rPr lang="en-US" sz="2400" b="1" dirty="0" err="1">
                <a:solidFill>
                  <a:srgbClr val="01000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 = 0; </a:t>
            </a:r>
            <a:r>
              <a:rPr lang="en-US" sz="2400" b="1" dirty="0" err="1">
                <a:solidFill>
                  <a:srgbClr val="01000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 &lt; </a:t>
            </a:r>
            <a:r>
              <a:rPr lang="en-US" sz="2400" b="1" dirty="0" err="1">
                <a:solidFill>
                  <a:srgbClr val="01000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vertexCount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 </a:t>
            </a:r>
            <a:r>
              <a:rPr lang="en-US" sz="2400" b="1" dirty="0" err="1">
                <a:solidFill>
                  <a:srgbClr val="01000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++) {</a:t>
            </a:r>
            <a:endParaRPr lang="en-US" sz="24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	</a:t>
            </a:r>
            <a:r>
              <a:rPr lang="en-US" sz="2400" b="1" dirty="0" err="1">
                <a:solidFill>
                  <a:srgbClr val="01000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adjacencyMatrix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[</a:t>
            </a:r>
            <a:r>
              <a:rPr lang="en-US" sz="2400" b="1" dirty="0" err="1">
                <a:solidFill>
                  <a:srgbClr val="01000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] = 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new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 </a:t>
            </a:r>
            <a:r>
              <a:rPr lang="en-US" sz="2400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bool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[</a:t>
            </a:r>
            <a:r>
              <a:rPr lang="en-US" sz="2400" b="1" dirty="0" err="1">
                <a:solidFill>
                  <a:srgbClr val="01000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vertexCount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];</a:t>
            </a:r>
            <a:endParaRPr lang="en-US" sz="24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    	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for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 (</a:t>
            </a:r>
            <a:r>
              <a:rPr lang="en-US" sz="2400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 </a:t>
            </a:r>
            <a:r>
              <a:rPr lang="en-US" sz="2400" b="1" dirty="0">
                <a:solidFill>
                  <a:srgbClr val="01000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j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 = 0; </a:t>
            </a:r>
            <a:r>
              <a:rPr lang="en-US" sz="2400" b="1" dirty="0">
                <a:solidFill>
                  <a:srgbClr val="01000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j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 &lt; </a:t>
            </a:r>
            <a:r>
              <a:rPr lang="en-US" sz="2400" b="1" dirty="0" err="1">
                <a:solidFill>
                  <a:srgbClr val="01000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vertexCount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 </a:t>
            </a:r>
            <a:r>
              <a:rPr lang="en-US" sz="2400" b="1" dirty="0">
                <a:solidFill>
                  <a:srgbClr val="01000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j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++)</a:t>
            </a:r>
            <a:endParaRPr lang="en-US" sz="24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      	    </a:t>
            </a:r>
            <a:r>
              <a:rPr lang="en-US" sz="2400" b="1" dirty="0" err="1">
                <a:solidFill>
                  <a:srgbClr val="01000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adjacencyMatrix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[</a:t>
            </a:r>
            <a:r>
              <a:rPr lang="en-US" sz="2400" b="1" dirty="0" err="1">
                <a:solidFill>
                  <a:srgbClr val="01000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][</a:t>
            </a:r>
            <a:r>
              <a:rPr lang="en-US" sz="2400" b="1" dirty="0">
                <a:solidFill>
                  <a:srgbClr val="01000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j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] = 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false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  <a:endParaRPr lang="en-US" sz="24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  }</a:t>
            </a:r>
            <a:endParaRPr lang="en-US" sz="24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}</a:t>
            </a:r>
            <a:endParaRPr lang="en-US" sz="24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8994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4005" y="247276"/>
            <a:ext cx="7543800" cy="550884"/>
          </a:xfrm>
        </p:spPr>
        <p:txBody>
          <a:bodyPr>
            <a:normAutofit/>
          </a:bodyPr>
          <a:lstStyle/>
          <a:p>
            <a:r>
              <a:rPr lang="en-US" sz="3200" dirty="0"/>
              <a:t>Adjacency matrix implementation of a graph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653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85E52792-2F90-487F-9CB8-E6D201660258}" type="slidenum">
              <a:rPr lang="en-US">
                <a:latin typeface="Times New Roman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188417" name="Rectangle 1"/>
          <p:cNvSpPr>
            <a:spLocks noChangeArrowheads="1"/>
          </p:cNvSpPr>
          <p:nvPr/>
        </p:nvSpPr>
        <p:spPr bwMode="auto">
          <a:xfrm>
            <a:off x="1841092" y="1729418"/>
            <a:ext cx="8421525" cy="3016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19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void</a:t>
            </a:r>
            <a:r>
              <a:rPr lang="en-US" sz="19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 Graph::</a:t>
            </a:r>
            <a:r>
              <a:rPr lang="en-US" sz="1900" b="1" dirty="0" err="1">
                <a:solidFill>
                  <a:srgbClr val="01000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addEdge</a:t>
            </a:r>
            <a:r>
              <a:rPr lang="en-US" sz="19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900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9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 </a:t>
            </a:r>
            <a:r>
              <a:rPr lang="en-US" sz="1900" b="1" dirty="0" err="1">
                <a:solidFill>
                  <a:srgbClr val="01000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</a:t>
            </a:r>
            <a:r>
              <a:rPr lang="en-US" sz="19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 </a:t>
            </a:r>
            <a:r>
              <a:rPr lang="en-US" sz="1900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9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 </a:t>
            </a:r>
            <a:r>
              <a:rPr lang="en-US" sz="1900" b="1" dirty="0">
                <a:solidFill>
                  <a:srgbClr val="01000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j</a:t>
            </a:r>
            <a:r>
              <a:rPr lang="en-US" sz="19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 {</a:t>
            </a:r>
            <a:endParaRPr lang="en-US" sz="19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9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if</a:t>
            </a:r>
            <a:r>
              <a:rPr lang="en-US" sz="19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 (</a:t>
            </a:r>
            <a:r>
              <a:rPr lang="en-US" sz="1900" b="1" dirty="0" err="1">
                <a:solidFill>
                  <a:srgbClr val="01000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</a:t>
            </a:r>
            <a:r>
              <a:rPr lang="en-US" sz="19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 &gt;= 0 &amp;&amp; </a:t>
            </a:r>
            <a:r>
              <a:rPr lang="en-US" sz="1900" b="1" dirty="0" err="1">
                <a:solidFill>
                  <a:srgbClr val="01000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</a:t>
            </a:r>
            <a:r>
              <a:rPr lang="en-US" sz="19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 &lt; </a:t>
            </a:r>
            <a:r>
              <a:rPr lang="en-US" sz="1900" b="1" dirty="0" err="1">
                <a:solidFill>
                  <a:srgbClr val="01000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vertexCount</a:t>
            </a:r>
            <a:r>
              <a:rPr lang="en-US" sz="19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 &amp;&amp; </a:t>
            </a:r>
            <a:r>
              <a:rPr lang="en-US" sz="1900" b="1" dirty="0">
                <a:solidFill>
                  <a:srgbClr val="01000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j</a:t>
            </a:r>
            <a:r>
              <a:rPr lang="en-US" sz="19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 &gt; 0 &amp;&amp; </a:t>
            </a:r>
            <a:r>
              <a:rPr lang="en-US" sz="1900" b="1" dirty="0">
                <a:solidFill>
                  <a:srgbClr val="01000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j</a:t>
            </a:r>
            <a:r>
              <a:rPr lang="en-US" sz="19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 &lt; </a:t>
            </a:r>
            <a:r>
              <a:rPr lang="en-US" sz="1900" b="1" dirty="0" err="1">
                <a:solidFill>
                  <a:srgbClr val="01000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vertexCount</a:t>
            </a:r>
            <a:r>
              <a:rPr lang="en-US" sz="19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 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9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{</a:t>
            </a:r>
            <a:endParaRPr lang="en-US" sz="19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9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        </a:t>
            </a:r>
            <a:r>
              <a:rPr lang="en-US" sz="1900" b="1" dirty="0" err="1">
                <a:solidFill>
                  <a:srgbClr val="01000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adjacencyMatrix</a:t>
            </a:r>
            <a:r>
              <a:rPr lang="en-US" sz="19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[</a:t>
            </a:r>
            <a:r>
              <a:rPr lang="en-US" sz="1900" b="1" dirty="0" err="1">
                <a:solidFill>
                  <a:srgbClr val="01000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</a:t>
            </a:r>
            <a:r>
              <a:rPr lang="en-US" sz="19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][</a:t>
            </a:r>
            <a:r>
              <a:rPr lang="en-US" sz="1900" b="1" dirty="0">
                <a:solidFill>
                  <a:srgbClr val="01000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j</a:t>
            </a:r>
            <a:r>
              <a:rPr lang="en-US" sz="19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] = </a:t>
            </a:r>
            <a:r>
              <a:rPr lang="en-US" sz="19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true</a:t>
            </a:r>
            <a:r>
              <a:rPr lang="en-US" sz="19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9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//for undirected graph add the following</a:t>
            </a:r>
            <a:endParaRPr lang="en-US" sz="19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9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        </a:t>
            </a:r>
            <a:r>
              <a:rPr lang="en-US" sz="1900" b="1" dirty="0" err="1">
                <a:solidFill>
                  <a:srgbClr val="01000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adjacencyMatrix</a:t>
            </a:r>
            <a:r>
              <a:rPr lang="en-US" sz="19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[</a:t>
            </a:r>
            <a:r>
              <a:rPr lang="en-US" sz="1900" b="1" dirty="0">
                <a:solidFill>
                  <a:srgbClr val="01000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j</a:t>
            </a:r>
            <a:r>
              <a:rPr lang="en-US" sz="19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][</a:t>
            </a:r>
            <a:r>
              <a:rPr lang="en-US" sz="1900" b="1" dirty="0" err="1">
                <a:solidFill>
                  <a:srgbClr val="01000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</a:t>
            </a:r>
            <a:r>
              <a:rPr lang="en-US" sz="19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] = </a:t>
            </a:r>
            <a:r>
              <a:rPr lang="en-US" sz="19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true</a:t>
            </a:r>
            <a:r>
              <a:rPr lang="en-US" sz="19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  <a:endParaRPr lang="en-US" sz="19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9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}</a:t>
            </a:r>
            <a:endParaRPr lang="en-US" sz="19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9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}</a:t>
            </a:r>
            <a:endParaRPr lang="en-US" sz="19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9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 </a:t>
            </a:r>
            <a:endParaRPr lang="en-US" sz="19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06546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4005" y="247276"/>
            <a:ext cx="7543800" cy="550884"/>
          </a:xfrm>
        </p:spPr>
        <p:txBody>
          <a:bodyPr>
            <a:normAutofit/>
          </a:bodyPr>
          <a:lstStyle/>
          <a:p>
            <a:r>
              <a:rPr lang="en-US" sz="3200" dirty="0"/>
              <a:t>Adjacency matrix implementation of a graph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653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85E52792-2F90-487F-9CB8-E6D201660258}" type="slidenum">
              <a:rPr lang="en-US">
                <a:latin typeface="Times New Roman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188418" name="Rectangle 2"/>
          <p:cNvSpPr>
            <a:spLocks noChangeArrowheads="1"/>
          </p:cNvSpPr>
          <p:nvPr/>
        </p:nvSpPr>
        <p:spPr bwMode="auto">
          <a:xfrm>
            <a:off x="1755059" y="1683487"/>
            <a:ext cx="8264013" cy="3016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19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void</a:t>
            </a:r>
            <a:r>
              <a:rPr lang="en-US" sz="19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 Graph::</a:t>
            </a:r>
            <a:r>
              <a:rPr lang="en-US" sz="1900" b="1" dirty="0" err="1">
                <a:solidFill>
                  <a:srgbClr val="01000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removeEdge</a:t>
            </a:r>
            <a:r>
              <a:rPr lang="en-US" sz="19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900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9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 </a:t>
            </a:r>
            <a:r>
              <a:rPr lang="en-US" sz="1900" b="1" dirty="0" err="1">
                <a:solidFill>
                  <a:srgbClr val="01000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</a:t>
            </a:r>
            <a:r>
              <a:rPr lang="en-US" sz="19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 </a:t>
            </a:r>
            <a:r>
              <a:rPr lang="en-US" sz="1900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9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 </a:t>
            </a:r>
            <a:r>
              <a:rPr lang="en-US" sz="1900" b="1" dirty="0">
                <a:solidFill>
                  <a:srgbClr val="01000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j</a:t>
            </a:r>
            <a:r>
              <a:rPr lang="en-US" sz="19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 {</a:t>
            </a:r>
            <a:endParaRPr lang="en-US" sz="19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9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if</a:t>
            </a:r>
            <a:r>
              <a:rPr lang="en-US" sz="19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 (</a:t>
            </a:r>
            <a:r>
              <a:rPr lang="en-US" sz="1900" b="1" dirty="0" err="1">
                <a:solidFill>
                  <a:srgbClr val="01000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</a:t>
            </a:r>
            <a:r>
              <a:rPr lang="en-US" sz="19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 &gt;= 0 &amp;&amp; </a:t>
            </a:r>
            <a:r>
              <a:rPr lang="en-US" sz="1900" b="1" dirty="0" err="1">
                <a:solidFill>
                  <a:srgbClr val="01000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</a:t>
            </a:r>
            <a:r>
              <a:rPr lang="en-US" sz="19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 &lt; </a:t>
            </a:r>
            <a:r>
              <a:rPr lang="en-US" sz="1900" b="1" dirty="0" err="1">
                <a:solidFill>
                  <a:srgbClr val="01000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vertexCount</a:t>
            </a:r>
            <a:r>
              <a:rPr lang="en-US" sz="19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 &amp;&amp; </a:t>
            </a:r>
            <a:r>
              <a:rPr lang="en-US" sz="1900" b="1" dirty="0">
                <a:solidFill>
                  <a:srgbClr val="01000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j</a:t>
            </a:r>
            <a:r>
              <a:rPr lang="en-US" sz="19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 &gt; 0 &amp;&amp; </a:t>
            </a:r>
            <a:r>
              <a:rPr lang="en-US" sz="1900" b="1" dirty="0">
                <a:solidFill>
                  <a:srgbClr val="01000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j</a:t>
            </a:r>
            <a:r>
              <a:rPr lang="en-US" sz="19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 &lt; </a:t>
            </a:r>
            <a:r>
              <a:rPr lang="en-US" sz="1900" b="1" dirty="0" err="1">
                <a:solidFill>
                  <a:srgbClr val="01000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vertexCount</a:t>
            </a:r>
            <a:r>
              <a:rPr lang="en-US" sz="19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 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9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{</a:t>
            </a:r>
            <a:endParaRPr lang="en-US" sz="19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9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        </a:t>
            </a:r>
            <a:r>
              <a:rPr lang="en-US" sz="1900" b="1" dirty="0" err="1">
                <a:solidFill>
                  <a:srgbClr val="01000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adjacencyMatrix</a:t>
            </a:r>
            <a:r>
              <a:rPr lang="en-US" sz="19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[</a:t>
            </a:r>
            <a:r>
              <a:rPr lang="en-US" sz="1900" b="1" dirty="0" err="1">
                <a:solidFill>
                  <a:srgbClr val="01000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</a:t>
            </a:r>
            <a:r>
              <a:rPr lang="en-US" sz="19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][</a:t>
            </a:r>
            <a:r>
              <a:rPr lang="en-US" sz="1900" b="1" dirty="0">
                <a:solidFill>
                  <a:srgbClr val="01000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j</a:t>
            </a:r>
            <a:r>
              <a:rPr lang="en-US" sz="19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] = </a:t>
            </a:r>
            <a:r>
              <a:rPr lang="en-US" sz="19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false</a:t>
            </a:r>
            <a:r>
              <a:rPr lang="en-US" sz="19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9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//for undirected graph add the following</a:t>
            </a:r>
            <a:endParaRPr lang="en-US" sz="19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9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        </a:t>
            </a:r>
            <a:r>
              <a:rPr lang="en-US" sz="1900" b="1" dirty="0" err="1">
                <a:solidFill>
                  <a:srgbClr val="01000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adjacencyMatrix</a:t>
            </a:r>
            <a:r>
              <a:rPr lang="en-US" sz="19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[</a:t>
            </a:r>
            <a:r>
              <a:rPr lang="en-US" sz="1900" b="1" dirty="0">
                <a:solidFill>
                  <a:srgbClr val="01000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j</a:t>
            </a:r>
            <a:r>
              <a:rPr lang="en-US" sz="19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][</a:t>
            </a:r>
            <a:r>
              <a:rPr lang="en-US" sz="1900" b="1" dirty="0" err="1">
                <a:solidFill>
                  <a:srgbClr val="01000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</a:t>
            </a:r>
            <a:r>
              <a:rPr lang="en-US" sz="19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] = </a:t>
            </a:r>
            <a:r>
              <a:rPr lang="en-US" sz="19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false</a:t>
            </a:r>
            <a:r>
              <a:rPr lang="en-US" sz="19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  <a:endParaRPr lang="en-US" sz="19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9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       }</a:t>
            </a:r>
            <a:endParaRPr lang="en-US" sz="19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9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}</a:t>
            </a:r>
            <a:endParaRPr lang="en-US" sz="19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9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 </a:t>
            </a:r>
            <a:endParaRPr lang="en-US" sz="19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34818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Adjacency matrix implementation of a graph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653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85E52792-2F90-487F-9CB8-E6D201660258}" type="slidenum">
              <a:rPr lang="en-US">
                <a:latin typeface="Times New Roman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189441" name="Rectangle 1"/>
          <p:cNvSpPr>
            <a:spLocks noChangeArrowheads="1"/>
          </p:cNvSpPr>
          <p:nvPr/>
        </p:nvSpPr>
        <p:spPr bwMode="auto">
          <a:xfrm>
            <a:off x="1429078" y="1656814"/>
            <a:ext cx="9110186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bool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 Graph::</a:t>
            </a:r>
            <a:r>
              <a:rPr lang="en-US" sz="2000" b="1" dirty="0" err="1">
                <a:solidFill>
                  <a:srgbClr val="01000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isEdge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 </a:t>
            </a:r>
            <a:r>
              <a:rPr lang="en-US" sz="2000" b="1" dirty="0" err="1">
                <a:solidFill>
                  <a:srgbClr val="01000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 </a:t>
            </a: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 </a:t>
            </a:r>
            <a:r>
              <a:rPr lang="en-US" sz="2000" b="1" dirty="0">
                <a:solidFill>
                  <a:srgbClr val="01000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j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 {</a:t>
            </a:r>
            <a:endParaRPr lang="en-US" sz="20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if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 (</a:t>
            </a:r>
            <a:r>
              <a:rPr lang="en-US" sz="2000" b="1" dirty="0" err="1">
                <a:solidFill>
                  <a:srgbClr val="01000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 &gt;= 0 &amp;&amp; </a:t>
            </a:r>
            <a:r>
              <a:rPr lang="en-US" sz="2000" b="1" dirty="0" err="1">
                <a:solidFill>
                  <a:srgbClr val="01000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 &lt; </a:t>
            </a:r>
            <a:r>
              <a:rPr lang="en-US" sz="2000" b="1" dirty="0" err="1">
                <a:solidFill>
                  <a:srgbClr val="01000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vertexCount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 &amp;&amp; </a:t>
            </a:r>
            <a:r>
              <a:rPr lang="en-US" sz="2000" b="1" dirty="0">
                <a:solidFill>
                  <a:srgbClr val="01000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j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 &gt; 0 &amp;&amp; </a:t>
            </a:r>
            <a:r>
              <a:rPr lang="en-US" sz="2000" b="1" dirty="0">
                <a:solidFill>
                  <a:srgbClr val="01000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j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 &lt; </a:t>
            </a:r>
            <a:r>
              <a:rPr lang="en-US" sz="2000" b="1" dirty="0" err="1">
                <a:solidFill>
                  <a:srgbClr val="01000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vertexCount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  <a:endParaRPr lang="en-US" sz="20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     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 </a:t>
            </a:r>
            <a:r>
              <a:rPr lang="en-US" sz="2000" b="1" dirty="0" err="1">
                <a:solidFill>
                  <a:srgbClr val="01000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adjacencyMatrix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[</a:t>
            </a:r>
            <a:r>
              <a:rPr lang="en-US" sz="2000" b="1" dirty="0" err="1">
                <a:solidFill>
                  <a:srgbClr val="01000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][</a:t>
            </a:r>
            <a:r>
              <a:rPr lang="en-US" sz="2000" b="1" dirty="0">
                <a:solidFill>
                  <a:srgbClr val="01000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j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];</a:t>
            </a:r>
            <a:endParaRPr lang="en-US" sz="20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else</a:t>
            </a:r>
            <a:endParaRPr lang="en-US" sz="20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    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 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false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  <a:endParaRPr lang="en-US" sz="20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}</a:t>
            </a:r>
            <a:endParaRPr lang="en-US" sz="20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 </a:t>
            </a:r>
            <a:endParaRPr lang="en-US" sz="20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Graph::~</a:t>
            </a:r>
            <a:r>
              <a:rPr lang="en-US" sz="2000" b="1" dirty="0">
                <a:solidFill>
                  <a:srgbClr val="01000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Graph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() {</a:t>
            </a:r>
            <a:endParaRPr lang="en-US" sz="20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  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for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 (</a:t>
            </a: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 </a:t>
            </a:r>
            <a:r>
              <a:rPr lang="en-US" sz="2000" b="1" dirty="0" err="1">
                <a:solidFill>
                  <a:srgbClr val="01000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 = 0; </a:t>
            </a:r>
            <a:r>
              <a:rPr lang="en-US" sz="2000" b="1" dirty="0" err="1">
                <a:solidFill>
                  <a:srgbClr val="01000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 &lt; </a:t>
            </a:r>
            <a:r>
              <a:rPr lang="en-US" sz="2000" b="1" dirty="0" err="1">
                <a:solidFill>
                  <a:srgbClr val="01000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vertexCount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 </a:t>
            </a:r>
            <a:r>
              <a:rPr lang="en-US" sz="2000" b="1" dirty="0" err="1">
                <a:solidFill>
                  <a:srgbClr val="01000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++)</a:t>
            </a:r>
            <a:endParaRPr lang="en-US" sz="20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        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delete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[] </a:t>
            </a:r>
            <a:r>
              <a:rPr lang="en-US" sz="2000" b="1" dirty="0" err="1">
                <a:solidFill>
                  <a:srgbClr val="01000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adjacencyMatrix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[</a:t>
            </a:r>
            <a:r>
              <a:rPr lang="en-US" sz="2000" b="1" dirty="0" err="1">
                <a:solidFill>
                  <a:srgbClr val="01000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];</a:t>
            </a:r>
            <a:endParaRPr lang="en-US" sz="20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  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delete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[] </a:t>
            </a:r>
            <a:r>
              <a:rPr lang="en-US" sz="2000" b="1" dirty="0" err="1">
                <a:solidFill>
                  <a:srgbClr val="01000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adjacencyMatrix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  <a:endParaRPr lang="en-US" sz="20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}</a:t>
            </a:r>
            <a:endParaRPr lang="en-US" sz="20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7594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2C6BC6EC-23B7-4215-84ED-5D923701AF53}" type="slidenum">
              <a:rPr lang="en-US">
                <a:latin typeface="Times New Roman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>
              <a:latin typeface="Times New Roman" pitchFamily="18" charset="0"/>
            </a:endParaRPr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31274" y="679350"/>
            <a:ext cx="8677275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3954568" y="5648161"/>
            <a:ext cx="4645351" cy="4001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굴림" pitchFamily="34" charset="-127"/>
                <a:cs typeface="Times New Roman" pitchFamily="18" charset="0"/>
              </a:rPr>
              <a:t>ADJACENCY LIST IMPLEMENTATION</a:t>
            </a:r>
            <a:endParaRPr lang="en-US" sz="200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7986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2C6BC6EC-23B7-4215-84ED-5D923701AF53}" type="slidenum">
              <a:rPr lang="en-US">
                <a:latin typeface="Times New Roman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828800" y="914400"/>
            <a:ext cx="5105400" cy="14465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Student *s = new Student[2];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s[0].display();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s[1].display();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2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1" y="1"/>
            <a:ext cx="6376297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Recap: Recall the difference between the two</a:t>
            </a:r>
          </a:p>
        </p:txBody>
      </p:sp>
      <p:sp>
        <p:nvSpPr>
          <p:cNvPr id="5" name="Rectangle 4"/>
          <p:cNvSpPr/>
          <p:nvPr/>
        </p:nvSpPr>
        <p:spPr>
          <a:xfrm>
            <a:off x="1981200" y="2743200"/>
            <a:ext cx="4953000" cy="212365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Student *s[2];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s[0] = new Student();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s[1] = new Student();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2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s[0]-&gt;display();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s[1]-&gt;display();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7315200" y="914400"/>
            <a:ext cx="2438400" cy="1447800"/>
          </a:xfrm>
          <a:prstGeom prst="roundRect">
            <a:avLst/>
          </a:prstGeom>
          <a:solidFill>
            <a:schemeClr val="accent1">
              <a:alpha val="7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prstClr val="white"/>
                </a:solidFill>
                <a:latin typeface="Calibri" panose="020F0502020204030204"/>
              </a:rPr>
              <a:t>‘s’ an array of two student objects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7315200" y="2971800"/>
            <a:ext cx="2438400" cy="1447800"/>
          </a:xfrm>
          <a:prstGeom prst="roundRect">
            <a:avLst/>
          </a:prstGeom>
          <a:solidFill>
            <a:schemeClr val="accent1">
              <a:alpha val="7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prstClr val="white"/>
                </a:solidFill>
                <a:latin typeface="Calibri" panose="020F0502020204030204"/>
              </a:rPr>
              <a:t>‘s’ an array of two pointers to objects of class student</a:t>
            </a:r>
          </a:p>
        </p:txBody>
      </p:sp>
    </p:spTree>
    <p:extLst>
      <p:ext uri="{BB962C8B-B14F-4D97-AF65-F5344CB8AC3E}">
        <p14:creationId xmlns:p14="http://schemas.microsoft.com/office/powerpoint/2010/main" val="3056157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of graphs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003322" y="2327787"/>
            <a:ext cx="3810000" cy="2667000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AdjListNode</a:t>
            </a:r>
            <a:endParaRPr lang="en-US" sz="22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AdjListNode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* next;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};</a:t>
            </a:r>
            <a:endParaRPr lang="en-US" b="1" dirty="0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75323" y="2251587"/>
            <a:ext cx="3171825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Oval 6"/>
          <p:cNvSpPr/>
          <p:nvPr/>
        </p:nvSpPr>
        <p:spPr>
          <a:xfrm>
            <a:off x="7309186" y="2522391"/>
            <a:ext cx="1752600" cy="609600"/>
          </a:xfrm>
          <a:prstGeom prst="ellipse">
            <a:avLst/>
          </a:prstGeom>
          <a:solidFill>
            <a:schemeClr val="accent1">
              <a:alpha val="4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9" name="Straight Arrow Connector 8"/>
          <p:cNvCxnSpPr>
            <a:stCxn id="4" idx="3"/>
            <a:endCxn id="7" idx="3"/>
          </p:cNvCxnSpPr>
          <p:nvPr/>
        </p:nvCxnSpPr>
        <p:spPr>
          <a:xfrm flipV="1">
            <a:off x="5813323" y="3042717"/>
            <a:ext cx="1752527" cy="61857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7725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of graphs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0AABC714-7D90-4E58-95DC-7D889AC52008}" type="slidenum">
              <a:rPr lang="en-US">
                <a:latin typeface="Times New Roman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954161" y="1858293"/>
            <a:ext cx="3810000" cy="2667000"/>
          </a:xfrm>
          <a:solidFill>
            <a:schemeClr val="accent4">
              <a:lumMod val="60000"/>
              <a:lumOff val="40000"/>
            </a:schemeClr>
          </a:solidFill>
        </p:spPr>
        <p:txBody>
          <a:bodyPr/>
          <a:lstStyle/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AdjList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>
              <a:buNone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AdjListNode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*head;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26162" y="1782093"/>
            <a:ext cx="3171825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Oval 6"/>
          <p:cNvSpPr/>
          <p:nvPr/>
        </p:nvSpPr>
        <p:spPr>
          <a:xfrm>
            <a:off x="6630497" y="1782093"/>
            <a:ext cx="838200" cy="2895600"/>
          </a:xfrm>
          <a:prstGeom prst="ellipse">
            <a:avLst/>
          </a:prstGeom>
          <a:solidFill>
            <a:schemeClr val="accent1">
              <a:alpha val="4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9" name="Straight Arrow Connector 8"/>
          <p:cNvCxnSpPr>
            <a:stCxn id="4" idx="3"/>
          </p:cNvCxnSpPr>
          <p:nvPr/>
        </p:nvCxnSpPr>
        <p:spPr>
          <a:xfrm>
            <a:off x="5764161" y="3191793"/>
            <a:ext cx="838200" cy="381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327762" y="5117068"/>
            <a:ext cx="7712689" cy="4001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 dirty="0">
                <a:solidFill>
                  <a:srgbClr val="000000"/>
                </a:solidFill>
                <a:latin typeface="Arial" pitchFamily="34" charset="0"/>
                <a:ea typeface="굴림" pitchFamily="34" charset="-127"/>
                <a:cs typeface="Arial" pitchFamily="34" charset="0"/>
              </a:rPr>
              <a:t>We’ll have an array of these </a:t>
            </a:r>
            <a:r>
              <a:rPr lang="en-US" altLang="ko-KR" sz="2000" b="1" dirty="0" err="1">
                <a:solidFill>
                  <a:srgbClr val="000000"/>
                </a:solidFill>
                <a:latin typeface="Arial" pitchFamily="34" charset="0"/>
                <a:ea typeface="굴림" pitchFamily="34" charset="-127"/>
                <a:cs typeface="Arial" pitchFamily="34" charset="0"/>
              </a:rPr>
              <a:t>AdjList</a:t>
            </a:r>
            <a:r>
              <a:rPr lang="en-US" altLang="ko-KR" sz="2000" b="1" dirty="0">
                <a:solidFill>
                  <a:srgbClr val="000000"/>
                </a:solidFill>
                <a:latin typeface="Arial" pitchFamily="34" charset="0"/>
                <a:ea typeface="굴림" pitchFamily="34" charset="-127"/>
                <a:cs typeface="Arial" pitchFamily="34" charset="0"/>
              </a:rPr>
              <a:t> (heads) – one for each list</a:t>
            </a:r>
            <a:endParaRPr lang="en-US" sz="20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9276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of graphs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0AABC714-7D90-4E58-95DC-7D889AC52008}" type="slidenum">
              <a:rPr lang="en-US">
                <a:latin typeface="Times New Roman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905000" y="1862983"/>
            <a:ext cx="7848600" cy="4409631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class Graph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V;	</a:t>
            </a:r>
            <a:r>
              <a:rPr lang="en-US" sz="2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\\Number of vertices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AdjList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*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\\ An Array of </a:t>
            </a:r>
            <a:r>
              <a:rPr lang="en-US" sz="2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adj</a:t>
            </a:r>
            <a:r>
              <a:rPr lang="en-US" sz="2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lists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Graph(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V);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AdjListNode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*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newAdjListNode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void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addEdge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void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printGraph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>
              <a:buNone/>
            </a:pPr>
            <a:endParaRPr lang="en-US" sz="22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sz="22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    </a:t>
            </a:r>
          </a:p>
          <a:p>
            <a:pPr>
              <a:buNone/>
            </a:pPr>
            <a:endParaRPr lang="en-US" sz="22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3923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of graphs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9653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0AABC714-7D90-4E58-95DC-7D889AC52008}" type="slidenum">
              <a:rPr lang="en-US">
                <a:latin typeface="Times New Roman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33600" y="1905001"/>
            <a:ext cx="7239000" cy="280076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Graph::Graph(</a:t>
            </a:r>
            <a:r>
              <a:rPr lang="en-US" sz="2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V)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this-&gt;V = V;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2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2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AdjList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[V];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n-NO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for (int i = 0; i &lt; V; ++i)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2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].head = NULL;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343126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of graphs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653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85E52792-2F90-487F-9CB8-E6D201660258}" type="slidenum">
              <a:rPr lang="en-US">
                <a:latin typeface="Times New Roman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57400" y="2057400"/>
            <a:ext cx="7620000" cy="263149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AdjListNode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* Graph::</a:t>
            </a:r>
            <a:r>
              <a:rPr lang="en-US" sz="2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newAdjListNode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AdjListNode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* </a:t>
            </a:r>
            <a:r>
              <a:rPr lang="en-US" sz="2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2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AdjListNode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2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-&gt;next = NULL;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2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20926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of graphs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653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85E52792-2F90-487F-9CB8-E6D201660258}" type="slidenum">
              <a:rPr lang="en-US">
                <a:latin typeface="Times New Roman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52600" y="1997840"/>
            <a:ext cx="8229600" cy="381642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addEdge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AdjListNode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* </a:t>
            </a:r>
            <a:r>
              <a:rPr lang="en-US" sz="2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newAdjListNode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-&gt;next = </a:t>
            </a:r>
            <a:r>
              <a:rPr lang="en-US" sz="2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].head;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].head = </a:t>
            </a:r>
            <a:r>
              <a:rPr lang="en-US" sz="2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//for undirected graph add the following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newAdjListNode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-&gt;next = </a:t>
            </a:r>
            <a:r>
              <a:rPr lang="en-US" sz="2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].head;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].head = </a:t>
            </a:r>
            <a:r>
              <a:rPr lang="en-US" sz="2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2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56223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953</Words>
  <Application>Microsoft Office PowerPoint</Application>
  <PresentationFormat>Widescreen</PresentationFormat>
  <Paragraphs>180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굴림</vt:lpstr>
      <vt:lpstr>Aptos</vt:lpstr>
      <vt:lpstr>Aptos Display</vt:lpstr>
      <vt:lpstr>Arial</vt:lpstr>
      <vt:lpstr>Calibri</vt:lpstr>
      <vt:lpstr>Calibri Light</vt:lpstr>
      <vt:lpstr>Courier New</vt:lpstr>
      <vt:lpstr>Times New Roman</vt:lpstr>
      <vt:lpstr>Times New Roman MT Extra Bold</vt:lpstr>
      <vt:lpstr>Office Theme</vt:lpstr>
      <vt:lpstr>Retrospect</vt:lpstr>
      <vt:lpstr>PowerPoint Presentation</vt:lpstr>
      <vt:lpstr>PowerPoint Presentation</vt:lpstr>
      <vt:lpstr>PowerPoint Presentation</vt:lpstr>
      <vt:lpstr>Implementation of graphs</vt:lpstr>
      <vt:lpstr>Implementation of graphs</vt:lpstr>
      <vt:lpstr>Implementation of graphs</vt:lpstr>
      <vt:lpstr>Implementation of graphs</vt:lpstr>
      <vt:lpstr>Implementation of graphs</vt:lpstr>
      <vt:lpstr>Implementation of graphs</vt:lpstr>
      <vt:lpstr>Implementation of graphs</vt:lpstr>
      <vt:lpstr>Implementation using stl ‘list’ class</vt:lpstr>
      <vt:lpstr>Adjacency matrix implementation of a graph</vt:lpstr>
      <vt:lpstr>Adjacency matrix implementation of a graph</vt:lpstr>
      <vt:lpstr>Adjacency matrix implementation of a graph</vt:lpstr>
      <vt:lpstr>Adjacency matrix implementation of a graph</vt:lpstr>
      <vt:lpstr>Adjacency matrix implementation of a graph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Bostan  Khan</dc:creator>
  <cp:lastModifiedBy>Bostan  Khan</cp:lastModifiedBy>
  <cp:revision>1</cp:revision>
  <dcterms:created xsi:type="dcterms:W3CDTF">2024-04-21T06:38:02Z</dcterms:created>
  <dcterms:modified xsi:type="dcterms:W3CDTF">2024-05-02T14:53:14Z</dcterms:modified>
</cp:coreProperties>
</file>