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71" r:id="rId2"/>
    <p:sldId id="47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08" r:id="rId39"/>
    <p:sldId id="509" r:id="rId40"/>
    <p:sldId id="510" r:id="rId41"/>
    <p:sldId id="511" r:id="rId42"/>
    <p:sldId id="512" r:id="rId43"/>
    <p:sldId id="513" r:id="rId44"/>
    <p:sldId id="514" r:id="rId45"/>
    <p:sldId id="515" r:id="rId46"/>
    <p:sldId id="516" r:id="rId47"/>
    <p:sldId id="517" r:id="rId48"/>
    <p:sldId id="518" r:id="rId49"/>
    <p:sldId id="519" r:id="rId50"/>
    <p:sldId id="520" r:id="rId51"/>
    <p:sldId id="521" r:id="rId52"/>
    <p:sldId id="522" r:id="rId53"/>
    <p:sldId id="523" r:id="rId54"/>
    <p:sldId id="524" r:id="rId55"/>
    <p:sldId id="525" r:id="rId56"/>
    <p:sldId id="526" r:id="rId57"/>
    <p:sldId id="527" r:id="rId58"/>
    <p:sldId id="528" r:id="rId59"/>
    <p:sldId id="529" r:id="rId60"/>
    <p:sldId id="530" r:id="rId6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F74BB-C140-4F79-A940-06805DE6986D}" v="1" dt="2024-04-21T06:37:1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tan  Khan" userId="bace0ed3-4e6a-491e-9e73-ed10f1a893a5" providerId="ADAL" clId="{61CF74BB-C140-4F79-A940-06805DE6986D}"/>
    <pc:docChg chg="addSld delSld modSld delMainMaster">
      <pc:chgData name="Bostan  Khan" userId="bace0ed3-4e6a-491e-9e73-ed10f1a893a5" providerId="ADAL" clId="{61CF74BB-C140-4F79-A940-06805DE6986D}" dt="2024-04-21T06:37:21.383" v="2" actId="47"/>
      <pc:docMkLst>
        <pc:docMk/>
      </pc:docMkLst>
      <pc:sldChg chg="new del">
        <pc:chgData name="Bostan  Khan" userId="bace0ed3-4e6a-491e-9e73-ed10f1a893a5" providerId="ADAL" clId="{61CF74BB-C140-4F79-A940-06805DE6986D}" dt="2024-04-21T06:37:21.383" v="2" actId="47"/>
        <pc:sldMkLst>
          <pc:docMk/>
          <pc:sldMk cId="276639459" sldId="256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853759693" sldId="471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3228391220" sldId="472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822484135" sldId="473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888904219" sldId="474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845513387" sldId="475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514507035" sldId="476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736992588" sldId="477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539417782" sldId="478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3355651977" sldId="479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73836423" sldId="480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254109479" sldId="481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854782252" sldId="482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3712777998" sldId="483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708208783" sldId="484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3470209224" sldId="485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921573825" sldId="486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368504542" sldId="487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084527349" sldId="488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48215888" sldId="489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644508191" sldId="490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39181466" sldId="491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3916364699" sldId="492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503214148" sldId="493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264802148" sldId="494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208109032" sldId="495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4267172130" sldId="496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599404842" sldId="497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3324207782" sldId="498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034285440" sldId="499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514249712" sldId="500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775473205" sldId="501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9627554" sldId="502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3987936997" sldId="503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758022693" sldId="504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919750227" sldId="505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52021500" sldId="506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563860436" sldId="507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605943048" sldId="508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215944326" sldId="509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4078852159" sldId="510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850978086" sldId="511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328837705" sldId="512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876442923" sldId="513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305228729" sldId="514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3232202549" sldId="515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4047913127" sldId="516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159743534" sldId="517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197901299" sldId="518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900901572" sldId="519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716556766" sldId="520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908150360" sldId="521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250963060" sldId="522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797668445" sldId="523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3337459756" sldId="524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352439797" sldId="525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662059087" sldId="526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405275613" sldId="527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1985103098" sldId="528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2483551305" sldId="529"/>
        </pc:sldMkLst>
      </pc:sldChg>
      <pc:sldChg chg="add">
        <pc:chgData name="Bostan  Khan" userId="bace0ed3-4e6a-491e-9e73-ed10f1a893a5" providerId="ADAL" clId="{61CF74BB-C140-4F79-A940-06805DE6986D}" dt="2024-04-21T06:37:18.958" v="1"/>
        <pc:sldMkLst>
          <pc:docMk/>
          <pc:sldMk cId="3985482238" sldId="530"/>
        </pc:sldMkLst>
      </pc:sldChg>
      <pc:sldMasterChg chg="del delSldLayout">
        <pc:chgData name="Bostan  Khan" userId="bace0ed3-4e6a-491e-9e73-ed10f1a893a5" providerId="ADAL" clId="{61CF74BB-C140-4F79-A940-06805DE6986D}" dt="2024-04-21T06:37:21.383" v="2" actId="47"/>
        <pc:sldMasterMkLst>
          <pc:docMk/>
          <pc:sldMasterMk cId="720411674" sldId="2147483648"/>
        </pc:sldMasterMkLst>
        <pc:sldLayoutChg chg="del">
          <pc:chgData name="Bostan  Khan" userId="bace0ed3-4e6a-491e-9e73-ed10f1a893a5" providerId="ADAL" clId="{61CF74BB-C140-4F79-A940-06805DE6986D}" dt="2024-04-21T06:37:21.383" v="2" actId="47"/>
          <pc:sldLayoutMkLst>
            <pc:docMk/>
            <pc:sldMasterMk cId="720411674" sldId="2147483648"/>
            <pc:sldLayoutMk cId="836324654" sldId="2147483649"/>
          </pc:sldLayoutMkLst>
        </pc:sldLayoutChg>
        <pc:sldLayoutChg chg="del">
          <pc:chgData name="Bostan  Khan" userId="bace0ed3-4e6a-491e-9e73-ed10f1a893a5" providerId="ADAL" clId="{61CF74BB-C140-4F79-A940-06805DE6986D}" dt="2024-04-21T06:37:21.383" v="2" actId="47"/>
          <pc:sldLayoutMkLst>
            <pc:docMk/>
            <pc:sldMasterMk cId="720411674" sldId="2147483648"/>
            <pc:sldLayoutMk cId="2671175" sldId="2147483650"/>
          </pc:sldLayoutMkLst>
        </pc:sldLayoutChg>
        <pc:sldLayoutChg chg="del">
          <pc:chgData name="Bostan  Khan" userId="bace0ed3-4e6a-491e-9e73-ed10f1a893a5" providerId="ADAL" clId="{61CF74BB-C140-4F79-A940-06805DE6986D}" dt="2024-04-21T06:37:21.383" v="2" actId="47"/>
          <pc:sldLayoutMkLst>
            <pc:docMk/>
            <pc:sldMasterMk cId="720411674" sldId="2147483648"/>
            <pc:sldLayoutMk cId="136326730" sldId="2147483651"/>
          </pc:sldLayoutMkLst>
        </pc:sldLayoutChg>
        <pc:sldLayoutChg chg="del">
          <pc:chgData name="Bostan  Khan" userId="bace0ed3-4e6a-491e-9e73-ed10f1a893a5" providerId="ADAL" clId="{61CF74BB-C140-4F79-A940-06805DE6986D}" dt="2024-04-21T06:37:21.383" v="2" actId="47"/>
          <pc:sldLayoutMkLst>
            <pc:docMk/>
            <pc:sldMasterMk cId="720411674" sldId="2147483648"/>
            <pc:sldLayoutMk cId="2789951247" sldId="2147483652"/>
          </pc:sldLayoutMkLst>
        </pc:sldLayoutChg>
        <pc:sldLayoutChg chg="del">
          <pc:chgData name="Bostan  Khan" userId="bace0ed3-4e6a-491e-9e73-ed10f1a893a5" providerId="ADAL" clId="{61CF74BB-C140-4F79-A940-06805DE6986D}" dt="2024-04-21T06:37:21.383" v="2" actId="47"/>
          <pc:sldLayoutMkLst>
            <pc:docMk/>
            <pc:sldMasterMk cId="720411674" sldId="2147483648"/>
            <pc:sldLayoutMk cId="2830042798" sldId="2147483653"/>
          </pc:sldLayoutMkLst>
        </pc:sldLayoutChg>
        <pc:sldLayoutChg chg="del">
          <pc:chgData name="Bostan  Khan" userId="bace0ed3-4e6a-491e-9e73-ed10f1a893a5" providerId="ADAL" clId="{61CF74BB-C140-4F79-A940-06805DE6986D}" dt="2024-04-21T06:37:21.383" v="2" actId="47"/>
          <pc:sldLayoutMkLst>
            <pc:docMk/>
            <pc:sldMasterMk cId="720411674" sldId="2147483648"/>
            <pc:sldLayoutMk cId="1807467251" sldId="2147483654"/>
          </pc:sldLayoutMkLst>
        </pc:sldLayoutChg>
        <pc:sldLayoutChg chg="del">
          <pc:chgData name="Bostan  Khan" userId="bace0ed3-4e6a-491e-9e73-ed10f1a893a5" providerId="ADAL" clId="{61CF74BB-C140-4F79-A940-06805DE6986D}" dt="2024-04-21T06:37:21.383" v="2" actId="47"/>
          <pc:sldLayoutMkLst>
            <pc:docMk/>
            <pc:sldMasterMk cId="720411674" sldId="2147483648"/>
            <pc:sldLayoutMk cId="174310155" sldId="2147483655"/>
          </pc:sldLayoutMkLst>
        </pc:sldLayoutChg>
        <pc:sldLayoutChg chg="del">
          <pc:chgData name="Bostan  Khan" userId="bace0ed3-4e6a-491e-9e73-ed10f1a893a5" providerId="ADAL" clId="{61CF74BB-C140-4F79-A940-06805DE6986D}" dt="2024-04-21T06:37:21.383" v="2" actId="47"/>
          <pc:sldLayoutMkLst>
            <pc:docMk/>
            <pc:sldMasterMk cId="720411674" sldId="2147483648"/>
            <pc:sldLayoutMk cId="1512191359" sldId="2147483656"/>
          </pc:sldLayoutMkLst>
        </pc:sldLayoutChg>
        <pc:sldLayoutChg chg="del">
          <pc:chgData name="Bostan  Khan" userId="bace0ed3-4e6a-491e-9e73-ed10f1a893a5" providerId="ADAL" clId="{61CF74BB-C140-4F79-A940-06805DE6986D}" dt="2024-04-21T06:37:21.383" v="2" actId="47"/>
          <pc:sldLayoutMkLst>
            <pc:docMk/>
            <pc:sldMasterMk cId="720411674" sldId="2147483648"/>
            <pc:sldLayoutMk cId="3534482831" sldId="2147483657"/>
          </pc:sldLayoutMkLst>
        </pc:sldLayoutChg>
        <pc:sldLayoutChg chg="del">
          <pc:chgData name="Bostan  Khan" userId="bace0ed3-4e6a-491e-9e73-ed10f1a893a5" providerId="ADAL" clId="{61CF74BB-C140-4F79-A940-06805DE6986D}" dt="2024-04-21T06:37:21.383" v="2" actId="47"/>
          <pc:sldLayoutMkLst>
            <pc:docMk/>
            <pc:sldMasterMk cId="720411674" sldId="2147483648"/>
            <pc:sldLayoutMk cId="2634938448" sldId="2147483658"/>
          </pc:sldLayoutMkLst>
        </pc:sldLayoutChg>
        <pc:sldLayoutChg chg="del">
          <pc:chgData name="Bostan  Khan" userId="bace0ed3-4e6a-491e-9e73-ed10f1a893a5" providerId="ADAL" clId="{61CF74BB-C140-4F79-A940-06805DE6986D}" dt="2024-04-21T06:37:21.383" v="2" actId="47"/>
          <pc:sldLayoutMkLst>
            <pc:docMk/>
            <pc:sldMasterMk cId="720411674" sldId="2147483648"/>
            <pc:sldLayoutMk cId="213444667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37F1-4F71-45D0-9929-AA71C99006F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8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9BCA-DF30-4521-8555-2359F06D24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82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53B-F36B-42FF-992A-DDD3F5E40D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462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4775B-F163-4989-8A1D-0207BB574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C8D3E-4545-46BE-A7DF-ACC20201C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02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endParaRPr lang="ur-PK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fld id="{E2340304-C92E-4ED2-B003-B02BCACE60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742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148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A13820B-EC8E-407B-B710-01F4EB14B5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2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5D9-B987-42B8-BD5A-8AEC2AB9BD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69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102B-CA8C-44DE-86FC-0D3811DF6C7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2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00B-D109-4C9F-8C96-C4BD5D73CD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0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1AEB-5457-4345-AC6D-53EF4494D2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09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A0C0-41DD-4031-A54A-0E00DBB1BB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24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9B6-577B-441F-8AFD-EB70337690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85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DB3DB-A6CA-4395-8A83-97B69BA631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2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596A-F191-4589-A8F5-815A1E2402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FFE16F-604B-4520-A357-48A348CE0E5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9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5545138" cy="3816350"/>
          </a:xfrm>
        </p:spPr>
        <p:txBody>
          <a:bodyPr/>
          <a:lstStyle/>
          <a:p>
            <a:pPr eaLnBrk="1" hangingPunct="1"/>
            <a:r>
              <a:rPr lang="en-US" dirty="0"/>
              <a:t>Graph Searching and Traversing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5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34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3" name="Line 37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4" name="Line 21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5" name="Line 22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6" name="Line 39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7" name="Line 26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8" name="Line 29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369" name="Oval 2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5370" name="Oval 3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15371" name="Oval 4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15372" name="Oval 5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15373" name="Oval 6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15374" name="Oval 7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15375" name="Oval 8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15376" name="Oval 9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15377" name="Oval 10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6350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DFS</a:t>
            </a:r>
          </a:p>
        </p:txBody>
      </p:sp>
      <p:graphicFrame>
        <p:nvGraphicFramePr>
          <p:cNvPr id="409775" name="Group 175"/>
          <p:cNvGraphicFramePr>
            <a:graphicFrameLocks noGrp="1"/>
          </p:cNvGraphicFramePr>
          <p:nvPr>
            <p:ph type="tbl" idx="1"/>
          </p:nvPr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408" name="Line 35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409" name="Line 36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410" name="Text Box 60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sp>
        <p:nvSpPr>
          <p:cNvPr id="15411" name="Line 176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15414" name="Line 177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415" name="Line 178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416" name="Line 179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5413" name="Text Box 181"/>
          <p:cNvSpPr txBox="1">
            <a:spLocks noChangeArrowheads="1"/>
          </p:cNvSpPr>
          <p:nvPr/>
        </p:nvSpPr>
        <p:spPr bwMode="auto">
          <a:xfrm>
            <a:off x="3048000" y="5486400"/>
            <a:ext cx="5791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Task: Conduct a depth-first search of the graph starting with node D</a:t>
            </a:r>
          </a:p>
        </p:txBody>
      </p:sp>
    </p:spTree>
    <p:extLst>
      <p:ext uri="{BB962C8B-B14F-4D97-AF65-F5344CB8AC3E}">
        <p14:creationId xmlns:p14="http://schemas.microsoft.com/office/powerpoint/2010/main" val="7383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05" name="Text Box 22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35223" name="Group 23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435" name="Line 52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16441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442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443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6437" name="Text Box 57"/>
          <p:cNvSpPr txBox="1">
            <a:spLocks noChangeArrowheads="1"/>
          </p:cNvSpPr>
          <p:nvPr/>
        </p:nvSpPr>
        <p:spPr bwMode="auto">
          <a:xfrm>
            <a:off x="6096000" y="5410200"/>
            <a:ext cx="441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 D</a:t>
            </a:r>
          </a:p>
        </p:txBody>
      </p:sp>
      <p:sp>
        <p:nvSpPr>
          <p:cNvPr id="16438" name="Text Box 58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6439" name="Text Box 59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16440" name="Text Box 60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 </a:t>
            </a:r>
          </a:p>
        </p:txBody>
      </p:sp>
    </p:spTree>
    <p:extLst>
      <p:ext uri="{BB962C8B-B14F-4D97-AF65-F5344CB8AC3E}">
        <p14:creationId xmlns:p14="http://schemas.microsoft.com/office/powerpoint/2010/main" val="225410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29" name="Text Box 22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36247" name="Group 23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459" name="Line 52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17465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466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467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7461" name="Text Box 57"/>
          <p:cNvSpPr txBox="1">
            <a:spLocks noChangeArrowheads="1"/>
          </p:cNvSpPr>
          <p:nvPr/>
        </p:nvSpPr>
        <p:spPr bwMode="auto">
          <a:xfrm>
            <a:off x="6096000" y="5257801"/>
            <a:ext cx="4419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Consider nodes adjacent to D, decide to visit C first (Rule: visit adjacent nodes in alphabetical order)</a:t>
            </a:r>
          </a:p>
        </p:txBody>
      </p:sp>
      <p:sp>
        <p:nvSpPr>
          <p:cNvPr id="17462" name="Text Box 58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7463" name="Text Box 59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17464" name="Text Box 117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 </a:t>
            </a:r>
          </a:p>
        </p:txBody>
      </p:sp>
    </p:spTree>
    <p:extLst>
      <p:ext uri="{BB962C8B-B14F-4D97-AF65-F5344CB8AC3E}">
        <p14:creationId xmlns:p14="http://schemas.microsoft.com/office/powerpoint/2010/main" val="285478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37271" name="Group 23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483" name="Line 52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18489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490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491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8485" name="Text Box 57"/>
          <p:cNvSpPr txBox="1">
            <a:spLocks noChangeArrowheads="1"/>
          </p:cNvSpPr>
          <p:nvPr/>
        </p:nvSpPr>
        <p:spPr bwMode="auto">
          <a:xfrm>
            <a:off x="6172200" y="5257800"/>
            <a:ext cx="441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 C</a:t>
            </a:r>
          </a:p>
        </p:txBody>
      </p:sp>
      <p:sp>
        <p:nvSpPr>
          <p:cNvPr id="18486" name="Text Box 58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8487" name="Text Box 59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18488" name="Text Box 60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 </a:t>
            </a:r>
          </a:p>
        </p:txBody>
      </p:sp>
    </p:spTree>
    <p:extLst>
      <p:ext uri="{BB962C8B-B14F-4D97-AF65-F5344CB8AC3E}">
        <p14:creationId xmlns:p14="http://schemas.microsoft.com/office/powerpoint/2010/main" val="371277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7" name="Text Box 22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54679" name="Group 23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507" name="Line 52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19513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514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515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9509" name="Text Box 57"/>
          <p:cNvSpPr txBox="1">
            <a:spLocks noChangeArrowheads="1"/>
          </p:cNvSpPr>
          <p:nvPr/>
        </p:nvSpPr>
        <p:spPr bwMode="auto">
          <a:xfrm>
            <a:off x="6172200" y="5257801"/>
            <a:ext cx="4419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 nodes adjacent to C; cannot continue 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  <a:sym typeface="Wingdings" pitchFamily="2" charset="2"/>
              </a:rPr>
              <a:t> 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  <a:sym typeface="Wingdings" pitchFamily="2" charset="2"/>
              </a:rPr>
              <a:t>backtrack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  <a:sym typeface="Wingdings" pitchFamily="2" charset="2"/>
              </a:rPr>
              <a:t>, i.e., pop stack and restore previous state</a:t>
            </a:r>
            <a:endParaRPr lang="en-US" altLang="ko-KR" sz="2000" b="1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9510" name="Text Box 58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9511" name="Text Box 59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19512" name="Text Box 60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 </a:t>
            </a:r>
          </a:p>
        </p:txBody>
      </p:sp>
    </p:spTree>
    <p:extLst>
      <p:ext uri="{BB962C8B-B14F-4D97-AF65-F5344CB8AC3E}">
        <p14:creationId xmlns:p14="http://schemas.microsoft.com/office/powerpoint/2010/main" val="70820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501" name="Text Box 22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53655" name="Group 23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531" name="Line 52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20537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538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539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0533" name="Text Box 57"/>
          <p:cNvSpPr txBox="1">
            <a:spLocks noChangeArrowheads="1"/>
          </p:cNvSpPr>
          <p:nvPr/>
        </p:nvSpPr>
        <p:spPr bwMode="auto">
          <a:xfrm>
            <a:off x="6172200" y="5257800"/>
            <a:ext cx="441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Back to D – C has been visited, decide to visit E next</a:t>
            </a:r>
          </a:p>
        </p:txBody>
      </p:sp>
      <p:sp>
        <p:nvSpPr>
          <p:cNvPr id="20534" name="Text Box 58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0535" name="Text Box 59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0536" name="Text Box 60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 </a:t>
            </a:r>
          </a:p>
        </p:txBody>
      </p:sp>
    </p:spTree>
    <p:extLst>
      <p:ext uri="{BB962C8B-B14F-4D97-AF65-F5344CB8AC3E}">
        <p14:creationId xmlns:p14="http://schemas.microsoft.com/office/powerpoint/2010/main" val="3470209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52631" name="Group 23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555" name="Line 52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21561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62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563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557" name="Text Box 57"/>
          <p:cNvSpPr txBox="1">
            <a:spLocks noChangeArrowheads="1"/>
          </p:cNvSpPr>
          <p:nvPr/>
        </p:nvSpPr>
        <p:spPr bwMode="auto">
          <a:xfrm>
            <a:off x="6172200" y="5257800"/>
            <a:ext cx="441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Back to D – C has been visited, decide to visit E next</a:t>
            </a:r>
          </a:p>
        </p:txBody>
      </p:sp>
      <p:sp>
        <p:nvSpPr>
          <p:cNvPr id="21558" name="Text Box 58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1559" name="Text Box 59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1560" name="Text Box 60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 </a:t>
            </a:r>
          </a:p>
        </p:txBody>
      </p:sp>
    </p:spTree>
    <p:extLst>
      <p:ext uri="{BB962C8B-B14F-4D97-AF65-F5344CB8AC3E}">
        <p14:creationId xmlns:p14="http://schemas.microsoft.com/office/powerpoint/2010/main" val="192157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3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7" name="Oval 10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22539" name="Oval 12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22540" name="Oval 13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22541" name="Oval 14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22542" name="Oval 15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22543" name="Oval 16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2544" name="Oval 17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22545" name="Oval 18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8" name="Line 21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9" name="Text Box 23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51608" name="Group 24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579" name="Line 53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22585" name="Line 55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6" name="Line 56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7" name="Line 57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2581" name="Text Box 58"/>
          <p:cNvSpPr txBox="1">
            <a:spLocks noChangeArrowheads="1"/>
          </p:cNvSpPr>
          <p:nvPr/>
        </p:nvSpPr>
        <p:spPr bwMode="auto">
          <a:xfrm>
            <a:off x="6172200" y="5257800"/>
            <a:ext cx="441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Only G is adjacent to E</a:t>
            </a:r>
          </a:p>
        </p:txBody>
      </p:sp>
      <p:sp>
        <p:nvSpPr>
          <p:cNvPr id="22582" name="Text Box 59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2583" name="Text Box 60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2584" name="Text Box 61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 </a:t>
            </a:r>
          </a:p>
        </p:txBody>
      </p:sp>
    </p:spTree>
    <p:extLst>
      <p:ext uri="{BB962C8B-B14F-4D97-AF65-F5344CB8AC3E}">
        <p14:creationId xmlns:p14="http://schemas.microsoft.com/office/powerpoint/2010/main" val="1368504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73" name="Text Box 22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50621" name="Group 61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603" name="Line 52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23609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610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611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3605" name="Text Box 57"/>
          <p:cNvSpPr txBox="1">
            <a:spLocks noChangeArrowheads="1"/>
          </p:cNvSpPr>
          <p:nvPr/>
        </p:nvSpPr>
        <p:spPr bwMode="auto">
          <a:xfrm>
            <a:off x="6172200" y="5257800"/>
            <a:ext cx="441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 G</a:t>
            </a:r>
          </a:p>
        </p:txBody>
      </p:sp>
      <p:sp>
        <p:nvSpPr>
          <p:cNvPr id="23606" name="Text Box 58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3607" name="Text Box 59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3608" name="Text Box 62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</a:t>
            </a:r>
          </a:p>
        </p:txBody>
      </p:sp>
    </p:spTree>
    <p:extLst>
      <p:ext uri="{BB962C8B-B14F-4D97-AF65-F5344CB8AC3E}">
        <p14:creationId xmlns:p14="http://schemas.microsoft.com/office/powerpoint/2010/main" val="1084527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97" name="Text Box 22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49559" name="Group 23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627" name="Line 52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24633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634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635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4629" name="Text Box 57"/>
          <p:cNvSpPr txBox="1">
            <a:spLocks noChangeArrowheads="1"/>
          </p:cNvSpPr>
          <p:nvPr/>
        </p:nvSpPr>
        <p:spPr bwMode="auto">
          <a:xfrm>
            <a:off x="6172200" y="5257801"/>
            <a:ext cx="4419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D and H are adjacent to G.  D has already been visited.  Decide to visit H.</a:t>
            </a:r>
          </a:p>
        </p:txBody>
      </p:sp>
      <p:sp>
        <p:nvSpPr>
          <p:cNvPr id="24630" name="Text Box 58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4631" name="Text Box 59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4632" name="Text Box 60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</a:t>
            </a:r>
          </a:p>
        </p:txBody>
      </p:sp>
    </p:spTree>
    <p:extLst>
      <p:ext uri="{BB962C8B-B14F-4D97-AF65-F5344CB8AC3E}">
        <p14:creationId xmlns:p14="http://schemas.microsoft.com/office/powerpoint/2010/main" val="24821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Graph Traversal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66900" y="1837944"/>
            <a:ext cx="8458200" cy="4038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latin typeface="Arial" pitchFamily="34" charset="0"/>
                <a:ea typeface="굴림" pitchFamily="34" charset="-127"/>
                <a:cs typeface="Arial" pitchFamily="34" charset="0"/>
              </a:rPr>
              <a:t>Traversal is the facility to move through a structure visiting each of the vertices once. </a:t>
            </a:r>
          </a:p>
          <a:p>
            <a:pPr eaLnBrk="1" hangingPunct="1"/>
            <a:r>
              <a:rPr lang="en-US" altLang="ko-KR" sz="2400" dirty="0">
                <a:latin typeface="Arial" pitchFamily="34" charset="0"/>
                <a:ea typeface="굴림" pitchFamily="34" charset="-127"/>
                <a:cs typeface="Arial" pitchFamily="34" charset="0"/>
              </a:rPr>
              <a:t>Two traversal methods for a </a:t>
            </a:r>
            <a:r>
              <a:rPr lang="en-US" altLang="ko-KR" sz="2400" dirty="0">
                <a:solidFill>
                  <a:srgbClr val="FF0000"/>
                </a:solidFill>
                <a:latin typeface="Arial" pitchFamily="34" charset="0"/>
                <a:ea typeface="굴림" pitchFamily="34" charset="-127"/>
                <a:cs typeface="Arial" pitchFamily="34" charset="0"/>
              </a:rPr>
              <a:t>graph</a:t>
            </a:r>
            <a:r>
              <a:rPr lang="en-US" altLang="ko-KR" sz="2400" dirty="0">
                <a:latin typeface="Arial" pitchFamily="34" charset="0"/>
                <a:ea typeface="굴림" pitchFamily="34" charset="-127"/>
                <a:cs typeface="Arial" pitchFamily="34" charset="0"/>
              </a:rPr>
              <a:t> are breadth-first and depth-first.</a:t>
            </a:r>
          </a:p>
          <a:p>
            <a:pPr eaLnBrk="1" hangingPunct="1"/>
            <a:endParaRPr lang="en-US" altLang="ko-KR" b="1" dirty="0">
              <a:ea typeface="굴림" pitchFamily="34" charset="-127"/>
              <a:cs typeface="Times New Roman" pitchFamily="18" charset="0"/>
            </a:endParaRPr>
          </a:p>
        </p:txBody>
      </p:sp>
      <p:pic>
        <p:nvPicPr>
          <p:cNvPr id="34820" name="Picture 5" descr="https://encrypted-tbn2.gstatic.com/images?q=tbn:ANd9GcRyh95bY_seotHBL2mfjEK9PWgC6RnMSFd1N-CqyVwlcrANyBvP6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3657600"/>
            <a:ext cx="773906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391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21" name="Text Box 22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48535" name="Group 23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651" name="Line 52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25657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658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659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5653" name="Text Box 57"/>
          <p:cNvSpPr txBox="1">
            <a:spLocks noChangeArrowheads="1"/>
          </p:cNvSpPr>
          <p:nvPr/>
        </p:nvSpPr>
        <p:spPr bwMode="auto">
          <a:xfrm>
            <a:off x="6172200" y="5257800"/>
            <a:ext cx="441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 H</a:t>
            </a:r>
          </a:p>
        </p:txBody>
      </p:sp>
      <p:sp>
        <p:nvSpPr>
          <p:cNvPr id="25654" name="Text Box 58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5655" name="Text Box 59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5656" name="Text Box 60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G, H</a:t>
            </a:r>
          </a:p>
        </p:txBody>
      </p:sp>
    </p:spTree>
    <p:extLst>
      <p:ext uri="{BB962C8B-B14F-4D97-AF65-F5344CB8AC3E}">
        <p14:creationId xmlns:p14="http://schemas.microsoft.com/office/powerpoint/2010/main" val="264450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45" name="Text Box 22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47511" name="Group 23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675" name="Line 52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26681" name="Line 54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682" name="Line 55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683" name="Line 56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6677" name="Text Box 57"/>
          <p:cNvSpPr txBox="1">
            <a:spLocks noChangeArrowheads="1"/>
          </p:cNvSpPr>
          <p:nvPr/>
        </p:nvSpPr>
        <p:spPr bwMode="auto">
          <a:xfrm>
            <a:off x="6172200" y="5257800"/>
            <a:ext cx="441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A and B are adjacent to H  Decide to visit A next.</a:t>
            </a:r>
          </a:p>
        </p:txBody>
      </p:sp>
      <p:sp>
        <p:nvSpPr>
          <p:cNvPr id="26678" name="Text Box 58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6679" name="Text Box 59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6680" name="Text Box 60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G, H</a:t>
            </a:r>
          </a:p>
        </p:txBody>
      </p:sp>
    </p:spTree>
    <p:extLst>
      <p:ext uri="{BB962C8B-B14F-4D97-AF65-F5344CB8AC3E}">
        <p14:creationId xmlns:p14="http://schemas.microsoft.com/office/powerpoint/2010/main" val="139181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46486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699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27705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706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707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7701" name="Text Box 56"/>
          <p:cNvSpPr txBox="1">
            <a:spLocks noChangeArrowheads="1"/>
          </p:cNvSpPr>
          <p:nvPr/>
        </p:nvSpPr>
        <p:spPr bwMode="auto">
          <a:xfrm>
            <a:off x="6172200" y="5257800"/>
            <a:ext cx="441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 A</a:t>
            </a:r>
          </a:p>
        </p:txBody>
      </p:sp>
      <p:sp>
        <p:nvSpPr>
          <p:cNvPr id="27702" name="Text Box 57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7703" name="Text Box 58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7704" name="Text Box 59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G, H, A</a:t>
            </a:r>
          </a:p>
        </p:txBody>
      </p:sp>
    </p:spTree>
    <p:extLst>
      <p:ext uri="{BB962C8B-B14F-4D97-AF65-F5344CB8AC3E}">
        <p14:creationId xmlns:p14="http://schemas.microsoft.com/office/powerpoint/2010/main" val="391636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45462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723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28729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730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731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8725" name="Text Box 56"/>
          <p:cNvSpPr txBox="1">
            <a:spLocks noChangeArrowheads="1"/>
          </p:cNvSpPr>
          <p:nvPr/>
        </p:nvSpPr>
        <p:spPr bwMode="auto">
          <a:xfrm>
            <a:off x="6172200" y="5257800"/>
            <a:ext cx="441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Only Node B is adjacent to A.  Decide to visit B next.</a:t>
            </a:r>
          </a:p>
        </p:txBody>
      </p:sp>
      <p:sp>
        <p:nvSpPr>
          <p:cNvPr id="28726" name="Text Box 57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8727" name="Text Box 58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8728" name="Text Box 59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G, H, A</a:t>
            </a:r>
          </a:p>
        </p:txBody>
      </p:sp>
    </p:spTree>
    <p:extLst>
      <p:ext uri="{BB962C8B-B14F-4D97-AF65-F5344CB8AC3E}">
        <p14:creationId xmlns:p14="http://schemas.microsoft.com/office/powerpoint/2010/main" val="2503214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44476" name="Group 60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747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29753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54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55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9749" name="Text Box 56"/>
          <p:cNvSpPr txBox="1">
            <a:spLocks noChangeArrowheads="1"/>
          </p:cNvSpPr>
          <p:nvPr/>
        </p:nvSpPr>
        <p:spPr bwMode="auto">
          <a:xfrm>
            <a:off x="6172200" y="5257800"/>
            <a:ext cx="441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 B</a:t>
            </a:r>
          </a:p>
        </p:txBody>
      </p:sp>
      <p:sp>
        <p:nvSpPr>
          <p:cNvPr id="29750" name="Text Box 57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9751" name="Text Box 58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29752" name="Text Box 61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1264802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43414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771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30777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778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779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73" name="Text Box 56"/>
          <p:cNvSpPr txBox="1">
            <a:spLocks noChangeArrowheads="1"/>
          </p:cNvSpPr>
          <p:nvPr/>
        </p:nvSpPr>
        <p:spPr bwMode="auto">
          <a:xfrm>
            <a:off x="6172200" y="5257800"/>
            <a:ext cx="441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 unvisited nodes adjacent to B.  Backtrack (pop the stack).</a:t>
            </a:r>
          </a:p>
        </p:txBody>
      </p:sp>
      <p:sp>
        <p:nvSpPr>
          <p:cNvPr id="30774" name="Text Box 57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0775" name="Text Box 58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0776" name="Text Box 59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1208109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59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7" name="Line 60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8" name="Line 61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9" name="Line 62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0" name="Line 63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1" name="Line 64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2" name="Line 65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3" name="Oval 66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1754" name="Oval 67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31755" name="Oval 68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31756" name="Oval 69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31757" name="Oval 70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31758" name="Oval 71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31759" name="Oval 72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1760" name="Oval 73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31761" name="Oval 74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31762" name="Rectangle 75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1763" name="Line 76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4" name="Line 77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5" name="Text Box 78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42447" name="Group 79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795" name="Line 108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31801" name="Line 110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802" name="Line 111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803" name="Line 112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797" name="Text Box 113"/>
          <p:cNvSpPr txBox="1">
            <a:spLocks noChangeArrowheads="1"/>
          </p:cNvSpPr>
          <p:nvPr/>
        </p:nvSpPr>
        <p:spPr bwMode="auto">
          <a:xfrm>
            <a:off x="6172200" y="5257800"/>
            <a:ext cx="441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 unvisited nodes adjacent to A.  Backtrack (pop the stack).</a:t>
            </a:r>
          </a:p>
        </p:txBody>
      </p:sp>
      <p:sp>
        <p:nvSpPr>
          <p:cNvPr id="31798" name="Text Box 114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1799" name="Text Box 115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1800" name="Text Box 116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4267172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41366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819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32825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826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827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2821" name="Text Box 56"/>
          <p:cNvSpPr txBox="1">
            <a:spLocks noChangeArrowheads="1"/>
          </p:cNvSpPr>
          <p:nvPr/>
        </p:nvSpPr>
        <p:spPr bwMode="auto">
          <a:xfrm>
            <a:off x="6172200" y="5257800"/>
            <a:ext cx="441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 unvisited nodes adjacent to H.  Backtrack (pop the stack).</a:t>
            </a:r>
          </a:p>
        </p:txBody>
      </p:sp>
      <p:sp>
        <p:nvSpPr>
          <p:cNvPr id="32822" name="Text Box 57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2823" name="Text Box 58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2824" name="Text Box 59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2599404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40342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843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33849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50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851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3845" name="Text Box 56"/>
          <p:cNvSpPr txBox="1">
            <a:spLocks noChangeArrowheads="1"/>
          </p:cNvSpPr>
          <p:nvPr/>
        </p:nvSpPr>
        <p:spPr bwMode="auto">
          <a:xfrm>
            <a:off x="6172200" y="5257800"/>
            <a:ext cx="441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 unvisited nodes adjacent to G.  Backtrack (pop the stack).</a:t>
            </a:r>
          </a:p>
        </p:txBody>
      </p:sp>
      <p:sp>
        <p:nvSpPr>
          <p:cNvPr id="33846" name="Text Box 57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3847" name="Text Box 58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3848" name="Text Box 59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3324207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39318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867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34873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74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875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869" name="Text Box 56"/>
          <p:cNvSpPr txBox="1">
            <a:spLocks noChangeArrowheads="1"/>
          </p:cNvSpPr>
          <p:nvPr/>
        </p:nvSpPr>
        <p:spPr bwMode="auto">
          <a:xfrm>
            <a:off x="6172200" y="5257800"/>
            <a:ext cx="441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 unvisited nodes adjacent to E.  Backtrack (pop the stack).</a:t>
            </a:r>
          </a:p>
        </p:txBody>
      </p:sp>
      <p:sp>
        <p:nvSpPr>
          <p:cNvPr id="34870" name="Text Box 57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4871" name="Text Box 58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4872" name="Text Box 59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103428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Graph traversal/searching</a:t>
            </a:r>
          </a:p>
        </p:txBody>
      </p:sp>
      <p:pic>
        <p:nvPicPr>
          <p:cNvPr id="371715" name="Picture 3" descr="bf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514600"/>
            <a:ext cx="4160838" cy="292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4" descr="df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8022" y="2514600"/>
            <a:ext cx="4160838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248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38294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891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35897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98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899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93" name="Text Box 56"/>
          <p:cNvSpPr txBox="1">
            <a:spLocks noChangeArrowheads="1"/>
          </p:cNvSpPr>
          <p:nvPr/>
        </p:nvSpPr>
        <p:spPr bwMode="auto">
          <a:xfrm>
            <a:off x="6172200" y="5257800"/>
            <a:ext cx="441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 is unvisited and is adjacent to D. Decide to visit F next.</a:t>
            </a:r>
          </a:p>
        </p:txBody>
      </p:sp>
      <p:sp>
        <p:nvSpPr>
          <p:cNvPr id="35894" name="Text Box 57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5895" name="Text Box 58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5896" name="Text Box 59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G, H, A, B</a:t>
            </a:r>
          </a:p>
        </p:txBody>
      </p:sp>
    </p:spTree>
    <p:extLst>
      <p:ext uri="{BB962C8B-B14F-4D97-AF65-F5344CB8AC3E}">
        <p14:creationId xmlns:p14="http://schemas.microsoft.com/office/powerpoint/2010/main" val="2514249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4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Line 5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8" name="Line 6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9" name="Line 7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0" name="Line 8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1" name="Line 9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3" name="Oval 11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6874" name="Oval 12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36875" name="Oval 13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36876" name="Oval 14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36877" name="Oval 15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36878" name="Oval 16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36879" name="Oval 17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6880" name="Oval 18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36881" name="Oval 19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36882" name="Rectangle 20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6883" name="Line 21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84" name="Line 22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85" name="Text Box 23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34238" name="Group 6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915" name="Line 53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36921" name="Line 55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6922" name="Line 56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6923" name="Line 57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6917" name="Text Box 58"/>
          <p:cNvSpPr txBox="1">
            <a:spLocks noChangeArrowheads="1"/>
          </p:cNvSpPr>
          <p:nvPr/>
        </p:nvSpPr>
        <p:spPr bwMode="auto">
          <a:xfrm>
            <a:off x="6172200" y="5257800"/>
            <a:ext cx="441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 F</a:t>
            </a:r>
          </a:p>
        </p:txBody>
      </p:sp>
      <p:sp>
        <p:nvSpPr>
          <p:cNvPr id="36918" name="Text Box 59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6919" name="Text Box 60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6920" name="Text Box 120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G, H, A, B, F</a:t>
            </a:r>
          </a:p>
        </p:txBody>
      </p:sp>
    </p:spTree>
    <p:extLst>
      <p:ext uri="{BB962C8B-B14F-4D97-AF65-F5344CB8AC3E}">
        <p14:creationId xmlns:p14="http://schemas.microsoft.com/office/powerpoint/2010/main" val="775473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4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1" name="Line 5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2" name="Line 6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3" name="Line 7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5" name="Line 9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7" name="Oval 11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7898" name="Oval 12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37899" name="Oval 13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37900" name="Oval 14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37901" name="Oval 15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37902" name="Oval 16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37903" name="Oval 17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7904" name="Oval 18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37905" name="Oval 19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37906" name="Rectangle 20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7907" name="Line 21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08" name="Line 22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09" name="Text Box 23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55704" name="Group 24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939" name="Line 53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37945" name="Line 55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7946" name="Line 56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7947" name="Line 57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7941" name="Text Box 58"/>
          <p:cNvSpPr txBox="1">
            <a:spLocks noChangeArrowheads="1"/>
          </p:cNvSpPr>
          <p:nvPr/>
        </p:nvSpPr>
        <p:spPr bwMode="auto">
          <a:xfrm>
            <a:off x="6172200" y="5257800"/>
            <a:ext cx="441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 unvisited nodes adjacent to F.  Backtrack.</a:t>
            </a:r>
          </a:p>
        </p:txBody>
      </p:sp>
      <p:sp>
        <p:nvSpPr>
          <p:cNvPr id="37942" name="Text Box 59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7943" name="Text Box 60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7944" name="Text Box 61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G, H, A, B, F</a:t>
            </a:r>
          </a:p>
        </p:txBody>
      </p:sp>
    </p:spTree>
    <p:extLst>
      <p:ext uri="{BB962C8B-B14F-4D97-AF65-F5344CB8AC3E}">
        <p14:creationId xmlns:p14="http://schemas.microsoft.com/office/powerpoint/2010/main" val="29627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4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Line 5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6" name="Line 6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21" name="Oval 11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8922" name="Oval 12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38923" name="Oval 13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38924" name="Oval 14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38925" name="Oval 15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38926" name="Oval 16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38927" name="Oval 17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8928" name="Oval 18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38929" name="Oval 19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38930" name="Rectangle 20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8931" name="Line 21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32" name="Line 22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33" name="Text Box 23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56728" name="Group 24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63" name="Line 53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38969" name="Line 55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70" name="Line 56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71" name="Line 57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8965" name="Text Box 58"/>
          <p:cNvSpPr txBox="1">
            <a:spLocks noChangeArrowheads="1"/>
          </p:cNvSpPr>
          <p:nvPr/>
        </p:nvSpPr>
        <p:spPr bwMode="auto">
          <a:xfrm>
            <a:off x="6172200" y="5257800"/>
            <a:ext cx="441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 unvisited nodes adjacent to D.  Backtrack.</a:t>
            </a:r>
          </a:p>
        </p:txBody>
      </p:sp>
      <p:sp>
        <p:nvSpPr>
          <p:cNvPr id="38966" name="Text Box 59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8967" name="Text Box 60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8968" name="Text Box 61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G, H, A, B, F</a:t>
            </a:r>
          </a:p>
        </p:txBody>
      </p:sp>
    </p:spTree>
    <p:extLst>
      <p:ext uri="{BB962C8B-B14F-4D97-AF65-F5344CB8AC3E}">
        <p14:creationId xmlns:p14="http://schemas.microsoft.com/office/powerpoint/2010/main" val="3987936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6138863" y="1524001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Visited Array</a:t>
            </a:r>
          </a:p>
        </p:txBody>
      </p:sp>
      <p:graphicFrame>
        <p:nvGraphicFramePr>
          <p:cNvPr id="457750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987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8077200" y="1981200"/>
            <a:ext cx="685800" cy="3124200"/>
            <a:chOff x="4128" y="1248"/>
            <a:chExt cx="432" cy="1968"/>
          </a:xfrm>
        </p:grpSpPr>
        <p:sp>
          <p:nvSpPr>
            <p:cNvPr id="39993" name="Line 53"/>
            <p:cNvSpPr>
              <a:spLocks noChangeShapeType="1"/>
            </p:cNvSpPr>
            <p:nvPr/>
          </p:nvSpPr>
          <p:spPr bwMode="auto">
            <a:xfrm>
              <a:off x="4128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9994" name="Line 54"/>
            <p:cNvSpPr>
              <a:spLocks noChangeShapeType="1"/>
            </p:cNvSpPr>
            <p:nvPr/>
          </p:nvSpPr>
          <p:spPr bwMode="auto">
            <a:xfrm>
              <a:off x="4560" y="1248"/>
              <a:ext cx="0" cy="1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9995" name="Line 55"/>
            <p:cNvSpPr>
              <a:spLocks noChangeShapeType="1"/>
            </p:cNvSpPr>
            <p:nvPr/>
          </p:nvSpPr>
          <p:spPr bwMode="auto">
            <a:xfrm>
              <a:off x="4128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9989" name="Text Box 56"/>
          <p:cNvSpPr txBox="1">
            <a:spLocks noChangeArrowheads="1"/>
          </p:cNvSpPr>
          <p:nvPr/>
        </p:nvSpPr>
        <p:spPr bwMode="auto">
          <a:xfrm>
            <a:off x="6172200" y="5257800"/>
            <a:ext cx="441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Stack is empty.  Depth-first traversal is done.</a:t>
            </a:r>
          </a:p>
        </p:txBody>
      </p:sp>
      <p:sp>
        <p:nvSpPr>
          <p:cNvPr id="39990" name="Text Box 57"/>
          <p:cNvSpPr txBox="1">
            <a:spLocks noChangeArrowheads="1"/>
          </p:cNvSpPr>
          <p:nvPr/>
        </p:nvSpPr>
        <p:spPr bwMode="auto">
          <a:xfrm>
            <a:off x="8153400" y="1828800"/>
            <a:ext cx="533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9991" name="Text Box 58"/>
          <p:cNvSpPr txBox="1">
            <a:spLocks noChangeArrowheads="1"/>
          </p:cNvSpPr>
          <p:nvPr/>
        </p:nvSpPr>
        <p:spPr bwMode="auto">
          <a:xfrm>
            <a:off x="8077200" y="1981201"/>
            <a:ext cx="685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ko-KR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9992" name="Text Box 59"/>
          <p:cNvSpPr txBox="1">
            <a:spLocks noChangeArrowheads="1"/>
          </p:cNvSpPr>
          <p:nvPr/>
        </p:nvSpPr>
        <p:spPr bwMode="auto">
          <a:xfrm>
            <a:off x="1905000" y="5029200"/>
            <a:ext cx="411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 order nodes are visited: 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D, C, E, G, H, A, B, F</a:t>
            </a:r>
          </a:p>
        </p:txBody>
      </p:sp>
    </p:spTree>
    <p:extLst>
      <p:ext uri="{BB962C8B-B14F-4D97-AF65-F5344CB8AC3E}">
        <p14:creationId xmlns:p14="http://schemas.microsoft.com/office/powerpoint/2010/main" val="1758022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 bwMode="auto">
          <a:xfrm>
            <a:off x="2133600" y="228600"/>
            <a:ext cx="8229600" cy="1143000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cap="none" dirty="0">
                <a:ea typeface="굴림" pitchFamily="34" charset="-127"/>
                <a:cs typeface="Times New Roman" pitchFamily="18" charset="0"/>
              </a:rPr>
              <a:t>ANOTHER DFS EXAMPLE</a:t>
            </a:r>
            <a:endParaRPr lang="ur-PK" altLang="ko-KR" cap="none" dirty="0">
              <a:cs typeface="휴먼매직체"/>
            </a:endParaRPr>
          </a:p>
        </p:txBody>
      </p:sp>
      <p:grpSp>
        <p:nvGrpSpPr>
          <p:cNvPr id="2" name="Content Placeholder 3"/>
          <p:cNvGrpSpPr>
            <a:grpSpLocks noGrp="1"/>
          </p:cNvGrpSpPr>
          <p:nvPr/>
        </p:nvGrpSpPr>
        <p:grpSpPr bwMode="auto">
          <a:xfrm>
            <a:off x="3573464" y="1993900"/>
            <a:ext cx="4960937" cy="2730500"/>
            <a:chOff x="1104" y="1008"/>
            <a:chExt cx="2402" cy="1535"/>
          </a:xfrm>
        </p:grpSpPr>
        <p:sp>
          <p:nvSpPr>
            <p:cNvPr id="40972" name="Oval 4"/>
            <p:cNvSpPr>
              <a:spLocks noChangeArrowheads="1"/>
            </p:cNvSpPr>
            <p:nvPr/>
          </p:nvSpPr>
          <p:spPr bwMode="auto">
            <a:xfrm>
              <a:off x="1104" y="100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rPr>
                <a:t>A</a:t>
              </a:r>
            </a:p>
          </p:txBody>
        </p:sp>
        <p:sp>
          <p:nvSpPr>
            <p:cNvPr id="40973" name="Oval 5"/>
            <p:cNvSpPr>
              <a:spLocks noChangeArrowheads="1"/>
            </p:cNvSpPr>
            <p:nvPr/>
          </p:nvSpPr>
          <p:spPr bwMode="auto">
            <a:xfrm>
              <a:off x="1104" y="2164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rPr>
                <a:t>D</a:t>
              </a:r>
            </a:p>
          </p:txBody>
        </p:sp>
        <p:sp>
          <p:nvSpPr>
            <p:cNvPr id="40974" name="Oval 6"/>
            <p:cNvSpPr>
              <a:spLocks noChangeArrowheads="1"/>
            </p:cNvSpPr>
            <p:nvPr/>
          </p:nvSpPr>
          <p:spPr bwMode="auto">
            <a:xfrm>
              <a:off x="2137" y="2207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rPr>
                <a:t>E</a:t>
              </a:r>
            </a:p>
          </p:txBody>
        </p:sp>
        <p:sp>
          <p:nvSpPr>
            <p:cNvPr id="40975" name="Oval 7"/>
            <p:cNvSpPr>
              <a:spLocks noChangeArrowheads="1"/>
            </p:cNvSpPr>
            <p:nvPr/>
          </p:nvSpPr>
          <p:spPr bwMode="auto">
            <a:xfrm>
              <a:off x="2070" y="100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rPr>
                <a:t>B</a:t>
              </a:r>
            </a:p>
          </p:txBody>
        </p:sp>
        <p:sp>
          <p:nvSpPr>
            <p:cNvPr id="40976" name="Oval 8"/>
            <p:cNvSpPr>
              <a:spLocks noChangeArrowheads="1"/>
            </p:cNvSpPr>
            <p:nvPr/>
          </p:nvSpPr>
          <p:spPr bwMode="auto">
            <a:xfrm>
              <a:off x="3170" y="2207"/>
              <a:ext cx="336" cy="29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rPr>
                <a:t>F</a:t>
              </a:r>
            </a:p>
          </p:txBody>
        </p:sp>
        <p:sp>
          <p:nvSpPr>
            <p:cNvPr id="40977" name="Oval 12"/>
            <p:cNvSpPr>
              <a:spLocks noChangeArrowheads="1"/>
            </p:cNvSpPr>
            <p:nvPr/>
          </p:nvSpPr>
          <p:spPr bwMode="auto">
            <a:xfrm>
              <a:off x="3140" y="100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2400">
                  <a:solidFill>
                    <a:srgbClr val="000000"/>
                  </a:solidFill>
                  <a:latin typeface="Times New Roman" pitchFamily="18" charset="0"/>
                  <a:ea typeface="굴림" pitchFamily="34" charset="-127"/>
                </a:rPr>
                <a:t>C</a:t>
              </a:r>
            </a:p>
          </p:txBody>
        </p:sp>
      </p:grpSp>
      <p:cxnSp>
        <p:nvCxnSpPr>
          <p:cNvPr id="40964" name="Straight Arrow Connector 23"/>
          <p:cNvCxnSpPr>
            <a:cxnSpLocks noChangeShapeType="1"/>
          </p:cNvCxnSpPr>
          <p:nvPr/>
        </p:nvCxnSpPr>
        <p:spPr bwMode="auto">
          <a:xfrm>
            <a:off x="4267201" y="2292350"/>
            <a:ext cx="13001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965" name="Straight Arrow Connector 25"/>
          <p:cNvCxnSpPr>
            <a:cxnSpLocks noChangeShapeType="1"/>
          </p:cNvCxnSpPr>
          <p:nvPr/>
        </p:nvCxnSpPr>
        <p:spPr bwMode="auto">
          <a:xfrm rot="16200000" flipH="1">
            <a:off x="4131470" y="2537620"/>
            <a:ext cx="1711325" cy="16430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966" name="Straight Arrow Connector 27"/>
          <p:cNvCxnSpPr>
            <a:cxnSpLocks noChangeShapeType="1"/>
          </p:cNvCxnSpPr>
          <p:nvPr/>
        </p:nvCxnSpPr>
        <p:spPr bwMode="auto">
          <a:xfrm rot="5400000">
            <a:off x="3190876" y="3321051"/>
            <a:ext cx="14589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967" name="Straight Arrow Connector 29"/>
          <p:cNvCxnSpPr>
            <a:cxnSpLocks noChangeShapeType="1"/>
          </p:cNvCxnSpPr>
          <p:nvPr/>
        </p:nvCxnSpPr>
        <p:spPr bwMode="auto">
          <a:xfrm>
            <a:off x="6262688" y="2292350"/>
            <a:ext cx="15160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968" name="Straight Arrow Connector 34"/>
          <p:cNvCxnSpPr>
            <a:cxnSpLocks noChangeShapeType="1"/>
          </p:cNvCxnSpPr>
          <p:nvPr/>
        </p:nvCxnSpPr>
        <p:spPr bwMode="auto">
          <a:xfrm rot="16200000" flipH="1">
            <a:off x="5215732" y="3290094"/>
            <a:ext cx="1536700" cy="138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969" name="Straight Arrow Connector 38"/>
          <p:cNvCxnSpPr>
            <a:cxnSpLocks noChangeShapeType="1"/>
          </p:cNvCxnSpPr>
          <p:nvPr/>
        </p:nvCxnSpPr>
        <p:spPr bwMode="auto">
          <a:xfrm rot="16200000" flipH="1">
            <a:off x="7387432" y="3328194"/>
            <a:ext cx="1536700" cy="61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970" name="Straight Arrow Connector 43"/>
          <p:cNvCxnSpPr>
            <a:cxnSpLocks noChangeShapeType="1"/>
          </p:cNvCxnSpPr>
          <p:nvPr/>
        </p:nvCxnSpPr>
        <p:spPr bwMode="auto">
          <a:xfrm flipV="1">
            <a:off x="6400801" y="4387850"/>
            <a:ext cx="1439863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971" name="TextBox 24"/>
          <p:cNvSpPr txBox="1">
            <a:spLocks noChangeArrowheads="1"/>
          </p:cNvSpPr>
          <p:nvPr/>
        </p:nvSpPr>
        <p:spPr bwMode="auto">
          <a:xfrm>
            <a:off x="5486400" y="5105401"/>
            <a:ext cx="205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 B C F E D</a:t>
            </a:r>
            <a:endParaRPr lang="ur-PK" altLang="ko-KR" sz="2400" b="1">
              <a:solidFill>
                <a:srgbClr val="000000"/>
              </a:solidFill>
              <a:latin typeface="Times New Roman" pitchFamily="18" charset="0"/>
              <a:ea typeface="맑은 고딕" panose="020B0503020000020004" pitchFamily="34" charset="-127"/>
              <a:cs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2919750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DD53F3B-F26A-4C68-9145-4A41B013058E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96326"/>
            <a:ext cx="7924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BFS visits nodes level by level</a:t>
            </a:r>
          </a:p>
          <a:p>
            <a:pPr eaLnBrk="1" hangingPunct="1"/>
            <a:r>
              <a:rPr lang="en-US" sz="2800" dirty="0"/>
              <a:t>Start from a given vertex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</a:p>
          <a:p>
            <a:pPr eaLnBrk="1" hangingPunct="1"/>
            <a:r>
              <a:rPr lang="en-US" sz="2800" dirty="0"/>
              <a:t>Visit all adjacent vertices of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</a:p>
          <a:p>
            <a:pPr eaLnBrk="1" hangingPunct="1"/>
            <a:r>
              <a:rPr lang="en-US" sz="2800" dirty="0"/>
              <a:t>Visit all adjacent vertices of first adjacent vertex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w</a:t>
            </a:r>
            <a:r>
              <a:rPr lang="en-US" sz="2800" dirty="0"/>
              <a:t> of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</a:p>
          <a:p>
            <a:pPr eaLnBrk="1" hangingPunct="1"/>
            <a:r>
              <a:rPr lang="en-US" sz="2800" dirty="0"/>
              <a:t>Then visit all adjacent vertices of second adjacent vertex </a:t>
            </a:r>
            <a:r>
              <a:rPr lang="en-US" sz="2800" i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of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sz="2800" dirty="0"/>
              <a:t>   …   etc.</a:t>
            </a:r>
          </a:p>
        </p:txBody>
      </p:sp>
      <p:pic>
        <p:nvPicPr>
          <p:cNvPr id="5" name="Picture 3" descr="bf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9168" y="1436688"/>
            <a:ext cx="2643187" cy="199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021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7095CF1-B523-426F-81DE-2303B7A85B0A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 Algorithm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9762"/>
            <a:ext cx="8229600" cy="4948238"/>
          </a:xfrm>
        </p:spPr>
        <p:txBody>
          <a:bodyPr>
            <a:normAutofit/>
          </a:bodyPr>
          <a:lstStyle/>
          <a:p>
            <a:pPr marL="660400" indent="-660400">
              <a:buFontTx/>
              <a:buAutoNum type="arabicPeriod"/>
            </a:pPr>
            <a:r>
              <a:rPr lang="en-US" sz="2800" dirty="0"/>
              <a:t>Visit the start vertex</a:t>
            </a:r>
          </a:p>
          <a:p>
            <a:pPr marL="660400" indent="-660400">
              <a:buFontTx/>
              <a:buAutoNum type="arabicPeriod"/>
            </a:pPr>
            <a:r>
              <a:rPr lang="en-US" sz="2800" dirty="0"/>
              <a:t>Initialize queue to contain the start vertex</a:t>
            </a:r>
          </a:p>
          <a:p>
            <a:pPr marL="660400" indent="-660400">
              <a:buFontTx/>
              <a:buAutoNum type="arabicPeriod"/>
            </a:pPr>
            <a:r>
              <a:rPr lang="en-US" sz="2800" dirty="0"/>
              <a:t>While queue not empty do</a:t>
            </a:r>
          </a:p>
          <a:p>
            <a:pPr marL="1035050" lvl="1" indent="-577850">
              <a:buFontTx/>
              <a:buAutoNum type="alphaLcPeriod"/>
            </a:pPr>
            <a:r>
              <a:rPr lang="en-US" sz="2400" dirty="0"/>
              <a:t>Remove a vertex </a:t>
            </a:r>
            <a:r>
              <a:rPr lang="en-US" sz="2400" b="1" i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sz="2400" dirty="0"/>
              <a:t> from the queue</a:t>
            </a:r>
          </a:p>
          <a:p>
            <a:pPr marL="1035050" lvl="1" indent="-577850">
              <a:buFontTx/>
              <a:buAutoNum type="alphaLcPeriod"/>
            </a:pPr>
            <a:r>
              <a:rPr lang="en-US" sz="2400" dirty="0"/>
              <a:t>For all vertices </a:t>
            </a:r>
            <a:r>
              <a:rPr lang="en-US" sz="2400" b="1" i="1" dirty="0">
                <a:solidFill>
                  <a:srgbClr val="FF0000"/>
                </a:solidFill>
                <a:latin typeface="Courier New" pitchFamily="49" charset="0"/>
              </a:rPr>
              <a:t>w</a:t>
            </a:r>
            <a:r>
              <a:rPr lang="en-US" sz="2400" dirty="0"/>
              <a:t> adjacent to </a:t>
            </a:r>
            <a:r>
              <a:rPr lang="en-US" sz="2400" b="1" i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sz="2400" dirty="0"/>
              <a:t> do:</a:t>
            </a:r>
            <a:br>
              <a:rPr lang="en-US" sz="2400" dirty="0"/>
            </a:br>
            <a:r>
              <a:rPr lang="en-US" sz="2400" dirty="0"/>
              <a:t>      If </a:t>
            </a:r>
            <a:r>
              <a:rPr lang="en-US" sz="2400" b="1" i="1" dirty="0">
                <a:solidFill>
                  <a:srgbClr val="FF0000"/>
                </a:solidFill>
                <a:latin typeface="Courier New" pitchFamily="49" charset="0"/>
              </a:rPr>
              <a:t>w</a:t>
            </a:r>
            <a:r>
              <a:rPr lang="en-US" sz="2400" b="1" i="1" dirty="0">
                <a:solidFill>
                  <a:srgbClr val="6666FF"/>
                </a:solidFill>
                <a:latin typeface="Courier New" pitchFamily="49" charset="0"/>
              </a:rPr>
              <a:t> </a:t>
            </a:r>
            <a:r>
              <a:rPr lang="en-US" sz="2400" dirty="0"/>
              <a:t>has not been visited then:</a:t>
            </a:r>
          </a:p>
          <a:p>
            <a:pPr marL="2241550" lvl="4" indent="-412750">
              <a:buFontTx/>
              <a:buAutoNum type="romanLcPeriod"/>
            </a:pPr>
            <a:r>
              <a:rPr lang="en-US" sz="2400" dirty="0"/>
              <a:t>Visit </a:t>
            </a:r>
            <a:r>
              <a:rPr lang="en-US" sz="2400" b="1" i="1" dirty="0">
                <a:solidFill>
                  <a:srgbClr val="FF0000"/>
                </a:solidFill>
                <a:latin typeface="Courier New" pitchFamily="49" charset="0"/>
              </a:rPr>
              <a:t>w</a:t>
            </a:r>
          </a:p>
          <a:p>
            <a:pPr marL="2241550" lvl="4" indent="-412750">
              <a:buFontTx/>
              <a:buAutoNum type="romanLcPeriod"/>
            </a:pPr>
            <a:r>
              <a:rPr lang="en-US" sz="2400" dirty="0"/>
              <a:t>Add </a:t>
            </a:r>
            <a:r>
              <a:rPr lang="en-US" sz="2400" b="1" i="1" dirty="0">
                <a:solidFill>
                  <a:srgbClr val="FF0000"/>
                </a:solidFill>
                <a:latin typeface="Courier New" pitchFamily="49" charset="0"/>
              </a:rPr>
              <a:t>w</a:t>
            </a:r>
            <a:r>
              <a:rPr lang="en-US" sz="2400" b="1" i="1" dirty="0">
                <a:solidFill>
                  <a:srgbClr val="6666FF"/>
                </a:solidFill>
                <a:latin typeface="Courier New" pitchFamily="49" charset="0"/>
              </a:rPr>
              <a:t> </a:t>
            </a:r>
            <a:r>
              <a:rPr lang="en-US" sz="2400" dirty="0"/>
              <a:t>to queue</a:t>
            </a:r>
          </a:p>
          <a:p>
            <a:pPr marL="1035050" lvl="1" indent="-577850">
              <a:buNone/>
            </a:pPr>
            <a:r>
              <a:rPr lang="en-US" sz="2400" dirty="0"/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2563860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3A635D6-73E3-47D7-BE66-7140DE299759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Breadth-First Search Example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3949701"/>
            <a:ext cx="8229600" cy="2176463"/>
          </a:xfrm>
        </p:spPr>
        <p:txBody>
          <a:bodyPr/>
          <a:lstStyle/>
          <a:p>
            <a:pPr eaLnBrk="1" hangingPunct="1"/>
            <a:r>
              <a:rPr lang="en-US" sz="2800"/>
              <a:t>If we start at vertex 1 then a valid breadth-first order would be: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3801" y="2209801"/>
            <a:ext cx="4657725" cy="1731963"/>
            <a:chOff x="480" y="1115"/>
            <a:chExt cx="2934" cy="1091"/>
          </a:xfrm>
        </p:grpSpPr>
        <p:sp>
          <p:nvSpPr>
            <p:cNvPr id="46087" name="Oval 5"/>
            <p:cNvSpPr>
              <a:spLocks noChangeArrowheads="1"/>
            </p:cNvSpPr>
            <p:nvPr/>
          </p:nvSpPr>
          <p:spPr bwMode="auto">
            <a:xfrm>
              <a:off x="1440" y="1148"/>
              <a:ext cx="374" cy="1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46088" name="Oval 6"/>
            <p:cNvSpPr>
              <a:spLocks noChangeArrowheads="1"/>
            </p:cNvSpPr>
            <p:nvPr/>
          </p:nvSpPr>
          <p:spPr bwMode="auto">
            <a:xfrm>
              <a:off x="3040" y="1780"/>
              <a:ext cx="374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5</a:t>
              </a:r>
            </a:p>
          </p:txBody>
        </p:sp>
        <p:sp>
          <p:nvSpPr>
            <p:cNvPr id="46089" name="Oval 7"/>
            <p:cNvSpPr>
              <a:spLocks noChangeArrowheads="1"/>
            </p:cNvSpPr>
            <p:nvPr/>
          </p:nvSpPr>
          <p:spPr bwMode="auto">
            <a:xfrm>
              <a:off x="2208" y="1115"/>
              <a:ext cx="374" cy="1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3</a:t>
              </a:r>
            </a:p>
          </p:txBody>
        </p:sp>
        <p:sp>
          <p:nvSpPr>
            <p:cNvPr id="46090" name="Oval 8"/>
            <p:cNvSpPr>
              <a:spLocks noChangeArrowheads="1"/>
            </p:cNvSpPr>
            <p:nvPr/>
          </p:nvSpPr>
          <p:spPr bwMode="auto">
            <a:xfrm>
              <a:off x="992" y="2012"/>
              <a:ext cx="374" cy="1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0</a:t>
              </a:r>
            </a:p>
          </p:txBody>
        </p:sp>
        <p:sp>
          <p:nvSpPr>
            <p:cNvPr id="46091" name="Oval 9"/>
            <p:cNvSpPr>
              <a:spLocks noChangeArrowheads="1"/>
            </p:cNvSpPr>
            <p:nvPr/>
          </p:nvSpPr>
          <p:spPr bwMode="auto">
            <a:xfrm>
              <a:off x="2208" y="1613"/>
              <a:ext cx="374" cy="1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6</a:t>
              </a:r>
            </a:p>
          </p:txBody>
        </p:sp>
        <p:sp>
          <p:nvSpPr>
            <p:cNvPr id="46092" name="Oval 10"/>
            <p:cNvSpPr>
              <a:spLocks noChangeArrowheads="1"/>
            </p:cNvSpPr>
            <p:nvPr/>
          </p:nvSpPr>
          <p:spPr bwMode="auto">
            <a:xfrm>
              <a:off x="2912" y="1281"/>
              <a:ext cx="374" cy="1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4</a:t>
              </a:r>
            </a:p>
          </p:txBody>
        </p:sp>
        <p:sp>
          <p:nvSpPr>
            <p:cNvPr id="46093" name="Oval 11"/>
            <p:cNvSpPr>
              <a:spLocks noChangeArrowheads="1"/>
            </p:cNvSpPr>
            <p:nvPr/>
          </p:nvSpPr>
          <p:spPr bwMode="auto">
            <a:xfrm>
              <a:off x="1440" y="1680"/>
              <a:ext cx="374" cy="1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7</a:t>
              </a:r>
            </a:p>
          </p:txBody>
        </p:sp>
        <p:sp>
          <p:nvSpPr>
            <p:cNvPr id="46094" name="Oval 12"/>
            <p:cNvSpPr>
              <a:spLocks noChangeArrowheads="1"/>
            </p:cNvSpPr>
            <p:nvPr/>
          </p:nvSpPr>
          <p:spPr bwMode="auto">
            <a:xfrm>
              <a:off x="480" y="1414"/>
              <a:ext cx="374" cy="1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1</a:t>
              </a:r>
            </a:p>
          </p:txBody>
        </p:sp>
        <p:sp>
          <p:nvSpPr>
            <p:cNvPr id="46095" name="Line 13"/>
            <p:cNvSpPr>
              <a:spLocks noChangeShapeType="1"/>
            </p:cNvSpPr>
            <p:nvPr/>
          </p:nvSpPr>
          <p:spPr bwMode="auto">
            <a:xfrm flipV="1">
              <a:off x="859" y="1312"/>
              <a:ext cx="64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096" name="Line 14"/>
            <p:cNvSpPr>
              <a:spLocks noChangeShapeType="1"/>
            </p:cNvSpPr>
            <p:nvPr/>
          </p:nvSpPr>
          <p:spPr bwMode="auto">
            <a:xfrm>
              <a:off x="1627" y="1345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097" name="Line 15"/>
            <p:cNvSpPr>
              <a:spLocks noChangeShapeType="1"/>
            </p:cNvSpPr>
            <p:nvPr/>
          </p:nvSpPr>
          <p:spPr bwMode="auto">
            <a:xfrm flipV="1">
              <a:off x="1819" y="1710"/>
              <a:ext cx="384" cy="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098" name="Line 16"/>
            <p:cNvSpPr>
              <a:spLocks noChangeShapeType="1"/>
            </p:cNvSpPr>
            <p:nvPr/>
          </p:nvSpPr>
          <p:spPr bwMode="auto">
            <a:xfrm flipV="1">
              <a:off x="1243" y="1843"/>
              <a:ext cx="256" cy="1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099" name="Line 17"/>
            <p:cNvSpPr>
              <a:spLocks noChangeShapeType="1"/>
            </p:cNvSpPr>
            <p:nvPr/>
          </p:nvSpPr>
          <p:spPr bwMode="auto">
            <a:xfrm flipH="1" flipV="1">
              <a:off x="1819" y="1245"/>
              <a:ext cx="512" cy="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00" name="Line 18"/>
            <p:cNvSpPr>
              <a:spLocks noChangeShapeType="1"/>
            </p:cNvSpPr>
            <p:nvPr/>
          </p:nvSpPr>
          <p:spPr bwMode="auto">
            <a:xfrm>
              <a:off x="2331" y="1312"/>
              <a:ext cx="64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01" name="Line 19"/>
            <p:cNvSpPr>
              <a:spLocks noChangeShapeType="1"/>
            </p:cNvSpPr>
            <p:nvPr/>
          </p:nvSpPr>
          <p:spPr bwMode="auto">
            <a:xfrm flipH="1">
              <a:off x="2587" y="1478"/>
              <a:ext cx="384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02" name="Line 20"/>
            <p:cNvSpPr>
              <a:spLocks noChangeShapeType="1"/>
            </p:cNvSpPr>
            <p:nvPr/>
          </p:nvSpPr>
          <p:spPr bwMode="auto">
            <a:xfrm>
              <a:off x="3163" y="1478"/>
              <a:ext cx="64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03" name="Line 21"/>
            <p:cNvSpPr>
              <a:spLocks noChangeShapeType="1"/>
            </p:cNvSpPr>
            <p:nvPr/>
          </p:nvSpPr>
          <p:spPr bwMode="auto">
            <a:xfrm>
              <a:off x="2523" y="1810"/>
              <a:ext cx="512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65590" name="Rectangle 22"/>
          <p:cNvSpPr>
            <a:spLocks noChangeArrowheads="1"/>
          </p:cNvSpPr>
          <p:nvPr/>
        </p:nvSpPr>
        <p:spPr bwMode="auto">
          <a:xfrm>
            <a:off x="4151313" y="5157789"/>
            <a:ext cx="2416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1,2,3,7,6,0,5,4</a:t>
            </a:r>
          </a:p>
        </p:txBody>
      </p:sp>
    </p:spTree>
    <p:extLst>
      <p:ext uri="{BB962C8B-B14F-4D97-AF65-F5344CB8AC3E}">
        <p14:creationId xmlns:p14="http://schemas.microsoft.com/office/powerpoint/2010/main" val="260594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6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702436" y="1860030"/>
            <a:ext cx="23599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Breadth First Search: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66060" y="2234382"/>
            <a:ext cx="3352800" cy="2667000"/>
            <a:chOff x="720" y="1344"/>
            <a:chExt cx="2592" cy="2064"/>
          </a:xfrm>
        </p:grpSpPr>
        <p:sp>
          <p:nvSpPr>
            <p:cNvPr id="109573" name="Oval 5"/>
            <p:cNvSpPr>
              <a:spLocks noChangeArrowheads="1"/>
            </p:cNvSpPr>
            <p:nvPr/>
          </p:nvSpPr>
          <p:spPr bwMode="auto">
            <a:xfrm>
              <a:off x="1584" y="13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9574" name="Oval 6"/>
            <p:cNvSpPr>
              <a:spLocks noChangeArrowheads="1"/>
            </p:cNvSpPr>
            <p:nvPr/>
          </p:nvSpPr>
          <p:spPr bwMode="auto">
            <a:xfrm>
              <a:off x="1584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9575" name="Oval 7"/>
            <p:cNvSpPr>
              <a:spLocks noChangeArrowheads="1"/>
            </p:cNvSpPr>
            <p:nvPr/>
          </p:nvSpPr>
          <p:spPr bwMode="auto">
            <a:xfrm>
              <a:off x="1584" y="25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09576" name="Oval 8"/>
            <p:cNvSpPr>
              <a:spLocks noChangeArrowheads="1"/>
            </p:cNvSpPr>
            <p:nvPr/>
          </p:nvSpPr>
          <p:spPr bwMode="auto">
            <a:xfrm>
              <a:off x="1584" y="31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9577" name="Oval 9"/>
            <p:cNvSpPr>
              <a:spLocks noChangeArrowheads="1"/>
            </p:cNvSpPr>
            <p:nvPr/>
          </p:nvSpPr>
          <p:spPr bwMode="auto">
            <a:xfrm>
              <a:off x="2304" y="13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09578" name="Oval 10"/>
            <p:cNvSpPr>
              <a:spLocks noChangeArrowheads="1"/>
            </p:cNvSpPr>
            <p:nvPr/>
          </p:nvSpPr>
          <p:spPr bwMode="auto">
            <a:xfrm>
              <a:off x="2616" y="27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109579" name="Oval 11"/>
            <p:cNvSpPr>
              <a:spLocks noChangeArrowheads="1"/>
            </p:cNvSpPr>
            <p:nvPr/>
          </p:nvSpPr>
          <p:spPr bwMode="auto">
            <a:xfrm>
              <a:off x="2304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09580" name="Oval 12"/>
            <p:cNvSpPr>
              <a:spLocks noChangeArrowheads="1"/>
            </p:cNvSpPr>
            <p:nvPr/>
          </p:nvSpPr>
          <p:spPr bwMode="auto">
            <a:xfrm>
              <a:off x="720" y="22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9581" name="Oval 13"/>
            <p:cNvSpPr>
              <a:spLocks noChangeArrowheads="1"/>
            </p:cNvSpPr>
            <p:nvPr/>
          </p:nvSpPr>
          <p:spPr bwMode="auto">
            <a:xfrm>
              <a:off x="3072" y="17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9582" name="Line 14"/>
            <p:cNvSpPr>
              <a:spLocks noChangeShapeType="1"/>
            </p:cNvSpPr>
            <p:nvPr/>
          </p:nvSpPr>
          <p:spPr bwMode="auto">
            <a:xfrm flipV="1">
              <a:off x="912" y="1536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583" name="Line 15"/>
            <p:cNvSpPr>
              <a:spLocks noChangeShapeType="1"/>
            </p:cNvSpPr>
            <p:nvPr/>
          </p:nvSpPr>
          <p:spPr bwMode="auto">
            <a:xfrm>
              <a:off x="960" y="2352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584" name="Line 16"/>
            <p:cNvSpPr>
              <a:spLocks noChangeShapeType="1"/>
            </p:cNvSpPr>
            <p:nvPr/>
          </p:nvSpPr>
          <p:spPr bwMode="auto">
            <a:xfrm>
              <a:off x="864" y="2448"/>
              <a:ext cx="72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585" name="Line 17"/>
            <p:cNvSpPr>
              <a:spLocks noChangeShapeType="1"/>
            </p:cNvSpPr>
            <p:nvPr/>
          </p:nvSpPr>
          <p:spPr bwMode="auto">
            <a:xfrm flipV="1">
              <a:off x="1824" y="292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586" name="Line 18"/>
            <p:cNvSpPr>
              <a:spLocks noChangeShapeType="1"/>
            </p:cNvSpPr>
            <p:nvPr/>
          </p:nvSpPr>
          <p:spPr bwMode="auto">
            <a:xfrm>
              <a:off x="1824" y="2736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587" name="Line 19"/>
            <p:cNvSpPr>
              <a:spLocks noChangeShapeType="1"/>
            </p:cNvSpPr>
            <p:nvPr/>
          </p:nvSpPr>
          <p:spPr bwMode="auto">
            <a:xfrm>
              <a:off x="1824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588" name="Line 20"/>
            <p:cNvSpPr>
              <a:spLocks noChangeShapeType="1"/>
            </p:cNvSpPr>
            <p:nvPr/>
          </p:nvSpPr>
          <p:spPr bwMode="auto">
            <a:xfrm>
              <a:off x="2424" y="15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2544" y="1488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H="1">
              <a:off x="2784" y="2016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591" name="Line 23"/>
            <p:cNvSpPr>
              <a:spLocks noChangeShapeType="1"/>
            </p:cNvSpPr>
            <p:nvPr/>
          </p:nvSpPr>
          <p:spPr bwMode="auto">
            <a:xfrm flipH="1">
              <a:off x="1824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592" name="Line 24"/>
            <p:cNvSpPr>
              <a:spLocks noChangeShapeType="1"/>
            </p:cNvSpPr>
            <p:nvPr/>
          </p:nvSpPr>
          <p:spPr bwMode="auto">
            <a:xfrm flipH="1" flipV="1">
              <a:off x="1776" y="1536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593" name="Line 25"/>
            <p:cNvSpPr>
              <a:spLocks noChangeShapeType="1"/>
            </p:cNvSpPr>
            <p:nvPr/>
          </p:nvSpPr>
          <p:spPr bwMode="auto">
            <a:xfrm flipV="1">
              <a:off x="1680" y="15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594" name="Line 26"/>
            <p:cNvSpPr>
              <a:spLocks noChangeShapeType="1"/>
            </p:cNvSpPr>
            <p:nvPr/>
          </p:nvSpPr>
          <p:spPr bwMode="auto">
            <a:xfrm flipV="1">
              <a:off x="1656" y="22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9595" name="Line 27"/>
            <p:cNvSpPr>
              <a:spLocks noChangeShapeType="1"/>
            </p:cNvSpPr>
            <p:nvPr/>
          </p:nvSpPr>
          <p:spPr bwMode="auto">
            <a:xfrm>
              <a:off x="1744" y="22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6308725" y="2324100"/>
            <a:ext cx="12557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  B  D  E</a:t>
            </a:r>
          </a:p>
        </p:txBody>
      </p:sp>
      <p:sp>
        <p:nvSpPr>
          <p:cNvPr id="109597" name="Text Box 29"/>
          <p:cNvSpPr txBox="1">
            <a:spLocks noChangeArrowheads="1"/>
          </p:cNvSpPr>
          <p:nvPr/>
        </p:nvSpPr>
        <p:spPr bwMode="auto">
          <a:xfrm>
            <a:off x="6318250" y="2757488"/>
            <a:ext cx="15266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  B  D  E  F</a:t>
            </a:r>
          </a:p>
        </p:txBody>
      </p:sp>
      <p:sp>
        <p:nvSpPr>
          <p:cNvPr id="109598" name="Text Box 30"/>
          <p:cNvSpPr txBox="1">
            <a:spLocks noChangeArrowheads="1"/>
          </p:cNvSpPr>
          <p:nvPr/>
        </p:nvSpPr>
        <p:spPr bwMode="auto">
          <a:xfrm>
            <a:off x="6330950" y="3138488"/>
            <a:ext cx="21405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  B  D  E  F  C  H</a:t>
            </a:r>
          </a:p>
        </p:txBody>
      </p:sp>
      <p:sp>
        <p:nvSpPr>
          <p:cNvPr id="109599" name="Text Box 31"/>
          <p:cNvSpPr txBox="1">
            <a:spLocks noChangeArrowheads="1"/>
          </p:cNvSpPr>
          <p:nvPr/>
        </p:nvSpPr>
        <p:spPr bwMode="auto">
          <a:xfrm>
            <a:off x="6339916" y="3505124"/>
            <a:ext cx="2667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  B  D  E  F  C  H  G  I</a:t>
            </a:r>
          </a:p>
        </p:txBody>
      </p:sp>
      <p:sp>
        <p:nvSpPr>
          <p:cNvPr id="109600" name="Text Box 32"/>
          <p:cNvSpPr txBox="1">
            <a:spLocks noChangeArrowheads="1"/>
          </p:cNvSpPr>
          <p:nvPr/>
        </p:nvSpPr>
        <p:spPr bwMode="auto">
          <a:xfrm>
            <a:off x="1905001" y="54102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9601" name="Text Box 33"/>
          <p:cNvSpPr txBox="1">
            <a:spLocks noChangeArrowheads="1"/>
          </p:cNvSpPr>
          <p:nvPr/>
        </p:nvSpPr>
        <p:spPr bwMode="auto">
          <a:xfrm>
            <a:off x="1603376" y="4847856"/>
            <a:ext cx="88575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As was true with depth-first search, a breadth-first search from some vertices may fail to locate all the vertices. </a:t>
            </a:r>
          </a:p>
        </p:txBody>
      </p:sp>
      <p:sp>
        <p:nvSpPr>
          <p:cNvPr id="109602" name="Text Box 34"/>
          <p:cNvSpPr txBox="1">
            <a:spLocks noChangeArrowheads="1"/>
          </p:cNvSpPr>
          <p:nvPr/>
        </p:nvSpPr>
        <p:spPr bwMode="auto">
          <a:xfrm>
            <a:off x="1603375" y="5571635"/>
            <a:ext cx="32691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A breadth-first search from B: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	B  F  G  I  H  C  D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E8ADB9C-FEB2-AB2E-BCEE-78306817FD69}"/>
              </a:ext>
            </a:extLst>
          </p:cNvPr>
          <p:cNvSpPr/>
          <p:nvPr/>
        </p:nvSpPr>
        <p:spPr>
          <a:xfrm>
            <a:off x="3780027" y="4494237"/>
            <a:ext cx="521876" cy="485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PK" sz="2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6AA904-586D-91B3-80AB-FB3EDEED0012}"/>
              </a:ext>
            </a:extLst>
          </p:cNvPr>
          <p:cNvSpPr/>
          <p:nvPr/>
        </p:nvSpPr>
        <p:spPr>
          <a:xfrm>
            <a:off x="4727739" y="2132950"/>
            <a:ext cx="521876" cy="485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PK" sz="2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BB07FB-1005-687A-140B-C412F107DAE2}"/>
              </a:ext>
            </a:extLst>
          </p:cNvPr>
          <p:cNvSpPr/>
          <p:nvPr/>
        </p:nvSpPr>
        <p:spPr>
          <a:xfrm>
            <a:off x="5112855" y="3954618"/>
            <a:ext cx="521876" cy="485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PK" sz="2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8222DA-F750-6F21-8EC0-536B05E548FE}"/>
              </a:ext>
            </a:extLst>
          </p:cNvPr>
          <p:cNvSpPr/>
          <p:nvPr/>
        </p:nvSpPr>
        <p:spPr>
          <a:xfrm>
            <a:off x="5722124" y="2716616"/>
            <a:ext cx="521876" cy="4853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PK" sz="20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59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6" grpId="0" autoUpdateAnimBg="0"/>
      <p:bldP spid="109597" grpId="0" autoUpdateAnimBg="0"/>
      <p:bldP spid="109598" grpId="0" autoUpdateAnimBg="0"/>
      <p:bldP spid="109599" grpId="0" autoUpdateAnimBg="0"/>
      <p:bldP spid="109601" grpId="0" autoUpdateAnimBg="0"/>
      <p:bldP spid="109602" grpId="0" autoUpdateAnimBg="0"/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Depth-First Search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974080"/>
            <a:ext cx="8229600" cy="418065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from a given vertex </a:t>
            </a:r>
            <a:r>
              <a:rPr lang="en-US" sz="2400" i="1" dirty="0"/>
              <a:t>v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Visit first adjacent vertex </a:t>
            </a:r>
            <a:r>
              <a:rPr lang="en-US" sz="2400" i="1" dirty="0"/>
              <a:t>w</a:t>
            </a:r>
            <a:r>
              <a:rPr lang="en-US" sz="2400" dirty="0"/>
              <a:t>, of </a:t>
            </a:r>
            <a:r>
              <a:rPr lang="en-US" sz="2400" i="1" dirty="0"/>
              <a:t>v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Then visit first adjacent vertex of </a:t>
            </a:r>
            <a:r>
              <a:rPr lang="en-US" sz="2400" i="1" dirty="0"/>
              <a:t>w</a:t>
            </a:r>
            <a:r>
              <a:rPr lang="en-US" sz="2400" dirty="0"/>
              <a:t> which has not already been visited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……  continue until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all nodes of graph have been examined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dead-end reached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Back up to last visited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Examine remaining adjacent vertices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ko-KR">
                <a:ea typeface="굴림" pitchFamily="50" charset="-127"/>
              </a:rPr>
              <a:t>Breadth-First Graph Traversal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28020" y="1745226"/>
            <a:ext cx="8458200" cy="37411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굴림" pitchFamily="34" charset="-127"/>
                <a:cs typeface="Times New Roman" pitchFamily="18" charset="0"/>
              </a:rPr>
              <a:t>Breadth-first traversal makes use of a </a:t>
            </a:r>
            <a:r>
              <a:rPr lang="en-US" altLang="ko-KR" sz="2400" b="1" dirty="0">
                <a:ea typeface="굴림" pitchFamily="34" charset="-127"/>
                <a:cs typeface="Times New Roman" pitchFamily="18" charset="0"/>
              </a:rPr>
              <a:t>queue data structure</a:t>
            </a:r>
            <a:r>
              <a:rPr lang="en-US" altLang="ko-KR" sz="2400" dirty="0">
                <a:ea typeface="굴림" pitchFamily="34" charset="-127"/>
                <a:cs typeface="Times New Roman" pitchFamily="18" charset="0"/>
              </a:rPr>
              <a:t>. The queue holds a list of vertices which have not been visited yet but which should be visited soon.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굴림" pitchFamily="34" charset="-127"/>
                <a:cs typeface="Times New Roman" pitchFamily="18" charset="0"/>
              </a:rPr>
              <a:t>Since a queue is a first-in first-out structure, vertices are visited in the order in which they are added to the queue.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굴림" pitchFamily="34" charset="-127"/>
                <a:cs typeface="Times New Roman" pitchFamily="18" charset="0"/>
              </a:rPr>
              <a:t>Visiting a vertex involves, for example, outputting the data stored in that vertex, and also </a:t>
            </a:r>
            <a:r>
              <a:rPr lang="en-US" altLang="ko-KR" sz="2400" b="1" dirty="0">
                <a:ea typeface="굴림" pitchFamily="34" charset="-127"/>
                <a:cs typeface="Times New Roman" pitchFamily="18" charset="0"/>
              </a:rPr>
              <a:t>adding its </a:t>
            </a:r>
            <a:r>
              <a:rPr lang="en-US" altLang="ko-KR" sz="2400" b="1" dirty="0" err="1">
                <a:ea typeface="굴림" pitchFamily="34" charset="-127"/>
                <a:cs typeface="Times New Roman" pitchFamily="18" charset="0"/>
              </a:rPr>
              <a:t>neighbours</a:t>
            </a:r>
            <a:r>
              <a:rPr lang="en-US" altLang="ko-KR" sz="2400" b="1" dirty="0">
                <a:ea typeface="굴림" pitchFamily="34" charset="-127"/>
                <a:cs typeface="Times New Roman" pitchFamily="18" charset="0"/>
              </a:rPr>
              <a:t> to the queue</a:t>
            </a:r>
            <a:r>
              <a:rPr lang="en-US" altLang="ko-KR" sz="2400" dirty="0">
                <a:ea typeface="굴림" pitchFamily="34" charset="-127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ea typeface="굴림" pitchFamily="34" charset="-127"/>
                <a:cs typeface="Times New Roman" pitchFamily="18" charset="0"/>
              </a:rPr>
              <a:t>Neighbours</a:t>
            </a:r>
            <a:r>
              <a:rPr lang="en-US" altLang="ko-KR" sz="2400" dirty="0">
                <a:ea typeface="굴림" pitchFamily="34" charset="-127"/>
                <a:cs typeface="Times New Roman" pitchFamily="18" charset="0"/>
              </a:rPr>
              <a:t> are not added to the queue if they are already in the queue, or have already been visited.</a:t>
            </a:r>
          </a:p>
        </p:txBody>
      </p:sp>
    </p:spTree>
    <p:extLst>
      <p:ext uri="{BB962C8B-B14F-4D97-AF65-F5344CB8AC3E}">
        <p14:creationId xmlns:p14="http://schemas.microsoft.com/office/powerpoint/2010/main" val="407885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34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Line 37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8" name="Line 21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9" name="Line 22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0" name="Line 39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1" name="Line 26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2" name="Line 29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73" name="Oval 2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6874" name="Oval 3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36875" name="Oval 4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36876" name="Oval 5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36877" name="Oval 6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36878" name="Oval 7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36879" name="Oval 8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6880" name="Oval 9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36881" name="Oval 10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36883" name="Line 35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84" name="Line 36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85" name="Line 176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86" name="Text Box 181"/>
          <p:cNvSpPr txBox="1">
            <a:spLocks noChangeArrowheads="1"/>
          </p:cNvSpPr>
          <p:nvPr/>
        </p:nvSpPr>
        <p:spPr bwMode="auto">
          <a:xfrm>
            <a:off x="3048000" y="5486400"/>
            <a:ext cx="5791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Task: Conduct a breadth-first search of the graph starting with node D</a:t>
            </a:r>
          </a:p>
        </p:txBody>
      </p:sp>
      <p:sp>
        <p:nvSpPr>
          <p:cNvPr id="36887" name="Text Box 185"/>
          <p:cNvSpPr txBox="1">
            <a:spLocks noChangeArrowheads="1"/>
          </p:cNvSpPr>
          <p:nvPr/>
        </p:nvSpPr>
        <p:spPr bwMode="auto">
          <a:xfrm>
            <a:off x="5791200" y="1676400"/>
            <a:ext cx="381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Breadth-first search starts with given node</a:t>
            </a:r>
          </a:p>
        </p:txBody>
      </p:sp>
      <p:sp>
        <p:nvSpPr>
          <p:cNvPr id="36888" name="Freeform 208"/>
          <p:cNvSpPr>
            <a:spLocks/>
          </p:cNvSpPr>
          <p:nvPr/>
        </p:nvSpPr>
        <p:spPr bwMode="auto">
          <a:xfrm>
            <a:off x="4521200" y="2590800"/>
            <a:ext cx="965200" cy="1092200"/>
          </a:xfrm>
          <a:custGeom>
            <a:avLst/>
            <a:gdLst>
              <a:gd name="T0" fmla="*/ 2147483647 w 608"/>
              <a:gd name="T1" fmla="*/ 0 h 688"/>
              <a:gd name="T2" fmla="*/ 2147483647 w 608"/>
              <a:gd name="T3" fmla="*/ 2147483647 h 688"/>
              <a:gd name="T4" fmla="*/ 2147483647 w 608"/>
              <a:gd name="T5" fmla="*/ 2147483647 h 688"/>
              <a:gd name="T6" fmla="*/ 2147483647 w 608"/>
              <a:gd name="T7" fmla="*/ 2147483647 h 688"/>
              <a:gd name="T8" fmla="*/ 2147483647 w 608"/>
              <a:gd name="T9" fmla="*/ 2147483647 h 688"/>
              <a:gd name="T10" fmla="*/ 2147483647 w 608"/>
              <a:gd name="T11" fmla="*/ 2147483647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8"/>
              <a:gd name="T19" fmla="*/ 0 h 688"/>
              <a:gd name="T20" fmla="*/ 608 w 608"/>
              <a:gd name="T21" fmla="*/ 688 h 6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89" name="Text Box 209"/>
          <p:cNvSpPr txBox="1">
            <a:spLocks noChangeArrowheads="1"/>
          </p:cNvSpPr>
          <p:nvPr/>
        </p:nvSpPr>
        <p:spPr bwMode="auto">
          <a:xfrm>
            <a:off x="5410200" y="3429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0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 dirty="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978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37903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3048000" y="5486400"/>
            <a:ext cx="579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5791200" y="1676400"/>
            <a:ext cx="3810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Breadth-first search starts with given node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Then visits nodes adjacent in some specified order (e.g., alphabetical)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Like ripples in a pond</a:t>
            </a:r>
          </a:p>
        </p:txBody>
      </p:sp>
      <p:sp>
        <p:nvSpPr>
          <p:cNvPr id="37912" name="Freeform 24"/>
          <p:cNvSpPr>
            <a:spLocks/>
          </p:cNvSpPr>
          <p:nvPr/>
        </p:nvSpPr>
        <p:spPr bwMode="auto">
          <a:xfrm>
            <a:off x="2819400" y="1219200"/>
            <a:ext cx="2819400" cy="3721100"/>
          </a:xfrm>
          <a:custGeom>
            <a:avLst/>
            <a:gdLst>
              <a:gd name="T0" fmla="*/ 2147483647 w 1776"/>
              <a:gd name="T1" fmla="*/ 0 h 2344"/>
              <a:gd name="T2" fmla="*/ 2147483647 w 1776"/>
              <a:gd name="T3" fmla="*/ 2147483647 h 2344"/>
              <a:gd name="T4" fmla="*/ 2147483647 w 1776"/>
              <a:gd name="T5" fmla="*/ 2147483647 h 2344"/>
              <a:gd name="T6" fmla="*/ 2147483647 w 1776"/>
              <a:gd name="T7" fmla="*/ 2147483647 h 2344"/>
              <a:gd name="T8" fmla="*/ 2147483647 w 1776"/>
              <a:gd name="T9" fmla="*/ 2147483647 h 2344"/>
              <a:gd name="T10" fmla="*/ 2147483647 w 1776"/>
              <a:gd name="T11" fmla="*/ 2147483647 h 2344"/>
              <a:gd name="T12" fmla="*/ 2147483647 w 1776"/>
              <a:gd name="T13" fmla="*/ 2147483647 h 2344"/>
              <a:gd name="T14" fmla="*/ 2147483647 w 1776"/>
              <a:gd name="T15" fmla="*/ 2147483647 h 23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6"/>
              <a:gd name="T25" fmla="*/ 0 h 2344"/>
              <a:gd name="T26" fmla="*/ 1776 w 1776"/>
              <a:gd name="T27" fmla="*/ 2344 h 23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13" name="Freeform 26"/>
          <p:cNvSpPr>
            <a:spLocks/>
          </p:cNvSpPr>
          <p:nvPr/>
        </p:nvSpPr>
        <p:spPr bwMode="auto">
          <a:xfrm>
            <a:off x="4521200" y="2590800"/>
            <a:ext cx="965200" cy="1092200"/>
          </a:xfrm>
          <a:custGeom>
            <a:avLst/>
            <a:gdLst>
              <a:gd name="T0" fmla="*/ 2147483647 w 608"/>
              <a:gd name="T1" fmla="*/ 0 h 688"/>
              <a:gd name="T2" fmla="*/ 2147483647 w 608"/>
              <a:gd name="T3" fmla="*/ 2147483647 h 688"/>
              <a:gd name="T4" fmla="*/ 2147483647 w 608"/>
              <a:gd name="T5" fmla="*/ 2147483647 h 688"/>
              <a:gd name="T6" fmla="*/ 2147483647 w 608"/>
              <a:gd name="T7" fmla="*/ 2147483647 h 688"/>
              <a:gd name="T8" fmla="*/ 2147483647 w 608"/>
              <a:gd name="T9" fmla="*/ 2147483647 h 688"/>
              <a:gd name="T10" fmla="*/ 2147483647 w 608"/>
              <a:gd name="T11" fmla="*/ 2147483647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8"/>
              <a:gd name="T19" fmla="*/ 0 h 688"/>
              <a:gd name="T20" fmla="*/ 608 w 608"/>
              <a:gd name="T21" fmla="*/ 688 h 6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914" name="Text Box 27"/>
          <p:cNvSpPr txBox="1">
            <a:spLocks noChangeArrowheads="1"/>
          </p:cNvSpPr>
          <p:nvPr/>
        </p:nvSpPr>
        <p:spPr bwMode="auto">
          <a:xfrm>
            <a:off x="5410200" y="3429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0</a:t>
            </a:r>
          </a:p>
        </p:txBody>
      </p:sp>
      <p:sp>
        <p:nvSpPr>
          <p:cNvPr id="37915" name="Text Box 28"/>
          <p:cNvSpPr txBox="1">
            <a:spLocks noChangeArrowheads="1"/>
          </p:cNvSpPr>
          <p:nvPr/>
        </p:nvSpPr>
        <p:spPr bwMode="auto">
          <a:xfrm>
            <a:off x="5562600" y="432752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837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3048000" y="5486400"/>
            <a:ext cx="579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D, C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5791200" y="1676400"/>
            <a:ext cx="3810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Breadth-first search starts with given node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Then visits nodes adjacent in some specified order (e.g., alphabetical)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Like ripples in a pond</a:t>
            </a:r>
          </a:p>
        </p:txBody>
      </p:sp>
      <p:sp>
        <p:nvSpPr>
          <p:cNvPr id="38936" name="Freeform 24"/>
          <p:cNvSpPr>
            <a:spLocks/>
          </p:cNvSpPr>
          <p:nvPr/>
        </p:nvSpPr>
        <p:spPr bwMode="auto">
          <a:xfrm>
            <a:off x="2819400" y="1219200"/>
            <a:ext cx="2819400" cy="3721100"/>
          </a:xfrm>
          <a:custGeom>
            <a:avLst/>
            <a:gdLst>
              <a:gd name="T0" fmla="*/ 2147483647 w 1776"/>
              <a:gd name="T1" fmla="*/ 0 h 2344"/>
              <a:gd name="T2" fmla="*/ 2147483647 w 1776"/>
              <a:gd name="T3" fmla="*/ 2147483647 h 2344"/>
              <a:gd name="T4" fmla="*/ 2147483647 w 1776"/>
              <a:gd name="T5" fmla="*/ 2147483647 h 2344"/>
              <a:gd name="T6" fmla="*/ 2147483647 w 1776"/>
              <a:gd name="T7" fmla="*/ 2147483647 h 2344"/>
              <a:gd name="T8" fmla="*/ 2147483647 w 1776"/>
              <a:gd name="T9" fmla="*/ 2147483647 h 2344"/>
              <a:gd name="T10" fmla="*/ 2147483647 w 1776"/>
              <a:gd name="T11" fmla="*/ 2147483647 h 2344"/>
              <a:gd name="T12" fmla="*/ 2147483647 w 1776"/>
              <a:gd name="T13" fmla="*/ 2147483647 h 2344"/>
              <a:gd name="T14" fmla="*/ 2147483647 w 1776"/>
              <a:gd name="T15" fmla="*/ 2147483647 h 23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6"/>
              <a:gd name="T25" fmla="*/ 0 h 2344"/>
              <a:gd name="T26" fmla="*/ 1776 w 1776"/>
              <a:gd name="T27" fmla="*/ 2344 h 23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37" name="Freeform 26"/>
          <p:cNvSpPr>
            <a:spLocks/>
          </p:cNvSpPr>
          <p:nvPr/>
        </p:nvSpPr>
        <p:spPr bwMode="auto">
          <a:xfrm>
            <a:off x="4521200" y="2590800"/>
            <a:ext cx="965200" cy="1092200"/>
          </a:xfrm>
          <a:custGeom>
            <a:avLst/>
            <a:gdLst>
              <a:gd name="T0" fmla="*/ 2147483647 w 608"/>
              <a:gd name="T1" fmla="*/ 0 h 688"/>
              <a:gd name="T2" fmla="*/ 2147483647 w 608"/>
              <a:gd name="T3" fmla="*/ 2147483647 h 688"/>
              <a:gd name="T4" fmla="*/ 2147483647 w 608"/>
              <a:gd name="T5" fmla="*/ 2147483647 h 688"/>
              <a:gd name="T6" fmla="*/ 2147483647 w 608"/>
              <a:gd name="T7" fmla="*/ 2147483647 h 688"/>
              <a:gd name="T8" fmla="*/ 2147483647 w 608"/>
              <a:gd name="T9" fmla="*/ 2147483647 h 688"/>
              <a:gd name="T10" fmla="*/ 2147483647 w 608"/>
              <a:gd name="T11" fmla="*/ 2147483647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8"/>
              <a:gd name="T19" fmla="*/ 0 h 688"/>
              <a:gd name="T20" fmla="*/ 608 w 608"/>
              <a:gd name="T21" fmla="*/ 688 h 6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38" name="Text Box 27"/>
          <p:cNvSpPr txBox="1">
            <a:spLocks noChangeArrowheads="1"/>
          </p:cNvSpPr>
          <p:nvPr/>
        </p:nvSpPr>
        <p:spPr bwMode="auto">
          <a:xfrm>
            <a:off x="5410200" y="3429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0</a:t>
            </a:r>
          </a:p>
        </p:txBody>
      </p:sp>
      <p:sp>
        <p:nvSpPr>
          <p:cNvPr id="38939" name="Text Box 28"/>
          <p:cNvSpPr txBox="1">
            <a:spLocks noChangeArrowheads="1"/>
          </p:cNvSpPr>
          <p:nvPr/>
        </p:nvSpPr>
        <p:spPr bwMode="auto">
          <a:xfrm>
            <a:off x="5562600" y="432752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6442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3048000" y="5486400"/>
            <a:ext cx="579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D, C, E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5791200" y="1676400"/>
            <a:ext cx="3810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Breadth-first search starts with given node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Then visits nodes adjacent in some specified order (e.g., alphabetical)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Like ripples in a pond</a:t>
            </a:r>
          </a:p>
        </p:txBody>
      </p:sp>
      <p:sp>
        <p:nvSpPr>
          <p:cNvPr id="39960" name="Freeform 24"/>
          <p:cNvSpPr>
            <a:spLocks/>
          </p:cNvSpPr>
          <p:nvPr/>
        </p:nvSpPr>
        <p:spPr bwMode="auto">
          <a:xfrm>
            <a:off x="2819400" y="1219200"/>
            <a:ext cx="2819400" cy="3721100"/>
          </a:xfrm>
          <a:custGeom>
            <a:avLst/>
            <a:gdLst>
              <a:gd name="T0" fmla="*/ 2147483647 w 1776"/>
              <a:gd name="T1" fmla="*/ 0 h 2344"/>
              <a:gd name="T2" fmla="*/ 2147483647 w 1776"/>
              <a:gd name="T3" fmla="*/ 2147483647 h 2344"/>
              <a:gd name="T4" fmla="*/ 2147483647 w 1776"/>
              <a:gd name="T5" fmla="*/ 2147483647 h 2344"/>
              <a:gd name="T6" fmla="*/ 2147483647 w 1776"/>
              <a:gd name="T7" fmla="*/ 2147483647 h 2344"/>
              <a:gd name="T8" fmla="*/ 2147483647 w 1776"/>
              <a:gd name="T9" fmla="*/ 2147483647 h 2344"/>
              <a:gd name="T10" fmla="*/ 2147483647 w 1776"/>
              <a:gd name="T11" fmla="*/ 2147483647 h 2344"/>
              <a:gd name="T12" fmla="*/ 2147483647 w 1776"/>
              <a:gd name="T13" fmla="*/ 2147483647 h 2344"/>
              <a:gd name="T14" fmla="*/ 2147483647 w 1776"/>
              <a:gd name="T15" fmla="*/ 2147483647 h 23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6"/>
              <a:gd name="T25" fmla="*/ 0 h 2344"/>
              <a:gd name="T26" fmla="*/ 1776 w 1776"/>
              <a:gd name="T27" fmla="*/ 2344 h 23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61" name="Freeform 26"/>
          <p:cNvSpPr>
            <a:spLocks/>
          </p:cNvSpPr>
          <p:nvPr/>
        </p:nvSpPr>
        <p:spPr bwMode="auto">
          <a:xfrm>
            <a:off x="4521200" y="2590800"/>
            <a:ext cx="965200" cy="1092200"/>
          </a:xfrm>
          <a:custGeom>
            <a:avLst/>
            <a:gdLst>
              <a:gd name="T0" fmla="*/ 2147483647 w 608"/>
              <a:gd name="T1" fmla="*/ 0 h 688"/>
              <a:gd name="T2" fmla="*/ 2147483647 w 608"/>
              <a:gd name="T3" fmla="*/ 2147483647 h 688"/>
              <a:gd name="T4" fmla="*/ 2147483647 w 608"/>
              <a:gd name="T5" fmla="*/ 2147483647 h 688"/>
              <a:gd name="T6" fmla="*/ 2147483647 w 608"/>
              <a:gd name="T7" fmla="*/ 2147483647 h 688"/>
              <a:gd name="T8" fmla="*/ 2147483647 w 608"/>
              <a:gd name="T9" fmla="*/ 2147483647 h 688"/>
              <a:gd name="T10" fmla="*/ 2147483647 w 608"/>
              <a:gd name="T11" fmla="*/ 2147483647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8"/>
              <a:gd name="T19" fmla="*/ 0 h 688"/>
              <a:gd name="T20" fmla="*/ 608 w 608"/>
              <a:gd name="T21" fmla="*/ 688 h 6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62" name="Text Box 27"/>
          <p:cNvSpPr txBox="1">
            <a:spLocks noChangeArrowheads="1"/>
          </p:cNvSpPr>
          <p:nvPr/>
        </p:nvSpPr>
        <p:spPr bwMode="auto">
          <a:xfrm>
            <a:off x="5410200" y="3429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0</a:t>
            </a:r>
          </a:p>
        </p:txBody>
      </p:sp>
      <p:sp>
        <p:nvSpPr>
          <p:cNvPr id="39963" name="Text Box 28"/>
          <p:cNvSpPr txBox="1">
            <a:spLocks noChangeArrowheads="1"/>
          </p:cNvSpPr>
          <p:nvPr/>
        </p:nvSpPr>
        <p:spPr bwMode="auto">
          <a:xfrm>
            <a:off x="5562600" y="432752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228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3048000" y="5486400"/>
            <a:ext cx="579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D, C, E, F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5791200" y="1676400"/>
            <a:ext cx="3810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Breadth-first search starts with given node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Then visits nodes adjacent in some specified order (e.g., alphabetical)</a:t>
            </a:r>
          </a:p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Like ripples in a pond</a:t>
            </a:r>
          </a:p>
        </p:txBody>
      </p:sp>
      <p:sp>
        <p:nvSpPr>
          <p:cNvPr id="40984" name="Freeform 24"/>
          <p:cNvSpPr>
            <a:spLocks/>
          </p:cNvSpPr>
          <p:nvPr/>
        </p:nvSpPr>
        <p:spPr bwMode="auto">
          <a:xfrm>
            <a:off x="2819400" y="1219200"/>
            <a:ext cx="2819400" cy="3721100"/>
          </a:xfrm>
          <a:custGeom>
            <a:avLst/>
            <a:gdLst>
              <a:gd name="T0" fmla="*/ 2147483647 w 1776"/>
              <a:gd name="T1" fmla="*/ 0 h 2344"/>
              <a:gd name="T2" fmla="*/ 2147483647 w 1776"/>
              <a:gd name="T3" fmla="*/ 2147483647 h 2344"/>
              <a:gd name="T4" fmla="*/ 2147483647 w 1776"/>
              <a:gd name="T5" fmla="*/ 2147483647 h 2344"/>
              <a:gd name="T6" fmla="*/ 2147483647 w 1776"/>
              <a:gd name="T7" fmla="*/ 2147483647 h 2344"/>
              <a:gd name="T8" fmla="*/ 2147483647 w 1776"/>
              <a:gd name="T9" fmla="*/ 2147483647 h 2344"/>
              <a:gd name="T10" fmla="*/ 2147483647 w 1776"/>
              <a:gd name="T11" fmla="*/ 2147483647 h 2344"/>
              <a:gd name="T12" fmla="*/ 2147483647 w 1776"/>
              <a:gd name="T13" fmla="*/ 2147483647 h 2344"/>
              <a:gd name="T14" fmla="*/ 2147483647 w 1776"/>
              <a:gd name="T15" fmla="*/ 2147483647 h 23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6"/>
              <a:gd name="T25" fmla="*/ 0 h 2344"/>
              <a:gd name="T26" fmla="*/ 1776 w 1776"/>
              <a:gd name="T27" fmla="*/ 2344 h 23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5" name="Freeform 26"/>
          <p:cNvSpPr>
            <a:spLocks/>
          </p:cNvSpPr>
          <p:nvPr/>
        </p:nvSpPr>
        <p:spPr bwMode="auto">
          <a:xfrm>
            <a:off x="4521200" y="2590800"/>
            <a:ext cx="965200" cy="1092200"/>
          </a:xfrm>
          <a:custGeom>
            <a:avLst/>
            <a:gdLst>
              <a:gd name="T0" fmla="*/ 2147483647 w 608"/>
              <a:gd name="T1" fmla="*/ 0 h 688"/>
              <a:gd name="T2" fmla="*/ 2147483647 w 608"/>
              <a:gd name="T3" fmla="*/ 2147483647 h 688"/>
              <a:gd name="T4" fmla="*/ 2147483647 w 608"/>
              <a:gd name="T5" fmla="*/ 2147483647 h 688"/>
              <a:gd name="T6" fmla="*/ 2147483647 w 608"/>
              <a:gd name="T7" fmla="*/ 2147483647 h 688"/>
              <a:gd name="T8" fmla="*/ 2147483647 w 608"/>
              <a:gd name="T9" fmla="*/ 2147483647 h 688"/>
              <a:gd name="T10" fmla="*/ 2147483647 w 608"/>
              <a:gd name="T11" fmla="*/ 2147483647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8"/>
              <a:gd name="T19" fmla="*/ 0 h 688"/>
              <a:gd name="T20" fmla="*/ 608 w 608"/>
              <a:gd name="T21" fmla="*/ 688 h 6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6" name="Text Box 27"/>
          <p:cNvSpPr txBox="1">
            <a:spLocks noChangeArrowheads="1"/>
          </p:cNvSpPr>
          <p:nvPr/>
        </p:nvSpPr>
        <p:spPr bwMode="auto">
          <a:xfrm>
            <a:off x="5410200" y="3429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0</a:t>
            </a:r>
          </a:p>
        </p:txBody>
      </p:sp>
      <p:sp>
        <p:nvSpPr>
          <p:cNvPr id="40987" name="Text Box 28"/>
          <p:cNvSpPr txBox="1">
            <a:spLocks noChangeArrowheads="1"/>
          </p:cNvSpPr>
          <p:nvPr/>
        </p:nvSpPr>
        <p:spPr bwMode="auto">
          <a:xfrm>
            <a:off x="5562600" y="432752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41999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 dirty="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3048000" y="5486400"/>
            <a:ext cx="579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D, C, E, F, G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5791200" y="1676401"/>
            <a:ext cx="3810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   When all nodes in ripple are visited, visit nodes in next ripples</a:t>
            </a:r>
          </a:p>
        </p:txBody>
      </p:sp>
      <p:sp>
        <p:nvSpPr>
          <p:cNvPr id="42008" name="Freeform 24"/>
          <p:cNvSpPr>
            <a:spLocks/>
          </p:cNvSpPr>
          <p:nvPr/>
        </p:nvSpPr>
        <p:spPr bwMode="auto">
          <a:xfrm>
            <a:off x="2819400" y="1219200"/>
            <a:ext cx="2819400" cy="3721100"/>
          </a:xfrm>
          <a:custGeom>
            <a:avLst/>
            <a:gdLst>
              <a:gd name="T0" fmla="*/ 2147483647 w 1776"/>
              <a:gd name="T1" fmla="*/ 0 h 2344"/>
              <a:gd name="T2" fmla="*/ 2147483647 w 1776"/>
              <a:gd name="T3" fmla="*/ 2147483647 h 2344"/>
              <a:gd name="T4" fmla="*/ 2147483647 w 1776"/>
              <a:gd name="T5" fmla="*/ 2147483647 h 2344"/>
              <a:gd name="T6" fmla="*/ 2147483647 w 1776"/>
              <a:gd name="T7" fmla="*/ 2147483647 h 2344"/>
              <a:gd name="T8" fmla="*/ 2147483647 w 1776"/>
              <a:gd name="T9" fmla="*/ 2147483647 h 2344"/>
              <a:gd name="T10" fmla="*/ 2147483647 w 1776"/>
              <a:gd name="T11" fmla="*/ 2147483647 h 2344"/>
              <a:gd name="T12" fmla="*/ 2147483647 w 1776"/>
              <a:gd name="T13" fmla="*/ 2147483647 h 2344"/>
              <a:gd name="T14" fmla="*/ 2147483647 w 1776"/>
              <a:gd name="T15" fmla="*/ 2147483647 h 23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6"/>
              <a:gd name="T25" fmla="*/ 0 h 2344"/>
              <a:gd name="T26" fmla="*/ 1776 w 1776"/>
              <a:gd name="T27" fmla="*/ 2344 h 23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9" name="Freeform 26"/>
          <p:cNvSpPr>
            <a:spLocks/>
          </p:cNvSpPr>
          <p:nvPr/>
        </p:nvSpPr>
        <p:spPr bwMode="auto">
          <a:xfrm>
            <a:off x="4521200" y="2590800"/>
            <a:ext cx="965200" cy="1092200"/>
          </a:xfrm>
          <a:custGeom>
            <a:avLst/>
            <a:gdLst>
              <a:gd name="T0" fmla="*/ 2147483647 w 608"/>
              <a:gd name="T1" fmla="*/ 0 h 688"/>
              <a:gd name="T2" fmla="*/ 2147483647 w 608"/>
              <a:gd name="T3" fmla="*/ 2147483647 h 688"/>
              <a:gd name="T4" fmla="*/ 2147483647 w 608"/>
              <a:gd name="T5" fmla="*/ 2147483647 h 688"/>
              <a:gd name="T6" fmla="*/ 2147483647 w 608"/>
              <a:gd name="T7" fmla="*/ 2147483647 h 688"/>
              <a:gd name="T8" fmla="*/ 2147483647 w 608"/>
              <a:gd name="T9" fmla="*/ 2147483647 h 688"/>
              <a:gd name="T10" fmla="*/ 2147483647 w 608"/>
              <a:gd name="T11" fmla="*/ 2147483647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8"/>
              <a:gd name="T19" fmla="*/ 0 h 688"/>
              <a:gd name="T20" fmla="*/ 608 w 608"/>
              <a:gd name="T21" fmla="*/ 688 h 6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10" name="Text Box 27"/>
          <p:cNvSpPr txBox="1">
            <a:spLocks noChangeArrowheads="1"/>
          </p:cNvSpPr>
          <p:nvPr/>
        </p:nvSpPr>
        <p:spPr bwMode="auto">
          <a:xfrm>
            <a:off x="5410200" y="3429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0</a:t>
            </a:r>
          </a:p>
        </p:txBody>
      </p:sp>
      <p:sp>
        <p:nvSpPr>
          <p:cNvPr id="42011" name="Text Box 28"/>
          <p:cNvSpPr txBox="1">
            <a:spLocks noChangeArrowheads="1"/>
          </p:cNvSpPr>
          <p:nvPr/>
        </p:nvSpPr>
        <p:spPr bwMode="auto">
          <a:xfrm>
            <a:off x="3657600" y="43434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2</a:t>
            </a:r>
          </a:p>
        </p:txBody>
      </p:sp>
      <p:sp>
        <p:nvSpPr>
          <p:cNvPr id="42012" name="Freeform 32"/>
          <p:cNvSpPr>
            <a:spLocks/>
          </p:cNvSpPr>
          <p:nvPr/>
        </p:nvSpPr>
        <p:spPr bwMode="auto">
          <a:xfrm>
            <a:off x="2590800" y="3454400"/>
            <a:ext cx="1193800" cy="1168400"/>
          </a:xfrm>
          <a:custGeom>
            <a:avLst/>
            <a:gdLst>
              <a:gd name="T0" fmla="*/ 2147483647 w 752"/>
              <a:gd name="T1" fmla="*/ 2147483647 h 736"/>
              <a:gd name="T2" fmla="*/ 2147483647 w 752"/>
              <a:gd name="T3" fmla="*/ 2147483647 h 736"/>
              <a:gd name="T4" fmla="*/ 2147483647 w 752"/>
              <a:gd name="T5" fmla="*/ 2147483647 h 736"/>
              <a:gd name="T6" fmla="*/ 2147483647 w 752"/>
              <a:gd name="T7" fmla="*/ 2147483647 h 736"/>
              <a:gd name="T8" fmla="*/ 2147483647 w 752"/>
              <a:gd name="T9" fmla="*/ 2147483647 h 736"/>
              <a:gd name="T10" fmla="*/ 2147483647 w 75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52"/>
              <a:gd name="T19" fmla="*/ 0 h 736"/>
              <a:gd name="T20" fmla="*/ 752 w 75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52" h="736">
                <a:moveTo>
                  <a:pt x="576" y="32"/>
                </a:moveTo>
                <a:cubicBezTo>
                  <a:pt x="424" y="16"/>
                  <a:pt x="272" y="0"/>
                  <a:pt x="192" y="32"/>
                </a:cubicBezTo>
                <a:cubicBezTo>
                  <a:pt x="112" y="64"/>
                  <a:pt x="112" y="120"/>
                  <a:pt x="96" y="224"/>
                </a:cubicBezTo>
                <a:cubicBezTo>
                  <a:pt x="80" y="328"/>
                  <a:pt x="0" y="576"/>
                  <a:pt x="96" y="656"/>
                </a:cubicBezTo>
                <a:cubicBezTo>
                  <a:pt x="192" y="736"/>
                  <a:pt x="592" y="696"/>
                  <a:pt x="672" y="704"/>
                </a:cubicBezTo>
                <a:cubicBezTo>
                  <a:pt x="752" y="712"/>
                  <a:pt x="664" y="708"/>
                  <a:pt x="576" y="70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13" name="Text Box 33"/>
          <p:cNvSpPr txBox="1">
            <a:spLocks noChangeArrowheads="1"/>
          </p:cNvSpPr>
          <p:nvPr/>
        </p:nvSpPr>
        <p:spPr bwMode="auto">
          <a:xfrm>
            <a:off x="5562600" y="432752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79131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8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1" name="Line 29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2" name="Line 30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3" name="Line 31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4" name="Line 32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5" name="Line 33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6" name="Line 34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7" name="Oval 35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3018" name="Oval 36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43019" name="Oval 37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43020" name="Oval 38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43021" name="Oval 39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43022" name="Oval 40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43023" name="Oval 4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43024" name="Oval 42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43025" name="Oval 43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43026" name="Rectangle 44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3027" name="Line 45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8" name="Line 46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9" name="Line 47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30" name="Text Box 48"/>
          <p:cNvSpPr txBox="1">
            <a:spLocks noChangeArrowheads="1"/>
          </p:cNvSpPr>
          <p:nvPr/>
        </p:nvSpPr>
        <p:spPr bwMode="auto">
          <a:xfrm>
            <a:off x="3048000" y="5486400"/>
            <a:ext cx="579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D, C, E, F, G, H</a:t>
            </a:r>
          </a:p>
        </p:txBody>
      </p:sp>
      <p:sp>
        <p:nvSpPr>
          <p:cNvPr id="43031" name="Text Box 49"/>
          <p:cNvSpPr txBox="1">
            <a:spLocks noChangeArrowheads="1"/>
          </p:cNvSpPr>
          <p:nvPr/>
        </p:nvSpPr>
        <p:spPr bwMode="auto">
          <a:xfrm>
            <a:off x="5791200" y="1676401"/>
            <a:ext cx="3810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When all nodes in ripple are visited, visit nodes in next ripples</a:t>
            </a:r>
          </a:p>
        </p:txBody>
      </p:sp>
      <p:sp>
        <p:nvSpPr>
          <p:cNvPr id="43032" name="Freeform 50"/>
          <p:cNvSpPr>
            <a:spLocks/>
          </p:cNvSpPr>
          <p:nvPr/>
        </p:nvSpPr>
        <p:spPr bwMode="auto">
          <a:xfrm>
            <a:off x="2819400" y="1219200"/>
            <a:ext cx="2819400" cy="3721100"/>
          </a:xfrm>
          <a:custGeom>
            <a:avLst/>
            <a:gdLst>
              <a:gd name="T0" fmla="*/ 2147483647 w 1776"/>
              <a:gd name="T1" fmla="*/ 0 h 2344"/>
              <a:gd name="T2" fmla="*/ 2147483647 w 1776"/>
              <a:gd name="T3" fmla="*/ 2147483647 h 2344"/>
              <a:gd name="T4" fmla="*/ 2147483647 w 1776"/>
              <a:gd name="T5" fmla="*/ 2147483647 h 2344"/>
              <a:gd name="T6" fmla="*/ 2147483647 w 1776"/>
              <a:gd name="T7" fmla="*/ 2147483647 h 2344"/>
              <a:gd name="T8" fmla="*/ 2147483647 w 1776"/>
              <a:gd name="T9" fmla="*/ 2147483647 h 2344"/>
              <a:gd name="T10" fmla="*/ 2147483647 w 1776"/>
              <a:gd name="T11" fmla="*/ 2147483647 h 2344"/>
              <a:gd name="T12" fmla="*/ 2147483647 w 1776"/>
              <a:gd name="T13" fmla="*/ 2147483647 h 2344"/>
              <a:gd name="T14" fmla="*/ 2147483647 w 1776"/>
              <a:gd name="T15" fmla="*/ 2147483647 h 23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6"/>
              <a:gd name="T25" fmla="*/ 0 h 2344"/>
              <a:gd name="T26" fmla="*/ 1776 w 1776"/>
              <a:gd name="T27" fmla="*/ 2344 h 23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33" name="Freeform 51"/>
          <p:cNvSpPr>
            <a:spLocks/>
          </p:cNvSpPr>
          <p:nvPr/>
        </p:nvSpPr>
        <p:spPr bwMode="auto">
          <a:xfrm>
            <a:off x="4521200" y="2590800"/>
            <a:ext cx="965200" cy="1092200"/>
          </a:xfrm>
          <a:custGeom>
            <a:avLst/>
            <a:gdLst>
              <a:gd name="T0" fmla="*/ 2147483647 w 608"/>
              <a:gd name="T1" fmla="*/ 0 h 688"/>
              <a:gd name="T2" fmla="*/ 2147483647 w 608"/>
              <a:gd name="T3" fmla="*/ 2147483647 h 688"/>
              <a:gd name="T4" fmla="*/ 2147483647 w 608"/>
              <a:gd name="T5" fmla="*/ 2147483647 h 688"/>
              <a:gd name="T6" fmla="*/ 2147483647 w 608"/>
              <a:gd name="T7" fmla="*/ 2147483647 h 688"/>
              <a:gd name="T8" fmla="*/ 2147483647 w 608"/>
              <a:gd name="T9" fmla="*/ 2147483647 h 688"/>
              <a:gd name="T10" fmla="*/ 2147483647 w 608"/>
              <a:gd name="T11" fmla="*/ 2147483647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8"/>
              <a:gd name="T19" fmla="*/ 0 h 688"/>
              <a:gd name="T20" fmla="*/ 608 w 608"/>
              <a:gd name="T21" fmla="*/ 688 h 6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34" name="Text Box 52"/>
          <p:cNvSpPr txBox="1">
            <a:spLocks noChangeArrowheads="1"/>
          </p:cNvSpPr>
          <p:nvPr/>
        </p:nvSpPr>
        <p:spPr bwMode="auto">
          <a:xfrm>
            <a:off x="5410200" y="3429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0</a:t>
            </a:r>
          </a:p>
        </p:txBody>
      </p:sp>
      <p:sp>
        <p:nvSpPr>
          <p:cNvPr id="43035" name="Text Box 53"/>
          <p:cNvSpPr txBox="1">
            <a:spLocks noChangeArrowheads="1"/>
          </p:cNvSpPr>
          <p:nvPr/>
        </p:nvSpPr>
        <p:spPr bwMode="auto">
          <a:xfrm>
            <a:off x="3657600" y="43434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2</a:t>
            </a:r>
          </a:p>
        </p:txBody>
      </p:sp>
      <p:sp>
        <p:nvSpPr>
          <p:cNvPr id="43036" name="Freeform 54"/>
          <p:cNvSpPr>
            <a:spLocks/>
          </p:cNvSpPr>
          <p:nvPr/>
        </p:nvSpPr>
        <p:spPr bwMode="auto">
          <a:xfrm>
            <a:off x="2590800" y="3454400"/>
            <a:ext cx="1193800" cy="1168400"/>
          </a:xfrm>
          <a:custGeom>
            <a:avLst/>
            <a:gdLst>
              <a:gd name="T0" fmla="*/ 2147483647 w 752"/>
              <a:gd name="T1" fmla="*/ 2147483647 h 736"/>
              <a:gd name="T2" fmla="*/ 2147483647 w 752"/>
              <a:gd name="T3" fmla="*/ 2147483647 h 736"/>
              <a:gd name="T4" fmla="*/ 2147483647 w 752"/>
              <a:gd name="T5" fmla="*/ 2147483647 h 736"/>
              <a:gd name="T6" fmla="*/ 2147483647 w 752"/>
              <a:gd name="T7" fmla="*/ 2147483647 h 736"/>
              <a:gd name="T8" fmla="*/ 2147483647 w 752"/>
              <a:gd name="T9" fmla="*/ 2147483647 h 736"/>
              <a:gd name="T10" fmla="*/ 2147483647 w 75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52"/>
              <a:gd name="T19" fmla="*/ 0 h 736"/>
              <a:gd name="T20" fmla="*/ 752 w 75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52" h="736">
                <a:moveTo>
                  <a:pt x="576" y="32"/>
                </a:moveTo>
                <a:cubicBezTo>
                  <a:pt x="424" y="16"/>
                  <a:pt x="272" y="0"/>
                  <a:pt x="192" y="32"/>
                </a:cubicBezTo>
                <a:cubicBezTo>
                  <a:pt x="112" y="64"/>
                  <a:pt x="112" y="120"/>
                  <a:pt x="96" y="224"/>
                </a:cubicBezTo>
                <a:cubicBezTo>
                  <a:pt x="80" y="328"/>
                  <a:pt x="0" y="576"/>
                  <a:pt x="96" y="656"/>
                </a:cubicBezTo>
                <a:cubicBezTo>
                  <a:pt x="192" y="736"/>
                  <a:pt x="592" y="696"/>
                  <a:pt x="672" y="704"/>
                </a:cubicBezTo>
                <a:cubicBezTo>
                  <a:pt x="752" y="712"/>
                  <a:pt x="664" y="708"/>
                  <a:pt x="576" y="70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37" name="Freeform 55"/>
          <p:cNvSpPr>
            <a:spLocks/>
          </p:cNvSpPr>
          <p:nvPr/>
        </p:nvSpPr>
        <p:spPr bwMode="auto">
          <a:xfrm>
            <a:off x="1828800" y="2959100"/>
            <a:ext cx="952500" cy="850900"/>
          </a:xfrm>
          <a:custGeom>
            <a:avLst/>
            <a:gdLst>
              <a:gd name="T0" fmla="*/ 0 w 600"/>
              <a:gd name="T1" fmla="*/ 2147483647 h 536"/>
              <a:gd name="T2" fmla="*/ 2147483647 w 600"/>
              <a:gd name="T3" fmla="*/ 2147483647 h 536"/>
              <a:gd name="T4" fmla="*/ 2147483647 w 600"/>
              <a:gd name="T5" fmla="*/ 2147483647 h 536"/>
              <a:gd name="T6" fmla="*/ 2147483647 w 600"/>
              <a:gd name="T7" fmla="*/ 2147483647 h 536"/>
              <a:gd name="T8" fmla="*/ 2147483647 w 600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0"/>
              <a:gd name="T16" fmla="*/ 0 h 536"/>
              <a:gd name="T17" fmla="*/ 600 w 600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0" h="536">
                <a:moveTo>
                  <a:pt x="0" y="440"/>
                </a:moveTo>
                <a:cubicBezTo>
                  <a:pt x="4" y="276"/>
                  <a:pt x="8" y="112"/>
                  <a:pt x="96" y="56"/>
                </a:cubicBezTo>
                <a:cubicBezTo>
                  <a:pt x="184" y="0"/>
                  <a:pt x="456" y="40"/>
                  <a:pt x="528" y="104"/>
                </a:cubicBezTo>
                <a:cubicBezTo>
                  <a:pt x="600" y="168"/>
                  <a:pt x="528" y="368"/>
                  <a:pt x="528" y="440"/>
                </a:cubicBezTo>
                <a:cubicBezTo>
                  <a:pt x="528" y="512"/>
                  <a:pt x="528" y="524"/>
                  <a:pt x="528" y="53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38" name="Text Box 56"/>
          <p:cNvSpPr txBox="1">
            <a:spLocks noChangeArrowheads="1"/>
          </p:cNvSpPr>
          <p:nvPr/>
        </p:nvSpPr>
        <p:spPr bwMode="auto">
          <a:xfrm>
            <a:off x="5562600" y="432752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1</a:t>
            </a:r>
          </a:p>
        </p:txBody>
      </p:sp>
      <p:sp>
        <p:nvSpPr>
          <p:cNvPr id="43039" name="Text Box 57"/>
          <p:cNvSpPr txBox="1">
            <a:spLocks noChangeArrowheads="1"/>
          </p:cNvSpPr>
          <p:nvPr/>
        </p:nvSpPr>
        <p:spPr bwMode="auto">
          <a:xfrm>
            <a:off x="1676400" y="37338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9743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44045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44047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44048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44049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3048000" y="5486400"/>
            <a:ext cx="579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D, C, E, F, G, H, A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5791200" y="1676401"/>
            <a:ext cx="3810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When all nodes in ripple are visited, visit nodes in next ripples</a:t>
            </a:r>
          </a:p>
        </p:txBody>
      </p:sp>
      <p:sp>
        <p:nvSpPr>
          <p:cNvPr id="44056" name="Freeform 24"/>
          <p:cNvSpPr>
            <a:spLocks/>
          </p:cNvSpPr>
          <p:nvPr/>
        </p:nvSpPr>
        <p:spPr bwMode="auto">
          <a:xfrm>
            <a:off x="2819400" y="1219200"/>
            <a:ext cx="2819400" cy="3721100"/>
          </a:xfrm>
          <a:custGeom>
            <a:avLst/>
            <a:gdLst>
              <a:gd name="T0" fmla="*/ 2147483647 w 1776"/>
              <a:gd name="T1" fmla="*/ 0 h 2344"/>
              <a:gd name="T2" fmla="*/ 2147483647 w 1776"/>
              <a:gd name="T3" fmla="*/ 2147483647 h 2344"/>
              <a:gd name="T4" fmla="*/ 2147483647 w 1776"/>
              <a:gd name="T5" fmla="*/ 2147483647 h 2344"/>
              <a:gd name="T6" fmla="*/ 2147483647 w 1776"/>
              <a:gd name="T7" fmla="*/ 2147483647 h 2344"/>
              <a:gd name="T8" fmla="*/ 2147483647 w 1776"/>
              <a:gd name="T9" fmla="*/ 2147483647 h 2344"/>
              <a:gd name="T10" fmla="*/ 2147483647 w 1776"/>
              <a:gd name="T11" fmla="*/ 2147483647 h 2344"/>
              <a:gd name="T12" fmla="*/ 2147483647 w 1776"/>
              <a:gd name="T13" fmla="*/ 2147483647 h 2344"/>
              <a:gd name="T14" fmla="*/ 2147483647 w 1776"/>
              <a:gd name="T15" fmla="*/ 2147483647 h 23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6"/>
              <a:gd name="T25" fmla="*/ 0 h 2344"/>
              <a:gd name="T26" fmla="*/ 1776 w 1776"/>
              <a:gd name="T27" fmla="*/ 2344 h 23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7" name="Freeform 25"/>
          <p:cNvSpPr>
            <a:spLocks/>
          </p:cNvSpPr>
          <p:nvPr/>
        </p:nvSpPr>
        <p:spPr bwMode="auto">
          <a:xfrm>
            <a:off x="4521200" y="2590800"/>
            <a:ext cx="965200" cy="1092200"/>
          </a:xfrm>
          <a:custGeom>
            <a:avLst/>
            <a:gdLst>
              <a:gd name="T0" fmla="*/ 2147483647 w 608"/>
              <a:gd name="T1" fmla="*/ 0 h 688"/>
              <a:gd name="T2" fmla="*/ 2147483647 w 608"/>
              <a:gd name="T3" fmla="*/ 2147483647 h 688"/>
              <a:gd name="T4" fmla="*/ 2147483647 w 608"/>
              <a:gd name="T5" fmla="*/ 2147483647 h 688"/>
              <a:gd name="T6" fmla="*/ 2147483647 w 608"/>
              <a:gd name="T7" fmla="*/ 2147483647 h 688"/>
              <a:gd name="T8" fmla="*/ 2147483647 w 608"/>
              <a:gd name="T9" fmla="*/ 2147483647 h 688"/>
              <a:gd name="T10" fmla="*/ 2147483647 w 608"/>
              <a:gd name="T11" fmla="*/ 2147483647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8"/>
              <a:gd name="T19" fmla="*/ 0 h 688"/>
              <a:gd name="T20" fmla="*/ 608 w 608"/>
              <a:gd name="T21" fmla="*/ 688 h 6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410200" y="3429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0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3657600" y="43434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2</a:t>
            </a:r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2590800" y="3454400"/>
            <a:ext cx="1193800" cy="1168400"/>
          </a:xfrm>
          <a:custGeom>
            <a:avLst/>
            <a:gdLst>
              <a:gd name="T0" fmla="*/ 2147483647 w 752"/>
              <a:gd name="T1" fmla="*/ 2147483647 h 736"/>
              <a:gd name="T2" fmla="*/ 2147483647 w 752"/>
              <a:gd name="T3" fmla="*/ 2147483647 h 736"/>
              <a:gd name="T4" fmla="*/ 2147483647 w 752"/>
              <a:gd name="T5" fmla="*/ 2147483647 h 736"/>
              <a:gd name="T6" fmla="*/ 2147483647 w 752"/>
              <a:gd name="T7" fmla="*/ 2147483647 h 736"/>
              <a:gd name="T8" fmla="*/ 2147483647 w 752"/>
              <a:gd name="T9" fmla="*/ 2147483647 h 736"/>
              <a:gd name="T10" fmla="*/ 2147483647 w 75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52"/>
              <a:gd name="T19" fmla="*/ 0 h 736"/>
              <a:gd name="T20" fmla="*/ 752 w 75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52" h="736">
                <a:moveTo>
                  <a:pt x="576" y="32"/>
                </a:moveTo>
                <a:cubicBezTo>
                  <a:pt x="424" y="16"/>
                  <a:pt x="272" y="0"/>
                  <a:pt x="192" y="32"/>
                </a:cubicBezTo>
                <a:cubicBezTo>
                  <a:pt x="112" y="64"/>
                  <a:pt x="112" y="120"/>
                  <a:pt x="96" y="224"/>
                </a:cubicBezTo>
                <a:cubicBezTo>
                  <a:pt x="80" y="328"/>
                  <a:pt x="0" y="576"/>
                  <a:pt x="96" y="656"/>
                </a:cubicBezTo>
                <a:cubicBezTo>
                  <a:pt x="192" y="736"/>
                  <a:pt x="592" y="696"/>
                  <a:pt x="672" y="704"/>
                </a:cubicBezTo>
                <a:cubicBezTo>
                  <a:pt x="752" y="712"/>
                  <a:pt x="664" y="708"/>
                  <a:pt x="576" y="70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1" name="Freeform 29"/>
          <p:cNvSpPr>
            <a:spLocks/>
          </p:cNvSpPr>
          <p:nvPr/>
        </p:nvSpPr>
        <p:spPr bwMode="auto">
          <a:xfrm>
            <a:off x="1828800" y="2959100"/>
            <a:ext cx="952500" cy="850900"/>
          </a:xfrm>
          <a:custGeom>
            <a:avLst/>
            <a:gdLst>
              <a:gd name="T0" fmla="*/ 0 w 600"/>
              <a:gd name="T1" fmla="*/ 2147483647 h 536"/>
              <a:gd name="T2" fmla="*/ 2147483647 w 600"/>
              <a:gd name="T3" fmla="*/ 2147483647 h 536"/>
              <a:gd name="T4" fmla="*/ 2147483647 w 600"/>
              <a:gd name="T5" fmla="*/ 2147483647 h 536"/>
              <a:gd name="T6" fmla="*/ 2147483647 w 600"/>
              <a:gd name="T7" fmla="*/ 2147483647 h 536"/>
              <a:gd name="T8" fmla="*/ 2147483647 w 600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0"/>
              <a:gd name="T16" fmla="*/ 0 h 536"/>
              <a:gd name="T17" fmla="*/ 600 w 600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0" h="536">
                <a:moveTo>
                  <a:pt x="0" y="440"/>
                </a:moveTo>
                <a:cubicBezTo>
                  <a:pt x="4" y="276"/>
                  <a:pt x="8" y="112"/>
                  <a:pt x="96" y="56"/>
                </a:cubicBezTo>
                <a:cubicBezTo>
                  <a:pt x="184" y="0"/>
                  <a:pt x="456" y="40"/>
                  <a:pt x="528" y="104"/>
                </a:cubicBezTo>
                <a:cubicBezTo>
                  <a:pt x="600" y="168"/>
                  <a:pt x="528" y="368"/>
                  <a:pt x="528" y="440"/>
                </a:cubicBezTo>
                <a:cubicBezTo>
                  <a:pt x="528" y="512"/>
                  <a:pt x="528" y="524"/>
                  <a:pt x="528" y="53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5562600" y="432752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1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1600200" y="35814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3</a:t>
            </a:r>
          </a:p>
        </p:txBody>
      </p:sp>
      <p:sp>
        <p:nvSpPr>
          <p:cNvPr id="44064" name="Freeform 32"/>
          <p:cNvSpPr>
            <a:spLocks/>
          </p:cNvSpPr>
          <p:nvPr/>
        </p:nvSpPr>
        <p:spPr bwMode="auto">
          <a:xfrm>
            <a:off x="1727200" y="1981200"/>
            <a:ext cx="2362200" cy="1562100"/>
          </a:xfrm>
          <a:custGeom>
            <a:avLst/>
            <a:gdLst>
              <a:gd name="T0" fmla="*/ 2147483647 w 1488"/>
              <a:gd name="T1" fmla="*/ 0 h 984"/>
              <a:gd name="T2" fmla="*/ 2147483647 w 1488"/>
              <a:gd name="T3" fmla="*/ 2147483647 h 984"/>
              <a:gd name="T4" fmla="*/ 2147483647 w 1488"/>
              <a:gd name="T5" fmla="*/ 2147483647 h 984"/>
              <a:gd name="T6" fmla="*/ 2147483647 w 1488"/>
              <a:gd name="T7" fmla="*/ 2147483647 h 984"/>
              <a:gd name="T8" fmla="*/ 2147483647 w 1488"/>
              <a:gd name="T9" fmla="*/ 2147483647 h 984"/>
              <a:gd name="T10" fmla="*/ 2147483647 w 1488"/>
              <a:gd name="T11" fmla="*/ 2147483647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984"/>
              <a:gd name="T20" fmla="*/ 1488 w 1488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984">
                <a:moveTo>
                  <a:pt x="496" y="0"/>
                </a:moveTo>
                <a:cubicBezTo>
                  <a:pt x="864" y="184"/>
                  <a:pt x="1232" y="368"/>
                  <a:pt x="1360" y="528"/>
                </a:cubicBezTo>
                <a:cubicBezTo>
                  <a:pt x="1488" y="688"/>
                  <a:pt x="1368" y="936"/>
                  <a:pt x="1264" y="960"/>
                </a:cubicBezTo>
                <a:cubicBezTo>
                  <a:pt x="1160" y="984"/>
                  <a:pt x="928" y="752"/>
                  <a:pt x="736" y="672"/>
                </a:cubicBezTo>
                <a:cubicBezTo>
                  <a:pt x="544" y="592"/>
                  <a:pt x="224" y="528"/>
                  <a:pt x="112" y="480"/>
                </a:cubicBezTo>
                <a:cubicBezTo>
                  <a:pt x="0" y="432"/>
                  <a:pt x="72" y="400"/>
                  <a:pt x="64" y="38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209800" y="17526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97901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4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59" name="Line 5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60" name="Line 6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61" name="Line 7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62" name="Line 8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63" name="Line 9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64" name="Line 10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65" name="Oval 11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5066" name="Oval 12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45067" name="Oval 13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45068" name="Oval 14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45069" name="Oval 15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45070" name="Oval 16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45071" name="Oval 17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45072" name="Oval 18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45073" name="Oval 19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45074" name="Rectangle 20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5075" name="Line 21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76" name="Line 22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77" name="Line 23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78" name="Text Box 24"/>
          <p:cNvSpPr txBox="1">
            <a:spLocks noChangeArrowheads="1"/>
          </p:cNvSpPr>
          <p:nvPr/>
        </p:nvSpPr>
        <p:spPr bwMode="auto">
          <a:xfrm>
            <a:off x="3048000" y="5486400"/>
            <a:ext cx="579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D, C, E, F, G, H, A, B</a:t>
            </a:r>
          </a:p>
        </p:txBody>
      </p:sp>
      <p:sp>
        <p:nvSpPr>
          <p:cNvPr id="45079" name="Text Box 25"/>
          <p:cNvSpPr txBox="1">
            <a:spLocks noChangeArrowheads="1"/>
          </p:cNvSpPr>
          <p:nvPr/>
        </p:nvSpPr>
        <p:spPr bwMode="auto">
          <a:xfrm>
            <a:off x="5791200" y="1676401"/>
            <a:ext cx="3810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When all nodes in ripple are visited, visit nodes in next ripples</a:t>
            </a:r>
          </a:p>
        </p:txBody>
      </p:sp>
      <p:sp>
        <p:nvSpPr>
          <p:cNvPr id="45080" name="Freeform 26"/>
          <p:cNvSpPr>
            <a:spLocks/>
          </p:cNvSpPr>
          <p:nvPr/>
        </p:nvSpPr>
        <p:spPr bwMode="auto">
          <a:xfrm>
            <a:off x="2819400" y="1219200"/>
            <a:ext cx="2819400" cy="3721100"/>
          </a:xfrm>
          <a:custGeom>
            <a:avLst/>
            <a:gdLst>
              <a:gd name="T0" fmla="*/ 2147483647 w 1776"/>
              <a:gd name="T1" fmla="*/ 0 h 2344"/>
              <a:gd name="T2" fmla="*/ 2147483647 w 1776"/>
              <a:gd name="T3" fmla="*/ 2147483647 h 2344"/>
              <a:gd name="T4" fmla="*/ 2147483647 w 1776"/>
              <a:gd name="T5" fmla="*/ 2147483647 h 2344"/>
              <a:gd name="T6" fmla="*/ 2147483647 w 1776"/>
              <a:gd name="T7" fmla="*/ 2147483647 h 2344"/>
              <a:gd name="T8" fmla="*/ 2147483647 w 1776"/>
              <a:gd name="T9" fmla="*/ 2147483647 h 2344"/>
              <a:gd name="T10" fmla="*/ 2147483647 w 1776"/>
              <a:gd name="T11" fmla="*/ 2147483647 h 2344"/>
              <a:gd name="T12" fmla="*/ 2147483647 w 1776"/>
              <a:gd name="T13" fmla="*/ 2147483647 h 2344"/>
              <a:gd name="T14" fmla="*/ 2147483647 w 1776"/>
              <a:gd name="T15" fmla="*/ 2147483647 h 23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6"/>
              <a:gd name="T25" fmla="*/ 0 h 2344"/>
              <a:gd name="T26" fmla="*/ 1776 w 1776"/>
              <a:gd name="T27" fmla="*/ 2344 h 23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6" h="2344">
                <a:moveTo>
                  <a:pt x="720" y="0"/>
                </a:moveTo>
                <a:cubicBezTo>
                  <a:pt x="456" y="168"/>
                  <a:pt x="192" y="336"/>
                  <a:pt x="96" y="432"/>
                </a:cubicBezTo>
                <a:cubicBezTo>
                  <a:pt x="0" y="528"/>
                  <a:pt x="24" y="472"/>
                  <a:pt x="144" y="576"/>
                </a:cubicBezTo>
                <a:cubicBezTo>
                  <a:pt x="264" y="680"/>
                  <a:pt x="712" y="808"/>
                  <a:pt x="816" y="1056"/>
                </a:cubicBezTo>
                <a:cubicBezTo>
                  <a:pt x="920" y="1304"/>
                  <a:pt x="664" y="1856"/>
                  <a:pt x="768" y="2064"/>
                </a:cubicBezTo>
                <a:cubicBezTo>
                  <a:pt x="872" y="2272"/>
                  <a:pt x="1296" y="2264"/>
                  <a:pt x="1440" y="2304"/>
                </a:cubicBezTo>
                <a:cubicBezTo>
                  <a:pt x="1584" y="2344"/>
                  <a:pt x="1576" y="2328"/>
                  <a:pt x="1632" y="2304"/>
                </a:cubicBezTo>
                <a:cubicBezTo>
                  <a:pt x="1688" y="2280"/>
                  <a:pt x="1732" y="2220"/>
                  <a:pt x="1776" y="216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81" name="Freeform 27"/>
          <p:cNvSpPr>
            <a:spLocks/>
          </p:cNvSpPr>
          <p:nvPr/>
        </p:nvSpPr>
        <p:spPr bwMode="auto">
          <a:xfrm>
            <a:off x="4521200" y="2590800"/>
            <a:ext cx="965200" cy="1092200"/>
          </a:xfrm>
          <a:custGeom>
            <a:avLst/>
            <a:gdLst>
              <a:gd name="T0" fmla="*/ 2147483647 w 608"/>
              <a:gd name="T1" fmla="*/ 0 h 688"/>
              <a:gd name="T2" fmla="*/ 2147483647 w 608"/>
              <a:gd name="T3" fmla="*/ 2147483647 h 688"/>
              <a:gd name="T4" fmla="*/ 2147483647 w 608"/>
              <a:gd name="T5" fmla="*/ 2147483647 h 688"/>
              <a:gd name="T6" fmla="*/ 2147483647 w 608"/>
              <a:gd name="T7" fmla="*/ 2147483647 h 688"/>
              <a:gd name="T8" fmla="*/ 2147483647 w 608"/>
              <a:gd name="T9" fmla="*/ 2147483647 h 688"/>
              <a:gd name="T10" fmla="*/ 2147483647 w 608"/>
              <a:gd name="T11" fmla="*/ 2147483647 h 6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08"/>
              <a:gd name="T19" fmla="*/ 0 h 688"/>
              <a:gd name="T20" fmla="*/ 608 w 608"/>
              <a:gd name="T21" fmla="*/ 688 h 6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08" h="688">
                <a:moveTo>
                  <a:pt x="512" y="0"/>
                </a:moveTo>
                <a:cubicBezTo>
                  <a:pt x="336" y="0"/>
                  <a:pt x="160" y="0"/>
                  <a:pt x="80" y="48"/>
                </a:cubicBezTo>
                <a:cubicBezTo>
                  <a:pt x="0" y="96"/>
                  <a:pt x="32" y="192"/>
                  <a:pt x="32" y="288"/>
                </a:cubicBezTo>
                <a:cubicBezTo>
                  <a:pt x="32" y="384"/>
                  <a:pt x="32" y="560"/>
                  <a:pt x="80" y="624"/>
                </a:cubicBezTo>
                <a:cubicBezTo>
                  <a:pt x="128" y="688"/>
                  <a:pt x="232" y="664"/>
                  <a:pt x="320" y="672"/>
                </a:cubicBezTo>
                <a:cubicBezTo>
                  <a:pt x="408" y="680"/>
                  <a:pt x="560" y="672"/>
                  <a:pt x="608" y="67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82" name="Text Box 28"/>
          <p:cNvSpPr txBox="1">
            <a:spLocks noChangeArrowheads="1"/>
          </p:cNvSpPr>
          <p:nvPr/>
        </p:nvSpPr>
        <p:spPr bwMode="auto">
          <a:xfrm>
            <a:off x="5410200" y="3429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0</a:t>
            </a:r>
          </a:p>
        </p:txBody>
      </p:sp>
      <p:sp>
        <p:nvSpPr>
          <p:cNvPr id="45083" name="Text Box 29"/>
          <p:cNvSpPr txBox="1">
            <a:spLocks noChangeArrowheads="1"/>
          </p:cNvSpPr>
          <p:nvPr/>
        </p:nvSpPr>
        <p:spPr bwMode="auto">
          <a:xfrm>
            <a:off x="3657600" y="43434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2</a:t>
            </a:r>
          </a:p>
        </p:txBody>
      </p:sp>
      <p:sp>
        <p:nvSpPr>
          <p:cNvPr id="45084" name="Freeform 30"/>
          <p:cNvSpPr>
            <a:spLocks/>
          </p:cNvSpPr>
          <p:nvPr/>
        </p:nvSpPr>
        <p:spPr bwMode="auto">
          <a:xfrm>
            <a:off x="2590800" y="3454400"/>
            <a:ext cx="1193800" cy="1168400"/>
          </a:xfrm>
          <a:custGeom>
            <a:avLst/>
            <a:gdLst>
              <a:gd name="T0" fmla="*/ 2147483647 w 752"/>
              <a:gd name="T1" fmla="*/ 2147483647 h 736"/>
              <a:gd name="T2" fmla="*/ 2147483647 w 752"/>
              <a:gd name="T3" fmla="*/ 2147483647 h 736"/>
              <a:gd name="T4" fmla="*/ 2147483647 w 752"/>
              <a:gd name="T5" fmla="*/ 2147483647 h 736"/>
              <a:gd name="T6" fmla="*/ 2147483647 w 752"/>
              <a:gd name="T7" fmla="*/ 2147483647 h 736"/>
              <a:gd name="T8" fmla="*/ 2147483647 w 752"/>
              <a:gd name="T9" fmla="*/ 2147483647 h 736"/>
              <a:gd name="T10" fmla="*/ 2147483647 w 752"/>
              <a:gd name="T11" fmla="*/ 2147483647 h 7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52"/>
              <a:gd name="T19" fmla="*/ 0 h 736"/>
              <a:gd name="T20" fmla="*/ 752 w 752"/>
              <a:gd name="T21" fmla="*/ 736 h 7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52" h="736">
                <a:moveTo>
                  <a:pt x="576" y="32"/>
                </a:moveTo>
                <a:cubicBezTo>
                  <a:pt x="424" y="16"/>
                  <a:pt x="272" y="0"/>
                  <a:pt x="192" y="32"/>
                </a:cubicBezTo>
                <a:cubicBezTo>
                  <a:pt x="112" y="64"/>
                  <a:pt x="112" y="120"/>
                  <a:pt x="96" y="224"/>
                </a:cubicBezTo>
                <a:cubicBezTo>
                  <a:pt x="80" y="328"/>
                  <a:pt x="0" y="576"/>
                  <a:pt x="96" y="656"/>
                </a:cubicBezTo>
                <a:cubicBezTo>
                  <a:pt x="192" y="736"/>
                  <a:pt x="592" y="696"/>
                  <a:pt x="672" y="704"/>
                </a:cubicBezTo>
                <a:cubicBezTo>
                  <a:pt x="752" y="712"/>
                  <a:pt x="664" y="708"/>
                  <a:pt x="576" y="70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85" name="Freeform 31"/>
          <p:cNvSpPr>
            <a:spLocks/>
          </p:cNvSpPr>
          <p:nvPr/>
        </p:nvSpPr>
        <p:spPr bwMode="auto">
          <a:xfrm>
            <a:off x="1828800" y="2959100"/>
            <a:ext cx="952500" cy="850900"/>
          </a:xfrm>
          <a:custGeom>
            <a:avLst/>
            <a:gdLst>
              <a:gd name="T0" fmla="*/ 0 w 600"/>
              <a:gd name="T1" fmla="*/ 2147483647 h 536"/>
              <a:gd name="T2" fmla="*/ 2147483647 w 600"/>
              <a:gd name="T3" fmla="*/ 2147483647 h 536"/>
              <a:gd name="T4" fmla="*/ 2147483647 w 600"/>
              <a:gd name="T5" fmla="*/ 2147483647 h 536"/>
              <a:gd name="T6" fmla="*/ 2147483647 w 600"/>
              <a:gd name="T7" fmla="*/ 2147483647 h 536"/>
              <a:gd name="T8" fmla="*/ 2147483647 w 600"/>
              <a:gd name="T9" fmla="*/ 2147483647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0"/>
              <a:gd name="T16" fmla="*/ 0 h 536"/>
              <a:gd name="T17" fmla="*/ 600 w 600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0" h="536">
                <a:moveTo>
                  <a:pt x="0" y="440"/>
                </a:moveTo>
                <a:cubicBezTo>
                  <a:pt x="4" y="276"/>
                  <a:pt x="8" y="112"/>
                  <a:pt x="96" y="56"/>
                </a:cubicBezTo>
                <a:cubicBezTo>
                  <a:pt x="184" y="0"/>
                  <a:pt x="456" y="40"/>
                  <a:pt x="528" y="104"/>
                </a:cubicBezTo>
                <a:cubicBezTo>
                  <a:pt x="600" y="168"/>
                  <a:pt x="528" y="368"/>
                  <a:pt x="528" y="440"/>
                </a:cubicBezTo>
                <a:cubicBezTo>
                  <a:pt x="528" y="512"/>
                  <a:pt x="528" y="524"/>
                  <a:pt x="528" y="53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86" name="Text Box 32"/>
          <p:cNvSpPr txBox="1">
            <a:spLocks noChangeArrowheads="1"/>
          </p:cNvSpPr>
          <p:nvPr/>
        </p:nvSpPr>
        <p:spPr bwMode="auto">
          <a:xfrm>
            <a:off x="5562600" y="432752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1</a:t>
            </a:r>
          </a:p>
        </p:txBody>
      </p:sp>
      <p:sp>
        <p:nvSpPr>
          <p:cNvPr id="45087" name="Text Box 33"/>
          <p:cNvSpPr txBox="1">
            <a:spLocks noChangeArrowheads="1"/>
          </p:cNvSpPr>
          <p:nvPr/>
        </p:nvSpPr>
        <p:spPr bwMode="auto">
          <a:xfrm>
            <a:off x="1600200" y="35814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3</a:t>
            </a:r>
          </a:p>
        </p:txBody>
      </p:sp>
      <p:sp>
        <p:nvSpPr>
          <p:cNvPr id="45088" name="Freeform 34"/>
          <p:cNvSpPr>
            <a:spLocks/>
          </p:cNvSpPr>
          <p:nvPr/>
        </p:nvSpPr>
        <p:spPr bwMode="auto">
          <a:xfrm>
            <a:off x="1727200" y="1981200"/>
            <a:ext cx="2362200" cy="1562100"/>
          </a:xfrm>
          <a:custGeom>
            <a:avLst/>
            <a:gdLst>
              <a:gd name="T0" fmla="*/ 2147483647 w 1488"/>
              <a:gd name="T1" fmla="*/ 0 h 984"/>
              <a:gd name="T2" fmla="*/ 2147483647 w 1488"/>
              <a:gd name="T3" fmla="*/ 2147483647 h 984"/>
              <a:gd name="T4" fmla="*/ 2147483647 w 1488"/>
              <a:gd name="T5" fmla="*/ 2147483647 h 984"/>
              <a:gd name="T6" fmla="*/ 2147483647 w 1488"/>
              <a:gd name="T7" fmla="*/ 2147483647 h 984"/>
              <a:gd name="T8" fmla="*/ 2147483647 w 1488"/>
              <a:gd name="T9" fmla="*/ 2147483647 h 984"/>
              <a:gd name="T10" fmla="*/ 2147483647 w 1488"/>
              <a:gd name="T11" fmla="*/ 2147483647 h 9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984"/>
              <a:gd name="T20" fmla="*/ 1488 w 1488"/>
              <a:gd name="T21" fmla="*/ 984 h 9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984">
                <a:moveTo>
                  <a:pt x="496" y="0"/>
                </a:moveTo>
                <a:cubicBezTo>
                  <a:pt x="864" y="184"/>
                  <a:pt x="1232" y="368"/>
                  <a:pt x="1360" y="528"/>
                </a:cubicBezTo>
                <a:cubicBezTo>
                  <a:pt x="1488" y="688"/>
                  <a:pt x="1368" y="936"/>
                  <a:pt x="1264" y="960"/>
                </a:cubicBezTo>
                <a:cubicBezTo>
                  <a:pt x="1160" y="984"/>
                  <a:pt x="928" y="752"/>
                  <a:pt x="736" y="672"/>
                </a:cubicBezTo>
                <a:cubicBezTo>
                  <a:pt x="544" y="592"/>
                  <a:pt x="224" y="528"/>
                  <a:pt x="112" y="480"/>
                </a:cubicBezTo>
                <a:cubicBezTo>
                  <a:pt x="0" y="432"/>
                  <a:pt x="72" y="400"/>
                  <a:pt x="64" y="38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89" name="Text Box 35"/>
          <p:cNvSpPr txBox="1">
            <a:spLocks noChangeArrowheads="1"/>
          </p:cNvSpPr>
          <p:nvPr/>
        </p:nvSpPr>
        <p:spPr bwMode="auto">
          <a:xfrm>
            <a:off x="2209800" y="17526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FF0000"/>
                </a:solidFill>
                <a:latin typeface="Times New Roman" pitchFamily="18" charset="0"/>
                <a:ea typeface="굴림" pitchFamily="34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0090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Start from node A</a:t>
            </a:r>
          </a:p>
          <a:p>
            <a:pPr eaLnBrk="1" hangingPunct="1"/>
            <a:r>
              <a:rPr lang="en-US" dirty="0"/>
              <a:t>What is a sequence of nodes which would be visited in DFS?</a:t>
            </a:r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1900" y="2997201"/>
            <a:ext cx="28829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2424114" y="3933825"/>
            <a:ext cx="271303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A, B, E, F, H, C, D, G</a:t>
            </a: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/>
          <a:srcRect t="3531" b="3485"/>
          <a:stretch>
            <a:fillRect/>
          </a:stretch>
        </p:blipFill>
        <p:spPr bwMode="auto">
          <a:xfrm>
            <a:off x="6241902" y="2828658"/>
            <a:ext cx="3251200" cy="328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1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46095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46096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46097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61846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130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31" name="Text Box 52"/>
          <p:cNvSpPr txBox="1">
            <a:spLocks noChangeArrowheads="1"/>
          </p:cNvSpPr>
          <p:nvPr/>
        </p:nvSpPr>
        <p:spPr bwMode="auto">
          <a:xfrm>
            <a:off x="2933700" y="5303521"/>
            <a:ext cx="7086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How is this accomplished?  Simply replace the stack with a queue!  Rules: (1) Maintain an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enqueued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array. (2) Visit node when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dequeued.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6132" name="Text Box 53"/>
          <p:cNvSpPr txBox="1">
            <a:spLocks noChangeArrowheads="1"/>
          </p:cNvSpPr>
          <p:nvPr/>
        </p:nvSpPr>
        <p:spPr bwMode="auto">
          <a:xfrm>
            <a:off x="7315200" y="2362201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Q </a:t>
            </a: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  <a:sym typeface="Wingdings" pitchFamily="2" charset="2"/>
              </a:rPr>
              <a:t> </a:t>
            </a:r>
            <a:endParaRPr lang="en-US" altLang="ko-KR" sz="2800" b="1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556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47118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95638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54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55" name="Text Box 52"/>
          <p:cNvSpPr txBox="1">
            <a:spLocks noChangeArrowheads="1"/>
          </p:cNvSpPr>
          <p:nvPr/>
        </p:nvSpPr>
        <p:spPr bwMode="auto">
          <a:xfrm>
            <a:off x="3048000" y="5486400"/>
            <a:ext cx="708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Enqueue D.  Notice, D not yet visited.</a:t>
            </a:r>
          </a:p>
        </p:txBody>
      </p:sp>
      <p:sp>
        <p:nvSpPr>
          <p:cNvPr id="47156" name="Text Box 53"/>
          <p:cNvSpPr txBox="1">
            <a:spLocks noChangeArrowheads="1"/>
          </p:cNvSpPr>
          <p:nvPr/>
        </p:nvSpPr>
        <p:spPr bwMode="auto">
          <a:xfrm>
            <a:off x="7315200" y="2362201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Q </a:t>
            </a: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  <a:sym typeface="Wingdings" pitchFamily="2" charset="2"/>
              </a:rPr>
              <a:t> D</a:t>
            </a:r>
            <a:endParaRPr lang="en-US" altLang="ko-KR" sz="2800" b="1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7157" name="Text Box 54"/>
          <p:cNvSpPr txBox="1">
            <a:spLocks noChangeArrowheads="1"/>
          </p:cNvSpPr>
          <p:nvPr/>
        </p:nvSpPr>
        <p:spPr bwMode="auto">
          <a:xfrm>
            <a:off x="1752600" y="4800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8150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94648" name="Group 56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178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79" name="Text Box 52"/>
          <p:cNvSpPr txBox="1">
            <a:spLocks noChangeArrowheads="1"/>
          </p:cNvSpPr>
          <p:nvPr/>
        </p:nvSpPr>
        <p:spPr bwMode="auto">
          <a:xfrm>
            <a:off x="2743200" y="5486400"/>
            <a:ext cx="739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Dequeue D.  Visit D.  Enqueue unenqueued nodes adjacent to D.</a:t>
            </a:r>
          </a:p>
        </p:txBody>
      </p:sp>
      <p:sp>
        <p:nvSpPr>
          <p:cNvPr id="48180" name="Text Box 53"/>
          <p:cNvSpPr txBox="1">
            <a:spLocks noChangeArrowheads="1"/>
          </p:cNvSpPr>
          <p:nvPr/>
        </p:nvSpPr>
        <p:spPr bwMode="auto">
          <a:xfrm>
            <a:off x="7315200" y="2362201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Q </a:t>
            </a: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  <a:sym typeface="Wingdings" pitchFamily="2" charset="2"/>
              </a:rPr>
              <a:t> C  E  F</a:t>
            </a:r>
            <a:endParaRPr lang="en-US" altLang="ko-KR" sz="2800" b="1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8181" name="Text Box 54"/>
          <p:cNvSpPr txBox="1">
            <a:spLocks noChangeArrowheads="1"/>
          </p:cNvSpPr>
          <p:nvPr/>
        </p:nvSpPr>
        <p:spPr bwMode="auto">
          <a:xfrm>
            <a:off x="1752600" y="4800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0963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49168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49169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93590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202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203" name="Text Box 52"/>
          <p:cNvSpPr txBox="1">
            <a:spLocks noChangeArrowheads="1"/>
          </p:cNvSpPr>
          <p:nvPr/>
        </p:nvSpPr>
        <p:spPr bwMode="auto">
          <a:xfrm>
            <a:off x="2514600" y="5486400"/>
            <a:ext cx="762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Dequeue C.  Visit C.  Enqueue unenqueued nodes adjacent to C.</a:t>
            </a:r>
          </a:p>
        </p:txBody>
      </p:sp>
      <p:sp>
        <p:nvSpPr>
          <p:cNvPr id="49204" name="Text Box 53"/>
          <p:cNvSpPr txBox="1">
            <a:spLocks noChangeArrowheads="1"/>
          </p:cNvSpPr>
          <p:nvPr/>
        </p:nvSpPr>
        <p:spPr bwMode="auto">
          <a:xfrm>
            <a:off x="7315200" y="2362201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Q </a:t>
            </a: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  <a:sym typeface="Wingdings" pitchFamily="2" charset="2"/>
              </a:rPr>
              <a:t> E  F</a:t>
            </a:r>
            <a:endParaRPr lang="en-US" altLang="ko-KR" sz="2800" b="1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9205" name="Text Box 54"/>
          <p:cNvSpPr txBox="1">
            <a:spLocks noChangeArrowheads="1"/>
          </p:cNvSpPr>
          <p:nvPr/>
        </p:nvSpPr>
        <p:spPr bwMode="auto">
          <a:xfrm>
            <a:off x="1752600" y="4800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D, C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7668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92566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226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27" name="Text Box 52"/>
          <p:cNvSpPr txBox="1">
            <a:spLocks noChangeArrowheads="1"/>
          </p:cNvSpPr>
          <p:nvPr/>
        </p:nvSpPr>
        <p:spPr bwMode="auto">
          <a:xfrm>
            <a:off x="3048000" y="5486400"/>
            <a:ext cx="708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Dequeue E.  Visit E.  Enqueue unenqueued nodes adjacent to E.</a:t>
            </a:r>
          </a:p>
        </p:txBody>
      </p:sp>
      <p:sp>
        <p:nvSpPr>
          <p:cNvPr id="50228" name="Text Box 53"/>
          <p:cNvSpPr txBox="1">
            <a:spLocks noChangeArrowheads="1"/>
          </p:cNvSpPr>
          <p:nvPr/>
        </p:nvSpPr>
        <p:spPr bwMode="auto">
          <a:xfrm>
            <a:off x="7315200" y="2362201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Q </a:t>
            </a: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  <a:sym typeface="Wingdings" pitchFamily="2" charset="2"/>
              </a:rPr>
              <a:t> F  G</a:t>
            </a:r>
            <a:endParaRPr lang="en-US" altLang="ko-KR" sz="2800" b="1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0229" name="Text Box 54"/>
          <p:cNvSpPr txBox="1">
            <a:spLocks noChangeArrowheads="1"/>
          </p:cNvSpPr>
          <p:nvPr/>
        </p:nvSpPr>
        <p:spPr bwMode="auto">
          <a:xfrm>
            <a:off x="1752600" y="4800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D, C, E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74597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91542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1250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51" name="Text Box 52"/>
          <p:cNvSpPr txBox="1">
            <a:spLocks noChangeArrowheads="1"/>
          </p:cNvSpPr>
          <p:nvPr/>
        </p:nvSpPr>
        <p:spPr bwMode="auto">
          <a:xfrm>
            <a:off x="3048000" y="5486400"/>
            <a:ext cx="708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Dequeue F.  Visit F.  Enqueue unenqueued nodes adjacent to F.</a:t>
            </a:r>
          </a:p>
        </p:txBody>
      </p:sp>
      <p:sp>
        <p:nvSpPr>
          <p:cNvPr id="51252" name="Text Box 53"/>
          <p:cNvSpPr txBox="1">
            <a:spLocks noChangeArrowheads="1"/>
          </p:cNvSpPr>
          <p:nvPr/>
        </p:nvSpPr>
        <p:spPr bwMode="auto">
          <a:xfrm>
            <a:off x="7315200" y="2362201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Q </a:t>
            </a: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  <a:sym typeface="Wingdings" pitchFamily="2" charset="2"/>
              </a:rPr>
              <a:t> G</a:t>
            </a:r>
            <a:endParaRPr lang="en-US" altLang="ko-KR" sz="2800" b="1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1253" name="Text Box 54"/>
          <p:cNvSpPr txBox="1">
            <a:spLocks noChangeArrowheads="1"/>
          </p:cNvSpPr>
          <p:nvPr/>
        </p:nvSpPr>
        <p:spPr bwMode="auto">
          <a:xfrm>
            <a:off x="1752600" y="4800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D, C, E, F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39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90518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274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75" name="Text Box 52"/>
          <p:cNvSpPr txBox="1">
            <a:spLocks noChangeArrowheads="1"/>
          </p:cNvSpPr>
          <p:nvPr/>
        </p:nvSpPr>
        <p:spPr bwMode="auto">
          <a:xfrm>
            <a:off x="2590800" y="5486400"/>
            <a:ext cx="7543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Dequeue G.  Visit G.  Enqueue unenqueued nodes adjacent to G.</a:t>
            </a:r>
          </a:p>
        </p:txBody>
      </p:sp>
      <p:sp>
        <p:nvSpPr>
          <p:cNvPr id="52276" name="Text Box 53"/>
          <p:cNvSpPr txBox="1">
            <a:spLocks noChangeArrowheads="1"/>
          </p:cNvSpPr>
          <p:nvPr/>
        </p:nvSpPr>
        <p:spPr bwMode="auto">
          <a:xfrm>
            <a:off x="7315200" y="2362201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Q </a:t>
            </a: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  <a:sym typeface="Wingdings" pitchFamily="2" charset="2"/>
              </a:rPr>
              <a:t> H</a:t>
            </a:r>
            <a:endParaRPr lang="en-US" altLang="ko-KR" sz="2800" b="1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2277" name="Text Box 54"/>
          <p:cNvSpPr txBox="1">
            <a:spLocks noChangeArrowheads="1"/>
          </p:cNvSpPr>
          <p:nvPr/>
        </p:nvSpPr>
        <p:spPr bwMode="auto">
          <a:xfrm>
            <a:off x="1752600" y="4800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D, C, E, F, G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20590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53261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53262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53263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89494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3298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99" name="Text Box 52"/>
          <p:cNvSpPr txBox="1">
            <a:spLocks noChangeArrowheads="1"/>
          </p:cNvSpPr>
          <p:nvPr/>
        </p:nvSpPr>
        <p:spPr bwMode="auto">
          <a:xfrm>
            <a:off x="2209800" y="5486400"/>
            <a:ext cx="792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Dequeue H.  Visit H.  Enqueue unenqueued nodes adjacent to H.</a:t>
            </a:r>
          </a:p>
        </p:txBody>
      </p:sp>
      <p:sp>
        <p:nvSpPr>
          <p:cNvPr id="53300" name="Text Box 53"/>
          <p:cNvSpPr txBox="1">
            <a:spLocks noChangeArrowheads="1"/>
          </p:cNvSpPr>
          <p:nvPr/>
        </p:nvSpPr>
        <p:spPr bwMode="auto">
          <a:xfrm>
            <a:off x="7315200" y="2362201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Q </a:t>
            </a: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  <a:sym typeface="Wingdings" pitchFamily="2" charset="2"/>
              </a:rPr>
              <a:t> A  B</a:t>
            </a:r>
            <a:endParaRPr lang="en-US" altLang="ko-KR" sz="2800" b="1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3301" name="Text Box 54"/>
          <p:cNvSpPr txBox="1">
            <a:spLocks noChangeArrowheads="1"/>
          </p:cNvSpPr>
          <p:nvPr/>
        </p:nvSpPr>
        <p:spPr bwMode="auto">
          <a:xfrm>
            <a:off x="1752600" y="4800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D, C, E, F, G, H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2756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88470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322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23" name="Text Box 52"/>
          <p:cNvSpPr txBox="1">
            <a:spLocks noChangeArrowheads="1"/>
          </p:cNvSpPr>
          <p:nvPr/>
        </p:nvSpPr>
        <p:spPr bwMode="auto">
          <a:xfrm>
            <a:off x="3048000" y="5486400"/>
            <a:ext cx="708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Dequeue A.  Visit A.  Enqueue unenqueued nodes adjacent to A.</a:t>
            </a:r>
          </a:p>
        </p:txBody>
      </p:sp>
      <p:sp>
        <p:nvSpPr>
          <p:cNvPr id="54324" name="Text Box 53"/>
          <p:cNvSpPr txBox="1">
            <a:spLocks noChangeArrowheads="1"/>
          </p:cNvSpPr>
          <p:nvPr/>
        </p:nvSpPr>
        <p:spPr bwMode="auto">
          <a:xfrm>
            <a:off x="7315200" y="2362201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Q </a:t>
            </a: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  <a:sym typeface="Wingdings" pitchFamily="2" charset="2"/>
              </a:rPr>
              <a:t> B</a:t>
            </a:r>
            <a:endParaRPr lang="en-US" altLang="ko-KR" sz="2800" b="1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4325" name="Text Box 54"/>
          <p:cNvSpPr txBox="1">
            <a:spLocks noChangeArrowheads="1"/>
          </p:cNvSpPr>
          <p:nvPr/>
        </p:nvSpPr>
        <p:spPr bwMode="auto">
          <a:xfrm>
            <a:off x="1752600" y="4800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D, C, E, F, G, H, A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51030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55312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55313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87446" name="Group 22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346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47" name="Text Box 52"/>
          <p:cNvSpPr txBox="1">
            <a:spLocks noChangeArrowheads="1"/>
          </p:cNvSpPr>
          <p:nvPr/>
        </p:nvSpPr>
        <p:spPr bwMode="auto">
          <a:xfrm>
            <a:off x="2667000" y="5486400"/>
            <a:ext cx="7467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Dequeue B.  Visit B.  Enqueue unenqueued nodes adjacent to B.</a:t>
            </a:r>
          </a:p>
        </p:txBody>
      </p:sp>
      <p:sp>
        <p:nvSpPr>
          <p:cNvPr id="55348" name="Text Box 53"/>
          <p:cNvSpPr txBox="1">
            <a:spLocks noChangeArrowheads="1"/>
          </p:cNvSpPr>
          <p:nvPr/>
        </p:nvSpPr>
        <p:spPr bwMode="auto">
          <a:xfrm>
            <a:off x="7315200" y="2362201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Q </a:t>
            </a: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  <a:sym typeface="Wingdings" pitchFamily="2" charset="2"/>
              </a:rPr>
              <a:t>empty </a:t>
            </a:r>
            <a:endParaRPr lang="en-US" altLang="ko-KR" sz="2800" b="1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5349" name="Text Box 54"/>
          <p:cNvSpPr txBox="1">
            <a:spLocks noChangeArrowheads="1"/>
          </p:cNvSpPr>
          <p:nvPr/>
        </p:nvSpPr>
        <p:spPr bwMode="auto">
          <a:xfrm>
            <a:off x="1752600" y="4800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D, C, E, F, G, H, A, B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355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Depth-First Search Algorithm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2382838" y="2208214"/>
            <a:ext cx="355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1. </a:t>
            </a:r>
            <a:endParaRPr lang="en-US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2667001" y="2214564"/>
            <a:ext cx="38449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Visit the start vertex, </a:t>
            </a:r>
            <a:r>
              <a:rPr lang="en-US" sz="2800" b="1" i="1">
                <a:solidFill>
                  <a:srgbClr val="FF0000"/>
                </a:solidFill>
                <a:latin typeface="Courier New" pitchFamily="49" charset="0"/>
              </a:rPr>
              <a:t>v</a:t>
            </a:r>
            <a:endParaRPr lang="en-US" sz="32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2382838" y="2890839"/>
            <a:ext cx="355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2. </a:t>
            </a:r>
            <a:endParaRPr lang="en-US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2667000" y="2897189"/>
            <a:ext cx="64023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For each vertex </a:t>
            </a:r>
            <a:r>
              <a:rPr lang="en-US" sz="2800" b="1" i="1">
                <a:solidFill>
                  <a:srgbClr val="FF0000"/>
                </a:solidFill>
                <a:latin typeface="Courier New" pitchFamily="49" charset="0"/>
              </a:rPr>
              <a:t>w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adjacent to </a:t>
            </a:r>
            <a:r>
              <a:rPr lang="en-US" sz="2800" b="1" i="1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do:</a:t>
            </a:r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3398839" y="3333751"/>
            <a:ext cx="63478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sz="2800" b="1" i="1" dirty="0">
                <a:solidFill>
                  <a:srgbClr val="FF0000"/>
                </a:solidFill>
                <a:latin typeface="Courier New" pitchFamily="49" charset="0"/>
              </a:rPr>
              <a:t>w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125914" y="3333751"/>
            <a:ext cx="292708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has not been visited,</a:t>
            </a:r>
            <a:endParaRPr lang="en-US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414839" y="3770314"/>
            <a:ext cx="391453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apply the depth-first search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4414839" y="4210050"/>
            <a:ext cx="7207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with </a:t>
            </a:r>
            <a:endParaRPr lang="en-US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5208589" y="4210050"/>
            <a:ext cx="3016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1">
                <a:solidFill>
                  <a:srgbClr val="FF0000"/>
                </a:solidFill>
                <a:latin typeface="Courier New" pitchFamily="49" charset="0"/>
              </a:rPr>
              <a:t>w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5553075" y="4210051"/>
            <a:ext cx="26080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as the start vertex.</a:t>
            </a:r>
            <a:endParaRPr lang="en-US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4238625" y="5643564"/>
            <a:ext cx="2954338" cy="3968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Recursion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070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 flipH="1" flipV="1">
            <a:off x="3657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 flipH="1">
            <a:off x="4724400" y="33528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 flipV="1">
            <a:off x="2438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 flipV="1">
            <a:off x="3352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V="1">
            <a:off x="2286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2514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 flipH="1" flipV="1">
            <a:off x="4648200" y="2362200"/>
            <a:ext cx="292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2057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209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A</a:t>
            </a:r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2057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H</a:t>
            </a:r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3429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</a:t>
            </a:r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3276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F</a:t>
            </a:r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E</a:t>
            </a:r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D</a:t>
            </a:r>
          </a:p>
        </p:txBody>
      </p:sp>
      <p:sp>
        <p:nvSpPr>
          <p:cNvPr id="56336" name="Oval 16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C</a:t>
            </a:r>
          </a:p>
        </p:txBody>
      </p:sp>
      <p:sp>
        <p:nvSpPr>
          <p:cNvPr id="56337" name="Oval 17"/>
          <p:cNvSpPr>
            <a:spLocks noChangeArrowheads="1"/>
          </p:cNvSpPr>
          <p:nvPr/>
        </p:nvSpPr>
        <p:spPr bwMode="auto">
          <a:xfrm>
            <a:off x="3048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G</a:t>
            </a: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2209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4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BFS</a:t>
            </a:r>
            <a:endParaRPr lang="en-US" altLang="ko-KR" sz="4400">
              <a:solidFill>
                <a:srgbClr val="637052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 flipH="1">
            <a:off x="3505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H="1" flipV="1">
            <a:off x="2438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86456" name="Group 56"/>
          <p:cNvGraphicFramePr>
            <a:graphicFrameLocks noGrp="1"/>
          </p:cNvGraphicFramePr>
          <p:nvPr/>
        </p:nvGraphicFramePr>
        <p:xfrm>
          <a:off x="6400800" y="1981200"/>
          <a:ext cx="762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Arial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370" name="Line 51"/>
          <p:cNvSpPr>
            <a:spLocks noChangeShapeType="1"/>
          </p:cNvSpPr>
          <p:nvPr/>
        </p:nvSpPr>
        <p:spPr bwMode="auto">
          <a:xfrm flipV="1">
            <a:off x="3733800" y="2095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71" name="Text Box 52"/>
          <p:cNvSpPr txBox="1">
            <a:spLocks noChangeArrowheads="1"/>
          </p:cNvSpPr>
          <p:nvPr/>
        </p:nvSpPr>
        <p:spPr bwMode="auto">
          <a:xfrm>
            <a:off x="3048000" y="5486400"/>
            <a:ext cx="708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Q empty. Algorithm done.</a:t>
            </a:r>
          </a:p>
        </p:txBody>
      </p:sp>
      <p:sp>
        <p:nvSpPr>
          <p:cNvPr id="56372" name="Text Box 53"/>
          <p:cNvSpPr txBox="1">
            <a:spLocks noChangeArrowheads="1"/>
          </p:cNvSpPr>
          <p:nvPr/>
        </p:nvSpPr>
        <p:spPr bwMode="auto">
          <a:xfrm>
            <a:off x="7315200" y="2362201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Q </a:t>
            </a:r>
            <a:r>
              <a:rPr lang="en-US" altLang="ko-KR" sz="28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  <a:sym typeface="Wingdings" pitchFamily="2" charset="2"/>
              </a:rPr>
              <a:t>empty </a:t>
            </a:r>
            <a:endParaRPr lang="en-US" altLang="ko-KR" sz="2800" b="1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56373" name="Text Box 54"/>
          <p:cNvSpPr txBox="1">
            <a:spLocks noChangeArrowheads="1"/>
          </p:cNvSpPr>
          <p:nvPr/>
        </p:nvSpPr>
        <p:spPr bwMode="auto">
          <a:xfrm>
            <a:off x="1752600" y="4800600"/>
            <a:ext cx="449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Nodes visited: D, C, E, F, G, H, A, B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548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33EA6ED-E55A-46FC-9315-561FCDBA7917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Depth-First Search Example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992313" y="4149726"/>
            <a:ext cx="8229600" cy="2176463"/>
          </a:xfrm>
        </p:spPr>
        <p:txBody>
          <a:bodyPr/>
          <a:lstStyle/>
          <a:p>
            <a:pPr eaLnBrk="1" hangingPunct="1"/>
            <a:r>
              <a:rPr lang="en-US" sz="2800" dirty="0"/>
              <a:t>If we start at vertex 1 then a valid depth-first order would be: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3801" y="2209801"/>
            <a:ext cx="4657725" cy="1731963"/>
            <a:chOff x="480" y="1115"/>
            <a:chExt cx="2934" cy="1091"/>
          </a:xfrm>
        </p:grpSpPr>
        <p:sp>
          <p:nvSpPr>
            <p:cNvPr id="40967" name="Oval 5"/>
            <p:cNvSpPr>
              <a:spLocks noChangeArrowheads="1"/>
            </p:cNvSpPr>
            <p:nvPr/>
          </p:nvSpPr>
          <p:spPr bwMode="auto">
            <a:xfrm>
              <a:off x="1440" y="1148"/>
              <a:ext cx="374" cy="1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40968" name="Oval 6"/>
            <p:cNvSpPr>
              <a:spLocks noChangeArrowheads="1"/>
            </p:cNvSpPr>
            <p:nvPr/>
          </p:nvSpPr>
          <p:spPr bwMode="auto">
            <a:xfrm>
              <a:off x="3040" y="1780"/>
              <a:ext cx="374" cy="1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5</a:t>
              </a:r>
            </a:p>
          </p:txBody>
        </p:sp>
        <p:sp>
          <p:nvSpPr>
            <p:cNvPr id="40969" name="Oval 7"/>
            <p:cNvSpPr>
              <a:spLocks noChangeArrowheads="1"/>
            </p:cNvSpPr>
            <p:nvPr/>
          </p:nvSpPr>
          <p:spPr bwMode="auto">
            <a:xfrm>
              <a:off x="2208" y="1115"/>
              <a:ext cx="374" cy="1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3</a:t>
              </a:r>
            </a:p>
          </p:txBody>
        </p:sp>
        <p:sp>
          <p:nvSpPr>
            <p:cNvPr id="40970" name="Oval 8"/>
            <p:cNvSpPr>
              <a:spLocks noChangeArrowheads="1"/>
            </p:cNvSpPr>
            <p:nvPr/>
          </p:nvSpPr>
          <p:spPr bwMode="auto">
            <a:xfrm>
              <a:off x="992" y="2012"/>
              <a:ext cx="374" cy="1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0</a:t>
              </a:r>
            </a:p>
          </p:txBody>
        </p:sp>
        <p:sp>
          <p:nvSpPr>
            <p:cNvPr id="40971" name="Oval 9"/>
            <p:cNvSpPr>
              <a:spLocks noChangeArrowheads="1"/>
            </p:cNvSpPr>
            <p:nvPr/>
          </p:nvSpPr>
          <p:spPr bwMode="auto">
            <a:xfrm>
              <a:off x="2208" y="1613"/>
              <a:ext cx="374" cy="1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6</a:t>
              </a:r>
            </a:p>
          </p:txBody>
        </p:sp>
        <p:sp>
          <p:nvSpPr>
            <p:cNvPr id="40972" name="Oval 10"/>
            <p:cNvSpPr>
              <a:spLocks noChangeArrowheads="1"/>
            </p:cNvSpPr>
            <p:nvPr/>
          </p:nvSpPr>
          <p:spPr bwMode="auto">
            <a:xfrm>
              <a:off x="2912" y="1281"/>
              <a:ext cx="374" cy="1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4</a:t>
              </a:r>
            </a:p>
          </p:txBody>
        </p:sp>
        <p:sp>
          <p:nvSpPr>
            <p:cNvPr id="40973" name="Oval 11"/>
            <p:cNvSpPr>
              <a:spLocks noChangeArrowheads="1"/>
            </p:cNvSpPr>
            <p:nvPr/>
          </p:nvSpPr>
          <p:spPr bwMode="auto">
            <a:xfrm>
              <a:off x="1440" y="1680"/>
              <a:ext cx="374" cy="1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7</a:t>
              </a:r>
            </a:p>
          </p:txBody>
        </p:sp>
        <p:sp>
          <p:nvSpPr>
            <p:cNvPr id="40974" name="Oval 12"/>
            <p:cNvSpPr>
              <a:spLocks noChangeArrowheads="1"/>
            </p:cNvSpPr>
            <p:nvPr/>
          </p:nvSpPr>
          <p:spPr bwMode="auto">
            <a:xfrm>
              <a:off x="480" y="1414"/>
              <a:ext cx="374" cy="1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Arial" charset="0"/>
                </a:rPr>
                <a:t>1</a:t>
              </a:r>
            </a:p>
          </p:txBody>
        </p:sp>
        <p:sp>
          <p:nvSpPr>
            <p:cNvPr id="40975" name="Line 13"/>
            <p:cNvSpPr>
              <a:spLocks noChangeShapeType="1"/>
            </p:cNvSpPr>
            <p:nvPr/>
          </p:nvSpPr>
          <p:spPr bwMode="auto">
            <a:xfrm flipV="1">
              <a:off x="859" y="1312"/>
              <a:ext cx="640" cy="1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976" name="Line 14"/>
            <p:cNvSpPr>
              <a:spLocks noChangeShapeType="1"/>
            </p:cNvSpPr>
            <p:nvPr/>
          </p:nvSpPr>
          <p:spPr bwMode="auto">
            <a:xfrm>
              <a:off x="1627" y="1345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977" name="Line 15"/>
            <p:cNvSpPr>
              <a:spLocks noChangeShapeType="1"/>
            </p:cNvSpPr>
            <p:nvPr/>
          </p:nvSpPr>
          <p:spPr bwMode="auto">
            <a:xfrm flipV="1">
              <a:off x="1819" y="1710"/>
              <a:ext cx="384" cy="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978" name="Line 16"/>
            <p:cNvSpPr>
              <a:spLocks noChangeShapeType="1"/>
            </p:cNvSpPr>
            <p:nvPr/>
          </p:nvSpPr>
          <p:spPr bwMode="auto">
            <a:xfrm flipV="1">
              <a:off x="1243" y="1843"/>
              <a:ext cx="256" cy="1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979" name="Line 17"/>
            <p:cNvSpPr>
              <a:spLocks noChangeShapeType="1"/>
            </p:cNvSpPr>
            <p:nvPr/>
          </p:nvSpPr>
          <p:spPr bwMode="auto">
            <a:xfrm flipH="1" flipV="1">
              <a:off x="1819" y="1245"/>
              <a:ext cx="512" cy="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980" name="Line 18"/>
            <p:cNvSpPr>
              <a:spLocks noChangeShapeType="1"/>
            </p:cNvSpPr>
            <p:nvPr/>
          </p:nvSpPr>
          <p:spPr bwMode="auto">
            <a:xfrm>
              <a:off x="2331" y="1312"/>
              <a:ext cx="64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981" name="Line 19"/>
            <p:cNvSpPr>
              <a:spLocks noChangeShapeType="1"/>
            </p:cNvSpPr>
            <p:nvPr/>
          </p:nvSpPr>
          <p:spPr bwMode="auto">
            <a:xfrm flipH="1">
              <a:off x="2587" y="1478"/>
              <a:ext cx="384" cy="1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982" name="Line 20"/>
            <p:cNvSpPr>
              <a:spLocks noChangeShapeType="1"/>
            </p:cNvSpPr>
            <p:nvPr/>
          </p:nvSpPr>
          <p:spPr bwMode="auto">
            <a:xfrm>
              <a:off x="3163" y="1478"/>
              <a:ext cx="64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983" name="Line 21"/>
            <p:cNvSpPr>
              <a:spLocks noChangeShapeType="1"/>
            </p:cNvSpPr>
            <p:nvPr/>
          </p:nvSpPr>
          <p:spPr bwMode="auto">
            <a:xfrm>
              <a:off x="2523" y="1810"/>
              <a:ext cx="512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22934" name="Rectangle 22"/>
          <p:cNvSpPr>
            <a:spLocks noChangeArrowheads="1"/>
          </p:cNvSpPr>
          <p:nvPr/>
        </p:nvSpPr>
        <p:spPr bwMode="auto">
          <a:xfrm>
            <a:off x="3792538" y="5419726"/>
            <a:ext cx="341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1, 2, 3, 6, 4, 5, 7, 0</a:t>
            </a:r>
          </a:p>
        </p:txBody>
      </p:sp>
    </p:spTree>
    <p:extLst>
      <p:ext uri="{BB962C8B-B14F-4D97-AF65-F5344CB8AC3E}">
        <p14:creationId xmlns:p14="http://schemas.microsoft.com/office/powerpoint/2010/main" val="273699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1752600"/>
            <a:ext cx="3352800" cy="2667000"/>
            <a:chOff x="720" y="1344"/>
            <a:chExt cx="2592" cy="2064"/>
          </a:xfrm>
        </p:grpSpPr>
        <p:sp>
          <p:nvSpPr>
            <p:cNvPr id="108548" name="Oval 4"/>
            <p:cNvSpPr>
              <a:spLocks noChangeArrowheads="1"/>
            </p:cNvSpPr>
            <p:nvPr/>
          </p:nvSpPr>
          <p:spPr bwMode="auto">
            <a:xfrm>
              <a:off x="1584" y="13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8549" name="Oval 5"/>
            <p:cNvSpPr>
              <a:spLocks noChangeArrowheads="1"/>
            </p:cNvSpPr>
            <p:nvPr/>
          </p:nvSpPr>
          <p:spPr bwMode="auto">
            <a:xfrm>
              <a:off x="1584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8550" name="Oval 6"/>
            <p:cNvSpPr>
              <a:spLocks noChangeArrowheads="1"/>
            </p:cNvSpPr>
            <p:nvPr/>
          </p:nvSpPr>
          <p:spPr bwMode="auto">
            <a:xfrm>
              <a:off x="1584" y="25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08551" name="Oval 7"/>
            <p:cNvSpPr>
              <a:spLocks noChangeArrowheads="1"/>
            </p:cNvSpPr>
            <p:nvPr/>
          </p:nvSpPr>
          <p:spPr bwMode="auto">
            <a:xfrm>
              <a:off x="1584" y="31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8552" name="Oval 8"/>
            <p:cNvSpPr>
              <a:spLocks noChangeArrowheads="1"/>
            </p:cNvSpPr>
            <p:nvPr/>
          </p:nvSpPr>
          <p:spPr bwMode="auto">
            <a:xfrm>
              <a:off x="2304" y="13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08553" name="Oval 9"/>
            <p:cNvSpPr>
              <a:spLocks noChangeArrowheads="1"/>
            </p:cNvSpPr>
            <p:nvPr/>
          </p:nvSpPr>
          <p:spPr bwMode="auto">
            <a:xfrm>
              <a:off x="2616" y="27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108554" name="Oval 10"/>
            <p:cNvSpPr>
              <a:spLocks noChangeArrowheads="1"/>
            </p:cNvSpPr>
            <p:nvPr/>
          </p:nvSpPr>
          <p:spPr bwMode="auto">
            <a:xfrm>
              <a:off x="2304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08555" name="Oval 11"/>
            <p:cNvSpPr>
              <a:spLocks noChangeArrowheads="1"/>
            </p:cNvSpPr>
            <p:nvPr/>
          </p:nvSpPr>
          <p:spPr bwMode="auto">
            <a:xfrm>
              <a:off x="720" y="22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8556" name="Oval 12"/>
            <p:cNvSpPr>
              <a:spLocks noChangeArrowheads="1"/>
            </p:cNvSpPr>
            <p:nvPr/>
          </p:nvSpPr>
          <p:spPr bwMode="auto">
            <a:xfrm>
              <a:off x="3072" y="17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 flipV="1">
              <a:off x="912" y="1536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>
              <a:off x="960" y="2352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8559" name="Line 15"/>
            <p:cNvSpPr>
              <a:spLocks noChangeShapeType="1"/>
            </p:cNvSpPr>
            <p:nvPr/>
          </p:nvSpPr>
          <p:spPr bwMode="auto">
            <a:xfrm>
              <a:off x="864" y="2448"/>
              <a:ext cx="72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 flipV="1">
              <a:off x="1824" y="292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>
              <a:off x="1824" y="2736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8562" name="Line 18"/>
            <p:cNvSpPr>
              <a:spLocks noChangeShapeType="1"/>
            </p:cNvSpPr>
            <p:nvPr/>
          </p:nvSpPr>
          <p:spPr bwMode="auto">
            <a:xfrm>
              <a:off x="1824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2424" y="15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>
              <a:off x="2544" y="1488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8565" name="Line 21"/>
            <p:cNvSpPr>
              <a:spLocks noChangeShapeType="1"/>
            </p:cNvSpPr>
            <p:nvPr/>
          </p:nvSpPr>
          <p:spPr bwMode="auto">
            <a:xfrm flipH="1">
              <a:off x="2784" y="2016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 flipH="1">
              <a:off x="1824" y="21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 flipV="1">
              <a:off x="1776" y="1536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8568" name="Line 24"/>
            <p:cNvSpPr>
              <a:spLocks noChangeShapeType="1"/>
            </p:cNvSpPr>
            <p:nvPr/>
          </p:nvSpPr>
          <p:spPr bwMode="auto">
            <a:xfrm flipV="1">
              <a:off x="1680" y="15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 flipV="1">
              <a:off x="1656" y="22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>
              <a:off x="1744" y="22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6400800" y="2209800"/>
            <a:ext cx="11980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 B F I H</a:t>
            </a: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6400801" y="2681288"/>
            <a:ext cx="1933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 B F I H G C D</a:t>
            </a: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6400800" y="3138488"/>
            <a:ext cx="21550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A B F I H G C D E</a:t>
            </a:r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1752600" y="47244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Starting depth first search at some vertices, we may not be able to visit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   all the vertices.</a:t>
            </a:r>
          </a:p>
        </p:txBody>
      </p:sp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1905000" y="5410200"/>
            <a:ext cx="53209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A depth-first search, starting at vertex B will visit:</a:t>
            </a: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2774951" y="5943600"/>
            <a:ext cx="20826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  F  I  H  G  C  D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972E97-FBE5-512C-C264-B947898B82EB}"/>
              </a:ext>
            </a:extLst>
          </p:cNvPr>
          <p:cNvSpPr/>
          <p:nvPr/>
        </p:nvSpPr>
        <p:spPr>
          <a:xfrm>
            <a:off x="4111977" y="3427228"/>
            <a:ext cx="550334" cy="5358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PK" sz="2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B1E259-BAE1-FC72-1957-8BABBE309056}"/>
              </a:ext>
            </a:extLst>
          </p:cNvPr>
          <p:cNvSpPr/>
          <p:nvPr/>
        </p:nvSpPr>
        <p:spPr>
          <a:xfrm>
            <a:off x="2747207" y="3177331"/>
            <a:ext cx="550334" cy="5358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PK" sz="20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A7615-6CF9-EBE0-5054-629697349C67}"/>
              </a:ext>
            </a:extLst>
          </p:cNvPr>
          <p:cNvSpPr/>
          <p:nvPr/>
        </p:nvSpPr>
        <p:spPr>
          <a:xfrm>
            <a:off x="2735974" y="4009592"/>
            <a:ext cx="550334" cy="5358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PK" sz="20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3941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1" grpId="0" autoUpdateAnimBg="0"/>
      <p:bldP spid="108572" grpId="0" autoUpdateAnimBg="0"/>
      <p:bldP spid="108573" grpId="0" autoUpdateAnimBg="0"/>
      <p:bldP spid="108574" grpId="0" autoUpdateAnimBg="0"/>
      <p:bldP spid="108575" grpId="0" autoUpdateAnimBg="0"/>
      <p:bldP spid="108576" grpId="0" autoUpdateAnimBg="0"/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1981200" y="274638"/>
            <a:ext cx="8229600" cy="563562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ko-KR" cap="none">
                <a:ea typeface="굴림" pitchFamily="34" charset="-127"/>
                <a:cs typeface="Times New Roman" pitchFamily="18" charset="0"/>
              </a:rPr>
              <a:t>DEPTH FIRST SEARCH TRAVERSAL</a:t>
            </a:r>
            <a:endParaRPr lang="ur-PK" altLang="ko-KR" cap="none">
              <a:cs typeface="휴먼매직체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798638"/>
            <a:ext cx="8229600" cy="5059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itchFamily="34" charset="-127"/>
                <a:cs typeface="Times New Roman" pitchFamily="18" charset="0"/>
              </a:rPr>
              <a:t>This method visits all the vertices, beginning with a specified </a:t>
            </a:r>
            <a:r>
              <a:rPr lang="en-US" altLang="ko-KR" sz="2400" b="1" dirty="0">
                <a:ea typeface="굴림" pitchFamily="34" charset="-127"/>
                <a:cs typeface="Times New Roman" pitchFamily="18" charset="0"/>
              </a:rPr>
              <a:t>start vertex</a:t>
            </a:r>
            <a:r>
              <a:rPr lang="en-US" altLang="ko-KR" sz="2400" dirty="0">
                <a:ea typeface="굴림" pitchFamily="34" charset="-127"/>
                <a:cs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itchFamily="34" charset="-127"/>
                <a:cs typeface="Times New Roman" pitchFamily="18" charset="0"/>
              </a:rPr>
              <a:t>This strategy proceeds along a path from vertex V as deeply into the graph as possible.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itchFamily="34" charset="-127"/>
                <a:cs typeface="Times New Roman" pitchFamily="18" charset="0"/>
              </a:rPr>
              <a:t>This means that after visiting V, the algorithm tries to visit any unvisited vertex adjacent to V.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itchFamily="34" charset="-127"/>
                <a:cs typeface="Times New Roman" pitchFamily="18" charset="0"/>
              </a:rPr>
              <a:t>When the traversal reaches a vertex which has no adjacent vertex, it back tracks and visits an unvisited adjacent vertex.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itchFamily="34" charset="-127"/>
                <a:cs typeface="Times New Roman" pitchFamily="18" charset="0"/>
              </a:rPr>
              <a:t>Depth-first traversal makes use of a </a:t>
            </a:r>
            <a:r>
              <a:rPr lang="en-US" altLang="ko-KR" sz="2400" b="1" dirty="0">
                <a:ea typeface="굴림" pitchFamily="34" charset="-127"/>
                <a:cs typeface="Times New Roman" pitchFamily="18" charset="0"/>
              </a:rPr>
              <a:t>Stack data structure</a:t>
            </a:r>
            <a:r>
              <a:rPr lang="en-US" altLang="ko-KR" sz="2400" dirty="0">
                <a:ea typeface="굴림" pitchFamily="34" charset="-127"/>
                <a:cs typeface="Times New Roman" pitchFamily="18" charset="0"/>
              </a:rPr>
              <a:t>. </a:t>
            </a:r>
          </a:p>
          <a:p>
            <a:pPr eaLnBrk="1" hangingPunct="1"/>
            <a:endParaRPr lang="ur-PK" altLang="ko-KR" sz="2400" dirty="0">
              <a:cs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33556519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2915</Words>
  <Application>Microsoft Office PowerPoint</Application>
  <PresentationFormat>Widescreen</PresentationFormat>
  <Paragraphs>1447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굴림</vt:lpstr>
      <vt:lpstr>Arial</vt:lpstr>
      <vt:lpstr>Calibri</vt:lpstr>
      <vt:lpstr>Calibri Light</vt:lpstr>
      <vt:lpstr>Courier New</vt:lpstr>
      <vt:lpstr>휴먼매직체</vt:lpstr>
      <vt:lpstr>Tahoma</vt:lpstr>
      <vt:lpstr>Times New Roman</vt:lpstr>
      <vt:lpstr>Verdana</vt:lpstr>
      <vt:lpstr>Wingdings</vt:lpstr>
      <vt:lpstr>Retrospect</vt:lpstr>
      <vt:lpstr>Graph Searching and Traversing</vt:lpstr>
      <vt:lpstr>Graph Traversal</vt:lpstr>
      <vt:lpstr>Graph traversal/searching</vt:lpstr>
      <vt:lpstr>Depth-First Search</vt:lpstr>
      <vt:lpstr>Depth-First Search</vt:lpstr>
      <vt:lpstr>Depth-First Search Algorithm</vt:lpstr>
      <vt:lpstr>Depth-First Search Example</vt:lpstr>
      <vt:lpstr>Depth-First Search</vt:lpstr>
      <vt:lpstr>DEPTH FIRST SEARCH TRAVERSAL</vt:lpstr>
      <vt:lpstr>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DFS EXAMPLE</vt:lpstr>
      <vt:lpstr>Breadth-First Search</vt:lpstr>
      <vt:lpstr>Breadth-First Search Algorithm</vt:lpstr>
      <vt:lpstr>Breadth-First Search Example</vt:lpstr>
      <vt:lpstr>Breadth-First Search</vt:lpstr>
      <vt:lpstr>Breadth-First Graph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Searching and Traversing</dc:title>
  <dc:creator>Bostan  Khan</dc:creator>
  <cp:lastModifiedBy>Bostan  Khan</cp:lastModifiedBy>
  <cp:revision>1</cp:revision>
  <dcterms:created xsi:type="dcterms:W3CDTF">2024-04-21T06:37:15Z</dcterms:created>
  <dcterms:modified xsi:type="dcterms:W3CDTF">2024-04-21T06:37:22Z</dcterms:modified>
</cp:coreProperties>
</file>