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46" r:id="rId3"/>
    <p:sldId id="547" r:id="rId4"/>
    <p:sldId id="548" r:id="rId5"/>
    <p:sldId id="549" r:id="rId6"/>
    <p:sldId id="601" r:id="rId7"/>
    <p:sldId id="257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586" r:id="rId4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DA80B-98F5-4D84-8D3E-EAF59882F1C1}" v="18" dt="2024-05-07T05:22:28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tan  Khan" userId="bace0ed3-4e6a-491e-9e73-ed10f1a893a5" providerId="ADAL" clId="{1FFDA80B-98F5-4D84-8D3E-EAF59882F1C1}"/>
    <pc:docChg chg="custSel modSld">
      <pc:chgData name="Bostan  Khan" userId="bace0ed3-4e6a-491e-9e73-ed10f1a893a5" providerId="ADAL" clId="{1FFDA80B-98F5-4D84-8D3E-EAF59882F1C1}" dt="2024-05-07T05:22:28.706" v="21"/>
      <pc:docMkLst>
        <pc:docMk/>
      </pc:docMkLst>
      <pc:sldChg chg="modSp mod modAnim">
        <pc:chgData name="Bostan  Khan" userId="bace0ed3-4e6a-491e-9e73-ed10f1a893a5" providerId="ADAL" clId="{1FFDA80B-98F5-4D84-8D3E-EAF59882F1C1}" dt="2024-05-07T05:21:29.178" v="9"/>
        <pc:sldMkLst>
          <pc:docMk/>
          <pc:sldMk cId="412290465" sldId="257"/>
        </pc:sldMkLst>
        <pc:spChg chg="mod">
          <ac:chgData name="Bostan  Khan" userId="bace0ed3-4e6a-491e-9e73-ed10f1a893a5" providerId="ADAL" clId="{1FFDA80B-98F5-4D84-8D3E-EAF59882F1C1}" dt="2024-04-21T06:40:02.416" v="0" actId="27636"/>
          <ac:spMkLst>
            <pc:docMk/>
            <pc:sldMk cId="412290465" sldId="257"/>
            <ac:spMk id="3" creationId="{70A50F31-9BE8-609E-964F-E6459BB7699B}"/>
          </ac:spMkLst>
        </pc:spChg>
      </pc:sldChg>
      <pc:sldChg chg="modSp mod modAnim">
        <pc:chgData name="Bostan  Khan" userId="bace0ed3-4e6a-491e-9e73-ed10f1a893a5" providerId="ADAL" clId="{1FFDA80B-98F5-4D84-8D3E-EAF59882F1C1}" dt="2024-05-07T05:22:28.706" v="21"/>
        <pc:sldMkLst>
          <pc:docMk/>
          <pc:sldMk cId="1251554384" sldId="550"/>
        </pc:sldMkLst>
        <pc:spChg chg="mod">
          <ac:chgData name="Bostan  Khan" userId="bace0ed3-4e6a-491e-9e73-ed10f1a893a5" providerId="ADAL" clId="{1FFDA80B-98F5-4D84-8D3E-EAF59882F1C1}" dt="2024-04-21T06:40:41.149" v="2" actId="1076"/>
          <ac:spMkLst>
            <pc:docMk/>
            <pc:sldMk cId="1251554384" sldId="550"/>
            <ac:spMk id="30722" creationId="{00000000-0000-0000-0000-000000000000}"/>
          </ac:spMkLst>
        </pc:spChg>
        <pc:spChg chg="mod">
          <ac:chgData name="Bostan  Khan" userId="bace0ed3-4e6a-491e-9e73-ed10f1a893a5" providerId="ADAL" clId="{1FFDA80B-98F5-4D84-8D3E-EAF59882F1C1}" dt="2024-04-21T06:40:44.387" v="4" actId="1076"/>
          <ac:spMkLst>
            <pc:docMk/>
            <pc:sldMk cId="1251554384" sldId="550"/>
            <ac:spMk id="5939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F37B-32A3-947A-7673-AF32A449C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A6957-97F6-DB7A-02FF-BA1EBF21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A267F-B00F-EB03-2836-60491D9D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D06E-9A03-944B-513E-67C6C022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0B896-505F-4A43-9A4F-F91DDC44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79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C228-16E1-6728-5FB3-FEF317A0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5256C-3F4F-80C8-FB94-DB6C3ECA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378A-FC84-8A19-D80C-1754A2E3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7000-F080-7B7E-201F-9CD52F12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CB18-613C-9E59-21CD-FE085790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47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D0E24-D34E-7D24-5091-5E196BC69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9AA84-6E0B-F462-236F-BAEC80A2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0879-9ECB-D891-E922-A6B941A1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027F-24DC-4BC4-B74D-99E51B15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9B71-7F45-B437-6323-3F1D87FB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11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37F1-4F71-45D0-9929-AA71C99006F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44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E5D9-B987-42B8-BD5A-8AEC2AB9BD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972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7102B-CA8C-44DE-86FC-0D3811DF6C7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57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100B-D109-4C9F-8C96-C4BD5D73CD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918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1AEB-5457-4345-AC6D-53EF4494D2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42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1A0C0-41DD-4031-A54A-0E00DBB1BB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526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089B6-577B-441F-8AFD-EB70337690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776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BDB3DB-A6CA-4395-8A83-97B69BA631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12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3CB0-494B-0273-3D24-FBA34BDE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8789-C02B-B4C5-4AA5-BE9A4B1C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EB87-0423-EB52-C4A4-45B863A8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FAAA9-D412-6331-84DB-79F137B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A527-4EBF-4AEF-02DA-C122FAA6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7416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F596A-F191-4589-A8F5-815A1E2402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414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99BCA-DF30-4521-8555-2359F06D24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350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553B-F36B-42FF-992A-DDD3F5E40D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1760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4775B-F163-4989-8A1D-0207BB574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C8D3E-4545-46BE-A7DF-ACC20201C8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6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r-PK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ur-PK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굴림" pitchFamily="50" charset="-127"/>
                <a:cs typeface="Arial" charset="0"/>
              </a:defRPr>
            </a:lvl1pPr>
          </a:lstStyle>
          <a:p>
            <a:pPr>
              <a:defRPr/>
            </a:pPr>
            <a:fld id="{E2340304-C92E-4ED2-B003-B02BCACE60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9042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A13820B-EC8E-407B-B710-01F4EB14B5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5E5F-50CC-7E46-9BDB-B55326F4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F8942-B31B-D28A-374E-C1CE0692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299C2-DF01-9341-D390-D8C7504C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1BFBD-0E72-F7B6-43BF-1A72316D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63FC-856B-E708-440E-F5CCBF46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230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7088-841F-9014-C330-B1DBB16F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CB93-A03E-EA01-C6F3-62E950B1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08D9B-0DE9-1743-F2BF-968D812C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BD9D-9746-B148-FBAD-B9B6AEFF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C3D2-6424-4914-625E-3BB3876C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BB20-BA80-A15C-85EB-5EF127D6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505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CCFC-CFDA-E215-E3EB-83979005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3AD4-A0A6-3D98-580C-0CFD8004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B3D1F-1345-433D-F8FA-C9890DD0E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AD772-6FEC-31C3-E490-BC404C9B2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12159-36B8-F045-0F39-F10F42072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37CF6-DCD8-004C-6742-0C500849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A0501-78D2-46BF-2DA5-A924F096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ECBE3-4467-C624-488F-4F5FF7E6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72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C6F3-EB3E-8DA3-D178-52046043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AC9EB-ED30-76FE-A2B3-BF917974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B0983-E0DB-4C4A-9F91-8AA72200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4B676-D007-19D6-EF5B-7E7A09A5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6922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D458F-F5EE-CFB1-9E2E-B00B6D00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4DA4B-BEF2-2E32-87EC-4DFCC142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671D3-F087-E3B1-B748-C8F72F5F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533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B484-F159-0821-E8FD-4EA9332B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19A1-3BA1-BC95-85EC-99C5A828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388BE-DFF7-07E1-2938-3FD79309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482DE-6FB2-9210-E559-E231EFA8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47F6-573F-AD98-BD7D-D595144B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78C0A-04A6-34E6-73A3-D8C6D424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6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A20E-149F-5914-FA9E-CED8C94C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EA499-1288-FACD-E0CF-5859CDABE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4FFCE-4EEF-420F-027D-1CAAB7E6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10112-F1C1-C7E1-8480-AC2590C1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9DCAE-4C8D-CCE3-5F01-28E0380D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AB8F5-DAA0-1147-D5BF-E226EB8C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63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632509-8648-DFE4-7EA7-A0FE5BD8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3BB7B-C7D5-5CA9-AF82-9233F6F07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D1B9-02D6-90E4-B20F-36AAF60CD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29B21-AFAA-484D-BE57-96101A13C417}" type="datetimeFigureOut">
              <a:rPr lang="en-PK" smtClean="0"/>
              <a:t>07/05/2024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5A6E-5D62-90BD-CFFD-C993B7DD3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47E8-AF91-FF95-55DE-D6C4F52B7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08C38-13F7-4BEA-9233-CB6A59305C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091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FFE16F-604B-4520-A357-48A348CE0E5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6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2AC1E3A-D884-405D-805C-2AA69D680706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362200"/>
            <a:ext cx="7772400" cy="1143000"/>
          </a:xfrm>
          <a:noFill/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Applications of Graph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1. Shortest Paths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2. Minimum Spanning Trees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54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457201"/>
            <a:ext cx="3429000" cy="2517775"/>
          </a:xfrm>
          <a:noFill/>
          <a:ln/>
        </p:spPr>
      </p:pic>
      <p:pic>
        <p:nvPicPr>
          <p:cNvPr id="11161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0" y="457201"/>
            <a:ext cx="3505200" cy="2517775"/>
          </a:xfrm>
          <a:noFill/>
          <a:ln/>
        </p:spPr>
      </p:pic>
      <p:pic>
        <p:nvPicPr>
          <p:cNvPr id="111620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057400" y="3429000"/>
            <a:ext cx="3505200" cy="2514600"/>
          </a:xfrm>
          <a:ln/>
        </p:spPr>
      </p:pic>
      <p:pic>
        <p:nvPicPr>
          <p:cNvPr id="111621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6172200" y="3429000"/>
            <a:ext cx="3505200" cy="2514600"/>
          </a:xfr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A13820B-EC8E-407B-B710-01F4EB14B5E5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57200"/>
            <a:ext cx="36195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2489" y="457200"/>
            <a:ext cx="34956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505200"/>
            <a:ext cx="3581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1" y="3524250"/>
            <a:ext cx="35147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1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1"/>
            <a:ext cx="3733800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57200"/>
            <a:ext cx="3810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657600"/>
            <a:ext cx="373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657601"/>
            <a:ext cx="38100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533400"/>
            <a:ext cx="37242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533401"/>
            <a:ext cx="3619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505200"/>
            <a:ext cx="373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1" y="3505201"/>
            <a:ext cx="35909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3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33400"/>
            <a:ext cx="36766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533401"/>
            <a:ext cx="36004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429001"/>
            <a:ext cx="36957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3429000"/>
            <a:ext cx="3657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60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133600"/>
            <a:ext cx="36766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C6BC6EC-23B7-4215-84ED-5D923701AF53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83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II</a:t>
            </a:r>
          </a:p>
        </p:txBody>
      </p:sp>
      <p:sp>
        <p:nvSpPr>
          <p:cNvPr id="82948" name="Oval 3"/>
          <p:cNvSpPr>
            <a:spLocks noChangeArrowheads="1"/>
          </p:cNvSpPr>
          <p:nvPr/>
        </p:nvSpPr>
        <p:spPr bwMode="auto">
          <a:xfrm>
            <a:off x="43434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9" name="Oval 4"/>
          <p:cNvSpPr>
            <a:spLocks noChangeArrowheads="1"/>
          </p:cNvSpPr>
          <p:nvPr/>
        </p:nvSpPr>
        <p:spPr bwMode="auto">
          <a:xfrm>
            <a:off x="3200400" y="3276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0" name="Oval 5"/>
          <p:cNvSpPr>
            <a:spLocks noChangeArrowheads="1"/>
          </p:cNvSpPr>
          <p:nvPr/>
        </p:nvSpPr>
        <p:spPr bwMode="auto">
          <a:xfrm>
            <a:off x="55626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1" name="Oval 6"/>
          <p:cNvSpPr>
            <a:spLocks noChangeArrowheads="1"/>
          </p:cNvSpPr>
          <p:nvPr/>
        </p:nvSpPr>
        <p:spPr bwMode="auto">
          <a:xfrm>
            <a:off x="7924800" y="3124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2" name="Oval 7"/>
          <p:cNvSpPr>
            <a:spLocks noChangeArrowheads="1"/>
          </p:cNvSpPr>
          <p:nvPr/>
        </p:nvSpPr>
        <p:spPr bwMode="auto">
          <a:xfrm>
            <a:off x="43434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3" name="Oval 8"/>
          <p:cNvSpPr>
            <a:spLocks noChangeArrowheads="1"/>
          </p:cNvSpPr>
          <p:nvPr/>
        </p:nvSpPr>
        <p:spPr bwMode="auto">
          <a:xfrm>
            <a:off x="67818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4" name="Oval 9"/>
          <p:cNvSpPr>
            <a:spLocks noChangeArrowheads="1"/>
          </p:cNvSpPr>
          <p:nvPr/>
        </p:nvSpPr>
        <p:spPr bwMode="auto">
          <a:xfrm>
            <a:off x="67056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5" name="Text Box 10"/>
          <p:cNvSpPr txBox="1">
            <a:spLocks noChangeArrowheads="1"/>
          </p:cNvSpPr>
          <p:nvPr/>
        </p:nvSpPr>
        <p:spPr bwMode="auto">
          <a:xfrm>
            <a:off x="4572000" y="21336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v1</a:t>
            </a:r>
          </a:p>
        </p:txBody>
      </p:sp>
      <p:sp>
        <p:nvSpPr>
          <p:cNvPr id="82956" name="Text Box 11"/>
          <p:cNvSpPr txBox="1">
            <a:spLocks noChangeArrowheads="1"/>
          </p:cNvSpPr>
          <p:nvPr/>
        </p:nvSpPr>
        <p:spPr bwMode="auto">
          <a:xfrm>
            <a:off x="6918325" y="20716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v2</a:t>
            </a:r>
          </a:p>
        </p:txBody>
      </p:sp>
      <p:sp>
        <p:nvSpPr>
          <p:cNvPr id="82957" name="Text Box 12"/>
          <p:cNvSpPr txBox="1">
            <a:spLocks noChangeArrowheads="1"/>
          </p:cNvSpPr>
          <p:nvPr/>
        </p:nvSpPr>
        <p:spPr bwMode="auto">
          <a:xfrm>
            <a:off x="3429000" y="34290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v3</a:t>
            </a:r>
          </a:p>
        </p:txBody>
      </p:sp>
      <p:sp>
        <p:nvSpPr>
          <p:cNvPr id="82958" name="Text Box 13"/>
          <p:cNvSpPr txBox="1">
            <a:spLocks noChangeArrowheads="1"/>
          </p:cNvSpPr>
          <p:nvPr/>
        </p:nvSpPr>
        <p:spPr bwMode="auto">
          <a:xfrm>
            <a:off x="5775325" y="33670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v4</a:t>
            </a:r>
          </a:p>
        </p:txBody>
      </p:sp>
      <p:sp>
        <p:nvSpPr>
          <p:cNvPr id="82959" name="Text Box 14"/>
          <p:cNvSpPr txBox="1">
            <a:spLocks noChangeArrowheads="1"/>
          </p:cNvSpPr>
          <p:nvPr/>
        </p:nvSpPr>
        <p:spPr bwMode="auto">
          <a:xfrm>
            <a:off x="8137525" y="32908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v5</a:t>
            </a:r>
          </a:p>
        </p:txBody>
      </p:sp>
      <p:sp>
        <p:nvSpPr>
          <p:cNvPr id="82960" name="Text Box 15"/>
          <p:cNvSpPr txBox="1">
            <a:spLocks noChangeArrowheads="1"/>
          </p:cNvSpPr>
          <p:nvPr/>
        </p:nvSpPr>
        <p:spPr bwMode="auto">
          <a:xfrm>
            <a:off x="4572000" y="4648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v6</a:t>
            </a:r>
          </a:p>
        </p:txBody>
      </p:sp>
      <p:sp>
        <p:nvSpPr>
          <p:cNvPr id="82961" name="Text Box 16"/>
          <p:cNvSpPr txBox="1">
            <a:spLocks noChangeArrowheads="1"/>
          </p:cNvSpPr>
          <p:nvPr/>
        </p:nvSpPr>
        <p:spPr bwMode="auto">
          <a:xfrm>
            <a:off x="7010400" y="4648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v7</a:t>
            </a:r>
          </a:p>
        </p:txBody>
      </p:sp>
      <p:sp>
        <p:nvSpPr>
          <p:cNvPr id="82962" name="Line 17"/>
          <p:cNvSpPr>
            <a:spLocks noChangeShapeType="1"/>
          </p:cNvSpPr>
          <p:nvPr/>
        </p:nvSpPr>
        <p:spPr bwMode="auto">
          <a:xfrm>
            <a:off x="5181600" y="22860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3" name="Line 18"/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4" name="Line 19"/>
          <p:cNvSpPr>
            <a:spLocks noChangeShapeType="1"/>
          </p:cNvSpPr>
          <p:nvPr/>
        </p:nvSpPr>
        <p:spPr bwMode="auto">
          <a:xfrm flipH="1">
            <a:off x="7543800" y="3810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5" name="Line 20"/>
          <p:cNvSpPr>
            <a:spLocks noChangeShapeType="1"/>
          </p:cNvSpPr>
          <p:nvPr/>
        </p:nvSpPr>
        <p:spPr bwMode="auto">
          <a:xfrm flipH="1">
            <a:off x="4038600" y="35814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6" name="Line 21"/>
          <p:cNvSpPr>
            <a:spLocks noChangeShapeType="1"/>
          </p:cNvSpPr>
          <p:nvPr/>
        </p:nvSpPr>
        <p:spPr bwMode="auto">
          <a:xfrm>
            <a:off x="5029200" y="2590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7" name="Line 22"/>
          <p:cNvSpPr>
            <a:spLocks noChangeShapeType="1"/>
          </p:cNvSpPr>
          <p:nvPr/>
        </p:nvSpPr>
        <p:spPr bwMode="auto">
          <a:xfrm flipH="1">
            <a:off x="6324600" y="2590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8" name="Line 23"/>
          <p:cNvSpPr>
            <a:spLocks noChangeShapeType="1"/>
          </p:cNvSpPr>
          <p:nvPr/>
        </p:nvSpPr>
        <p:spPr bwMode="auto">
          <a:xfrm flipH="1">
            <a:off x="5029200" y="3886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69" name="Line 24"/>
          <p:cNvSpPr>
            <a:spLocks noChangeShapeType="1"/>
          </p:cNvSpPr>
          <p:nvPr/>
        </p:nvSpPr>
        <p:spPr bwMode="auto">
          <a:xfrm>
            <a:off x="6248400" y="38862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0" name="Line 25"/>
          <p:cNvSpPr>
            <a:spLocks noChangeShapeType="1"/>
          </p:cNvSpPr>
          <p:nvPr/>
        </p:nvSpPr>
        <p:spPr bwMode="auto">
          <a:xfrm flipH="1">
            <a:off x="5181600" y="4876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1" name="Line 26"/>
          <p:cNvSpPr>
            <a:spLocks noChangeShapeType="1"/>
          </p:cNvSpPr>
          <p:nvPr/>
        </p:nvSpPr>
        <p:spPr bwMode="auto">
          <a:xfrm>
            <a:off x="3886200" y="3962400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 flipV="1">
            <a:off x="3810000" y="2590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73" name="Text Box 29"/>
          <p:cNvSpPr txBox="1">
            <a:spLocks noChangeArrowheads="1"/>
          </p:cNvSpPr>
          <p:nvPr/>
        </p:nvSpPr>
        <p:spPr bwMode="auto">
          <a:xfrm>
            <a:off x="3794125" y="2681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5622925" y="1766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2975" name="Text Box 31"/>
          <p:cNvSpPr txBox="1">
            <a:spLocks noChangeArrowheads="1"/>
          </p:cNvSpPr>
          <p:nvPr/>
        </p:nvSpPr>
        <p:spPr bwMode="auto">
          <a:xfrm>
            <a:off x="7832725" y="23764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4556125" y="31384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2977" name="Text Box 33"/>
          <p:cNvSpPr txBox="1">
            <a:spLocks noChangeArrowheads="1"/>
          </p:cNvSpPr>
          <p:nvPr/>
        </p:nvSpPr>
        <p:spPr bwMode="auto">
          <a:xfrm>
            <a:off x="3717925" y="4205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2978" name="Text Box 34"/>
          <p:cNvSpPr txBox="1">
            <a:spLocks noChangeArrowheads="1"/>
          </p:cNvSpPr>
          <p:nvPr/>
        </p:nvSpPr>
        <p:spPr bwMode="auto">
          <a:xfrm>
            <a:off x="5089525" y="3824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2979" name="Text Box 35"/>
          <p:cNvSpPr txBox="1">
            <a:spLocks noChangeArrowheads="1"/>
          </p:cNvSpPr>
          <p:nvPr/>
        </p:nvSpPr>
        <p:spPr bwMode="auto">
          <a:xfrm>
            <a:off x="5241925" y="2528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980" name="Text Box 36"/>
          <p:cNvSpPr txBox="1">
            <a:spLocks noChangeArrowheads="1"/>
          </p:cNvSpPr>
          <p:nvPr/>
        </p:nvSpPr>
        <p:spPr bwMode="auto">
          <a:xfrm>
            <a:off x="6308725" y="2528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7070725" y="31384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6553200" y="3962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983" name="Text Box 39"/>
          <p:cNvSpPr txBox="1">
            <a:spLocks noChangeArrowheads="1"/>
          </p:cNvSpPr>
          <p:nvPr/>
        </p:nvSpPr>
        <p:spPr bwMode="auto">
          <a:xfrm>
            <a:off x="7908925" y="41290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5851525" y="4967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985" name="Line 42"/>
          <p:cNvSpPr>
            <a:spLocks noChangeShapeType="1"/>
          </p:cNvSpPr>
          <p:nvPr/>
        </p:nvSpPr>
        <p:spPr bwMode="auto">
          <a:xfrm>
            <a:off x="64008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86" name="Rectangle 43"/>
          <p:cNvSpPr>
            <a:spLocks noChangeArrowheads="1"/>
          </p:cNvSpPr>
          <p:nvPr/>
        </p:nvSpPr>
        <p:spPr bwMode="auto">
          <a:xfrm>
            <a:off x="4572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87" name="Text Box 44"/>
          <p:cNvSpPr txBox="1">
            <a:spLocks noChangeArrowheads="1"/>
          </p:cNvSpPr>
          <p:nvPr/>
        </p:nvSpPr>
        <p:spPr bwMode="auto">
          <a:xfrm>
            <a:off x="3000376" y="1196976"/>
            <a:ext cx="5783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Find shortest distances from v1 to all other vertices.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71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333375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3972" name="Oval 3"/>
          <p:cNvSpPr>
            <a:spLocks noChangeArrowheads="1"/>
          </p:cNvSpPr>
          <p:nvPr/>
        </p:nvSpPr>
        <p:spPr bwMode="auto">
          <a:xfrm>
            <a:off x="43434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3" name="Oval 4"/>
          <p:cNvSpPr>
            <a:spLocks noChangeArrowheads="1"/>
          </p:cNvSpPr>
          <p:nvPr/>
        </p:nvSpPr>
        <p:spPr bwMode="auto">
          <a:xfrm>
            <a:off x="3200400" y="3276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4" name="Oval 5"/>
          <p:cNvSpPr>
            <a:spLocks noChangeArrowheads="1"/>
          </p:cNvSpPr>
          <p:nvPr/>
        </p:nvSpPr>
        <p:spPr bwMode="auto">
          <a:xfrm>
            <a:off x="55626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5" name="Oval 6"/>
          <p:cNvSpPr>
            <a:spLocks noChangeArrowheads="1"/>
          </p:cNvSpPr>
          <p:nvPr/>
        </p:nvSpPr>
        <p:spPr bwMode="auto">
          <a:xfrm>
            <a:off x="7924800" y="3124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6" name="Oval 7"/>
          <p:cNvSpPr>
            <a:spLocks noChangeArrowheads="1"/>
          </p:cNvSpPr>
          <p:nvPr/>
        </p:nvSpPr>
        <p:spPr bwMode="auto">
          <a:xfrm>
            <a:off x="43434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7" name="Oval 8"/>
          <p:cNvSpPr>
            <a:spLocks noChangeArrowheads="1"/>
          </p:cNvSpPr>
          <p:nvPr/>
        </p:nvSpPr>
        <p:spPr bwMode="auto">
          <a:xfrm>
            <a:off x="67818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8" name="Oval 9"/>
          <p:cNvSpPr>
            <a:spLocks noChangeArrowheads="1"/>
          </p:cNvSpPr>
          <p:nvPr/>
        </p:nvSpPr>
        <p:spPr bwMode="auto">
          <a:xfrm>
            <a:off x="67056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4572000" y="21336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v1</a:t>
            </a:r>
          </a:p>
        </p:txBody>
      </p:sp>
      <p:sp>
        <p:nvSpPr>
          <p:cNvPr id="83980" name="Text Box 11"/>
          <p:cNvSpPr txBox="1">
            <a:spLocks noChangeArrowheads="1"/>
          </p:cNvSpPr>
          <p:nvPr/>
        </p:nvSpPr>
        <p:spPr bwMode="auto">
          <a:xfrm>
            <a:off x="6918325" y="20716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v2</a:t>
            </a:r>
          </a:p>
        </p:txBody>
      </p:sp>
      <p:sp>
        <p:nvSpPr>
          <p:cNvPr id="83981" name="Text Box 12"/>
          <p:cNvSpPr txBox="1">
            <a:spLocks noChangeArrowheads="1"/>
          </p:cNvSpPr>
          <p:nvPr/>
        </p:nvSpPr>
        <p:spPr bwMode="auto">
          <a:xfrm>
            <a:off x="3429000" y="34290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v3</a:t>
            </a:r>
          </a:p>
        </p:txBody>
      </p:sp>
      <p:sp>
        <p:nvSpPr>
          <p:cNvPr id="83982" name="Text Box 13"/>
          <p:cNvSpPr txBox="1">
            <a:spLocks noChangeArrowheads="1"/>
          </p:cNvSpPr>
          <p:nvPr/>
        </p:nvSpPr>
        <p:spPr bwMode="auto">
          <a:xfrm>
            <a:off x="5775325" y="33670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v4</a:t>
            </a:r>
          </a:p>
        </p:txBody>
      </p:sp>
      <p:sp>
        <p:nvSpPr>
          <p:cNvPr id="83983" name="Text Box 14"/>
          <p:cNvSpPr txBox="1">
            <a:spLocks noChangeArrowheads="1"/>
          </p:cNvSpPr>
          <p:nvPr/>
        </p:nvSpPr>
        <p:spPr bwMode="auto">
          <a:xfrm>
            <a:off x="8137525" y="32908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v5</a:t>
            </a:r>
          </a:p>
        </p:txBody>
      </p:sp>
      <p:sp>
        <p:nvSpPr>
          <p:cNvPr id="83984" name="Text Box 15"/>
          <p:cNvSpPr txBox="1">
            <a:spLocks noChangeArrowheads="1"/>
          </p:cNvSpPr>
          <p:nvPr/>
        </p:nvSpPr>
        <p:spPr bwMode="auto">
          <a:xfrm>
            <a:off x="4572000" y="4648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v6</a:t>
            </a:r>
          </a:p>
        </p:txBody>
      </p:sp>
      <p:sp>
        <p:nvSpPr>
          <p:cNvPr id="83985" name="Text Box 16"/>
          <p:cNvSpPr txBox="1">
            <a:spLocks noChangeArrowheads="1"/>
          </p:cNvSpPr>
          <p:nvPr/>
        </p:nvSpPr>
        <p:spPr bwMode="auto">
          <a:xfrm>
            <a:off x="7010400" y="4648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v7</a:t>
            </a:r>
          </a:p>
        </p:txBody>
      </p:sp>
      <p:sp>
        <p:nvSpPr>
          <p:cNvPr id="83986" name="Line 17"/>
          <p:cNvSpPr>
            <a:spLocks noChangeShapeType="1"/>
          </p:cNvSpPr>
          <p:nvPr/>
        </p:nvSpPr>
        <p:spPr bwMode="auto">
          <a:xfrm>
            <a:off x="5181600" y="22860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7" name="Line 18"/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8" name="Line 19"/>
          <p:cNvSpPr>
            <a:spLocks noChangeShapeType="1"/>
          </p:cNvSpPr>
          <p:nvPr/>
        </p:nvSpPr>
        <p:spPr bwMode="auto">
          <a:xfrm flipH="1">
            <a:off x="7543800" y="3810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89" name="Line 20"/>
          <p:cNvSpPr>
            <a:spLocks noChangeShapeType="1"/>
          </p:cNvSpPr>
          <p:nvPr/>
        </p:nvSpPr>
        <p:spPr bwMode="auto">
          <a:xfrm flipH="1">
            <a:off x="4038600" y="35814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0" name="Line 21"/>
          <p:cNvSpPr>
            <a:spLocks noChangeShapeType="1"/>
          </p:cNvSpPr>
          <p:nvPr/>
        </p:nvSpPr>
        <p:spPr bwMode="auto">
          <a:xfrm>
            <a:off x="5029200" y="2590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1" name="Line 22"/>
          <p:cNvSpPr>
            <a:spLocks noChangeShapeType="1"/>
          </p:cNvSpPr>
          <p:nvPr/>
        </p:nvSpPr>
        <p:spPr bwMode="auto">
          <a:xfrm flipH="1">
            <a:off x="6324600" y="2590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2" name="Line 23"/>
          <p:cNvSpPr>
            <a:spLocks noChangeShapeType="1"/>
          </p:cNvSpPr>
          <p:nvPr/>
        </p:nvSpPr>
        <p:spPr bwMode="auto">
          <a:xfrm flipH="1">
            <a:off x="5029200" y="3886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3" name="Line 24"/>
          <p:cNvSpPr>
            <a:spLocks noChangeShapeType="1"/>
          </p:cNvSpPr>
          <p:nvPr/>
        </p:nvSpPr>
        <p:spPr bwMode="auto">
          <a:xfrm>
            <a:off x="6248400" y="38862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4" name="Line 25"/>
          <p:cNvSpPr>
            <a:spLocks noChangeShapeType="1"/>
          </p:cNvSpPr>
          <p:nvPr/>
        </p:nvSpPr>
        <p:spPr bwMode="auto">
          <a:xfrm flipH="1">
            <a:off x="5181600" y="4876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5" name="Line 26"/>
          <p:cNvSpPr>
            <a:spLocks noChangeShapeType="1"/>
          </p:cNvSpPr>
          <p:nvPr/>
        </p:nvSpPr>
        <p:spPr bwMode="auto">
          <a:xfrm>
            <a:off x="3886200" y="3962400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6" name="Text Box 27"/>
          <p:cNvSpPr txBox="1">
            <a:spLocks noChangeArrowheads="1"/>
          </p:cNvSpPr>
          <p:nvPr/>
        </p:nvSpPr>
        <p:spPr bwMode="auto">
          <a:xfrm>
            <a:off x="3071814" y="5516564"/>
            <a:ext cx="6276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Let’s start at v1, with path length 0. Now we look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at nodes adjacent to v1: v2 and v4. We are done with v1.</a:t>
            </a:r>
          </a:p>
        </p:txBody>
      </p:sp>
      <p:sp>
        <p:nvSpPr>
          <p:cNvPr id="83997" name="Line 28"/>
          <p:cNvSpPr>
            <a:spLocks noChangeShapeType="1"/>
          </p:cNvSpPr>
          <p:nvPr/>
        </p:nvSpPr>
        <p:spPr bwMode="auto">
          <a:xfrm flipV="1">
            <a:off x="3810000" y="2590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98" name="Text Box 29"/>
          <p:cNvSpPr txBox="1">
            <a:spLocks noChangeArrowheads="1"/>
          </p:cNvSpPr>
          <p:nvPr/>
        </p:nvSpPr>
        <p:spPr bwMode="auto">
          <a:xfrm>
            <a:off x="3794125" y="2681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3999" name="Text Box 30"/>
          <p:cNvSpPr txBox="1">
            <a:spLocks noChangeArrowheads="1"/>
          </p:cNvSpPr>
          <p:nvPr/>
        </p:nvSpPr>
        <p:spPr bwMode="auto">
          <a:xfrm>
            <a:off x="5622925" y="1766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00" name="Text Box 31"/>
          <p:cNvSpPr txBox="1">
            <a:spLocks noChangeArrowheads="1"/>
          </p:cNvSpPr>
          <p:nvPr/>
        </p:nvSpPr>
        <p:spPr bwMode="auto">
          <a:xfrm>
            <a:off x="7832725" y="23764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4001" name="Text Box 32"/>
          <p:cNvSpPr txBox="1">
            <a:spLocks noChangeArrowheads="1"/>
          </p:cNvSpPr>
          <p:nvPr/>
        </p:nvSpPr>
        <p:spPr bwMode="auto">
          <a:xfrm>
            <a:off x="4556125" y="31384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02" name="Text Box 33"/>
          <p:cNvSpPr txBox="1">
            <a:spLocks noChangeArrowheads="1"/>
          </p:cNvSpPr>
          <p:nvPr/>
        </p:nvSpPr>
        <p:spPr bwMode="auto">
          <a:xfrm>
            <a:off x="3717925" y="4205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003" name="Text Box 34"/>
          <p:cNvSpPr txBox="1">
            <a:spLocks noChangeArrowheads="1"/>
          </p:cNvSpPr>
          <p:nvPr/>
        </p:nvSpPr>
        <p:spPr bwMode="auto">
          <a:xfrm>
            <a:off x="5089525" y="3824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4004" name="Text Box 35"/>
          <p:cNvSpPr txBox="1">
            <a:spLocks noChangeArrowheads="1"/>
          </p:cNvSpPr>
          <p:nvPr/>
        </p:nvSpPr>
        <p:spPr bwMode="auto">
          <a:xfrm>
            <a:off x="5241925" y="2528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005" name="Text Box 36"/>
          <p:cNvSpPr txBox="1">
            <a:spLocks noChangeArrowheads="1"/>
          </p:cNvSpPr>
          <p:nvPr/>
        </p:nvSpPr>
        <p:spPr bwMode="auto">
          <a:xfrm>
            <a:off x="6308725" y="2528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4006" name="Text Box 37"/>
          <p:cNvSpPr txBox="1">
            <a:spLocks noChangeArrowheads="1"/>
          </p:cNvSpPr>
          <p:nvPr/>
        </p:nvSpPr>
        <p:spPr bwMode="auto">
          <a:xfrm>
            <a:off x="7070725" y="31384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4007" name="Text Box 38"/>
          <p:cNvSpPr txBox="1">
            <a:spLocks noChangeArrowheads="1"/>
          </p:cNvSpPr>
          <p:nvPr/>
        </p:nvSpPr>
        <p:spPr bwMode="auto">
          <a:xfrm>
            <a:off x="6553200" y="3962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4008" name="Text Box 39"/>
          <p:cNvSpPr txBox="1">
            <a:spLocks noChangeArrowheads="1"/>
          </p:cNvSpPr>
          <p:nvPr/>
        </p:nvSpPr>
        <p:spPr bwMode="auto">
          <a:xfrm>
            <a:off x="7908925" y="41290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4009" name="Text Box 40"/>
          <p:cNvSpPr txBox="1">
            <a:spLocks noChangeArrowheads="1"/>
          </p:cNvSpPr>
          <p:nvPr/>
        </p:nvSpPr>
        <p:spPr bwMode="auto">
          <a:xfrm>
            <a:off x="5851525" y="4967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4010" name="Text Box 41"/>
          <p:cNvSpPr txBox="1">
            <a:spLocks noChangeArrowheads="1"/>
          </p:cNvSpPr>
          <p:nvPr/>
        </p:nvSpPr>
        <p:spPr bwMode="auto">
          <a:xfrm>
            <a:off x="5165725" y="2224089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011" name="Line 42"/>
          <p:cNvSpPr>
            <a:spLocks noChangeShapeType="1"/>
          </p:cNvSpPr>
          <p:nvPr/>
        </p:nvSpPr>
        <p:spPr bwMode="auto">
          <a:xfrm>
            <a:off x="64008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012" name="Rectangle 43"/>
          <p:cNvSpPr>
            <a:spLocks noChangeArrowheads="1"/>
          </p:cNvSpPr>
          <p:nvPr/>
        </p:nvSpPr>
        <p:spPr bwMode="auto">
          <a:xfrm>
            <a:off x="4572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4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333375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4996" name="Oval 3"/>
          <p:cNvSpPr>
            <a:spLocks noChangeArrowheads="1"/>
          </p:cNvSpPr>
          <p:nvPr/>
        </p:nvSpPr>
        <p:spPr bwMode="auto">
          <a:xfrm>
            <a:off x="43434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3200400" y="3276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55626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9" name="Oval 6"/>
          <p:cNvSpPr>
            <a:spLocks noChangeArrowheads="1"/>
          </p:cNvSpPr>
          <p:nvPr/>
        </p:nvSpPr>
        <p:spPr bwMode="auto">
          <a:xfrm>
            <a:off x="7924800" y="3124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0" name="Oval 7"/>
          <p:cNvSpPr>
            <a:spLocks noChangeArrowheads="1"/>
          </p:cNvSpPr>
          <p:nvPr/>
        </p:nvSpPr>
        <p:spPr bwMode="auto">
          <a:xfrm>
            <a:off x="43434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67818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2" name="Oval 9"/>
          <p:cNvSpPr>
            <a:spLocks noChangeArrowheads="1"/>
          </p:cNvSpPr>
          <p:nvPr/>
        </p:nvSpPr>
        <p:spPr bwMode="auto">
          <a:xfrm>
            <a:off x="67056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03" name="Text Box 10"/>
          <p:cNvSpPr txBox="1">
            <a:spLocks noChangeArrowheads="1"/>
          </p:cNvSpPr>
          <p:nvPr/>
        </p:nvSpPr>
        <p:spPr bwMode="auto">
          <a:xfrm>
            <a:off x="4572000" y="21336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v1</a:t>
            </a:r>
          </a:p>
        </p:txBody>
      </p:sp>
      <p:sp>
        <p:nvSpPr>
          <p:cNvPr id="85004" name="Text Box 11"/>
          <p:cNvSpPr txBox="1">
            <a:spLocks noChangeArrowheads="1"/>
          </p:cNvSpPr>
          <p:nvPr/>
        </p:nvSpPr>
        <p:spPr bwMode="auto">
          <a:xfrm>
            <a:off x="6918325" y="20716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v2</a:t>
            </a:r>
          </a:p>
        </p:txBody>
      </p:sp>
      <p:sp>
        <p:nvSpPr>
          <p:cNvPr id="85005" name="Text Box 12"/>
          <p:cNvSpPr txBox="1">
            <a:spLocks noChangeArrowheads="1"/>
          </p:cNvSpPr>
          <p:nvPr/>
        </p:nvSpPr>
        <p:spPr bwMode="auto">
          <a:xfrm>
            <a:off x="3429000" y="34290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v3</a:t>
            </a:r>
          </a:p>
        </p:txBody>
      </p:sp>
      <p:sp>
        <p:nvSpPr>
          <p:cNvPr id="85006" name="Text Box 13"/>
          <p:cNvSpPr txBox="1">
            <a:spLocks noChangeArrowheads="1"/>
          </p:cNvSpPr>
          <p:nvPr/>
        </p:nvSpPr>
        <p:spPr bwMode="auto">
          <a:xfrm>
            <a:off x="5775325" y="33670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v4</a:t>
            </a:r>
          </a:p>
        </p:txBody>
      </p:sp>
      <p:sp>
        <p:nvSpPr>
          <p:cNvPr id="85007" name="Text Box 14"/>
          <p:cNvSpPr txBox="1">
            <a:spLocks noChangeArrowheads="1"/>
          </p:cNvSpPr>
          <p:nvPr/>
        </p:nvSpPr>
        <p:spPr bwMode="auto">
          <a:xfrm>
            <a:off x="8137525" y="32908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v5</a:t>
            </a:r>
          </a:p>
        </p:txBody>
      </p:sp>
      <p:sp>
        <p:nvSpPr>
          <p:cNvPr id="85008" name="Text Box 15"/>
          <p:cNvSpPr txBox="1">
            <a:spLocks noChangeArrowheads="1"/>
          </p:cNvSpPr>
          <p:nvPr/>
        </p:nvSpPr>
        <p:spPr bwMode="auto">
          <a:xfrm>
            <a:off x="4572000" y="4648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v6</a:t>
            </a:r>
          </a:p>
        </p:txBody>
      </p:sp>
      <p:sp>
        <p:nvSpPr>
          <p:cNvPr id="85009" name="Text Box 16"/>
          <p:cNvSpPr txBox="1">
            <a:spLocks noChangeArrowheads="1"/>
          </p:cNvSpPr>
          <p:nvPr/>
        </p:nvSpPr>
        <p:spPr bwMode="auto">
          <a:xfrm>
            <a:off x="7010400" y="4648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v7</a:t>
            </a:r>
          </a:p>
        </p:txBody>
      </p:sp>
      <p:sp>
        <p:nvSpPr>
          <p:cNvPr id="85010" name="Line 17"/>
          <p:cNvSpPr>
            <a:spLocks noChangeShapeType="1"/>
          </p:cNvSpPr>
          <p:nvPr/>
        </p:nvSpPr>
        <p:spPr bwMode="auto">
          <a:xfrm>
            <a:off x="5181600" y="22860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>
            <a:off x="7467600" y="25146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 flipH="1">
            <a:off x="7543800" y="3810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3" name="Line 20"/>
          <p:cNvSpPr>
            <a:spLocks noChangeShapeType="1"/>
          </p:cNvSpPr>
          <p:nvPr/>
        </p:nvSpPr>
        <p:spPr bwMode="auto">
          <a:xfrm flipH="1">
            <a:off x="4038600" y="35814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>
            <a:off x="5029200" y="2590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5" name="Line 22"/>
          <p:cNvSpPr>
            <a:spLocks noChangeShapeType="1"/>
          </p:cNvSpPr>
          <p:nvPr/>
        </p:nvSpPr>
        <p:spPr bwMode="auto">
          <a:xfrm flipH="1">
            <a:off x="6324600" y="2590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6" name="Line 23"/>
          <p:cNvSpPr>
            <a:spLocks noChangeShapeType="1"/>
          </p:cNvSpPr>
          <p:nvPr/>
        </p:nvSpPr>
        <p:spPr bwMode="auto">
          <a:xfrm flipH="1">
            <a:off x="5029200" y="3886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7" name="Line 24"/>
          <p:cNvSpPr>
            <a:spLocks noChangeShapeType="1"/>
          </p:cNvSpPr>
          <p:nvPr/>
        </p:nvSpPr>
        <p:spPr bwMode="auto">
          <a:xfrm>
            <a:off x="6248400" y="38862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8" name="Line 25"/>
          <p:cNvSpPr>
            <a:spLocks noChangeShapeType="1"/>
          </p:cNvSpPr>
          <p:nvPr/>
        </p:nvSpPr>
        <p:spPr bwMode="auto">
          <a:xfrm flipH="1">
            <a:off x="5181600" y="4876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19" name="Line 26"/>
          <p:cNvSpPr>
            <a:spLocks noChangeShapeType="1"/>
          </p:cNvSpPr>
          <p:nvPr/>
        </p:nvSpPr>
        <p:spPr bwMode="auto">
          <a:xfrm>
            <a:off x="3886200" y="3962400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0" name="Text Box 27"/>
          <p:cNvSpPr txBox="1">
            <a:spLocks noChangeArrowheads="1"/>
          </p:cNvSpPr>
          <p:nvPr/>
        </p:nvSpPr>
        <p:spPr bwMode="auto">
          <a:xfrm>
            <a:off x="3429001" y="5638801"/>
            <a:ext cx="59420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Of the undone vertices, v4 has the lowest path length.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We have to look at adjacent vertices: v3, v5, v6, v7.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We are now done with v4.</a:t>
            </a:r>
          </a:p>
        </p:txBody>
      </p:sp>
      <p:sp>
        <p:nvSpPr>
          <p:cNvPr id="85021" name="Line 28"/>
          <p:cNvSpPr>
            <a:spLocks noChangeShapeType="1"/>
          </p:cNvSpPr>
          <p:nvPr/>
        </p:nvSpPr>
        <p:spPr bwMode="auto">
          <a:xfrm flipV="1">
            <a:off x="3810000" y="2590800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22" name="Text Box 29"/>
          <p:cNvSpPr txBox="1">
            <a:spLocks noChangeArrowheads="1"/>
          </p:cNvSpPr>
          <p:nvPr/>
        </p:nvSpPr>
        <p:spPr bwMode="auto">
          <a:xfrm>
            <a:off x="3794125" y="2681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5023" name="Text Box 30"/>
          <p:cNvSpPr txBox="1">
            <a:spLocks noChangeArrowheads="1"/>
          </p:cNvSpPr>
          <p:nvPr/>
        </p:nvSpPr>
        <p:spPr bwMode="auto">
          <a:xfrm>
            <a:off x="5622925" y="1766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24" name="Text Box 31"/>
          <p:cNvSpPr txBox="1">
            <a:spLocks noChangeArrowheads="1"/>
          </p:cNvSpPr>
          <p:nvPr/>
        </p:nvSpPr>
        <p:spPr bwMode="auto">
          <a:xfrm>
            <a:off x="7832725" y="237648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5025" name="Text Box 32"/>
          <p:cNvSpPr txBox="1">
            <a:spLocks noChangeArrowheads="1"/>
          </p:cNvSpPr>
          <p:nvPr/>
        </p:nvSpPr>
        <p:spPr bwMode="auto">
          <a:xfrm>
            <a:off x="4556125" y="31384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26" name="Text Box 33"/>
          <p:cNvSpPr txBox="1">
            <a:spLocks noChangeArrowheads="1"/>
          </p:cNvSpPr>
          <p:nvPr/>
        </p:nvSpPr>
        <p:spPr bwMode="auto">
          <a:xfrm>
            <a:off x="3717925" y="4205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5027" name="Text Box 34"/>
          <p:cNvSpPr txBox="1">
            <a:spLocks noChangeArrowheads="1"/>
          </p:cNvSpPr>
          <p:nvPr/>
        </p:nvSpPr>
        <p:spPr bwMode="auto">
          <a:xfrm>
            <a:off x="5089525" y="3824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5028" name="Text Box 35"/>
          <p:cNvSpPr txBox="1">
            <a:spLocks noChangeArrowheads="1"/>
          </p:cNvSpPr>
          <p:nvPr/>
        </p:nvSpPr>
        <p:spPr bwMode="auto">
          <a:xfrm>
            <a:off x="5241925" y="2528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29" name="Text Box 36"/>
          <p:cNvSpPr txBox="1">
            <a:spLocks noChangeArrowheads="1"/>
          </p:cNvSpPr>
          <p:nvPr/>
        </p:nvSpPr>
        <p:spPr bwMode="auto">
          <a:xfrm>
            <a:off x="6308725" y="2528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5030" name="Text Box 37"/>
          <p:cNvSpPr txBox="1">
            <a:spLocks noChangeArrowheads="1"/>
          </p:cNvSpPr>
          <p:nvPr/>
        </p:nvSpPr>
        <p:spPr bwMode="auto">
          <a:xfrm>
            <a:off x="7070725" y="31384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6553200" y="3962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7908925" y="41290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5851525" y="49672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34" name="Text Box 41"/>
          <p:cNvSpPr txBox="1">
            <a:spLocks noChangeArrowheads="1"/>
          </p:cNvSpPr>
          <p:nvPr/>
        </p:nvSpPr>
        <p:spPr bwMode="auto">
          <a:xfrm>
            <a:off x="5165725" y="2224089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5035" name="Text Box 42"/>
          <p:cNvSpPr txBox="1">
            <a:spLocks noChangeArrowheads="1"/>
          </p:cNvSpPr>
          <p:nvPr/>
        </p:nvSpPr>
        <p:spPr bwMode="auto">
          <a:xfrm>
            <a:off x="7527925" y="2147889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36" name="Text Box 43"/>
          <p:cNvSpPr txBox="1">
            <a:spLocks noChangeArrowheads="1"/>
          </p:cNvSpPr>
          <p:nvPr/>
        </p:nvSpPr>
        <p:spPr bwMode="auto">
          <a:xfrm>
            <a:off x="6308725" y="3671889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37" name="Line 44"/>
          <p:cNvSpPr>
            <a:spLocks noChangeShapeType="1"/>
          </p:cNvSpPr>
          <p:nvPr/>
        </p:nvSpPr>
        <p:spPr bwMode="auto">
          <a:xfrm>
            <a:off x="64008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38" name="Rectangle 45"/>
          <p:cNvSpPr>
            <a:spLocks noChangeArrowheads="1"/>
          </p:cNvSpPr>
          <p:nvPr/>
        </p:nvSpPr>
        <p:spPr bwMode="auto">
          <a:xfrm>
            <a:off x="4572000" y="22098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039" name="Rectangle 46"/>
          <p:cNvSpPr>
            <a:spLocks noChangeArrowheads="1"/>
          </p:cNvSpPr>
          <p:nvPr/>
        </p:nvSpPr>
        <p:spPr bwMode="auto">
          <a:xfrm>
            <a:off x="5791200" y="34290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0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15888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6020" name="Oval 3"/>
          <p:cNvSpPr>
            <a:spLocks noChangeArrowheads="1"/>
          </p:cNvSpPr>
          <p:nvPr/>
        </p:nvSpPr>
        <p:spPr bwMode="auto">
          <a:xfrm>
            <a:off x="43592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1" name="Oval 4"/>
          <p:cNvSpPr>
            <a:spLocks noChangeArrowheads="1"/>
          </p:cNvSpPr>
          <p:nvPr/>
        </p:nvSpPr>
        <p:spPr bwMode="auto">
          <a:xfrm>
            <a:off x="3216275" y="30337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2" name="Oval 5"/>
          <p:cNvSpPr>
            <a:spLocks noChangeArrowheads="1"/>
          </p:cNvSpPr>
          <p:nvPr/>
        </p:nvSpPr>
        <p:spPr bwMode="auto">
          <a:xfrm>
            <a:off x="5578475" y="29575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3" name="Oval 6"/>
          <p:cNvSpPr>
            <a:spLocks noChangeArrowheads="1"/>
          </p:cNvSpPr>
          <p:nvPr/>
        </p:nvSpPr>
        <p:spPr bwMode="auto">
          <a:xfrm>
            <a:off x="7940675" y="28813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4" name="Oval 7"/>
          <p:cNvSpPr>
            <a:spLocks noChangeArrowheads="1"/>
          </p:cNvSpPr>
          <p:nvPr/>
        </p:nvSpPr>
        <p:spPr bwMode="auto">
          <a:xfrm>
            <a:off x="43592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5" name="Oval 8"/>
          <p:cNvSpPr>
            <a:spLocks noChangeArrowheads="1"/>
          </p:cNvSpPr>
          <p:nvPr/>
        </p:nvSpPr>
        <p:spPr bwMode="auto">
          <a:xfrm>
            <a:off x="67976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6" name="Oval 9"/>
          <p:cNvSpPr>
            <a:spLocks noChangeArrowheads="1"/>
          </p:cNvSpPr>
          <p:nvPr/>
        </p:nvSpPr>
        <p:spPr bwMode="auto">
          <a:xfrm>
            <a:off x="67214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27" name="Text Box 10"/>
          <p:cNvSpPr txBox="1">
            <a:spLocks noChangeArrowheads="1"/>
          </p:cNvSpPr>
          <p:nvPr/>
        </p:nvSpPr>
        <p:spPr bwMode="auto">
          <a:xfrm>
            <a:off x="4587875" y="18907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v1</a:t>
            </a:r>
          </a:p>
        </p:txBody>
      </p:sp>
      <p:sp>
        <p:nvSpPr>
          <p:cNvPr id="86028" name="Text Box 11"/>
          <p:cNvSpPr txBox="1">
            <a:spLocks noChangeArrowheads="1"/>
          </p:cNvSpPr>
          <p:nvPr/>
        </p:nvSpPr>
        <p:spPr bwMode="auto">
          <a:xfrm>
            <a:off x="6934200" y="18288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v2</a:t>
            </a:r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3444875" y="31861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v3</a:t>
            </a:r>
          </a:p>
        </p:txBody>
      </p:sp>
      <p:sp>
        <p:nvSpPr>
          <p:cNvPr id="86030" name="Text Box 13"/>
          <p:cNvSpPr txBox="1">
            <a:spLocks noChangeArrowheads="1"/>
          </p:cNvSpPr>
          <p:nvPr/>
        </p:nvSpPr>
        <p:spPr bwMode="auto">
          <a:xfrm>
            <a:off x="5791200" y="3124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v4</a:t>
            </a:r>
          </a:p>
        </p:txBody>
      </p:sp>
      <p:sp>
        <p:nvSpPr>
          <p:cNvPr id="86031" name="Text Box 14"/>
          <p:cNvSpPr txBox="1">
            <a:spLocks noChangeArrowheads="1"/>
          </p:cNvSpPr>
          <p:nvPr/>
        </p:nvSpPr>
        <p:spPr bwMode="auto">
          <a:xfrm>
            <a:off x="8153400" y="30480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v5</a:t>
            </a:r>
          </a:p>
        </p:txBody>
      </p:sp>
      <p:sp>
        <p:nvSpPr>
          <p:cNvPr id="86032" name="Text Box 15"/>
          <p:cNvSpPr txBox="1">
            <a:spLocks noChangeArrowheads="1"/>
          </p:cNvSpPr>
          <p:nvPr/>
        </p:nvSpPr>
        <p:spPr bwMode="auto">
          <a:xfrm>
            <a:off x="45878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v6</a:t>
            </a:r>
          </a:p>
        </p:txBody>
      </p:sp>
      <p:sp>
        <p:nvSpPr>
          <p:cNvPr id="86033" name="Text Box 16"/>
          <p:cNvSpPr txBox="1">
            <a:spLocks noChangeArrowheads="1"/>
          </p:cNvSpPr>
          <p:nvPr/>
        </p:nvSpPr>
        <p:spPr bwMode="auto">
          <a:xfrm>
            <a:off x="70262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v7</a:t>
            </a:r>
          </a:p>
        </p:txBody>
      </p:sp>
      <p:sp>
        <p:nvSpPr>
          <p:cNvPr id="86034" name="Line 17"/>
          <p:cNvSpPr>
            <a:spLocks noChangeShapeType="1"/>
          </p:cNvSpPr>
          <p:nvPr/>
        </p:nvSpPr>
        <p:spPr bwMode="auto">
          <a:xfrm>
            <a:off x="5197475" y="20431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5" name="Line 18"/>
          <p:cNvSpPr>
            <a:spLocks noChangeShapeType="1"/>
          </p:cNvSpPr>
          <p:nvPr/>
        </p:nvSpPr>
        <p:spPr bwMode="auto">
          <a:xfrm>
            <a:off x="7483475" y="22717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6" name="Line 19"/>
          <p:cNvSpPr>
            <a:spLocks noChangeShapeType="1"/>
          </p:cNvSpPr>
          <p:nvPr/>
        </p:nvSpPr>
        <p:spPr bwMode="auto">
          <a:xfrm flipH="1">
            <a:off x="7559675" y="3567113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7" name="Line 20"/>
          <p:cNvSpPr>
            <a:spLocks noChangeShapeType="1"/>
          </p:cNvSpPr>
          <p:nvPr/>
        </p:nvSpPr>
        <p:spPr bwMode="auto">
          <a:xfrm flipH="1">
            <a:off x="4054475" y="33385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8" name="Line 21"/>
          <p:cNvSpPr>
            <a:spLocks noChangeShapeType="1"/>
          </p:cNvSpPr>
          <p:nvPr/>
        </p:nvSpPr>
        <p:spPr bwMode="auto">
          <a:xfrm>
            <a:off x="5045075" y="2347913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39" name="Line 22"/>
          <p:cNvSpPr>
            <a:spLocks noChangeShapeType="1"/>
          </p:cNvSpPr>
          <p:nvPr/>
        </p:nvSpPr>
        <p:spPr bwMode="auto">
          <a:xfrm flipH="1">
            <a:off x="6340475" y="2347913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0" name="Line 23"/>
          <p:cNvSpPr>
            <a:spLocks noChangeShapeType="1"/>
          </p:cNvSpPr>
          <p:nvPr/>
        </p:nvSpPr>
        <p:spPr bwMode="auto">
          <a:xfrm flipH="1">
            <a:off x="5045075" y="364331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1" name="Line 24"/>
          <p:cNvSpPr>
            <a:spLocks noChangeShapeType="1"/>
          </p:cNvSpPr>
          <p:nvPr/>
        </p:nvSpPr>
        <p:spPr bwMode="auto">
          <a:xfrm>
            <a:off x="6264275" y="36433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2" name="Line 25"/>
          <p:cNvSpPr>
            <a:spLocks noChangeShapeType="1"/>
          </p:cNvSpPr>
          <p:nvPr/>
        </p:nvSpPr>
        <p:spPr bwMode="auto">
          <a:xfrm flipH="1">
            <a:off x="5197475" y="46339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3" name="Line 26"/>
          <p:cNvSpPr>
            <a:spLocks noChangeShapeType="1"/>
          </p:cNvSpPr>
          <p:nvPr/>
        </p:nvSpPr>
        <p:spPr bwMode="auto">
          <a:xfrm>
            <a:off x="3902075" y="3719513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4" name="Text Box 27"/>
          <p:cNvSpPr txBox="1">
            <a:spLocks noChangeArrowheads="1"/>
          </p:cNvSpPr>
          <p:nvPr/>
        </p:nvSpPr>
        <p:spPr bwMode="auto">
          <a:xfrm>
            <a:off x="3352801" y="5334001"/>
            <a:ext cx="6080125" cy="1311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Of the undone vertices, v2 has the lowest path length.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We have to look at adjacent vertices: v4, v5. We are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done with v4. Also, since 2+10 &gt; 3, we don’t update v5.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We are now done with v2.</a:t>
            </a:r>
          </a:p>
        </p:txBody>
      </p:sp>
      <p:sp>
        <p:nvSpPr>
          <p:cNvPr id="86045" name="Line 28"/>
          <p:cNvSpPr>
            <a:spLocks noChangeShapeType="1"/>
          </p:cNvSpPr>
          <p:nvPr/>
        </p:nvSpPr>
        <p:spPr bwMode="auto">
          <a:xfrm flipV="1">
            <a:off x="3825875" y="23479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46" name="Text Box 29"/>
          <p:cNvSpPr txBox="1">
            <a:spLocks noChangeArrowheads="1"/>
          </p:cNvSpPr>
          <p:nvPr/>
        </p:nvSpPr>
        <p:spPr bwMode="auto">
          <a:xfrm>
            <a:off x="3810000" y="2438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6047" name="Text Box 30"/>
          <p:cNvSpPr txBox="1">
            <a:spLocks noChangeArrowheads="1"/>
          </p:cNvSpPr>
          <p:nvPr/>
        </p:nvSpPr>
        <p:spPr bwMode="auto">
          <a:xfrm>
            <a:off x="5622925" y="1766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048" name="Text Box 31"/>
          <p:cNvSpPr txBox="1">
            <a:spLocks noChangeArrowheads="1"/>
          </p:cNvSpPr>
          <p:nvPr/>
        </p:nvSpPr>
        <p:spPr bwMode="auto">
          <a:xfrm>
            <a:off x="7848600" y="21336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6049" name="Text Box 32"/>
          <p:cNvSpPr txBox="1">
            <a:spLocks noChangeArrowheads="1"/>
          </p:cNvSpPr>
          <p:nvPr/>
        </p:nvSpPr>
        <p:spPr bwMode="auto">
          <a:xfrm>
            <a:off x="45720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050" name="Text Box 33"/>
          <p:cNvSpPr txBox="1">
            <a:spLocks noChangeArrowheads="1"/>
          </p:cNvSpPr>
          <p:nvPr/>
        </p:nvSpPr>
        <p:spPr bwMode="auto">
          <a:xfrm>
            <a:off x="3733800" y="3962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6051" name="Text Box 34"/>
          <p:cNvSpPr txBox="1">
            <a:spLocks noChangeArrowheads="1"/>
          </p:cNvSpPr>
          <p:nvPr/>
        </p:nvSpPr>
        <p:spPr bwMode="auto">
          <a:xfrm>
            <a:off x="5105400" y="3581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6052" name="Text Box 35"/>
          <p:cNvSpPr txBox="1">
            <a:spLocks noChangeArrowheads="1"/>
          </p:cNvSpPr>
          <p:nvPr/>
        </p:nvSpPr>
        <p:spPr bwMode="auto">
          <a:xfrm>
            <a:off x="52578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6053" name="Text Box 36"/>
          <p:cNvSpPr txBox="1">
            <a:spLocks noChangeArrowheads="1"/>
          </p:cNvSpPr>
          <p:nvPr/>
        </p:nvSpPr>
        <p:spPr bwMode="auto">
          <a:xfrm>
            <a:off x="63246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6054" name="Text Box 37"/>
          <p:cNvSpPr txBox="1">
            <a:spLocks noChangeArrowheads="1"/>
          </p:cNvSpPr>
          <p:nvPr/>
        </p:nvSpPr>
        <p:spPr bwMode="auto">
          <a:xfrm>
            <a:off x="70866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055" name="Text Box 38"/>
          <p:cNvSpPr txBox="1">
            <a:spLocks noChangeArrowheads="1"/>
          </p:cNvSpPr>
          <p:nvPr/>
        </p:nvSpPr>
        <p:spPr bwMode="auto">
          <a:xfrm>
            <a:off x="6569075" y="37195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6056" name="Text Box 39"/>
          <p:cNvSpPr txBox="1">
            <a:spLocks noChangeArrowheads="1"/>
          </p:cNvSpPr>
          <p:nvPr/>
        </p:nvSpPr>
        <p:spPr bwMode="auto">
          <a:xfrm>
            <a:off x="7924800" y="38862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6057" name="Text Box 40"/>
          <p:cNvSpPr txBox="1">
            <a:spLocks noChangeArrowheads="1"/>
          </p:cNvSpPr>
          <p:nvPr/>
        </p:nvSpPr>
        <p:spPr bwMode="auto">
          <a:xfrm>
            <a:off x="5867400" y="4724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6058" name="Text Box 41"/>
          <p:cNvSpPr txBox="1">
            <a:spLocks noChangeArrowheads="1"/>
          </p:cNvSpPr>
          <p:nvPr/>
        </p:nvSpPr>
        <p:spPr bwMode="auto">
          <a:xfrm>
            <a:off x="5181600" y="1981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6059" name="Text Box 42"/>
          <p:cNvSpPr txBox="1">
            <a:spLocks noChangeArrowheads="1"/>
          </p:cNvSpPr>
          <p:nvPr/>
        </p:nvSpPr>
        <p:spPr bwMode="auto">
          <a:xfrm>
            <a:off x="7543800" y="1905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6060" name="Text Box 43"/>
          <p:cNvSpPr txBox="1">
            <a:spLocks noChangeArrowheads="1"/>
          </p:cNvSpPr>
          <p:nvPr/>
        </p:nvSpPr>
        <p:spPr bwMode="auto">
          <a:xfrm>
            <a:off x="63246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6061" name="Text Box 44"/>
          <p:cNvSpPr txBox="1">
            <a:spLocks noChangeArrowheads="1"/>
          </p:cNvSpPr>
          <p:nvPr/>
        </p:nvSpPr>
        <p:spPr bwMode="auto">
          <a:xfrm>
            <a:off x="39624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6062" name="Text Box 45"/>
          <p:cNvSpPr txBox="1">
            <a:spLocks noChangeArrowheads="1"/>
          </p:cNvSpPr>
          <p:nvPr/>
        </p:nvSpPr>
        <p:spPr bwMode="auto">
          <a:xfrm>
            <a:off x="5181600" y="4724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6063" name="Text Box 46"/>
          <p:cNvSpPr txBox="1">
            <a:spLocks noChangeArrowheads="1"/>
          </p:cNvSpPr>
          <p:nvPr/>
        </p:nvSpPr>
        <p:spPr bwMode="auto">
          <a:xfrm>
            <a:off x="7620000" y="4648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6064" name="Line 47"/>
          <p:cNvSpPr>
            <a:spLocks noChangeShapeType="1"/>
          </p:cNvSpPr>
          <p:nvPr/>
        </p:nvSpPr>
        <p:spPr bwMode="auto">
          <a:xfrm>
            <a:off x="6416675" y="33385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65" name="Text Box 48"/>
          <p:cNvSpPr txBox="1">
            <a:spLocks noChangeArrowheads="1"/>
          </p:cNvSpPr>
          <p:nvPr/>
        </p:nvSpPr>
        <p:spPr bwMode="auto">
          <a:xfrm>
            <a:off x="8458200" y="3581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6066" name="Rectangle 49"/>
          <p:cNvSpPr>
            <a:spLocks noChangeArrowheads="1"/>
          </p:cNvSpPr>
          <p:nvPr/>
        </p:nvSpPr>
        <p:spPr bwMode="auto">
          <a:xfrm>
            <a:off x="4587875" y="19669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67" name="Rectangle 50"/>
          <p:cNvSpPr>
            <a:spLocks noChangeArrowheads="1"/>
          </p:cNvSpPr>
          <p:nvPr/>
        </p:nvSpPr>
        <p:spPr bwMode="auto">
          <a:xfrm>
            <a:off x="5807075" y="31861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68" name="Rectangle 51"/>
          <p:cNvSpPr>
            <a:spLocks noChangeArrowheads="1"/>
          </p:cNvSpPr>
          <p:nvPr/>
        </p:nvSpPr>
        <p:spPr bwMode="auto">
          <a:xfrm>
            <a:off x="6950075" y="18907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1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Shortest Paths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3" y="2042445"/>
            <a:ext cx="7924800" cy="386146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/>
              <a:t>Problem</a:t>
            </a:r>
            <a:r>
              <a:rPr lang="en-US" sz="2800" dirty="0"/>
              <a:t>: Given some vertex </a:t>
            </a:r>
            <a:r>
              <a:rPr lang="en-US" sz="2800" i="1" dirty="0"/>
              <a:t>s</a:t>
            </a:r>
            <a:r>
              <a:rPr lang="en-US" sz="2800" dirty="0"/>
              <a:t>, find the shortest path from </a:t>
            </a:r>
            <a:r>
              <a:rPr lang="en-US" sz="2800" i="1" dirty="0"/>
              <a:t>s</a:t>
            </a:r>
            <a:r>
              <a:rPr lang="en-US" sz="2800" dirty="0"/>
              <a:t> to every other vertex in </a:t>
            </a:r>
            <a:r>
              <a:rPr lang="en-US" sz="2800" i="1" dirty="0"/>
              <a:t>G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dirty="0"/>
              <a:t>Suppose we have a weighted graph </a:t>
            </a:r>
            <a:r>
              <a:rPr lang="en-US" sz="2800" i="1" dirty="0"/>
              <a:t>G</a:t>
            </a:r>
            <a:r>
              <a:rPr lang="en-US" sz="2800" dirty="0"/>
              <a:t>:</a:t>
            </a:r>
          </a:p>
          <a:p>
            <a:pPr lvl="1" eaLnBrk="1" hangingPunct="1"/>
            <a:r>
              <a:rPr lang="en-US" sz="2400" dirty="0"/>
              <a:t>The cost of traversing edge </a:t>
            </a:r>
            <a:r>
              <a:rPr lang="en-US" sz="2400" i="1" dirty="0"/>
              <a:t>(</a:t>
            </a:r>
            <a:r>
              <a:rPr lang="en-US" sz="2400" i="1" dirty="0" err="1"/>
              <a:t>i</a:t>
            </a:r>
            <a:r>
              <a:rPr lang="en-US" sz="2400" i="1" dirty="0"/>
              <a:t>, j) </a:t>
            </a:r>
            <a:r>
              <a:rPr lang="en-US" sz="2400" dirty="0"/>
              <a:t>is </a:t>
            </a:r>
            <a:r>
              <a:rPr lang="en-US" sz="2400" dirty="0" err="1"/>
              <a:t>c</a:t>
            </a:r>
            <a:r>
              <a:rPr lang="en-US" sz="2400" i="1" baseline="-25000" dirty="0" err="1"/>
              <a:t>i,j</a:t>
            </a:r>
            <a:r>
              <a:rPr lang="en-US" sz="2400" dirty="0"/>
              <a:t> .</a:t>
            </a:r>
          </a:p>
          <a:p>
            <a:pPr lvl="1" eaLnBrk="1" hangingPunct="1"/>
            <a:r>
              <a:rPr lang="en-US" sz="2400" dirty="0"/>
              <a:t>The cost of traversing a path is the sum of the edge costs.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4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5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7044" name="Oval 3"/>
          <p:cNvSpPr>
            <a:spLocks noChangeArrowheads="1"/>
          </p:cNvSpPr>
          <p:nvPr/>
        </p:nvSpPr>
        <p:spPr bwMode="auto">
          <a:xfrm>
            <a:off x="43592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5" name="Oval 4"/>
          <p:cNvSpPr>
            <a:spLocks noChangeArrowheads="1"/>
          </p:cNvSpPr>
          <p:nvPr/>
        </p:nvSpPr>
        <p:spPr bwMode="auto">
          <a:xfrm>
            <a:off x="3216275" y="30337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6" name="Oval 5"/>
          <p:cNvSpPr>
            <a:spLocks noChangeArrowheads="1"/>
          </p:cNvSpPr>
          <p:nvPr/>
        </p:nvSpPr>
        <p:spPr bwMode="auto">
          <a:xfrm>
            <a:off x="5578475" y="29575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7" name="Oval 6"/>
          <p:cNvSpPr>
            <a:spLocks noChangeArrowheads="1"/>
          </p:cNvSpPr>
          <p:nvPr/>
        </p:nvSpPr>
        <p:spPr bwMode="auto">
          <a:xfrm>
            <a:off x="7940675" y="28813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8" name="Oval 7"/>
          <p:cNvSpPr>
            <a:spLocks noChangeArrowheads="1"/>
          </p:cNvSpPr>
          <p:nvPr/>
        </p:nvSpPr>
        <p:spPr bwMode="auto">
          <a:xfrm>
            <a:off x="43592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9" name="Oval 8"/>
          <p:cNvSpPr>
            <a:spLocks noChangeArrowheads="1"/>
          </p:cNvSpPr>
          <p:nvPr/>
        </p:nvSpPr>
        <p:spPr bwMode="auto">
          <a:xfrm>
            <a:off x="67976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0" name="Oval 9"/>
          <p:cNvSpPr>
            <a:spLocks noChangeArrowheads="1"/>
          </p:cNvSpPr>
          <p:nvPr/>
        </p:nvSpPr>
        <p:spPr bwMode="auto">
          <a:xfrm>
            <a:off x="67214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1" name="Text Box 10"/>
          <p:cNvSpPr txBox="1">
            <a:spLocks noChangeArrowheads="1"/>
          </p:cNvSpPr>
          <p:nvPr/>
        </p:nvSpPr>
        <p:spPr bwMode="auto">
          <a:xfrm>
            <a:off x="4587875" y="18907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v1</a:t>
            </a:r>
          </a:p>
        </p:txBody>
      </p:sp>
      <p:sp>
        <p:nvSpPr>
          <p:cNvPr id="87052" name="Text Box 11"/>
          <p:cNvSpPr txBox="1">
            <a:spLocks noChangeArrowheads="1"/>
          </p:cNvSpPr>
          <p:nvPr/>
        </p:nvSpPr>
        <p:spPr bwMode="auto">
          <a:xfrm>
            <a:off x="6934200" y="18288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v2</a:t>
            </a:r>
          </a:p>
        </p:txBody>
      </p:sp>
      <p:sp>
        <p:nvSpPr>
          <p:cNvPr id="87053" name="Text Box 12"/>
          <p:cNvSpPr txBox="1">
            <a:spLocks noChangeArrowheads="1"/>
          </p:cNvSpPr>
          <p:nvPr/>
        </p:nvSpPr>
        <p:spPr bwMode="auto">
          <a:xfrm>
            <a:off x="3444875" y="31861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v3</a:t>
            </a:r>
          </a:p>
        </p:txBody>
      </p:sp>
      <p:sp>
        <p:nvSpPr>
          <p:cNvPr id="87054" name="Text Box 13"/>
          <p:cNvSpPr txBox="1">
            <a:spLocks noChangeArrowheads="1"/>
          </p:cNvSpPr>
          <p:nvPr/>
        </p:nvSpPr>
        <p:spPr bwMode="auto">
          <a:xfrm>
            <a:off x="5791200" y="3124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v4</a:t>
            </a:r>
          </a:p>
        </p:txBody>
      </p:sp>
      <p:sp>
        <p:nvSpPr>
          <p:cNvPr id="87055" name="Text Box 14"/>
          <p:cNvSpPr txBox="1">
            <a:spLocks noChangeArrowheads="1"/>
          </p:cNvSpPr>
          <p:nvPr/>
        </p:nvSpPr>
        <p:spPr bwMode="auto">
          <a:xfrm>
            <a:off x="8153400" y="30480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v5</a:t>
            </a:r>
          </a:p>
        </p:txBody>
      </p:sp>
      <p:sp>
        <p:nvSpPr>
          <p:cNvPr id="87056" name="Text Box 15"/>
          <p:cNvSpPr txBox="1">
            <a:spLocks noChangeArrowheads="1"/>
          </p:cNvSpPr>
          <p:nvPr/>
        </p:nvSpPr>
        <p:spPr bwMode="auto">
          <a:xfrm>
            <a:off x="45878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v6</a:t>
            </a:r>
          </a:p>
        </p:txBody>
      </p:sp>
      <p:sp>
        <p:nvSpPr>
          <p:cNvPr id="87057" name="Text Box 16"/>
          <p:cNvSpPr txBox="1">
            <a:spLocks noChangeArrowheads="1"/>
          </p:cNvSpPr>
          <p:nvPr/>
        </p:nvSpPr>
        <p:spPr bwMode="auto">
          <a:xfrm>
            <a:off x="70262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v7</a:t>
            </a:r>
          </a:p>
        </p:txBody>
      </p:sp>
      <p:sp>
        <p:nvSpPr>
          <p:cNvPr id="87058" name="Line 17"/>
          <p:cNvSpPr>
            <a:spLocks noChangeShapeType="1"/>
          </p:cNvSpPr>
          <p:nvPr/>
        </p:nvSpPr>
        <p:spPr bwMode="auto">
          <a:xfrm>
            <a:off x="5197475" y="20431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59" name="Line 18"/>
          <p:cNvSpPr>
            <a:spLocks noChangeShapeType="1"/>
          </p:cNvSpPr>
          <p:nvPr/>
        </p:nvSpPr>
        <p:spPr bwMode="auto">
          <a:xfrm>
            <a:off x="7483475" y="22717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0" name="Line 19"/>
          <p:cNvSpPr>
            <a:spLocks noChangeShapeType="1"/>
          </p:cNvSpPr>
          <p:nvPr/>
        </p:nvSpPr>
        <p:spPr bwMode="auto">
          <a:xfrm flipH="1">
            <a:off x="7559675" y="3567113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1" name="Line 20"/>
          <p:cNvSpPr>
            <a:spLocks noChangeShapeType="1"/>
          </p:cNvSpPr>
          <p:nvPr/>
        </p:nvSpPr>
        <p:spPr bwMode="auto">
          <a:xfrm flipH="1">
            <a:off x="4054475" y="33385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2" name="Line 21"/>
          <p:cNvSpPr>
            <a:spLocks noChangeShapeType="1"/>
          </p:cNvSpPr>
          <p:nvPr/>
        </p:nvSpPr>
        <p:spPr bwMode="auto">
          <a:xfrm>
            <a:off x="5045075" y="2347913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3" name="Line 22"/>
          <p:cNvSpPr>
            <a:spLocks noChangeShapeType="1"/>
          </p:cNvSpPr>
          <p:nvPr/>
        </p:nvSpPr>
        <p:spPr bwMode="auto">
          <a:xfrm flipH="1">
            <a:off x="6340475" y="2347913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4" name="Line 23"/>
          <p:cNvSpPr>
            <a:spLocks noChangeShapeType="1"/>
          </p:cNvSpPr>
          <p:nvPr/>
        </p:nvSpPr>
        <p:spPr bwMode="auto">
          <a:xfrm flipH="1">
            <a:off x="5045075" y="364331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5" name="Line 24"/>
          <p:cNvSpPr>
            <a:spLocks noChangeShapeType="1"/>
          </p:cNvSpPr>
          <p:nvPr/>
        </p:nvSpPr>
        <p:spPr bwMode="auto">
          <a:xfrm>
            <a:off x="6264275" y="36433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6" name="Line 25"/>
          <p:cNvSpPr>
            <a:spLocks noChangeShapeType="1"/>
          </p:cNvSpPr>
          <p:nvPr/>
        </p:nvSpPr>
        <p:spPr bwMode="auto">
          <a:xfrm flipH="1">
            <a:off x="5197475" y="46339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7" name="Line 26"/>
          <p:cNvSpPr>
            <a:spLocks noChangeShapeType="1"/>
          </p:cNvSpPr>
          <p:nvPr/>
        </p:nvSpPr>
        <p:spPr bwMode="auto">
          <a:xfrm>
            <a:off x="3902075" y="3719513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68" name="Text Box 27"/>
          <p:cNvSpPr txBox="1">
            <a:spLocks noChangeArrowheads="1"/>
          </p:cNvSpPr>
          <p:nvPr/>
        </p:nvSpPr>
        <p:spPr bwMode="auto">
          <a:xfrm>
            <a:off x="3000375" y="5300664"/>
            <a:ext cx="6091238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Of the undone vertices, v5 has a lowest path length.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We have to look at adjacent vertex: v7.  Since 3+6 &gt; 5,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we don’t update v7. We are now done with v5.</a:t>
            </a:r>
          </a:p>
        </p:txBody>
      </p:sp>
      <p:sp>
        <p:nvSpPr>
          <p:cNvPr id="87069" name="Line 28"/>
          <p:cNvSpPr>
            <a:spLocks noChangeShapeType="1"/>
          </p:cNvSpPr>
          <p:nvPr/>
        </p:nvSpPr>
        <p:spPr bwMode="auto">
          <a:xfrm flipV="1">
            <a:off x="3825875" y="23479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70" name="Text Box 29"/>
          <p:cNvSpPr txBox="1">
            <a:spLocks noChangeArrowheads="1"/>
          </p:cNvSpPr>
          <p:nvPr/>
        </p:nvSpPr>
        <p:spPr bwMode="auto">
          <a:xfrm>
            <a:off x="3810000" y="2438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7071" name="Text Box 30"/>
          <p:cNvSpPr txBox="1">
            <a:spLocks noChangeArrowheads="1"/>
          </p:cNvSpPr>
          <p:nvPr/>
        </p:nvSpPr>
        <p:spPr bwMode="auto">
          <a:xfrm>
            <a:off x="5622925" y="1766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7072" name="Text Box 31"/>
          <p:cNvSpPr txBox="1">
            <a:spLocks noChangeArrowheads="1"/>
          </p:cNvSpPr>
          <p:nvPr/>
        </p:nvSpPr>
        <p:spPr bwMode="auto">
          <a:xfrm>
            <a:off x="7848600" y="21336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7073" name="Text Box 32"/>
          <p:cNvSpPr txBox="1">
            <a:spLocks noChangeArrowheads="1"/>
          </p:cNvSpPr>
          <p:nvPr/>
        </p:nvSpPr>
        <p:spPr bwMode="auto">
          <a:xfrm>
            <a:off x="45720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7074" name="Text Box 33"/>
          <p:cNvSpPr txBox="1">
            <a:spLocks noChangeArrowheads="1"/>
          </p:cNvSpPr>
          <p:nvPr/>
        </p:nvSpPr>
        <p:spPr bwMode="auto">
          <a:xfrm>
            <a:off x="3733800" y="3962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7075" name="Text Box 34"/>
          <p:cNvSpPr txBox="1">
            <a:spLocks noChangeArrowheads="1"/>
          </p:cNvSpPr>
          <p:nvPr/>
        </p:nvSpPr>
        <p:spPr bwMode="auto">
          <a:xfrm>
            <a:off x="5105400" y="3581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7076" name="Text Box 35"/>
          <p:cNvSpPr txBox="1">
            <a:spLocks noChangeArrowheads="1"/>
          </p:cNvSpPr>
          <p:nvPr/>
        </p:nvSpPr>
        <p:spPr bwMode="auto">
          <a:xfrm>
            <a:off x="52578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7077" name="Text Box 36"/>
          <p:cNvSpPr txBox="1">
            <a:spLocks noChangeArrowheads="1"/>
          </p:cNvSpPr>
          <p:nvPr/>
        </p:nvSpPr>
        <p:spPr bwMode="auto">
          <a:xfrm>
            <a:off x="63246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7078" name="Text Box 37"/>
          <p:cNvSpPr txBox="1">
            <a:spLocks noChangeArrowheads="1"/>
          </p:cNvSpPr>
          <p:nvPr/>
        </p:nvSpPr>
        <p:spPr bwMode="auto">
          <a:xfrm>
            <a:off x="70866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7079" name="Text Box 38"/>
          <p:cNvSpPr txBox="1">
            <a:spLocks noChangeArrowheads="1"/>
          </p:cNvSpPr>
          <p:nvPr/>
        </p:nvSpPr>
        <p:spPr bwMode="auto">
          <a:xfrm>
            <a:off x="6569075" y="37195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7080" name="Text Box 39"/>
          <p:cNvSpPr txBox="1">
            <a:spLocks noChangeArrowheads="1"/>
          </p:cNvSpPr>
          <p:nvPr/>
        </p:nvSpPr>
        <p:spPr bwMode="auto">
          <a:xfrm>
            <a:off x="7924800" y="38862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7081" name="Text Box 40"/>
          <p:cNvSpPr txBox="1">
            <a:spLocks noChangeArrowheads="1"/>
          </p:cNvSpPr>
          <p:nvPr/>
        </p:nvSpPr>
        <p:spPr bwMode="auto">
          <a:xfrm>
            <a:off x="5867400" y="4724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7082" name="Text Box 41"/>
          <p:cNvSpPr txBox="1">
            <a:spLocks noChangeArrowheads="1"/>
          </p:cNvSpPr>
          <p:nvPr/>
        </p:nvSpPr>
        <p:spPr bwMode="auto">
          <a:xfrm>
            <a:off x="5181600" y="1981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7083" name="Text Box 42"/>
          <p:cNvSpPr txBox="1">
            <a:spLocks noChangeArrowheads="1"/>
          </p:cNvSpPr>
          <p:nvPr/>
        </p:nvSpPr>
        <p:spPr bwMode="auto">
          <a:xfrm>
            <a:off x="7543800" y="1905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7084" name="Text Box 43"/>
          <p:cNvSpPr txBox="1">
            <a:spLocks noChangeArrowheads="1"/>
          </p:cNvSpPr>
          <p:nvPr/>
        </p:nvSpPr>
        <p:spPr bwMode="auto">
          <a:xfrm>
            <a:off x="63246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7085" name="Text Box 44"/>
          <p:cNvSpPr txBox="1">
            <a:spLocks noChangeArrowheads="1"/>
          </p:cNvSpPr>
          <p:nvPr/>
        </p:nvSpPr>
        <p:spPr bwMode="auto">
          <a:xfrm>
            <a:off x="39624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7086" name="Text Box 45"/>
          <p:cNvSpPr txBox="1">
            <a:spLocks noChangeArrowheads="1"/>
          </p:cNvSpPr>
          <p:nvPr/>
        </p:nvSpPr>
        <p:spPr bwMode="auto">
          <a:xfrm>
            <a:off x="5181600" y="4724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7087" name="Text Box 46"/>
          <p:cNvSpPr txBox="1">
            <a:spLocks noChangeArrowheads="1"/>
          </p:cNvSpPr>
          <p:nvPr/>
        </p:nvSpPr>
        <p:spPr bwMode="auto">
          <a:xfrm>
            <a:off x="7620000" y="4648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7088" name="Line 47"/>
          <p:cNvSpPr>
            <a:spLocks noChangeShapeType="1"/>
          </p:cNvSpPr>
          <p:nvPr/>
        </p:nvSpPr>
        <p:spPr bwMode="auto">
          <a:xfrm>
            <a:off x="6416675" y="33385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89" name="Text Box 48"/>
          <p:cNvSpPr txBox="1">
            <a:spLocks noChangeArrowheads="1"/>
          </p:cNvSpPr>
          <p:nvPr/>
        </p:nvSpPr>
        <p:spPr bwMode="auto">
          <a:xfrm>
            <a:off x="8458200" y="3581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7090" name="Rectangle 49"/>
          <p:cNvSpPr>
            <a:spLocks noChangeArrowheads="1"/>
          </p:cNvSpPr>
          <p:nvPr/>
        </p:nvSpPr>
        <p:spPr bwMode="auto">
          <a:xfrm>
            <a:off x="4587875" y="19669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91" name="Rectangle 50"/>
          <p:cNvSpPr>
            <a:spLocks noChangeArrowheads="1"/>
          </p:cNvSpPr>
          <p:nvPr/>
        </p:nvSpPr>
        <p:spPr bwMode="auto">
          <a:xfrm>
            <a:off x="5807075" y="31861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92" name="Rectangle 51"/>
          <p:cNvSpPr>
            <a:spLocks noChangeArrowheads="1"/>
          </p:cNvSpPr>
          <p:nvPr/>
        </p:nvSpPr>
        <p:spPr bwMode="auto">
          <a:xfrm>
            <a:off x="6950075" y="18907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93" name="Rectangle 52"/>
          <p:cNvSpPr>
            <a:spLocks noChangeArrowheads="1"/>
          </p:cNvSpPr>
          <p:nvPr/>
        </p:nvSpPr>
        <p:spPr bwMode="auto">
          <a:xfrm>
            <a:off x="81534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11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260350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8068" name="Oval 3"/>
          <p:cNvSpPr>
            <a:spLocks noChangeArrowheads="1"/>
          </p:cNvSpPr>
          <p:nvPr/>
        </p:nvSpPr>
        <p:spPr bwMode="auto">
          <a:xfrm>
            <a:off x="43592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9" name="Oval 4"/>
          <p:cNvSpPr>
            <a:spLocks noChangeArrowheads="1"/>
          </p:cNvSpPr>
          <p:nvPr/>
        </p:nvSpPr>
        <p:spPr bwMode="auto">
          <a:xfrm>
            <a:off x="3216275" y="30337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0" name="Oval 5"/>
          <p:cNvSpPr>
            <a:spLocks noChangeArrowheads="1"/>
          </p:cNvSpPr>
          <p:nvPr/>
        </p:nvSpPr>
        <p:spPr bwMode="auto">
          <a:xfrm>
            <a:off x="5578475" y="29575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1" name="Oval 6"/>
          <p:cNvSpPr>
            <a:spLocks noChangeArrowheads="1"/>
          </p:cNvSpPr>
          <p:nvPr/>
        </p:nvSpPr>
        <p:spPr bwMode="auto">
          <a:xfrm>
            <a:off x="7940675" y="28813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2" name="Oval 7"/>
          <p:cNvSpPr>
            <a:spLocks noChangeArrowheads="1"/>
          </p:cNvSpPr>
          <p:nvPr/>
        </p:nvSpPr>
        <p:spPr bwMode="auto">
          <a:xfrm>
            <a:off x="43592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3" name="Oval 8"/>
          <p:cNvSpPr>
            <a:spLocks noChangeArrowheads="1"/>
          </p:cNvSpPr>
          <p:nvPr/>
        </p:nvSpPr>
        <p:spPr bwMode="auto">
          <a:xfrm>
            <a:off x="67976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4" name="Oval 9"/>
          <p:cNvSpPr>
            <a:spLocks noChangeArrowheads="1"/>
          </p:cNvSpPr>
          <p:nvPr/>
        </p:nvSpPr>
        <p:spPr bwMode="auto">
          <a:xfrm>
            <a:off x="67214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75" name="Text Box 10"/>
          <p:cNvSpPr txBox="1">
            <a:spLocks noChangeArrowheads="1"/>
          </p:cNvSpPr>
          <p:nvPr/>
        </p:nvSpPr>
        <p:spPr bwMode="auto">
          <a:xfrm>
            <a:off x="4587875" y="18907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v1</a:t>
            </a:r>
          </a:p>
        </p:txBody>
      </p:sp>
      <p:sp>
        <p:nvSpPr>
          <p:cNvPr id="88076" name="Text Box 11"/>
          <p:cNvSpPr txBox="1">
            <a:spLocks noChangeArrowheads="1"/>
          </p:cNvSpPr>
          <p:nvPr/>
        </p:nvSpPr>
        <p:spPr bwMode="auto">
          <a:xfrm>
            <a:off x="6934200" y="18288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v2</a:t>
            </a:r>
          </a:p>
        </p:txBody>
      </p:sp>
      <p:sp>
        <p:nvSpPr>
          <p:cNvPr id="88077" name="Text Box 12"/>
          <p:cNvSpPr txBox="1">
            <a:spLocks noChangeArrowheads="1"/>
          </p:cNvSpPr>
          <p:nvPr/>
        </p:nvSpPr>
        <p:spPr bwMode="auto">
          <a:xfrm>
            <a:off x="3444875" y="31861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v3</a:t>
            </a:r>
          </a:p>
        </p:txBody>
      </p:sp>
      <p:sp>
        <p:nvSpPr>
          <p:cNvPr id="88078" name="Text Box 13"/>
          <p:cNvSpPr txBox="1">
            <a:spLocks noChangeArrowheads="1"/>
          </p:cNvSpPr>
          <p:nvPr/>
        </p:nvSpPr>
        <p:spPr bwMode="auto">
          <a:xfrm>
            <a:off x="5791200" y="3124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v4</a:t>
            </a:r>
          </a:p>
        </p:txBody>
      </p:sp>
      <p:sp>
        <p:nvSpPr>
          <p:cNvPr id="88079" name="Text Box 14"/>
          <p:cNvSpPr txBox="1">
            <a:spLocks noChangeArrowheads="1"/>
          </p:cNvSpPr>
          <p:nvPr/>
        </p:nvSpPr>
        <p:spPr bwMode="auto">
          <a:xfrm>
            <a:off x="8153400" y="30480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v5</a:t>
            </a:r>
          </a:p>
        </p:txBody>
      </p:sp>
      <p:sp>
        <p:nvSpPr>
          <p:cNvPr id="88080" name="Text Box 15"/>
          <p:cNvSpPr txBox="1">
            <a:spLocks noChangeArrowheads="1"/>
          </p:cNvSpPr>
          <p:nvPr/>
        </p:nvSpPr>
        <p:spPr bwMode="auto">
          <a:xfrm>
            <a:off x="45878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v6</a:t>
            </a:r>
          </a:p>
        </p:txBody>
      </p:sp>
      <p:sp>
        <p:nvSpPr>
          <p:cNvPr id="88081" name="Text Box 16"/>
          <p:cNvSpPr txBox="1">
            <a:spLocks noChangeArrowheads="1"/>
          </p:cNvSpPr>
          <p:nvPr/>
        </p:nvSpPr>
        <p:spPr bwMode="auto">
          <a:xfrm>
            <a:off x="70262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v7</a:t>
            </a:r>
          </a:p>
        </p:txBody>
      </p:sp>
      <p:sp>
        <p:nvSpPr>
          <p:cNvPr id="88082" name="Line 17"/>
          <p:cNvSpPr>
            <a:spLocks noChangeShapeType="1"/>
          </p:cNvSpPr>
          <p:nvPr/>
        </p:nvSpPr>
        <p:spPr bwMode="auto">
          <a:xfrm>
            <a:off x="5197475" y="20431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3" name="Line 18"/>
          <p:cNvSpPr>
            <a:spLocks noChangeShapeType="1"/>
          </p:cNvSpPr>
          <p:nvPr/>
        </p:nvSpPr>
        <p:spPr bwMode="auto">
          <a:xfrm>
            <a:off x="7483475" y="22717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4" name="Line 19"/>
          <p:cNvSpPr>
            <a:spLocks noChangeShapeType="1"/>
          </p:cNvSpPr>
          <p:nvPr/>
        </p:nvSpPr>
        <p:spPr bwMode="auto">
          <a:xfrm flipH="1">
            <a:off x="7559675" y="3567113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5" name="Line 20"/>
          <p:cNvSpPr>
            <a:spLocks noChangeShapeType="1"/>
          </p:cNvSpPr>
          <p:nvPr/>
        </p:nvSpPr>
        <p:spPr bwMode="auto">
          <a:xfrm flipH="1">
            <a:off x="4054475" y="33385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6" name="Line 21"/>
          <p:cNvSpPr>
            <a:spLocks noChangeShapeType="1"/>
          </p:cNvSpPr>
          <p:nvPr/>
        </p:nvSpPr>
        <p:spPr bwMode="auto">
          <a:xfrm>
            <a:off x="5045075" y="2347913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7" name="Line 22"/>
          <p:cNvSpPr>
            <a:spLocks noChangeShapeType="1"/>
          </p:cNvSpPr>
          <p:nvPr/>
        </p:nvSpPr>
        <p:spPr bwMode="auto">
          <a:xfrm flipH="1">
            <a:off x="6340475" y="2347913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8" name="Line 23"/>
          <p:cNvSpPr>
            <a:spLocks noChangeShapeType="1"/>
          </p:cNvSpPr>
          <p:nvPr/>
        </p:nvSpPr>
        <p:spPr bwMode="auto">
          <a:xfrm flipH="1">
            <a:off x="5045075" y="364331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89" name="Line 24"/>
          <p:cNvSpPr>
            <a:spLocks noChangeShapeType="1"/>
          </p:cNvSpPr>
          <p:nvPr/>
        </p:nvSpPr>
        <p:spPr bwMode="auto">
          <a:xfrm>
            <a:off x="6264275" y="36433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0" name="Line 25"/>
          <p:cNvSpPr>
            <a:spLocks noChangeShapeType="1"/>
          </p:cNvSpPr>
          <p:nvPr/>
        </p:nvSpPr>
        <p:spPr bwMode="auto">
          <a:xfrm flipH="1">
            <a:off x="5197475" y="46339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1" name="Line 26"/>
          <p:cNvSpPr>
            <a:spLocks noChangeShapeType="1"/>
          </p:cNvSpPr>
          <p:nvPr/>
        </p:nvSpPr>
        <p:spPr bwMode="auto">
          <a:xfrm>
            <a:off x="3902075" y="3719513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2" name="Text Box 27"/>
          <p:cNvSpPr txBox="1">
            <a:spLocks noChangeArrowheads="1"/>
          </p:cNvSpPr>
          <p:nvPr/>
        </p:nvSpPr>
        <p:spPr bwMode="auto">
          <a:xfrm>
            <a:off x="2743200" y="5334001"/>
            <a:ext cx="7061200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Of the undone vertices, v3 has a lowest path length.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We have to look at adjacent vertices: v1, v6. We are done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with v1. We update v6, since 3+5 &lt; 9. We are now done with v3.</a:t>
            </a:r>
          </a:p>
        </p:txBody>
      </p:sp>
      <p:sp>
        <p:nvSpPr>
          <p:cNvPr id="88093" name="Line 28"/>
          <p:cNvSpPr>
            <a:spLocks noChangeShapeType="1"/>
          </p:cNvSpPr>
          <p:nvPr/>
        </p:nvSpPr>
        <p:spPr bwMode="auto">
          <a:xfrm flipV="1">
            <a:off x="3825875" y="23479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94" name="Text Box 29"/>
          <p:cNvSpPr txBox="1">
            <a:spLocks noChangeArrowheads="1"/>
          </p:cNvSpPr>
          <p:nvPr/>
        </p:nvSpPr>
        <p:spPr bwMode="auto">
          <a:xfrm>
            <a:off x="3810000" y="2438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8095" name="Text Box 30"/>
          <p:cNvSpPr txBox="1">
            <a:spLocks noChangeArrowheads="1"/>
          </p:cNvSpPr>
          <p:nvPr/>
        </p:nvSpPr>
        <p:spPr bwMode="auto">
          <a:xfrm>
            <a:off x="5622925" y="1766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8096" name="Text Box 31"/>
          <p:cNvSpPr txBox="1">
            <a:spLocks noChangeArrowheads="1"/>
          </p:cNvSpPr>
          <p:nvPr/>
        </p:nvSpPr>
        <p:spPr bwMode="auto">
          <a:xfrm>
            <a:off x="7848600" y="21336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8097" name="Text Box 32"/>
          <p:cNvSpPr txBox="1">
            <a:spLocks noChangeArrowheads="1"/>
          </p:cNvSpPr>
          <p:nvPr/>
        </p:nvSpPr>
        <p:spPr bwMode="auto">
          <a:xfrm>
            <a:off x="45720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8098" name="Text Box 33"/>
          <p:cNvSpPr txBox="1">
            <a:spLocks noChangeArrowheads="1"/>
          </p:cNvSpPr>
          <p:nvPr/>
        </p:nvSpPr>
        <p:spPr bwMode="auto">
          <a:xfrm>
            <a:off x="3733800" y="3962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8099" name="Text Box 34"/>
          <p:cNvSpPr txBox="1">
            <a:spLocks noChangeArrowheads="1"/>
          </p:cNvSpPr>
          <p:nvPr/>
        </p:nvSpPr>
        <p:spPr bwMode="auto">
          <a:xfrm>
            <a:off x="5105400" y="3581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8100" name="Text Box 35"/>
          <p:cNvSpPr txBox="1">
            <a:spLocks noChangeArrowheads="1"/>
          </p:cNvSpPr>
          <p:nvPr/>
        </p:nvSpPr>
        <p:spPr bwMode="auto">
          <a:xfrm>
            <a:off x="52578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101" name="Text Box 36"/>
          <p:cNvSpPr txBox="1">
            <a:spLocks noChangeArrowheads="1"/>
          </p:cNvSpPr>
          <p:nvPr/>
        </p:nvSpPr>
        <p:spPr bwMode="auto">
          <a:xfrm>
            <a:off x="63246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8102" name="Text Box 37"/>
          <p:cNvSpPr txBox="1">
            <a:spLocks noChangeArrowheads="1"/>
          </p:cNvSpPr>
          <p:nvPr/>
        </p:nvSpPr>
        <p:spPr bwMode="auto">
          <a:xfrm>
            <a:off x="70866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8103" name="Text Box 38"/>
          <p:cNvSpPr txBox="1">
            <a:spLocks noChangeArrowheads="1"/>
          </p:cNvSpPr>
          <p:nvPr/>
        </p:nvSpPr>
        <p:spPr bwMode="auto">
          <a:xfrm>
            <a:off x="6569075" y="37195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8104" name="Text Box 39"/>
          <p:cNvSpPr txBox="1">
            <a:spLocks noChangeArrowheads="1"/>
          </p:cNvSpPr>
          <p:nvPr/>
        </p:nvSpPr>
        <p:spPr bwMode="auto">
          <a:xfrm>
            <a:off x="7924800" y="38862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8105" name="Text Box 40"/>
          <p:cNvSpPr txBox="1">
            <a:spLocks noChangeArrowheads="1"/>
          </p:cNvSpPr>
          <p:nvPr/>
        </p:nvSpPr>
        <p:spPr bwMode="auto">
          <a:xfrm>
            <a:off x="5867400" y="4724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106" name="Text Box 41"/>
          <p:cNvSpPr txBox="1">
            <a:spLocks noChangeArrowheads="1"/>
          </p:cNvSpPr>
          <p:nvPr/>
        </p:nvSpPr>
        <p:spPr bwMode="auto">
          <a:xfrm>
            <a:off x="5181600" y="1981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8107" name="Text Box 42"/>
          <p:cNvSpPr txBox="1">
            <a:spLocks noChangeArrowheads="1"/>
          </p:cNvSpPr>
          <p:nvPr/>
        </p:nvSpPr>
        <p:spPr bwMode="auto">
          <a:xfrm>
            <a:off x="7543800" y="1905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8108" name="Text Box 43"/>
          <p:cNvSpPr txBox="1">
            <a:spLocks noChangeArrowheads="1"/>
          </p:cNvSpPr>
          <p:nvPr/>
        </p:nvSpPr>
        <p:spPr bwMode="auto">
          <a:xfrm>
            <a:off x="63246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8109" name="Text Box 44"/>
          <p:cNvSpPr txBox="1">
            <a:spLocks noChangeArrowheads="1"/>
          </p:cNvSpPr>
          <p:nvPr/>
        </p:nvSpPr>
        <p:spPr bwMode="auto">
          <a:xfrm>
            <a:off x="39624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8110" name="Text Box 45"/>
          <p:cNvSpPr txBox="1">
            <a:spLocks noChangeArrowheads="1"/>
          </p:cNvSpPr>
          <p:nvPr/>
        </p:nvSpPr>
        <p:spPr bwMode="auto">
          <a:xfrm>
            <a:off x="5181600" y="4724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8111" name="Text Box 46"/>
          <p:cNvSpPr txBox="1">
            <a:spLocks noChangeArrowheads="1"/>
          </p:cNvSpPr>
          <p:nvPr/>
        </p:nvSpPr>
        <p:spPr bwMode="auto">
          <a:xfrm>
            <a:off x="7620000" y="4648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8112" name="Line 47"/>
          <p:cNvSpPr>
            <a:spLocks noChangeShapeType="1"/>
          </p:cNvSpPr>
          <p:nvPr/>
        </p:nvSpPr>
        <p:spPr bwMode="auto">
          <a:xfrm>
            <a:off x="6416675" y="33385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13" name="Text Box 48"/>
          <p:cNvSpPr txBox="1">
            <a:spLocks noChangeArrowheads="1"/>
          </p:cNvSpPr>
          <p:nvPr/>
        </p:nvSpPr>
        <p:spPr bwMode="auto">
          <a:xfrm>
            <a:off x="8458200" y="3581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8114" name="Rectangle 49"/>
          <p:cNvSpPr>
            <a:spLocks noChangeArrowheads="1"/>
          </p:cNvSpPr>
          <p:nvPr/>
        </p:nvSpPr>
        <p:spPr bwMode="auto">
          <a:xfrm>
            <a:off x="4587875" y="19669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15" name="Rectangle 50"/>
          <p:cNvSpPr>
            <a:spLocks noChangeArrowheads="1"/>
          </p:cNvSpPr>
          <p:nvPr/>
        </p:nvSpPr>
        <p:spPr bwMode="auto">
          <a:xfrm>
            <a:off x="5807075" y="31861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16" name="Rectangle 51"/>
          <p:cNvSpPr>
            <a:spLocks noChangeArrowheads="1"/>
          </p:cNvSpPr>
          <p:nvPr/>
        </p:nvSpPr>
        <p:spPr bwMode="auto">
          <a:xfrm>
            <a:off x="6950075" y="18907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17" name="Rectangle 52"/>
          <p:cNvSpPr>
            <a:spLocks noChangeArrowheads="1"/>
          </p:cNvSpPr>
          <p:nvPr/>
        </p:nvSpPr>
        <p:spPr bwMode="auto">
          <a:xfrm>
            <a:off x="81534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118" name="Rectangle 53"/>
          <p:cNvSpPr>
            <a:spLocks noChangeArrowheads="1"/>
          </p:cNvSpPr>
          <p:nvPr/>
        </p:nvSpPr>
        <p:spPr bwMode="auto">
          <a:xfrm>
            <a:off x="3429000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42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2" name="Oval 3"/>
          <p:cNvSpPr>
            <a:spLocks noChangeArrowheads="1"/>
          </p:cNvSpPr>
          <p:nvPr/>
        </p:nvSpPr>
        <p:spPr bwMode="auto">
          <a:xfrm>
            <a:off x="43592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3" name="Oval 4"/>
          <p:cNvSpPr>
            <a:spLocks noChangeArrowheads="1"/>
          </p:cNvSpPr>
          <p:nvPr/>
        </p:nvSpPr>
        <p:spPr bwMode="auto">
          <a:xfrm>
            <a:off x="3216275" y="30337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4" name="Oval 5"/>
          <p:cNvSpPr>
            <a:spLocks noChangeArrowheads="1"/>
          </p:cNvSpPr>
          <p:nvPr/>
        </p:nvSpPr>
        <p:spPr bwMode="auto">
          <a:xfrm>
            <a:off x="5578475" y="29575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5" name="Oval 6"/>
          <p:cNvSpPr>
            <a:spLocks noChangeArrowheads="1"/>
          </p:cNvSpPr>
          <p:nvPr/>
        </p:nvSpPr>
        <p:spPr bwMode="auto">
          <a:xfrm>
            <a:off x="7940675" y="28813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6" name="Oval 7"/>
          <p:cNvSpPr>
            <a:spLocks noChangeArrowheads="1"/>
          </p:cNvSpPr>
          <p:nvPr/>
        </p:nvSpPr>
        <p:spPr bwMode="auto">
          <a:xfrm>
            <a:off x="43592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7" name="Oval 8"/>
          <p:cNvSpPr>
            <a:spLocks noChangeArrowheads="1"/>
          </p:cNvSpPr>
          <p:nvPr/>
        </p:nvSpPr>
        <p:spPr bwMode="auto">
          <a:xfrm>
            <a:off x="67976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8" name="Oval 9"/>
          <p:cNvSpPr>
            <a:spLocks noChangeArrowheads="1"/>
          </p:cNvSpPr>
          <p:nvPr/>
        </p:nvSpPr>
        <p:spPr bwMode="auto">
          <a:xfrm>
            <a:off x="67214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099" name="Text Box 10"/>
          <p:cNvSpPr txBox="1">
            <a:spLocks noChangeArrowheads="1"/>
          </p:cNvSpPr>
          <p:nvPr/>
        </p:nvSpPr>
        <p:spPr bwMode="auto">
          <a:xfrm>
            <a:off x="4587875" y="18907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v1</a:t>
            </a:r>
          </a:p>
        </p:txBody>
      </p:sp>
      <p:sp>
        <p:nvSpPr>
          <p:cNvPr id="89100" name="Text Box 11"/>
          <p:cNvSpPr txBox="1">
            <a:spLocks noChangeArrowheads="1"/>
          </p:cNvSpPr>
          <p:nvPr/>
        </p:nvSpPr>
        <p:spPr bwMode="auto">
          <a:xfrm>
            <a:off x="6934200" y="18288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v2</a:t>
            </a:r>
          </a:p>
        </p:txBody>
      </p:sp>
      <p:sp>
        <p:nvSpPr>
          <p:cNvPr id="89101" name="Text Box 12"/>
          <p:cNvSpPr txBox="1">
            <a:spLocks noChangeArrowheads="1"/>
          </p:cNvSpPr>
          <p:nvPr/>
        </p:nvSpPr>
        <p:spPr bwMode="auto">
          <a:xfrm>
            <a:off x="3444875" y="31861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v3</a:t>
            </a:r>
          </a:p>
        </p:txBody>
      </p:sp>
      <p:sp>
        <p:nvSpPr>
          <p:cNvPr id="89102" name="Text Box 13"/>
          <p:cNvSpPr txBox="1">
            <a:spLocks noChangeArrowheads="1"/>
          </p:cNvSpPr>
          <p:nvPr/>
        </p:nvSpPr>
        <p:spPr bwMode="auto">
          <a:xfrm>
            <a:off x="5791200" y="3124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v4</a:t>
            </a:r>
          </a:p>
        </p:txBody>
      </p:sp>
      <p:sp>
        <p:nvSpPr>
          <p:cNvPr id="89103" name="Text Box 14"/>
          <p:cNvSpPr txBox="1">
            <a:spLocks noChangeArrowheads="1"/>
          </p:cNvSpPr>
          <p:nvPr/>
        </p:nvSpPr>
        <p:spPr bwMode="auto">
          <a:xfrm>
            <a:off x="8153400" y="30480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v5</a:t>
            </a:r>
          </a:p>
        </p:txBody>
      </p:sp>
      <p:sp>
        <p:nvSpPr>
          <p:cNvPr id="89104" name="Text Box 15"/>
          <p:cNvSpPr txBox="1">
            <a:spLocks noChangeArrowheads="1"/>
          </p:cNvSpPr>
          <p:nvPr/>
        </p:nvSpPr>
        <p:spPr bwMode="auto">
          <a:xfrm>
            <a:off x="45878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v6</a:t>
            </a:r>
          </a:p>
        </p:txBody>
      </p:sp>
      <p:sp>
        <p:nvSpPr>
          <p:cNvPr id="89105" name="Text Box 16"/>
          <p:cNvSpPr txBox="1">
            <a:spLocks noChangeArrowheads="1"/>
          </p:cNvSpPr>
          <p:nvPr/>
        </p:nvSpPr>
        <p:spPr bwMode="auto">
          <a:xfrm>
            <a:off x="70262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v7</a:t>
            </a:r>
          </a:p>
        </p:txBody>
      </p:sp>
      <p:sp>
        <p:nvSpPr>
          <p:cNvPr id="89106" name="Line 17"/>
          <p:cNvSpPr>
            <a:spLocks noChangeShapeType="1"/>
          </p:cNvSpPr>
          <p:nvPr/>
        </p:nvSpPr>
        <p:spPr bwMode="auto">
          <a:xfrm>
            <a:off x="5197475" y="20431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7" name="Line 18"/>
          <p:cNvSpPr>
            <a:spLocks noChangeShapeType="1"/>
          </p:cNvSpPr>
          <p:nvPr/>
        </p:nvSpPr>
        <p:spPr bwMode="auto">
          <a:xfrm>
            <a:off x="7483475" y="22717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8" name="Line 19"/>
          <p:cNvSpPr>
            <a:spLocks noChangeShapeType="1"/>
          </p:cNvSpPr>
          <p:nvPr/>
        </p:nvSpPr>
        <p:spPr bwMode="auto">
          <a:xfrm flipH="1">
            <a:off x="7559675" y="3567113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09" name="Line 20"/>
          <p:cNvSpPr>
            <a:spLocks noChangeShapeType="1"/>
          </p:cNvSpPr>
          <p:nvPr/>
        </p:nvSpPr>
        <p:spPr bwMode="auto">
          <a:xfrm flipH="1">
            <a:off x="4054475" y="33385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0" name="Line 21"/>
          <p:cNvSpPr>
            <a:spLocks noChangeShapeType="1"/>
          </p:cNvSpPr>
          <p:nvPr/>
        </p:nvSpPr>
        <p:spPr bwMode="auto">
          <a:xfrm>
            <a:off x="5045075" y="2347913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1" name="Line 22"/>
          <p:cNvSpPr>
            <a:spLocks noChangeShapeType="1"/>
          </p:cNvSpPr>
          <p:nvPr/>
        </p:nvSpPr>
        <p:spPr bwMode="auto">
          <a:xfrm flipH="1">
            <a:off x="6340475" y="2347913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2" name="Line 23"/>
          <p:cNvSpPr>
            <a:spLocks noChangeShapeType="1"/>
          </p:cNvSpPr>
          <p:nvPr/>
        </p:nvSpPr>
        <p:spPr bwMode="auto">
          <a:xfrm flipH="1">
            <a:off x="5045075" y="364331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3" name="Line 24"/>
          <p:cNvSpPr>
            <a:spLocks noChangeShapeType="1"/>
          </p:cNvSpPr>
          <p:nvPr/>
        </p:nvSpPr>
        <p:spPr bwMode="auto">
          <a:xfrm>
            <a:off x="6264275" y="36433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4" name="Line 25"/>
          <p:cNvSpPr>
            <a:spLocks noChangeShapeType="1"/>
          </p:cNvSpPr>
          <p:nvPr/>
        </p:nvSpPr>
        <p:spPr bwMode="auto">
          <a:xfrm flipH="1">
            <a:off x="5197475" y="46339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5" name="Line 26"/>
          <p:cNvSpPr>
            <a:spLocks noChangeShapeType="1"/>
          </p:cNvSpPr>
          <p:nvPr/>
        </p:nvSpPr>
        <p:spPr bwMode="auto">
          <a:xfrm>
            <a:off x="3902075" y="3719513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6" name="Text Box 27"/>
          <p:cNvSpPr txBox="1">
            <a:spLocks noChangeArrowheads="1"/>
          </p:cNvSpPr>
          <p:nvPr/>
        </p:nvSpPr>
        <p:spPr bwMode="auto">
          <a:xfrm>
            <a:off x="2927350" y="5373689"/>
            <a:ext cx="6084888" cy="1006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Of the undone vertices, v7 has the lowest path length.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We have to look at adjacent vertex: v6. We update v6,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since 5+1 &lt; 8. We are now done with v7.</a:t>
            </a:r>
          </a:p>
        </p:txBody>
      </p:sp>
      <p:sp>
        <p:nvSpPr>
          <p:cNvPr id="89117" name="Line 28"/>
          <p:cNvSpPr>
            <a:spLocks noChangeShapeType="1"/>
          </p:cNvSpPr>
          <p:nvPr/>
        </p:nvSpPr>
        <p:spPr bwMode="auto">
          <a:xfrm flipV="1">
            <a:off x="3825875" y="23479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18" name="Text Box 29"/>
          <p:cNvSpPr txBox="1">
            <a:spLocks noChangeArrowheads="1"/>
          </p:cNvSpPr>
          <p:nvPr/>
        </p:nvSpPr>
        <p:spPr bwMode="auto">
          <a:xfrm>
            <a:off x="3810000" y="2438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9119" name="Text Box 30"/>
          <p:cNvSpPr txBox="1">
            <a:spLocks noChangeArrowheads="1"/>
          </p:cNvSpPr>
          <p:nvPr/>
        </p:nvSpPr>
        <p:spPr bwMode="auto">
          <a:xfrm>
            <a:off x="5622925" y="1766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9120" name="Text Box 31"/>
          <p:cNvSpPr txBox="1">
            <a:spLocks noChangeArrowheads="1"/>
          </p:cNvSpPr>
          <p:nvPr/>
        </p:nvSpPr>
        <p:spPr bwMode="auto">
          <a:xfrm>
            <a:off x="7848600" y="21336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121" name="Text Box 32"/>
          <p:cNvSpPr txBox="1">
            <a:spLocks noChangeArrowheads="1"/>
          </p:cNvSpPr>
          <p:nvPr/>
        </p:nvSpPr>
        <p:spPr bwMode="auto">
          <a:xfrm>
            <a:off x="45720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9122" name="Text Box 33"/>
          <p:cNvSpPr txBox="1">
            <a:spLocks noChangeArrowheads="1"/>
          </p:cNvSpPr>
          <p:nvPr/>
        </p:nvSpPr>
        <p:spPr bwMode="auto">
          <a:xfrm>
            <a:off x="3733800" y="3962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9123" name="Text Box 34"/>
          <p:cNvSpPr txBox="1">
            <a:spLocks noChangeArrowheads="1"/>
          </p:cNvSpPr>
          <p:nvPr/>
        </p:nvSpPr>
        <p:spPr bwMode="auto">
          <a:xfrm>
            <a:off x="5105400" y="3581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89124" name="Text Box 35"/>
          <p:cNvSpPr txBox="1">
            <a:spLocks noChangeArrowheads="1"/>
          </p:cNvSpPr>
          <p:nvPr/>
        </p:nvSpPr>
        <p:spPr bwMode="auto">
          <a:xfrm>
            <a:off x="52578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9125" name="Text Box 36"/>
          <p:cNvSpPr txBox="1">
            <a:spLocks noChangeArrowheads="1"/>
          </p:cNvSpPr>
          <p:nvPr/>
        </p:nvSpPr>
        <p:spPr bwMode="auto">
          <a:xfrm>
            <a:off x="63246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9126" name="Text Box 37"/>
          <p:cNvSpPr txBox="1">
            <a:spLocks noChangeArrowheads="1"/>
          </p:cNvSpPr>
          <p:nvPr/>
        </p:nvSpPr>
        <p:spPr bwMode="auto">
          <a:xfrm>
            <a:off x="70866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9127" name="Text Box 38"/>
          <p:cNvSpPr txBox="1">
            <a:spLocks noChangeArrowheads="1"/>
          </p:cNvSpPr>
          <p:nvPr/>
        </p:nvSpPr>
        <p:spPr bwMode="auto">
          <a:xfrm>
            <a:off x="6569075" y="37195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9128" name="Text Box 39"/>
          <p:cNvSpPr txBox="1">
            <a:spLocks noChangeArrowheads="1"/>
          </p:cNvSpPr>
          <p:nvPr/>
        </p:nvSpPr>
        <p:spPr bwMode="auto">
          <a:xfrm>
            <a:off x="7924800" y="38862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9129" name="Text Box 40"/>
          <p:cNvSpPr txBox="1">
            <a:spLocks noChangeArrowheads="1"/>
          </p:cNvSpPr>
          <p:nvPr/>
        </p:nvSpPr>
        <p:spPr bwMode="auto">
          <a:xfrm>
            <a:off x="5867400" y="4724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9130" name="Text Box 41"/>
          <p:cNvSpPr txBox="1">
            <a:spLocks noChangeArrowheads="1"/>
          </p:cNvSpPr>
          <p:nvPr/>
        </p:nvSpPr>
        <p:spPr bwMode="auto">
          <a:xfrm>
            <a:off x="5181600" y="1981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9131" name="Text Box 42"/>
          <p:cNvSpPr txBox="1">
            <a:spLocks noChangeArrowheads="1"/>
          </p:cNvSpPr>
          <p:nvPr/>
        </p:nvSpPr>
        <p:spPr bwMode="auto">
          <a:xfrm>
            <a:off x="7543800" y="1905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9132" name="Text Box 43"/>
          <p:cNvSpPr txBox="1">
            <a:spLocks noChangeArrowheads="1"/>
          </p:cNvSpPr>
          <p:nvPr/>
        </p:nvSpPr>
        <p:spPr bwMode="auto">
          <a:xfrm>
            <a:off x="63246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9133" name="Text Box 44"/>
          <p:cNvSpPr txBox="1">
            <a:spLocks noChangeArrowheads="1"/>
          </p:cNvSpPr>
          <p:nvPr/>
        </p:nvSpPr>
        <p:spPr bwMode="auto">
          <a:xfrm>
            <a:off x="39624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9134" name="Text Box 45"/>
          <p:cNvSpPr txBox="1">
            <a:spLocks noChangeArrowheads="1"/>
          </p:cNvSpPr>
          <p:nvPr/>
        </p:nvSpPr>
        <p:spPr bwMode="auto">
          <a:xfrm>
            <a:off x="5181600" y="4724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9135" name="Text Box 46"/>
          <p:cNvSpPr txBox="1">
            <a:spLocks noChangeArrowheads="1"/>
          </p:cNvSpPr>
          <p:nvPr/>
        </p:nvSpPr>
        <p:spPr bwMode="auto">
          <a:xfrm>
            <a:off x="7620000" y="4648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9136" name="Line 47"/>
          <p:cNvSpPr>
            <a:spLocks noChangeShapeType="1"/>
          </p:cNvSpPr>
          <p:nvPr/>
        </p:nvSpPr>
        <p:spPr bwMode="auto">
          <a:xfrm>
            <a:off x="6416675" y="33385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37" name="Text Box 48"/>
          <p:cNvSpPr txBox="1">
            <a:spLocks noChangeArrowheads="1"/>
          </p:cNvSpPr>
          <p:nvPr/>
        </p:nvSpPr>
        <p:spPr bwMode="auto">
          <a:xfrm>
            <a:off x="8458200" y="3581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89138" name="Rectangle 49"/>
          <p:cNvSpPr>
            <a:spLocks noChangeArrowheads="1"/>
          </p:cNvSpPr>
          <p:nvPr/>
        </p:nvSpPr>
        <p:spPr bwMode="auto">
          <a:xfrm>
            <a:off x="4587875" y="19669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39" name="Rectangle 50"/>
          <p:cNvSpPr>
            <a:spLocks noChangeArrowheads="1"/>
          </p:cNvSpPr>
          <p:nvPr/>
        </p:nvSpPr>
        <p:spPr bwMode="auto">
          <a:xfrm>
            <a:off x="5807075" y="31861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40" name="Rectangle 51"/>
          <p:cNvSpPr>
            <a:spLocks noChangeArrowheads="1"/>
          </p:cNvSpPr>
          <p:nvPr/>
        </p:nvSpPr>
        <p:spPr bwMode="auto">
          <a:xfrm>
            <a:off x="6950075" y="18907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41" name="Rectangle 52"/>
          <p:cNvSpPr>
            <a:spLocks noChangeArrowheads="1"/>
          </p:cNvSpPr>
          <p:nvPr/>
        </p:nvSpPr>
        <p:spPr bwMode="auto">
          <a:xfrm>
            <a:off x="81534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42" name="Rectangle 53"/>
          <p:cNvSpPr>
            <a:spLocks noChangeArrowheads="1"/>
          </p:cNvSpPr>
          <p:nvPr/>
        </p:nvSpPr>
        <p:spPr bwMode="auto">
          <a:xfrm>
            <a:off x="3429000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9143" name="Rectangle 54"/>
          <p:cNvSpPr>
            <a:spLocks noChangeArrowheads="1"/>
          </p:cNvSpPr>
          <p:nvPr/>
        </p:nvSpPr>
        <p:spPr bwMode="auto">
          <a:xfrm>
            <a:off x="70104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9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333375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0116" name="Oval 3"/>
          <p:cNvSpPr>
            <a:spLocks noChangeArrowheads="1"/>
          </p:cNvSpPr>
          <p:nvPr/>
        </p:nvSpPr>
        <p:spPr bwMode="auto">
          <a:xfrm>
            <a:off x="43592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7" name="Oval 4"/>
          <p:cNvSpPr>
            <a:spLocks noChangeArrowheads="1"/>
          </p:cNvSpPr>
          <p:nvPr/>
        </p:nvSpPr>
        <p:spPr bwMode="auto">
          <a:xfrm>
            <a:off x="3216275" y="30337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8" name="Oval 5"/>
          <p:cNvSpPr>
            <a:spLocks noChangeArrowheads="1"/>
          </p:cNvSpPr>
          <p:nvPr/>
        </p:nvSpPr>
        <p:spPr bwMode="auto">
          <a:xfrm>
            <a:off x="5578475" y="29575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19" name="Oval 6"/>
          <p:cNvSpPr>
            <a:spLocks noChangeArrowheads="1"/>
          </p:cNvSpPr>
          <p:nvPr/>
        </p:nvSpPr>
        <p:spPr bwMode="auto">
          <a:xfrm>
            <a:off x="7940675" y="28813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0" name="Oval 7"/>
          <p:cNvSpPr>
            <a:spLocks noChangeArrowheads="1"/>
          </p:cNvSpPr>
          <p:nvPr/>
        </p:nvSpPr>
        <p:spPr bwMode="auto">
          <a:xfrm>
            <a:off x="43592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1" name="Oval 8"/>
          <p:cNvSpPr>
            <a:spLocks noChangeArrowheads="1"/>
          </p:cNvSpPr>
          <p:nvPr/>
        </p:nvSpPr>
        <p:spPr bwMode="auto">
          <a:xfrm>
            <a:off x="6797675" y="42529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2" name="Oval 9"/>
          <p:cNvSpPr>
            <a:spLocks noChangeArrowheads="1"/>
          </p:cNvSpPr>
          <p:nvPr/>
        </p:nvSpPr>
        <p:spPr bwMode="auto">
          <a:xfrm>
            <a:off x="6721475" y="1662113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23" name="Text Box 10"/>
          <p:cNvSpPr txBox="1">
            <a:spLocks noChangeArrowheads="1"/>
          </p:cNvSpPr>
          <p:nvPr/>
        </p:nvSpPr>
        <p:spPr bwMode="auto">
          <a:xfrm>
            <a:off x="4587875" y="18907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v1</a:t>
            </a:r>
          </a:p>
        </p:txBody>
      </p:sp>
      <p:sp>
        <p:nvSpPr>
          <p:cNvPr id="90124" name="Text Box 11"/>
          <p:cNvSpPr txBox="1">
            <a:spLocks noChangeArrowheads="1"/>
          </p:cNvSpPr>
          <p:nvPr/>
        </p:nvSpPr>
        <p:spPr bwMode="auto">
          <a:xfrm>
            <a:off x="6934200" y="18288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v2</a:t>
            </a:r>
          </a:p>
        </p:txBody>
      </p:sp>
      <p:sp>
        <p:nvSpPr>
          <p:cNvPr id="90125" name="Text Box 12"/>
          <p:cNvSpPr txBox="1">
            <a:spLocks noChangeArrowheads="1"/>
          </p:cNvSpPr>
          <p:nvPr/>
        </p:nvSpPr>
        <p:spPr bwMode="auto">
          <a:xfrm>
            <a:off x="3444875" y="31861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v3</a:t>
            </a:r>
          </a:p>
        </p:txBody>
      </p:sp>
      <p:sp>
        <p:nvSpPr>
          <p:cNvPr id="90126" name="Text Box 13"/>
          <p:cNvSpPr txBox="1">
            <a:spLocks noChangeArrowheads="1"/>
          </p:cNvSpPr>
          <p:nvPr/>
        </p:nvSpPr>
        <p:spPr bwMode="auto">
          <a:xfrm>
            <a:off x="5791200" y="31242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v4</a:t>
            </a:r>
          </a:p>
        </p:txBody>
      </p:sp>
      <p:sp>
        <p:nvSpPr>
          <p:cNvPr id="90127" name="Text Box 14"/>
          <p:cNvSpPr txBox="1">
            <a:spLocks noChangeArrowheads="1"/>
          </p:cNvSpPr>
          <p:nvPr/>
        </p:nvSpPr>
        <p:spPr bwMode="auto">
          <a:xfrm>
            <a:off x="8153400" y="30480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v5</a:t>
            </a:r>
          </a:p>
        </p:txBody>
      </p:sp>
      <p:sp>
        <p:nvSpPr>
          <p:cNvPr id="90128" name="Text Box 15"/>
          <p:cNvSpPr txBox="1">
            <a:spLocks noChangeArrowheads="1"/>
          </p:cNvSpPr>
          <p:nvPr/>
        </p:nvSpPr>
        <p:spPr bwMode="auto">
          <a:xfrm>
            <a:off x="45878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v6</a:t>
            </a:r>
          </a:p>
        </p:txBody>
      </p:sp>
      <p:sp>
        <p:nvSpPr>
          <p:cNvPr id="90129" name="Text Box 16"/>
          <p:cNvSpPr txBox="1">
            <a:spLocks noChangeArrowheads="1"/>
          </p:cNvSpPr>
          <p:nvPr/>
        </p:nvSpPr>
        <p:spPr bwMode="auto">
          <a:xfrm>
            <a:off x="7026275" y="440531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v7</a:t>
            </a:r>
          </a:p>
        </p:txBody>
      </p:sp>
      <p:sp>
        <p:nvSpPr>
          <p:cNvPr id="90130" name="Line 17"/>
          <p:cNvSpPr>
            <a:spLocks noChangeShapeType="1"/>
          </p:cNvSpPr>
          <p:nvPr/>
        </p:nvSpPr>
        <p:spPr bwMode="auto">
          <a:xfrm>
            <a:off x="5197475" y="20431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1" name="Line 18"/>
          <p:cNvSpPr>
            <a:spLocks noChangeShapeType="1"/>
          </p:cNvSpPr>
          <p:nvPr/>
        </p:nvSpPr>
        <p:spPr bwMode="auto">
          <a:xfrm>
            <a:off x="7483475" y="22717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2" name="Line 19"/>
          <p:cNvSpPr>
            <a:spLocks noChangeShapeType="1"/>
          </p:cNvSpPr>
          <p:nvPr/>
        </p:nvSpPr>
        <p:spPr bwMode="auto">
          <a:xfrm flipH="1">
            <a:off x="7559675" y="3567113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3" name="Line 20"/>
          <p:cNvSpPr>
            <a:spLocks noChangeShapeType="1"/>
          </p:cNvSpPr>
          <p:nvPr/>
        </p:nvSpPr>
        <p:spPr bwMode="auto">
          <a:xfrm flipH="1">
            <a:off x="4054475" y="3338513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4" name="Line 21"/>
          <p:cNvSpPr>
            <a:spLocks noChangeShapeType="1"/>
          </p:cNvSpPr>
          <p:nvPr/>
        </p:nvSpPr>
        <p:spPr bwMode="auto">
          <a:xfrm>
            <a:off x="5045075" y="2347913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5" name="Line 22"/>
          <p:cNvSpPr>
            <a:spLocks noChangeShapeType="1"/>
          </p:cNvSpPr>
          <p:nvPr/>
        </p:nvSpPr>
        <p:spPr bwMode="auto">
          <a:xfrm flipH="1">
            <a:off x="6340475" y="2347913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6" name="Line 23"/>
          <p:cNvSpPr>
            <a:spLocks noChangeShapeType="1"/>
          </p:cNvSpPr>
          <p:nvPr/>
        </p:nvSpPr>
        <p:spPr bwMode="auto">
          <a:xfrm flipH="1">
            <a:off x="5045075" y="3643313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7" name="Line 24"/>
          <p:cNvSpPr>
            <a:spLocks noChangeShapeType="1"/>
          </p:cNvSpPr>
          <p:nvPr/>
        </p:nvSpPr>
        <p:spPr bwMode="auto">
          <a:xfrm>
            <a:off x="6264275" y="36433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8" name="Line 25"/>
          <p:cNvSpPr>
            <a:spLocks noChangeShapeType="1"/>
          </p:cNvSpPr>
          <p:nvPr/>
        </p:nvSpPr>
        <p:spPr bwMode="auto">
          <a:xfrm flipH="1">
            <a:off x="5197475" y="4633913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39" name="Line 26"/>
          <p:cNvSpPr>
            <a:spLocks noChangeShapeType="1"/>
          </p:cNvSpPr>
          <p:nvPr/>
        </p:nvSpPr>
        <p:spPr bwMode="auto">
          <a:xfrm>
            <a:off x="3902075" y="3719513"/>
            <a:ext cx="6096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0" name="Text Box 27"/>
          <p:cNvSpPr txBox="1">
            <a:spLocks noChangeArrowheads="1"/>
          </p:cNvSpPr>
          <p:nvPr/>
        </p:nvSpPr>
        <p:spPr bwMode="auto">
          <a:xfrm>
            <a:off x="2743201" y="5486401"/>
            <a:ext cx="6200775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Only v6 is left. It has no adjacent vertices. We are done.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We can also use a table to represent this algorithm…</a:t>
            </a:r>
          </a:p>
        </p:txBody>
      </p:sp>
      <p:sp>
        <p:nvSpPr>
          <p:cNvPr id="90141" name="Line 28"/>
          <p:cNvSpPr>
            <a:spLocks noChangeShapeType="1"/>
          </p:cNvSpPr>
          <p:nvPr/>
        </p:nvSpPr>
        <p:spPr bwMode="auto">
          <a:xfrm flipV="1">
            <a:off x="3825875" y="23479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42" name="Text Box 29"/>
          <p:cNvSpPr txBox="1">
            <a:spLocks noChangeArrowheads="1"/>
          </p:cNvSpPr>
          <p:nvPr/>
        </p:nvSpPr>
        <p:spPr bwMode="auto">
          <a:xfrm>
            <a:off x="3810000" y="2438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0143" name="Text Box 30"/>
          <p:cNvSpPr txBox="1">
            <a:spLocks noChangeArrowheads="1"/>
          </p:cNvSpPr>
          <p:nvPr/>
        </p:nvSpPr>
        <p:spPr bwMode="auto">
          <a:xfrm>
            <a:off x="5622925" y="1766889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0144" name="Text Box 31"/>
          <p:cNvSpPr txBox="1">
            <a:spLocks noChangeArrowheads="1"/>
          </p:cNvSpPr>
          <p:nvPr/>
        </p:nvSpPr>
        <p:spPr bwMode="auto">
          <a:xfrm>
            <a:off x="7848600" y="2133601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90145" name="Text Box 32"/>
          <p:cNvSpPr txBox="1">
            <a:spLocks noChangeArrowheads="1"/>
          </p:cNvSpPr>
          <p:nvPr/>
        </p:nvSpPr>
        <p:spPr bwMode="auto">
          <a:xfrm>
            <a:off x="45720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0146" name="Text Box 33"/>
          <p:cNvSpPr txBox="1">
            <a:spLocks noChangeArrowheads="1"/>
          </p:cNvSpPr>
          <p:nvPr/>
        </p:nvSpPr>
        <p:spPr bwMode="auto">
          <a:xfrm>
            <a:off x="3733800" y="3962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0147" name="Text Box 34"/>
          <p:cNvSpPr txBox="1">
            <a:spLocks noChangeArrowheads="1"/>
          </p:cNvSpPr>
          <p:nvPr/>
        </p:nvSpPr>
        <p:spPr bwMode="auto">
          <a:xfrm>
            <a:off x="5105400" y="3581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90148" name="Text Box 35"/>
          <p:cNvSpPr txBox="1">
            <a:spLocks noChangeArrowheads="1"/>
          </p:cNvSpPr>
          <p:nvPr/>
        </p:nvSpPr>
        <p:spPr bwMode="auto">
          <a:xfrm>
            <a:off x="52578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0149" name="Text Box 36"/>
          <p:cNvSpPr txBox="1">
            <a:spLocks noChangeArrowheads="1"/>
          </p:cNvSpPr>
          <p:nvPr/>
        </p:nvSpPr>
        <p:spPr bwMode="auto">
          <a:xfrm>
            <a:off x="6324600" y="22860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0150" name="Text Box 37"/>
          <p:cNvSpPr txBox="1">
            <a:spLocks noChangeArrowheads="1"/>
          </p:cNvSpPr>
          <p:nvPr/>
        </p:nvSpPr>
        <p:spPr bwMode="auto">
          <a:xfrm>
            <a:off x="7086600" y="28956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0151" name="Text Box 38"/>
          <p:cNvSpPr txBox="1">
            <a:spLocks noChangeArrowheads="1"/>
          </p:cNvSpPr>
          <p:nvPr/>
        </p:nvSpPr>
        <p:spPr bwMode="auto">
          <a:xfrm>
            <a:off x="6569075" y="3719514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0152" name="Text Box 39"/>
          <p:cNvSpPr txBox="1">
            <a:spLocks noChangeArrowheads="1"/>
          </p:cNvSpPr>
          <p:nvPr/>
        </p:nvSpPr>
        <p:spPr bwMode="auto">
          <a:xfrm>
            <a:off x="7924800" y="38862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0153" name="Text Box 40"/>
          <p:cNvSpPr txBox="1">
            <a:spLocks noChangeArrowheads="1"/>
          </p:cNvSpPr>
          <p:nvPr/>
        </p:nvSpPr>
        <p:spPr bwMode="auto">
          <a:xfrm>
            <a:off x="5867400" y="4724401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0154" name="Text Box 41"/>
          <p:cNvSpPr txBox="1">
            <a:spLocks noChangeArrowheads="1"/>
          </p:cNvSpPr>
          <p:nvPr/>
        </p:nvSpPr>
        <p:spPr bwMode="auto">
          <a:xfrm>
            <a:off x="5181600" y="1981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0155" name="Text Box 42"/>
          <p:cNvSpPr txBox="1">
            <a:spLocks noChangeArrowheads="1"/>
          </p:cNvSpPr>
          <p:nvPr/>
        </p:nvSpPr>
        <p:spPr bwMode="auto">
          <a:xfrm>
            <a:off x="7543800" y="1905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0156" name="Text Box 43"/>
          <p:cNvSpPr txBox="1">
            <a:spLocks noChangeArrowheads="1"/>
          </p:cNvSpPr>
          <p:nvPr/>
        </p:nvSpPr>
        <p:spPr bwMode="auto">
          <a:xfrm>
            <a:off x="63246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0157" name="Text Box 44"/>
          <p:cNvSpPr txBox="1">
            <a:spLocks noChangeArrowheads="1"/>
          </p:cNvSpPr>
          <p:nvPr/>
        </p:nvSpPr>
        <p:spPr bwMode="auto">
          <a:xfrm>
            <a:off x="3962400" y="34290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0158" name="Text Box 45"/>
          <p:cNvSpPr txBox="1">
            <a:spLocks noChangeArrowheads="1"/>
          </p:cNvSpPr>
          <p:nvPr/>
        </p:nvSpPr>
        <p:spPr bwMode="auto">
          <a:xfrm>
            <a:off x="5181600" y="4724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0159" name="Text Box 46"/>
          <p:cNvSpPr txBox="1">
            <a:spLocks noChangeArrowheads="1"/>
          </p:cNvSpPr>
          <p:nvPr/>
        </p:nvSpPr>
        <p:spPr bwMode="auto">
          <a:xfrm>
            <a:off x="7620000" y="46482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0160" name="Line 47"/>
          <p:cNvSpPr>
            <a:spLocks noChangeShapeType="1"/>
          </p:cNvSpPr>
          <p:nvPr/>
        </p:nvSpPr>
        <p:spPr bwMode="auto">
          <a:xfrm>
            <a:off x="6416675" y="3338513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61" name="Text Box 48"/>
          <p:cNvSpPr txBox="1">
            <a:spLocks noChangeArrowheads="1"/>
          </p:cNvSpPr>
          <p:nvPr/>
        </p:nvSpPr>
        <p:spPr bwMode="auto">
          <a:xfrm>
            <a:off x="8458200" y="3581401"/>
            <a:ext cx="311150" cy="3968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0162" name="Rectangle 49"/>
          <p:cNvSpPr>
            <a:spLocks noChangeArrowheads="1"/>
          </p:cNvSpPr>
          <p:nvPr/>
        </p:nvSpPr>
        <p:spPr bwMode="auto">
          <a:xfrm>
            <a:off x="4587875" y="19669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63" name="Rectangle 50"/>
          <p:cNvSpPr>
            <a:spLocks noChangeArrowheads="1"/>
          </p:cNvSpPr>
          <p:nvPr/>
        </p:nvSpPr>
        <p:spPr bwMode="auto">
          <a:xfrm>
            <a:off x="5807075" y="31861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64" name="Rectangle 51"/>
          <p:cNvSpPr>
            <a:spLocks noChangeArrowheads="1"/>
          </p:cNvSpPr>
          <p:nvPr/>
        </p:nvSpPr>
        <p:spPr bwMode="auto">
          <a:xfrm>
            <a:off x="6950075" y="1890713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65" name="Rectangle 52"/>
          <p:cNvSpPr>
            <a:spLocks noChangeArrowheads="1"/>
          </p:cNvSpPr>
          <p:nvPr/>
        </p:nvSpPr>
        <p:spPr bwMode="auto">
          <a:xfrm>
            <a:off x="8153400" y="3048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66" name="Rectangle 53"/>
          <p:cNvSpPr>
            <a:spLocks noChangeArrowheads="1"/>
          </p:cNvSpPr>
          <p:nvPr/>
        </p:nvSpPr>
        <p:spPr bwMode="auto">
          <a:xfrm>
            <a:off x="3429000" y="32004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67" name="Rectangle 54"/>
          <p:cNvSpPr>
            <a:spLocks noChangeArrowheads="1"/>
          </p:cNvSpPr>
          <p:nvPr/>
        </p:nvSpPr>
        <p:spPr bwMode="auto">
          <a:xfrm>
            <a:off x="7010400" y="43434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0168" name="Rectangle 55"/>
          <p:cNvSpPr>
            <a:spLocks noChangeArrowheads="1"/>
          </p:cNvSpPr>
          <p:nvPr/>
        </p:nvSpPr>
        <p:spPr bwMode="auto">
          <a:xfrm>
            <a:off x="4572000" y="4419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17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3626"/>
            <a:ext cx="8229600" cy="46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383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4675" y="754063"/>
            <a:ext cx="7912100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4331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6758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826" y="908051"/>
            <a:ext cx="82470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745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686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826" y="960439"/>
            <a:ext cx="82470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2608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6963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6" y="908051"/>
            <a:ext cx="82470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409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7065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476" y="908051"/>
            <a:ext cx="82470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476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81000"/>
            <a:ext cx="7467600" cy="1143000"/>
          </a:xfrm>
        </p:spPr>
        <p:txBody>
          <a:bodyPr/>
          <a:lstStyle/>
          <a:p>
            <a:pPr eaLnBrk="1" hangingPunct="1"/>
            <a:r>
              <a:rPr lang="en-US" dirty="0"/>
              <a:t>Applications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dirty="0"/>
              <a:t>Phone/Internet communications:</a:t>
            </a:r>
            <a:r>
              <a:rPr lang="en-US" sz="2800" dirty="0"/>
              <a:t> to find the cheapest/fastest path between two computers.</a:t>
            </a:r>
          </a:p>
          <a:p>
            <a:pPr eaLnBrk="1" hangingPunct="1"/>
            <a:r>
              <a:rPr lang="en-US" sz="2800" b="1" dirty="0"/>
              <a:t>Transportation/Travelling:</a:t>
            </a:r>
            <a:r>
              <a:rPr lang="en-US" sz="2800" dirty="0"/>
              <a:t> to find the cheapest/fastest path between two 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939846"/>
            <a:ext cx="3330652" cy="324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477730"/>
            <a:ext cx="3400821" cy="370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63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7168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3264" y="1071564"/>
            <a:ext cx="82454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11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7270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213" y="1071564"/>
            <a:ext cx="824706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3992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7373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3264" y="1071564"/>
            <a:ext cx="82454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337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altLang="ko-KR" sz="3900">
                <a:solidFill>
                  <a:srgbClr val="3B62AF"/>
                </a:solidFill>
                <a:ea typeface="굴림" pitchFamily="50" charset="-127"/>
              </a:rPr>
              <a:t>Dijkstra Animated Example</a:t>
            </a:r>
          </a:p>
        </p:txBody>
      </p:sp>
      <p:pic>
        <p:nvPicPr>
          <p:cNvPr id="7475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3264" y="1071564"/>
            <a:ext cx="82454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900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75779" name="AutoShape 45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0" name="AutoShape 46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1" name="AutoShape 47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2" name="AutoShape 48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83" name="AutoShape 49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5784" name="AutoShape 50"/>
          <p:cNvCxnSpPr>
            <a:cxnSpLocks noChangeShapeType="1"/>
            <a:stCxn id="75779" idx="7"/>
            <a:endCxn id="75781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85" name="AutoShape 51"/>
          <p:cNvCxnSpPr>
            <a:cxnSpLocks noChangeShapeType="1"/>
            <a:stCxn id="75781" idx="6"/>
            <a:endCxn id="75783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86" name="AutoShape 52"/>
          <p:cNvCxnSpPr>
            <a:cxnSpLocks noChangeShapeType="1"/>
            <a:stCxn id="75780" idx="6"/>
            <a:endCxn id="75782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87" name="AutoShape 53"/>
          <p:cNvCxnSpPr>
            <a:cxnSpLocks noChangeShapeType="1"/>
            <a:stCxn id="75779" idx="5"/>
            <a:endCxn id="75780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88" name="AutoShape 54"/>
          <p:cNvCxnSpPr>
            <a:cxnSpLocks noChangeShapeType="1"/>
            <a:stCxn id="75780" idx="7"/>
            <a:endCxn id="75783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89" name="AutoShape 55"/>
          <p:cNvCxnSpPr>
            <a:cxnSpLocks noChangeShapeType="1"/>
            <a:stCxn id="75782" idx="1"/>
            <a:endCxn id="75779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90" name="AutoShape 61"/>
          <p:cNvCxnSpPr>
            <a:cxnSpLocks noChangeShapeType="1"/>
            <a:stCxn id="75780" idx="7"/>
            <a:endCxn id="75781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91" name="AutoShape 62"/>
          <p:cNvCxnSpPr>
            <a:cxnSpLocks noChangeShapeType="1"/>
            <a:stCxn id="75781" idx="3"/>
            <a:endCxn id="75780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92" name="AutoShape 63"/>
          <p:cNvCxnSpPr>
            <a:cxnSpLocks noChangeShapeType="1"/>
            <a:stCxn id="75783" idx="3"/>
            <a:endCxn id="75782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793" name="AutoShape 64"/>
          <p:cNvCxnSpPr>
            <a:cxnSpLocks noChangeShapeType="1"/>
            <a:stCxn id="75782" idx="7"/>
            <a:endCxn id="75783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5794" name="Text Box 65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5795" name="Text Box 66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5796" name="Text Box 67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5797" name="Text Box 68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5798" name="Text Box 69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5799" name="Text Box 70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5800" name="Text Box 71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5801" name="Text Box 72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5802" name="Text Box 73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5803" name="Text Box 74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9629857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76803" name="AutoShape 3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76807" name="AutoShape 7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76808" name="AutoShape 8"/>
          <p:cNvCxnSpPr>
            <a:cxnSpLocks noChangeShapeType="1"/>
            <a:stCxn id="76803" idx="7"/>
            <a:endCxn id="76805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09" name="AutoShape 9"/>
          <p:cNvCxnSpPr>
            <a:cxnSpLocks noChangeShapeType="1"/>
            <a:stCxn id="76805" idx="6"/>
            <a:endCxn id="76807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0" name="AutoShape 10"/>
          <p:cNvCxnSpPr>
            <a:cxnSpLocks noChangeShapeType="1"/>
            <a:stCxn id="76804" idx="6"/>
            <a:endCxn id="76806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1" name="AutoShape 11"/>
          <p:cNvCxnSpPr>
            <a:cxnSpLocks noChangeShapeType="1"/>
            <a:stCxn id="76803" idx="5"/>
            <a:endCxn id="76804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2" name="AutoShape 12"/>
          <p:cNvCxnSpPr>
            <a:cxnSpLocks noChangeShapeType="1"/>
            <a:stCxn id="76804" idx="7"/>
            <a:endCxn id="76807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3" name="AutoShape 13"/>
          <p:cNvCxnSpPr>
            <a:cxnSpLocks noChangeShapeType="1"/>
            <a:stCxn id="76806" idx="1"/>
            <a:endCxn id="76803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4" name="AutoShape 14"/>
          <p:cNvCxnSpPr>
            <a:cxnSpLocks noChangeShapeType="1"/>
            <a:stCxn id="76804" idx="7"/>
            <a:endCxn id="76805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5" name="AutoShape 15"/>
          <p:cNvCxnSpPr>
            <a:cxnSpLocks noChangeShapeType="1"/>
            <a:stCxn id="76805" idx="3"/>
            <a:endCxn id="76804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6" name="AutoShape 16"/>
          <p:cNvCxnSpPr>
            <a:cxnSpLocks noChangeShapeType="1"/>
            <a:stCxn id="76807" idx="3"/>
            <a:endCxn id="76806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817" name="AutoShape 17"/>
          <p:cNvCxnSpPr>
            <a:cxnSpLocks noChangeShapeType="1"/>
            <a:stCxn id="76806" idx="7"/>
            <a:endCxn id="76807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6827" name="Text Box 27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94685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77827" name="AutoShape 3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10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30" name="AutoShape 6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77832" name="AutoShape 8"/>
          <p:cNvCxnSpPr>
            <a:cxnSpLocks noChangeShapeType="1"/>
            <a:stCxn id="77827" idx="7"/>
            <a:endCxn id="77829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3" name="AutoShape 9"/>
          <p:cNvCxnSpPr>
            <a:cxnSpLocks noChangeShapeType="1"/>
            <a:stCxn id="77829" idx="6"/>
            <a:endCxn id="77831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4" name="AutoShape 10"/>
          <p:cNvCxnSpPr>
            <a:cxnSpLocks noChangeShapeType="1"/>
            <a:stCxn id="77828" idx="6"/>
            <a:endCxn id="77830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5" name="AutoShape 11"/>
          <p:cNvCxnSpPr>
            <a:cxnSpLocks noChangeShapeType="1"/>
            <a:stCxn id="77827" idx="5"/>
            <a:endCxn id="77828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6" name="AutoShape 12"/>
          <p:cNvCxnSpPr>
            <a:cxnSpLocks noChangeShapeType="1"/>
            <a:stCxn id="77828" idx="7"/>
            <a:endCxn id="77831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7" name="AutoShape 13"/>
          <p:cNvCxnSpPr>
            <a:cxnSpLocks noChangeShapeType="1"/>
            <a:stCxn id="77830" idx="1"/>
            <a:endCxn id="77827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8" name="AutoShape 14"/>
          <p:cNvCxnSpPr>
            <a:cxnSpLocks noChangeShapeType="1"/>
            <a:stCxn id="77828" idx="7"/>
            <a:endCxn id="77829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39" name="AutoShape 15"/>
          <p:cNvCxnSpPr>
            <a:cxnSpLocks noChangeShapeType="1"/>
            <a:stCxn id="77829" idx="3"/>
            <a:endCxn id="77828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40" name="AutoShape 16"/>
          <p:cNvCxnSpPr>
            <a:cxnSpLocks noChangeShapeType="1"/>
            <a:stCxn id="77831" idx="3"/>
            <a:endCxn id="77830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841" name="AutoShape 17"/>
          <p:cNvCxnSpPr>
            <a:cxnSpLocks noChangeShapeType="1"/>
            <a:stCxn id="77830" idx="7"/>
            <a:endCxn id="77831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7843" name="Text Box 19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7845" name="Text Box 21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46" name="Text Box 22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0740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78851" name="AutoShape 3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8852" name="AutoShape 4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78853" name="AutoShape 5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10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4" name="AutoShape 6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78855" name="AutoShape 7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cxnSp>
        <p:nvCxnSpPr>
          <p:cNvPr id="78856" name="AutoShape 8"/>
          <p:cNvCxnSpPr>
            <a:cxnSpLocks noChangeShapeType="1"/>
            <a:stCxn id="78851" idx="7"/>
            <a:endCxn id="78853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857" name="AutoShape 9"/>
          <p:cNvCxnSpPr>
            <a:cxnSpLocks noChangeShapeType="1"/>
            <a:stCxn id="78853" idx="6"/>
            <a:endCxn id="78855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858" name="AutoShape 10"/>
          <p:cNvCxnSpPr>
            <a:cxnSpLocks noChangeShapeType="1"/>
            <a:stCxn id="78852" idx="6"/>
            <a:endCxn id="78854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859" name="AutoShape 11"/>
          <p:cNvCxnSpPr>
            <a:cxnSpLocks noChangeShapeType="1"/>
            <a:stCxn id="78851" idx="5"/>
            <a:endCxn id="78852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860" name="AutoShape 12"/>
          <p:cNvCxnSpPr>
            <a:cxnSpLocks noChangeShapeType="1"/>
            <a:stCxn id="78852" idx="7"/>
            <a:endCxn id="78855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861" name="AutoShape 13"/>
          <p:cNvCxnSpPr>
            <a:cxnSpLocks noChangeShapeType="1"/>
            <a:stCxn id="78854" idx="1"/>
            <a:endCxn id="78851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862" name="AutoShape 14"/>
          <p:cNvCxnSpPr>
            <a:cxnSpLocks noChangeShapeType="1"/>
            <a:stCxn id="78852" idx="7"/>
            <a:endCxn id="78853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863" name="AutoShape 15"/>
          <p:cNvCxnSpPr>
            <a:cxnSpLocks noChangeShapeType="1"/>
            <a:stCxn id="78853" idx="3"/>
            <a:endCxn id="78852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864" name="AutoShape 16"/>
          <p:cNvCxnSpPr>
            <a:cxnSpLocks noChangeShapeType="1"/>
            <a:stCxn id="78855" idx="3"/>
            <a:endCxn id="78854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8865" name="AutoShape 17"/>
          <p:cNvCxnSpPr>
            <a:cxnSpLocks noChangeShapeType="1"/>
            <a:stCxn id="78854" idx="7"/>
            <a:endCxn id="78855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8873" name="Text Box 25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1026688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79875" name="AutoShape 3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9876" name="AutoShape 4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79877" name="AutoShape 5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14</a:t>
            </a:r>
          </a:p>
        </p:txBody>
      </p:sp>
      <p:cxnSp>
        <p:nvCxnSpPr>
          <p:cNvPr id="79880" name="AutoShape 8"/>
          <p:cNvCxnSpPr>
            <a:cxnSpLocks noChangeShapeType="1"/>
            <a:stCxn id="79875" idx="7"/>
            <a:endCxn id="79877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1" name="AutoShape 9"/>
          <p:cNvCxnSpPr>
            <a:cxnSpLocks noChangeShapeType="1"/>
            <a:stCxn id="79877" idx="6"/>
            <a:endCxn id="79879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2" name="AutoShape 10"/>
          <p:cNvCxnSpPr>
            <a:cxnSpLocks noChangeShapeType="1"/>
            <a:stCxn id="79876" idx="6"/>
            <a:endCxn id="79878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3" name="AutoShape 11"/>
          <p:cNvCxnSpPr>
            <a:cxnSpLocks noChangeShapeType="1"/>
            <a:stCxn id="79875" idx="5"/>
            <a:endCxn id="79876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4" name="AutoShape 12"/>
          <p:cNvCxnSpPr>
            <a:cxnSpLocks noChangeShapeType="1"/>
            <a:stCxn id="79876" idx="7"/>
            <a:endCxn id="79879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5" name="AutoShape 13"/>
          <p:cNvCxnSpPr>
            <a:cxnSpLocks noChangeShapeType="1"/>
            <a:stCxn id="79878" idx="1"/>
            <a:endCxn id="79875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6" name="AutoShape 14"/>
          <p:cNvCxnSpPr>
            <a:cxnSpLocks noChangeShapeType="1"/>
            <a:stCxn id="79876" idx="7"/>
            <a:endCxn id="79877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7" name="AutoShape 15"/>
          <p:cNvCxnSpPr>
            <a:cxnSpLocks noChangeShapeType="1"/>
            <a:stCxn id="79877" idx="3"/>
            <a:endCxn id="79876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8" name="AutoShape 16"/>
          <p:cNvCxnSpPr>
            <a:cxnSpLocks noChangeShapeType="1"/>
            <a:stCxn id="79879" idx="3"/>
            <a:endCxn id="79878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9889" name="AutoShape 17"/>
          <p:cNvCxnSpPr>
            <a:cxnSpLocks noChangeShapeType="1"/>
            <a:stCxn id="79878" idx="7"/>
            <a:endCxn id="79879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9890" name="Text Box 18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891" name="Text Box 19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9893" name="Text Box 21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17681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80899" name="AutoShape 3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902" name="AutoShape 6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80903" name="AutoShape 7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14</a:t>
            </a:r>
          </a:p>
        </p:txBody>
      </p:sp>
      <p:cxnSp>
        <p:nvCxnSpPr>
          <p:cNvPr id="80904" name="AutoShape 8"/>
          <p:cNvCxnSpPr>
            <a:cxnSpLocks noChangeShapeType="1"/>
            <a:stCxn id="80899" idx="7"/>
            <a:endCxn id="80901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5" name="AutoShape 9"/>
          <p:cNvCxnSpPr>
            <a:cxnSpLocks noChangeShapeType="1"/>
            <a:stCxn id="80901" idx="6"/>
            <a:endCxn id="80903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6" name="AutoShape 10"/>
          <p:cNvCxnSpPr>
            <a:cxnSpLocks noChangeShapeType="1"/>
            <a:stCxn id="80900" idx="6"/>
            <a:endCxn id="80902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7" name="AutoShape 11"/>
          <p:cNvCxnSpPr>
            <a:cxnSpLocks noChangeShapeType="1"/>
            <a:stCxn id="80899" idx="5"/>
            <a:endCxn id="80900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8" name="AutoShape 12"/>
          <p:cNvCxnSpPr>
            <a:cxnSpLocks noChangeShapeType="1"/>
            <a:stCxn id="80900" idx="7"/>
            <a:endCxn id="80903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09" name="AutoShape 13"/>
          <p:cNvCxnSpPr>
            <a:cxnSpLocks noChangeShapeType="1"/>
            <a:stCxn id="80902" idx="1"/>
            <a:endCxn id="80899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10" name="AutoShape 14"/>
          <p:cNvCxnSpPr>
            <a:cxnSpLocks noChangeShapeType="1"/>
            <a:stCxn id="80900" idx="7"/>
            <a:endCxn id="80901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11" name="AutoShape 15"/>
          <p:cNvCxnSpPr>
            <a:cxnSpLocks noChangeShapeType="1"/>
            <a:stCxn id="80901" idx="3"/>
            <a:endCxn id="80900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12" name="AutoShape 16"/>
          <p:cNvCxnSpPr>
            <a:cxnSpLocks noChangeShapeType="1"/>
            <a:stCxn id="80903" idx="3"/>
            <a:endCxn id="80902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913" name="AutoShape 17"/>
          <p:cNvCxnSpPr>
            <a:cxnSpLocks noChangeShapeType="1"/>
            <a:stCxn id="80902" idx="7"/>
            <a:endCxn id="80903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0915" name="Text Box 19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0916" name="Text Box 20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0917" name="Text Box 21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918" name="Text Box 22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0922" name="Text Box 26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923" name="Text Box 27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5205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4" descr="path_anim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989" y="1341438"/>
            <a:ext cx="7273925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Shortest Path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E52792-2F90-487F-9CB8-E6D201660258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26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81923" name="AutoShape 3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6" name="AutoShape 6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81927" name="AutoShape 7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13</a:t>
            </a:r>
          </a:p>
        </p:txBody>
      </p:sp>
      <p:cxnSp>
        <p:nvCxnSpPr>
          <p:cNvPr id="81928" name="AutoShape 8"/>
          <p:cNvCxnSpPr>
            <a:cxnSpLocks noChangeShapeType="1"/>
            <a:stCxn id="81923" idx="7"/>
            <a:endCxn id="81925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29" name="AutoShape 9"/>
          <p:cNvCxnSpPr>
            <a:cxnSpLocks noChangeShapeType="1"/>
            <a:stCxn id="81925" idx="6"/>
            <a:endCxn id="81927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0" name="AutoShape 10"/>
          <p:cNvCxnSpPr>
            <a:cxnSpLocks noChangeShapeType="1"/>
            <a:stCxn id="81924" idx="6"/>
            <a:endCxn id="81926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1" name="AutoShape 11"/>
          <p:cNvCxnSpPr>
            <a:cxnSpLocks noChangeShapeType="1"/>
            <a:stCxn id="81923" idx="5"/>
            <a:endCxn id="81924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2" name="AutoShape 12"/>
          <p:cNvCxnSpPr>
            <a:cxnSpLocks noChangeShapeType="1"/>
            <a:stCxn id="81924" idx="7"/>
            <a:endCxn id="81927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3" name="AutoShape 13"/>
          <p:cNvCxnSpPr>
            <a:cxnSpLocks noChangeShapeType="1"/>
            <a:stCxn id="81926" idx="1"/>
            <a:endCxn id="81923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4" name="AutoShape 14"/>
          <p:cNvCxnSpPr>
            <a:cxnSpLocks noChangeShapeType="1"/>
            <a:stCxn id="81924" idx="7"/>
            <a:endCxn id="81925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5" name="AutoShape 15"/>
          <p:cNvCxnSpPr>
            <a:cxnSpLocks noChangeShapeType="1"/>
            <a:stCxn id="81925" idx="3"/>
            <a:endCxn id="81924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6" name="AutoShape 16"/>
          <p:cNvCxnSpPr>
            <a:cxnSpLocks noChangeShapeType="1"/>
            <a:stCxn id="81927" idx="3"/>
            <a:endCxn id="81926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937" name="AutoShape 17"/>
          <p:cNvCxnSpPr>
            <a:cxnSpLocks noChangeShapeType="1"/>
            <a:stCxn id="81926" idx="7"/>
            <a:endCxn id="81927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1939" name="Text Box 19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499408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82947" name="AutoShape 3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13</a:t>
            </a:r>
          </a:p>
        </p:txBody>
      </p:sp>
      <p:cxnSp>
        <p:nvCxnSpPr>
          <p:cNvPr id="82952" name="AutoShape 8"/>
          <p:cNvCxnSpPr>
            <a:cxnSpLocks noChangeShapeType="1"/>
            <a:stCxn id="82947" idx="7"/>
            <a:endCxn id="82949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953" name="AutoShape 9"/>
          <p:cNvCxnSpPr>
            <a:cxnSpLocks noChangeShapeType="1"/>
            <a:stCxn id="82949" idx="6"/>
            <a:endCxn id="82951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954" name="AutoShape 10"/>
          <p:cNvCxnSpPr>
            <a:cxnSpLocks noChangeShapeType="1"/>
            <a:stCxn id="82948" idx="6"/>
            <a:endCxn id="82950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955" name="AutoShape 11"/>
          <p:cNvCxnSpPr>
            <a:cxnSpLocks noChangeShapeType="1"/>
            <a:stCxn id="82947" idx="5"/>
            <a:endCxn id="82948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956" name="AutoShape 12"/>
          <p:cNvCxnSpPr>
            <a:cxnSpLocks noChangeShapeType="1"/>
            <a:stCxn id="82948" idx="7"/>
            <a:endCxn id="82951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957" name="AutoShape 13"/>
          <p:cNvCxnSpPr>
            <a:cxnSpLocks noChangeShapeType="1"/>
            <a:stCxn id="82950" idx="1"/>
            <a:endCxn id="82947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958" name="AutoShape 14"/>
          <p:cNvCxnSpPr>
            <a:cxnSpLocks noChangeShapeType="1"/>
            <a:stCxn id="82948" idx="7"/>
            <a:endCxn id="82949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959" name="AutoShape 15"/>
          <p:cNvCxnSpPr>
            <a:cxnSpLocks noChangeShapeType="1"/>
            <a:stCxn id="82949" idx="3"/>
            <a:endCxn id="82948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960" name="AutoShape 16"/>
          <p:cNvCxnSpPr>
            <a:cxnSpLocks noChangeShapeType="1"/>
            <a:stCxn id="82951" idx="3"/>
            <a:endCxn id="82950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2961" name="AutoShape 17"/>
          <p:cNvCxnSpPr>
            <a:cxnSpLocks noChangeShapeType="1"/>
            <a:stCxn id="82950" idx="7"/>
            <a:endCxn id="82951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964" name="Text Box 20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222175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83971" name="AutoShape 3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4" name="AutoShape 6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83975" name="AutoShape 7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83976" name="AutoShape 8"/>
          <p:cNvCxnSpPr>
            <a:cxnSpLocks noChangeShapeType="1"/>
            <a:stCxn id="83971" idx="7"/>
            <a:endCxn id="83973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77" name="AutoShape 9"/>
          <p:cNvCxnSpPr>
            <a:cxnSpLocks noChangeShapeType="1"/>
            <a:stCxn id="83973" idx="6"/>
            <a:endCxn id="83975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78" name="AutoShape 10"/>
          <p:cNvCxnSpPr>
            <a:cxnSpLocks noChangeShapeType="1"/>
            <a:stCxn id="83972" idx="6"/>
            <a:endCxn id="83974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79" name="AutoShape 11"/>
          <p:cNvCxnSpPr>
            <a:cxnSpLocks noChangeShapeType="1"/>
            <a:stCxn id="83971" idx="5"/>
            <a:endCxn id="83972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0" name="AutoShape 12"/>
          <p:cNvCxnSpPr>
            <a:cxnSpLocks noChangeShapeType="1"/>
            <a:stCxn id="83972" idx="7"/>
            <a:endCxn id="83975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1" name="AutoShape 13"/>
          <p:cNvCxnSpPr>
            <a:cxnSpLocks noChangeShapeType="1"/>
            <a:stCxn id="83974" idx="1"/>
            <a:endCxn id="83971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2" name="AutoShape 14"/>
          <p:cNvCxnSpPr>
            <a:cxnSpLocks noChangeShapeType="1"/>
            <a:stCxn id="83972" idx="7"/>
            <a:endCxn id="83973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3" name="AutoShape 15"/>
          <p:cNvCxnSpPr>
            <a:cxnSpLocks noChangeShapeType="1"/>
            <a:stCxn id="83973" idx="3"/>
            <a:endCxn id="83972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4" name="AutoShape 16"/>
          <p:cNvCxnSpPr>
            <a:cxnSpLocks noChangeShapeType="1"/>
            <a:stCxn id="83975" idx="3"/>
            <a:endCxn id="83974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985" name="AutoShape 17"/>
          <p:cNvCxnSpPr>
            <a:cxnSpLocks noChangeShapeType="1"/>
            <a:stCxn id="83974" idx="7"/>
            <a:endCxn id="83975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987" name="Text Box 19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3988" name="Text Box 20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3989" name="Text Box 21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3993" name="Text Box 25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4671304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Dijkstra’s Algorithm - Example</a:t>
            </a:r>
          </a:p>
        </p:txBody>
      </p:sp>
      <p:sp>
        <p:nvSpPr>
          <p:cNvPr id="84995" name="AutoShape 3"/>
          <p:cNvSpPr>
            <a:spLocks noChangeArrowheads="1"/>
          </p:cNvSpPr>
          <p:nvPr/>
        </p:nvSpPr>
        <p:spPr bwMode="auto">
          <a:xfrm>
            <a:off x="3505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4876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8</a:t>
            </a:r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7467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7</a:t>
            </a:r>
          </a:p>
        </p:txBody>
      </p:sp>
      <p:sp>
        <p:nvSpPr>
          <p:cNvPr id="84999" name="AutoShape 7"/>
          <p:cNvSpPr>
            <a:spLocks noChangeArrowheads="1"/>
          </p:cNvSpPr>
          <p:nvPr/>
        </p:nvSpPr>
        <p:spPr bwMode="auto">
          <a:xfrm>
            <a:off x="74676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cxnSp>
        <p:nvCxnSpPr>
          <p:cNvPr id="85000" name="AutoShape 8"/>
          <p:cNvCxnSpPr>
            <a:cxnSpLocks noChangeShapeType="1"/>
            <a:stCxn id="84995" idx="7"/>
            <a:endCxn id="84997" idx="2"/>
          </p:cNvCxnSpPr>
          <p:nvPr/>
        </p:nvCxnSpPr>
        <p:spPr bwMode="auto">
          <a:xfrm flipV="1">
            <a:off x="3895726" y="2819401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001" name="AutoShape 9"/>
          <p:cNvCxnSpPr>
            <a:cxnSpLocks noChangeShapeType="1"/>
            <a:stCxn id="84997" idx="6"/>
            <a:endCxn id="84999" idx="2"/>
          </p:cNvCxnSpPr>
          <p:nvPr/>
        </p:nvCxnSpPr>
        <p:spPr bwMode="auto">
          <a:xfrm>
            <a:off x="5334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002" name="AutoShape 10"/>
          <p:cNvCxnSpPr>
            <a:cxnSpLocks noChangeShapeType="1"/>
            <a:stCxn id="84996" idx="6"/>
            <a:endCxn id="84998" idx="2"/>
          </p:cNvCxnSpPr>
          <p:nvPr/>
        </p:nvCxnSpPr>
        <p:spPr bwMode="auto">
          <a:xfrm>
            <a:off x="5334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003" name="AutoShape 11"/>
          <p:cNvCxnSpPr>
            <a:cxnSpLocks noChangeShapeType="1"/>
            <a:stCxn id="84995" idx="5"/>
            <a:endCxn id="84996" idx="2"/>
          </p:cNvCxnSpPr>
          <p:nvPr/>
        </p:nvCxnSpPr>
        <p:spPr bwMode="auto">
          <a:xfrm>
            <a:off x="3895726" y="3895726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004" name="AutoShape 12"/>
          <p:cNvCxnSpPr>
            <a:cxnSpLocks noChangeShapeType="1"/>
            <a:stCxn id="84996" idx="7"/>
            <a:endCxn id="84999" idx="3"/>
          </p:cNvCxnSpPr>
          <p:nvPr/>
        </p:nvCxnSpPr>
        <p:spPr bwMode="auto">
          <a:xfrm flipV="1">
            <a:off x="5267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005" name="AutoShape 13"/>
          <p:cNvCxnSpPr>
            <a:cxnSpLocks noChangeShapeType="1"/>
            <a:stCxn id="84998" idx="1"/>
            <a:endCxn id="84995" idx="6"/>
          </p:cNvCxnSpPr>
          <p:nvPr/>
        </p:nvCxnSpPr>
        <p:spPr bwMode="auto">
          <a:xfrm flipH="1" flipV="1">
            <a:off x="3962401" y="3733801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006" name="AutoShape 14"/>
          <p:cNvCxnSpPr>
            <a:cxnSpLocks noChangeShapeType="1"/>
            <a:stCxn id="84996" idx="7"/>
            <a:endCxn id="84997" idx="5"/>
          </p:cNvCxnSpPr>
          <p:nvPr/>
        </p:nvCxnSpPr>
        <p:spPr bwMode="auto">
          <a:xfrm rot="-5400000">
            <a:off x="4514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007" name="AutoShape 15"/>
          <p:cNvCxnSpPr>
            <a:cxnSpLocks noChangeShapeType="1"/>
            <a:stCxn id="84997" idx="3"/>
            <a:endCxn id="84996" idx="1"/>
          </p:cNvCxnSpPr>
          <p:nvPr/>
        </p:nvCxnSpPr>
        <p:spPr bwMode="auto">
          <a:xfrm>
            <a:off x="4943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008" name="AutoShape 16"/>
          <p:cNvCxnSpPr>
            <a:cxnSpLocks noChangeShapeType="1"/>
            <a:stCxn id="84999" idx="3"/>
            <a:endCxn id="84998" idx="1"/>
          </p:cNvCxnSpPr>
          <p:nvPr/>
        </p:nvCxnSpPr>
        <p:spPr bwMode="auto">
          <a:xfrm>
            <a:off x="7534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5009" name="AutoShape 17"/>
          <p:cNvCxnSpPr>
            <a:cxnSpLocks noChangeShapeType="1"/>
            <a:stCxn id="84998" idx="7"/>
            <a:endCxn id="84999" idx="5"/>
          </p:cNvCxnSpPr>
          <p:nvPr/>
        </p:nvCxnSpPr>
        <p:spPr bwMode="auto">
          <a:xfrm flipV="1">
            <a:off x="7858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4098925" y="2784475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5011" name="Text Box 19"/>
          <p:cNvSpPr txBox="1">
            <a:spLocks noChangeArrowheads="1"/>
          </p:cNvSpPr>
          <p:nvPr/>
        </p:nvSpPr>
        <p:spPr bwMode="auto">
          <a:xfrm>
            <a:off x="6461125" y="2327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4022725" y="4079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6080125" y="46132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7908925" y="35464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7315200" y="35052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62325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6629400" y="3962400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4632325" y="3241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5318125" y="33178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71188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325C-BB0A-3C16-6E8E-03AA60D0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A075-5974-7B66-CCAF-FFB40447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8C44C-394B-1D52-24F0-7553D867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9B7102B-CA8C-44DE-86FC-0D3811DF6C79}" type="slidenum">
              <a:rPr lang="en-US" alt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8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825C-B580-2C8A-72A3-A3FBD230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0F31-9BE8-609E-964F-E6459BB7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initial distances for all vertices: 0 for the source vertex, and infinity for all the other.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the unvisited vertex with the shortest distance from the start to be the current vertex. So the algorithm will always start with the source as the current vertex.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of the current vertex's unvisited neighbor vertices, calculate the distance from the source and update the distance if the new, calculated, distance is lower.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now done with the current vertex, so we mark it as visited. A visited vertex is not checked again.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back to step 2 to choose a new current vertex, and keep repeating these steps until all vertices are visited.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end we are left with the shortest path from the source vertex to every other vertex in the graph.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29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9892" y="131156"/>
            <a:ext cx="7543800" cy="61865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Dijkstra pseudocode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452" y="749808"/>
            <a:ext cx="7950200" cy="5888736"/>
          </a:xfrm>
        </p:spPr>
        <p:txBody>
          <a:bodyPr>
            <a:noAutofit/>
          </a:bodyPr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Dijkstra(v1, v2):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for each vertex v:                            // Initialization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     v's distance := infinity.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     v's previous := none.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v1's distance := 0.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List := {all vertices}.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while List is not empty: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     v := remove List vertex with minimum distance.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	  mark v as known.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     for each unknown neighbor n of v: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         </a:t>
            </a:r>
            <a:r>
              <a:rPr lang="en-US" sz="1600" i="1" dirty="0" err="1">
                <a:cs typeface="Times New Roman" pitchFamily="18" charset="0"/>
              </a:rPr>
              <a:t>dist</a:t>
            </a:r>
            <a:r>
              <a:rPr lang="en-US" sz="1600" i="1" dirty="0">
                <a:cs typeface="Times New Roman" pitchFamily="18" charset="0"/>
              </a:rPr>
              <a:t> := v's distance + edge (v, n)'s weight.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         if </a:t>
            </a:r>
            <a:r>
              <a:rPr lang="en-US" sz="1600" i="1" dirty="0" err="1">
                <a:cs typeface="Times New Roman" pitchFamily="18" charset="0"/>
              </a:rPr>
              <a:t>dist</a:t>
            </a:r>
            <a:r>
              <a:rPr lang="en-US" sz="1600" i="1" dirty="0">
                <a:cs typeface="Times New Roman" pitchFamily="18" charset="0"/>
              </a:rPr>
              <a:t> is smaller than n's distance: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             n's distance := dist.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             n's previous := v.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reconstruct path from v2 back to v1,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following previous pointers.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 rot="5400000">
            <a:off x="8513763" y="3736976"/>
            <a:ext cx="3200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fld id="{A0CB0E04-CE50-47A5-80BB-F7F87A59707E}" type="slidenum">
              <a:rPr lang="en-US" sz="1200">
                <a:solidFill>
                  <a:srgbClr val="637052"/>
                </a:solidFill>
                <a:latin typeface="Arial" pitchFamily="34" charset="0"/>
                <a:cs typeface="Arial" pitchFamily="34" charset="0"/>
              </a:rPr>
              <a:pPr algn="l"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200">
              <a:solidFill>
                <a:srgbClr val="63705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54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1" y="762000"/>
            <a:ext cx="7577137" cy="557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18B4E2B-5D9E-4523-900D-59321017FC0F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7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7863" y="457200"/>
            <a:ext cx="33909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57201"/>
            <a:ext cx="33528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352801"/>
            <a:ext cx="34290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5650" y="3352800"/>
            <a:ext cx="3429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E49E593-8EEF-4E5D-B947-0A5D97DB635B}" type="slidenum">
              <a:rPr lang="en-US"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25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1099</Words>
  <Application>Microsoft Office PowerPoint</Application>
  <PresentationFormat>Widescreen</PresentationFormat>
  <Paragraphs>442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굴림</vt:lpstr>
      <vt:lpstr>Aptos</vt:lpstr>
      <vt:lpstr>Aptos Display</vt:lpstr>
      <vt:lpstr>Arial</vt:lpstr>
      <vt:lpstr>Calibri</vt:lpstr>
      <vt:lpstr>Calibri Light</vt:lpstr>
      <vt:lpstr>Times New Roman</vt:lpstr>
      <vt:lpstr>Wingdings</vt:lpstr>
      <vt:lpstr>Office Theme</vt:lpstr>
      <vt:lpstr>Retrospect</vt:lpstr>
      <vt:lpstr>Applications of Graph    1. Shortest Paths 2. Minimum Spanning Trees </vt:lpstr>
      <vt:lpstr>Shortest Paths</vt:lpstr>
      <vt:lpstr>Applications</vt:lpstr>
      <vt:lpstr>Shortest Path Example</vt:lpstr>
      <vt:lpstr>Dijkstra’s Algorithm</vt:lpstr>
      <vt:lpstr>Dijkstra’s Algorithm</vt:lpstr>
      <vt:lpstr>Dijkstra 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II</vt:lpstr>
      <vt:lpstr>Example</vt:lpstr>
      <vt:lpstr>Example</vt:lpstr>
      <vt:lpstr>Example</vt:lpstr>
      <vt:lpstr>Example</vt:lpstr>
      <vt:lpstr>Example</vt:lpstr>
      <vt:lpstr>Example</vt:lpstr>
      <vt:lpstr>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Graph    1. Shortest Paths 2. Minimum Spanning Trees </dc:title>
  <dc:creator>Bostan  Khan</dc:creator>
  <cp:lastModifiedBy>Bostan  Khan</cp:lastModifiedBy>
  <cp:revision>1</cp:revision>
  <dcterms:created xsi:type="dcterms:W3CDTF">2024-04-21T06:39:59Z</dcterms:created>
  <dcterms:modified xsi:type="dcterms:W3CDTF">2024-05-07T05:22:35Z</dcterms:modified>
</cp:coreProperties>
</file>