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24"/>
  </p:notesMasterIdLst>
  <p:sldIdLst>
    <p:sldId id="294" r:id="rId6"/>
    <p:sldId id="256" r:id="rId7"/>
    <p:sldId id="257" r:id="rId8"/>
    <p:sldId id="258" r:id="rId9"/>
    <p:sldId id="259" r:id="rId10"/>
    <p:sldId id="261" r:id="rId11"/>
    <p:sldId id="264" r:id="rId12"/>
    <p:sldId id="265" r:id="rId13"/>
    <p:sldId id="266" r:id="rId14"/>
    <p:sldId id="267" r:id="rId15"/>
    <p:sldId id="270" r:id="rId16"/>
    <p:sldId id="286" r:id="rId17"/>
    <p:sldId id="287" r:id="rId18"/>
    <p:sldId id="293" r:id="rId19"/>
    <p:sldId id="292" r:id="rId20"/>
    <p:sldId id="291" r:id="rId21"/>
    <p:sldId id="289" r:id="rId22"/>
    <p:sldId id="290" r:id="rId23"/>
  </p:sldIdLst>
  <p:sldSz cx="12192000" cy="6858000"/>
  <p:notesSz cx="6858000" cy="9144000"/>
  <p:defaultTextStyle>
    <a:defPPr>
      <a:defRPr lang="en-001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0070C0"/>
    <a:srgbClr val="163E64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AECAFB-627B-4502-8DDD-969209983E32}" v="496" dt="2024-03-14T20:45:05.393"/>
    <p1510:client id="{3499968F-2C5B-ACD3-1540-AF2B75060F3C}" v="382" dt="2024-03-14T20:41:15.9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001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303B2-AF3D-4B47-9D02-86685F3C943A}" type="datetimeFigureOut">
              <a:rPr lang="en-001" smtClean="0"/>
              <a:t>15/03/2024</a:t>
            </a:fld>
            <a:endParaRPr lang="en-001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001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00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A7116-097B-4A50-9D2C-39BEE3B5C2FA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401510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2112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221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5985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1857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cc7554a049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cc7554a049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5047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cc7554a04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cc7554a04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778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DAC5F-F8E7-EB7D-7048-6E5FBD67C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E7B2A7-C125-893F-B428-E07A23296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19DB7-074C-4C03-F441-823C5050F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C658-BA93-414B-AAD5-DE3001036252}" type="datetime8">
              <a:rPr lang="en-001" smtClean="0"/>
              <a:t>15/03/2024 9:10 am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74962-65D8-6A60-5C09-066E0B874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DB8C3-8C72-0F1D-E9F5-AB71A3A6D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/>
            </a:lvl1pPr>
          </a:lstStyle>
          <a:p>
            <a:fld id="{E906306B-CA6C-4594-B96A-16C52CA088E3}" type="slidenum">
              <a:rPr lang="en-001" smtClean="0"/>
              <a:pPr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73269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D8553-2312-378A-1227-550D76D0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47563-36C9-9AED-3B54-412BA9885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8241F-C048-3A21-A246-1E80F2725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C5B30-A269-4348-A23A-0459B3799F03}" type="datetime8">
              <a:rPr lang="en-001" smtClean="0"/>
              <a:t>15/03/2024 9:10 am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215E0-7BF5-E67D-6B0B-9EE451B75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096C0-44B9-0909-AA40-CDF3C7D19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306B-CA6C-4594-B96A-16C52CA088E3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709725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9733E6-6267-D0FB-168F-2D767BABF7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701731-4AB1-8F2F-CDCD-3212628C6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5A050-6C39-70BC-3CD9-DBB9BF1D4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F2C4-B9D4-4C59-B2B9-E0C83DD142BF}" type="datetime8">
              <a:rPr lang="en-001" smtClean="0"/>
              <a:t>15/03/2024 9:10 am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ECE93-5CE4-AE10-7FBA-DC68C715A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90C4E-AD46-5881-E1F8-652D6000C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306B-CA6C-4594-B96A-16C52CA088E3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464601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86633" y="1766000"/>
            <a:ext cx="9418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386667" y="4502800"/>
            <a:ext cx="9418800" cy="5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343967" y="-96733"/>
            <a:ext cx="4063200" cy="1795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8623267" y="5247167"/>
            <a:ext cx="4063200" cy="1795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52565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628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951000" y="1697233"/>
            <a:ext cx="10290000" cy="43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467"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9179867" y="-151467"/>
            <a:ext cx="3420800" cy="1741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37886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757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6718633" y="3401932"/>
            <a:ext cx="33148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6718633" y="3948267"/>
            <a:ext cx="3314800" cy="12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2257567" y="3401932"/>
            <a:ext cx="33148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2257567" y="3948267"/>
            <a:ext cx="3314800" cy="12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5" name="Google Shape;35;p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9247667" y="5241767"/>
            <a:ext cx="3399200" cy="1806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22688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1194600" y="2242667"/>
            <a:ext cx="5129600" cy="31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7573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7900600" y="3730000"/>
            <a:ext cx="4504000" cy="3289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65977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40449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3214000" y="3744337"/>
            <a:ext cx="5764000" cy="6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2457200" y="2215951"/>
            <a:ext cx="7277600" cy="13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6" name="Google Shape;116;p1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323455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56" name="Google Shape;156;p2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2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9609800" y="-204233"/>
            <a:ext cx="2827200" cy="1698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396306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>
            <a:spLocks noGrp="1"/>
          </p:cNvSpPr>
          <p:nvPr>
            <p:ph type="subTitle" idx="1"/>
          </p:nvPr>
        </p:nvSpPr>
        <p:spPr>
          <a:xfrm>
            <a:off x="4678667" y="33760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26" name="Google Shape;226;p30"/>
          <p:cNvSpPr txBox="1">
            <a:spLocks noGrp="1"/>
          </p:cNvSpPr>
          <p:nvPr>
            <p:ph type="subTitle" idx="2"/>
          </p:nvPr>
        </p:nvSpPr>
        <p:spPr>
          <a:xfrm>
            <a:off x="4678700" y="3930996"/>
            <a:ext cx="2834800" cy="10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0"/>
          <p:cNvSpPr txBox="1">
            <a:spLocks noGrp="1"/>
          </p:cNvSpPr>
          <p:nvPr>
            <p:ph type="subTitle" idx="3"/>
          </p:nvPr>
        </p:nvSpPr>
        <p:spPr>
          <a:xfrm>
            <a:off x="1270700" y="33760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subTitle" idx="4"/>
          </p:nvPr>
        </p:nvSpPr>
        <p:spPr>
          <a:xfrm>
            <a:off x="1270833" y="3930996"/>
            <a:ext cx="2834800" cy="10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30"/>
          <p:cNvSpPr txBox="1">
            <a:spLocks noGrp="1"/>
          </p:cNvSpPr>
          <p:nvPr>
            <p:ph type="subTitle" idx="5"/>
          </p:nvPr>
        </p:nvSpPr>
        <p:spPr>
          <a:xfrm>
            <a:off x="8086500" y="33760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0" name="Google Shape;230;p30"/>
          <p:cNvSpPr txBox="1">
            <a:spLocks noGrp="1"/>
          </p:cNvSpPr>
          <p:nvPr>
            <p:ph type="subTitle" idx="6"/>
          </p:nvPr>
        </p:nvSpPr>
        <p:spPr>
          <a:xfrm>
            <a:off x="8086500" y="3930996"/>
            <a:ext cx="2834800" cy="10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30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88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32" name="Google Shape;232;p30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30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92334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60F4-FAC0-D77D-2FF8-97C412F65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D8AC3-12B3-33F0-DB47-68BCCA98F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FE1EA-A5D1-6522-2F94-D5FBCF17E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5284-415E-496A-9A7F-DAB49EB4CBEA}" type="datetime8">
              <a:rPr lang="en-001" smtClean="0"/>
              <a:t>15/03/2024 9:10 am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1E37D-532F-A09F-D087-FB4F6EDC7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CDE19-200B-FE2B-0605-6C97CF36B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306B-CA6C-4594-B96A-16C52CA088E3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9923845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629682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9912233" y="-167467"/>
            <a:ext cx="2657600" cy="1773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96367" y="5257967"/>
            <a:ext cx="2657600" cy="1773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327655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9029533" y="4884600"/>
            <a:ext cx="3764400" cy="2177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277408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02200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01955-800E-9DAC-F9A3-655FF8CC0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EFF81-C00C-6149-754B-FBE6D9E27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BE457-1109-7F19-B26A-BBB0252F7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2146-9BC8-489F-8B09-99783DD36979}" type="datetime8">
              <a:rPr lang="en-001" smtClean="0"/>
              <a:t>15/03/2024 9:10 am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2AFE-4893-8829-8639-80A357F07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3233E-B0CC-0D14-AE7C-9A9305547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306B-CA6C-4594-B96A-16C52CA088E3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606270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092F5-10A9-F432-F4E8-81679E012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C774C-D746-F926-59B0-886301E41B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C5BF1-4774-62BF-29E6-7881E141F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66089-0ABF-58D5-7DD9-819A83C1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9A2D0-5123-4396-9DC0-4568ADFBA188}" type="datetime8">
              <a:rPr lang="en-001" smtClean="0"/>
              <a:t>15/03/2024 9:10 am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5556C-4FF3-85B3-5E2B-30C2454D2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53BA5-3119-E3ED-C2BA-877F19DE9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306B-CA6C-4594-B96A-16C52CA088E3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790333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23A65-E50B-BC6E-DCB6-845FBB5F4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DBEE7-80D5-1CEE-7D90-39DD2D622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5E1964-FE36-56AB-7669-8383695D6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B3A48D-E412-E3E6-07A4-1BABE1B953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1FF170-80B7-934F-F0EA-4E914642F7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575EC-61D9-6128-DBCA-0056E3C58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885E-1E10-4FC4-9607-D08281785B03}" type="datetime8">
              <a:rPr lang="en-001" smtClean="0"/>
              <a:t>15/03/2024 9:10 am</a:t>
            </a:fld>
            <a:endParaRPr lang="en-001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8F7E54-06C8-C909-A0C4-5F2BB4EC4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9D7BA0-3F7A-CE8C-27D1-9E434A146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306B-CA6C-4594-B96A-16C52CA088E3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38522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816CD-1240-FE87-01CF-77F76B30C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62D9AD-2F8D-3252-4E38-D5E382DF7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F84E6-CF27-4318-94C3-5CDF129F08F6}" type="datetime8">
              <a:rPr lang="en-001" smtClean="0"/>
              <a:t>15/03/2024 9:10 am</a:t>
            </a:fld>
            <a:endParaRPr lang="en-00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88FBD0-CB55-0503-7AD2-6EDF950F7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5CB31-A654-3ED9-9064-69544E49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306B-CA6C-4594-B96A-16C52CA088E3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443142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040C06-1733-833E-7F02-06CD9E8E6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6BB0-C5D1-4128-9D28-D2C0CB11852F}" type="datetime8">
              <a:rPr lang="en-001" smtClean="0"/>
              <a:t>15/03/2024 9:10 am</a:t>
            </a:fld>
            <a:endParaRPr lang="en-001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20AD93-E79B-BA07-F699-2B7957D22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FA0D4-BF18-D1B1-7A0C-F9213EA0A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306B-CA6C-4594-B96A-16C52CA088E3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18764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C9342-DE56-7432-1A7C-22A338F98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7E8AF-0EFE-C3E7-14AA-91BBB2AF9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E4D371-3A2B-ECAE-0147-DCBB04163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6A2A3-E42A-2B29-5A33-B62F4E289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F088-AE0A-41DA-A3D2-79DB0CB9D499}" type="datetime8">
              <a:rPr lang="en-001" smtClean="0"/>
              <a:t>15/03/2024 9:10 am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30BCA-EEF8-6484-A36B-7FB99C798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808E0-EC6A-8B7B-9AF6-B34E4F25A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306B-CA6C-4594-B96A-16C52CA088E3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7984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FBD9B-415E-1628-C6F0-7331F0CEC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0C00B6-AA96-C13D-13D9-707F371C1C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00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8BCD4-A4B8-D9F6-05A6-5F5602527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9C54E-0781-4D2E-136F-26A3F2513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DC57-CF95-4E74-AED0-E4DA1353A025}" type="datetime8">
              <a:rPr lang="en-001" smtClean="0"/>
              <a:t>15/03/2024 9:10 am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9D8E5-1D18-48EB-998F-AAE4BC87F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6111F-19AA-4ED5-F2AE-1B4E2C153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306B-CA6C-4594-B96A-16C52CA088E3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53528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4853D1-26E9-7A87-72FB-5C725203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5DDD7-C353-1486-BB94-BC800C67E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AE5D1-DB1B-FF4B-94B3-3CB014AC16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fld id="{FAF5513C-00B9-4DA4-90B0-1B8A980C5924}" type="datetime8">
              <a:rPr lang="en-001" smtClean="0"/>
              <a:t>15/03/2024 9:10 am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DBFA9-7176-7398-144F-8B454A8C75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D0D50-0C45-2210-B71B-73CD3956C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82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fld id="{E906306B-CA6C-4594-B96A-16C52CA088E3}" type="slidenum">
              <a:rPr lang="en-001" smtClean="0"/>
              <a:pPr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3991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2">
              <a:lumMod val="90000"/>
              <a:lumOff val="10000"/>
            </a:schemeClr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001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1000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369161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6" r:id="rId5"/>
    <p:sldLayoutId id="2147483667" r:id="rId6"/>
    <p:sldLayoutId id="2147483669" r:id="rId7"/>
    <p:sldLayoutId id="2147483671" r:id="rId8"/>
    <p:sldLayoutId id="2147483674" r:id="rId9"/>
    <p:sldLayoutId id="2147483675" r:id="rId10"/>
    <p:sldLayoutId id="2147483676" r:id="rId11"/>
    <p:sldLayoutId id="2147483677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A7BC0-F94E-96F7-CD68-ECAF9BC0F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45883"/>
            <a:ext cx="9144000" cy="165576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Entrepreneurship</a:t>
            </a:r>
            <a:br>
              <a:rPr lang="en-US" dirty="0"/>
            </a:br>
            <a:r>
              <a:rPr lang="en-US" dirty="0"/>
              <a:t>CP-1</a:t>
            </a:r>
            <a:endParaRPr lang="en-00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AA0C62-06AC-CDD1-AEFE-4ADA7F014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76918"/>
            <a:ext cx="9144000" cy="2479675"/>
          </a:xfrm>
        </p:spPr>
        <p:txBody>
          <a:bodyPr anchor="ctr">
            <a:normAutofit fontScale="77500" lnSpcReduction="20000"/>
          </a:bodyPr>
          <a:lstStyle/>
          <a:p>
            <a:r>
              <a:rPr lang="en-US" sz="4100" b="1" dirty="0">
                <a:latin typeface="Palatino Linotype" panose="02040502050505030304" pitchFamily="18" charset="0"/>
              </a:rPr>
              <a:t>Group Members</a:t>
            </a:r>
          </a:p>
          <a:p>
            <a:r>
              <a:rPr lang="en-US" sz="3100" i="1" dirty="0">
                <a:latin typeface="Palatino Linotype" panose="02040502050505030304" pitchFamily="18" charset="0"/>
              </a:rPr>
              <a:t>Danial Ahmad</a:t>
            </a:r>
          </a:p>
          <a:p>
            <a:r>
              <a:rPr lang="en-US" sz="3100" i="1" dirty="0"/>
              <a:t>Muhammad Ahmed Mohsin</a:t>
            </a:r>
          </a:p>
          <a:p>
            <a:r>
              <a:rPr lang="en-US" sz="3100" i="1" dirty="0">
                <a:latin typeface="Palatino Linotype" panose="02040502050505030304" pitchFamily="18" charset="0"/>
              </a:rPr>
              <a:t>Muhammad Ali Farooq</a:t>
            </a:r>
          </a:p>
          <a:p>
            <a:r>
              <a:rPr lang="en-US" sz="3100" i="1" dirty="0"/>
              <a:t>Muhammad Umer</a:t>
            </a:r>
          </a:p>
          <a:p>
            <a:r>
              <a:rPr lang="en-US" sz="3100" i="1" dirty="0">
                <a:latin typeface="Palatino Linotype" panose="02040502050505030304" pitchFamily="18" charset="0"/>
              </a:rPr>
              <a:t>Syeda Fatima Zahra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23373CD-02A8-08C7-3ECD-5AA6CDFC1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306B-CA6C-4594-B96A-16C52CA088E3}" type="slidenum">
              <a:rPr lang="en-001" smtClean="0"/>
              <a:t>1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62064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3"/>
          <p:cNvSpPr txBox="1">
            <a:spLocks noGrp="1"/>
          </p:cNvSpPr>
          <p:nvPr>
            <p:ph type="title"/>
          </p:nvPr>
        </p:nvSpPr>
        <p:spPr>
          <a:xfrm>
            <a:off x="5248923" y="3839847"/>
            <a:ext cx="5134947" cy="6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/>
              <a:t>~ English Proverb</a:t>
            </a:r>
            <a:endParaRPr sz="3200"/>
          </a:p>
        </p:txBody>
      </p:sp>
      <p:sp>
        <p:nvSpPr>
          <p:cNvPr id="535" name="Google Shape;535;p63"/>
          <p:cNvSpPr txBox="1">
            <a:spLocks noGrp="1"/>
          </p:cNvSpPr>
          <p:nvPr>
            <p:ph type="subTitle" idx="1"/>
          </p:nvPr>
        </p:nvSpPr>
        <p:spPr>
          <a:xfrm>
            <a:off x="2457200" y="3083327"/>
            <a:ext cx="7277600" cy="66101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"/>
              <a:t>“One man’s trash, is another man’s treasure.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73"/>
          <p:cNvSpPr txBox="1">
            <a:spLocks noGrp="1"/>
          </p:cNvSpPr>
          <p:nvPr>
            <p:ph type="title"/>
          </p:nvPr>
        </p:nvSpPr>
        <p:spPr>
          <a:xfrm>
            <a:off x="836941" y="703103"/>
            <a:ext cx="8436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100"/>
            </a:pPr>
            <a:r>
              <a:rPr lang="en"/>
              <a:t>RENT-X</a:t>
            </a:r>
            <a:endParaRPr/>
          </a:p>
        </p:txBody>
      </p:sp>
      <p:sp>
        <p:nvSpPr>
          <p:cNvPr id="620" name="Google Shape;620;p73"/>
          <p:cNvSpPr txBox="1">
            <a:spLocks noGrp="1"/>
          </p:cNvSpPr>
          <p:nvPr>
            <p:ph type="subTitle" idx="1"/>
          </p:nvPr>
        </p:nvSpPr>
        <p:spPr>
          <a:xfrm>
            <a:off x="6744948" y="2453169"/>
            <a:ext cx="3314800" cy="66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/>
              <a:t>Safety</a:t>
            </a:r>
            <a:endParaRPr/>
          </a:p>
        </p:txBody>
      </p:sp>
      <p:sp>
        <p:nvSpPr>
          <p:cNvPr id="621" name="Google Shape;621;p73"/>
          <p:cNvSpPr txBox="1">
            <a:spLocks noGrp="1"/>
          </p:cNvSpPr>
          <p:nvPr>
            <p:ph type="subTitle" idx="2"/>
          </p:nvPr>
        </p:nvSpPr>
        <p:spPr>
          <a:xfrm>
            <a:off x="6744948" y="2999504"/>
            <a:ext cx="3314800" cy="120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/>
              <a:t>Create security payment methods, that ensure safety of items and customers.</a:t>
            </a:r>
            <a:endParaRPr/>
          </a:p>
          <a:p>
            <a:pPr marL="0" indent="0"/>
            <a:endParaRPr/>
          </a:p>
        </p:txBody>
      </p:sp>
      <p:sp>
        <p:nvSpPr>
          <p:cNvPr id="622" name="Google Shape;622;p73"/>
          <p:cNvSpPr txBox="1">
            <a:spLocks noGrp="1"/>
          </p:cNvSpPr>
          <p:nvPr>
            <p:ph type="subTitle" idx="3"/>
          </p:nvPr>
        </p:nvSpPr>
        <p:spPr>
          <a:xfrm>
            <a:off x="2283881" y="2453169"/>
            <a:ext cx="3314800" cy="66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/>
              <a:t>Website</a:t>
            </a:r>
            <a:endParaRPr/>
          </a:p>
        </p:txBody>
      </p:sp>
      <p:sp>
        <p:nvSpPr>
          <p:cNvPr id="623" name="Google Shape;623;p73"/>
          <p:cNvSpPr txBox="1">
            <a:spLocks noGrp="1"/>
          </p:cNvSpPr>
          <p:nvPr>
            <p:ph type="subTitle" idx="4"/>
          </p:nvPr>
        </p:nvSpPr>
        <p:spPr>
          <a:xfrm>
            <a:off x="2283881" y="2999504"/>
            <a:ext cx="3314800" cy="120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/>
              <a:t>Allows users to upload their items on the website for renting.</a:t>
            </a:r>
            <a:endParaRPr/>
          </a:p>
        </p:txBody>
      </p:sp>
      <p:sp>
        <p:nvSpPr>
          <p:cNvPr id="16" name="Google Shape;13575;p52"/>
          <p:cNvSpPr/>
          <p:nvPr/>
        </p:nvSpPr>
        <p:spPr>
          <a:xfrm>
            <a:off x="8058656" y="1715745"/>
            <a:ext cx="687385" cy="759376"/>
          </a:xfrm>
          <a:custGeom>
            <a:avLst/>
            <a:gdLst/>
            <a:ahLst/>
            <a:cxnLst/>
            <a:rect l="l" t="t" r="r" b="b"/>
            <a:pathLst>
              <a:path w="11059" h="12704" extrusionOk="0">
                <a:moveTo>
                  <a:pt x="5545" y="3449"/>
                </a:moveTo>
                <a:cubicBezTo>
                  <a:pt x="5797" y="3449"/>
                  <a:pt x="5955" y="3638"/>
                  <a:pt x="5955" y="3859"/>
                </a:cubicBezTo>
                <a:lnTo>
                  <a:pt x="5955" y="4111"/>
                </a:lnTo>
                <a:cubicBezTo>
                  <a:pt x="6427" y="4268"/>
                  <a:pt x="6774" y="4741"/>
                  <a:pt x="6774" y="5308"/>
                </a:cubicBezTo>
                <a:cubicBezTo>
                  <a:pt x="6774" y="5528"/>
                  <a:pt x="6585" y="5749"/>
                  <a:pt x="6333" y="5749"/>
                </a:cubicBezTo>
                <a:cubicBezTo>
                  <a:pt x="6081" y="5749"/>
                  <a:pt x="5955" y="5528"/>
                  <a:pt x="5955" y="5308"/>
                </a:cubicBezTo>
                <a:cubicBezTo>
                  <a:pt x="5955" y="5056"/>
                  <a:pt x="5734" y="4898"/>
                  <a:pt x="5545" y="4898"/>
                </a:cubicBezTo>
                <a:cubicBezTo>
                  <a:pt x="5293" y="4898"/>
                  <a:pt x="5104" y="5119"/>
                  <a:pt x="5104" y="5308"/>
                </a:cubicBezTo>
                <a:cubicBezTo>
                  <a:pt x="5104" y="5528"/>
                  <a:pt x="5419" y="5780"/>
                  <a:pt x="5766" y="6001"/>
                </a:cubicBezTo>
                <a:cubicBezTo>
                  <a:pt x="6207" y="6316"/>
                  <a:pt x="6774" y="6725"/>
                  <a:pt x="6774" y="7387"/>
                </a:cubicBezTo>
                <a:cubicBezTo>
                  <a:pt x="6774" y="7954"/>
                  <a:pt x="6427" y="8364"/>
                  <a:pt x="5923" y="8584"/>
                </a:cubicBezTo>
                <a:lnTo>
                  <a:pt x="5923" y="8836"/>
                </a:lnTo>
                <a:cubicBezTo>
                  <a:pt x="5923" y="9088"/>
                  <a:pt x="5734" y="9246"/>
                  <a:pt x="5545" y="9246"/>
                </a:cubicBezTo>
                <a:cubicBezTo>
                  <a:pt x="5293" y="9246"/>
                  <a:pt x="5104" y="9057"/>
                  <a:pt x="5104" y="8836"/>
                </a:cubicBezTo>
                <a:lnTo>
                  <a:pt x="5104" y="8584"/>
                </a:lnTo>
                <a:cubicBezTo>
                  <a:pt x="4632" y="8427"/>
                  <a:pt x="4285" y="7954"/>
                  <a:pt x="4285" y="7387"/>
                </a:cubicBezTo>
                <a:cubicBezTo>
                  <a:pt x="4285" y="7167"/>
                  <a:pt x="4474" y="7009"/>
                  <a:pt x="4726" y="7009"/>
                </a:cubicBezTo>
                <a:cubicBezTo>
                  <a:pt x="4947" y="7009"/>
                  <a:pt x="5104" y="7198"/>
                  <a:pt x="5104" y="7387"/>
                </a:cubicBezTo>
                <a:cubicBezTo>
                  <a:pt x="5104" y="7639"/>
                  <a:pt x="5293" y="7828"/>
                  <a:pt x="5545" y="7828"/>
                </a:cubicBezTo>
                <a:cubicBezTo>
                  <a:pt x="5766" y="7828"/>
                  <a:pt x="5923" y="7639"/>
                  <a:pt x="5923" y="7387"/>
                </a:cubicBezTo>
                <a:cubicBezTo>
                  <a:pt x="5923" y="7167"/>
                  <a:pt x="5608" y="6914"/>
                  <a:pt x="5262" y="6694"/>
                </a:cubicBezTo>
                <a:cubicBezTo>
                  <a:pt x="4821" y="6379"/>
                  <a:pt x="4285" y="5969"/>
                  <a:pt x="4285" y="5308"/>
                </a:cubicBezTo>
                <a:cubicBezTo>
                  <a:pt x="4285" y="4741"/>
                  <a:pt x="4632" y="4331"/>
                  <a:pt x="5104" y="4111"/>
                </a:cubicBezTo>
                <a:lnTo>
                  <a:pt x="5104" y="3859"/>
                </a:lnTo>
                <a:cubicBezTo>
                  <a:pt x="5104" y="3606"/>
                  <a:pt x="5293" y="3449"/>
                  <a:pt x="5545" y="3449"/>
                </a:cubicBezTo>
                <a:close/>
                <a:moveTo>
                  <a:pt x="10651" y="1"/>
                </a:moveTo>
                <a:cubicBezTo>
                  <a:pt x="10562" y="1"/>
                  <a:pt x="10473" y="34"/>
                  <a:pt x="10397" y="109"/>
                </a:cubicBezTo>
                <a:cubicBezTo>
                  <a:pt x="9389" y="834"/>
                  <a:pt x="8538" y="960"/>
                  <a:pt x="8034" y="960"/>
                </a:cubicBezTo>
                <a:cubicBezTo>
                  <a:pt x="7310" y="960"/>
                  <a:pt x="6396" y="645"/>
                  <a:pt x="5766" y="172"/>
                </a:cubicBezTo>
                <a:cubicBezTo>
                  <a:pt x="5703" y="109"/>
                  <a:pt x="5616" y="78"/>
                  <a:pt x="5526" y="78"/>
                </a:cubicBezTo>
                <a:cubicBezTo>
                  <a:pt x="5435" y="78"/>
                  <a:pt x="5341" y="109"/>
                  <a:pt x="5262" y="172"/>
                </a:cubicBezTo>
                <a:cubicBezTo>
                  <a:pt x="4632" y="645"/>
                  <a:pt x="3781" y="960"/>
                  <a:pt x="3025" y="960"/>
                </a:cubicBezTo>
                <a:cubicBezTo>
                  <a:pt x="2237" y="960"/>
                  <a:pt x="1418" y="645"/>
                  <a:pt x="662" y="109"/>
                </a:cubicBezTo>
                <a:cubicBezTo>
                  <a:pt x="582" y="47"/>
                  <a:pt x="495" y="20"/>
                  <a:pt x="411" y="20"/>
                </a:cubicBezTo>
                <a:cubicBezTo>
                  <a:pt x="196" y="20"/>
                  <a:pt x="0" y="198"/>
                  <a:pt x="0" y="424"/>
                </a:cubicBezTo>
                <a:lnTo>
                  <a:pt x="0" y="5276"/>
                </a:lnTo>
                <a:cubicBezTo>
                  <a:pt x="0" y="8616"/>
                  <a:pt x="2143" y="11609"/>
                  <a:pt x="5388" y="12680"/>
                </a:cubicBezTo>
                <a:cubicBezTo>
                  <a:pt x="5419" y="12696"/>
                  <a:pt x="5459" y="12703"/>
                  <a:pt x="5506" y="12703"/>
                </a:cubicBezTo>
                <a:cubicBezTo>
                  <a:pt x="5553" y="12703"/>
                  <a:pt x="5608" y="12696"/>
                  <a:pt x="5671" y="12680"/>
                </a:cubicBezTo>
                <a:cubicBezTo>
                  <a:pt x="8885" y="11609"/>
                  <a:pt x="11059" y="8616"/>
                  <a:pt x="11059" y="5276"/>
                </a:cubicBezTo>
                <a:lnTo>
                  <a:pt x="11059" y="424"/>
                </a:lnTo>
                <a:cubicBezTo>
                  <a:pt x="11059" y="182"/>
                  <a:pt x="10858" y="1"/>
                  <a:pt x="1065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7" name="Google Shape;13721;p52"/>
          <p:cNvGrpSpPr/>
          <p:nvPr/>
        </p:nvGrpSpPr>
        <p:grpSpPr>
          <a:xfrm>
            <a:off x="3581587" y="1742987"/>
            <a:ext cx="733855" cy="732135"/>
            <a:chOff x="4263650" y="3963700"/>
            <a:chExt cx="298550" cy="295375"/>
          </a:xfrm>
        </p:grpSpPr>
        <p:sp>
          <p:nvSpPr>
            <p:cNvPr id="18" name="Google Shape;13722;p52"/>
            <p:cNvSpPr/>
            <p:nvPr/>
          </p:nvSpPr>
          <p:spPr>
            <a:xfrm>
              <a:off x="4384950" y="3963700"/>
              <a:ext cx="53575" cy="51225"/>
            </a:xfrm>
            <a:custGeom>
              <a:avLst/>
              <a:gdLst/>
              <a:ahLst/>
              <a:cxnLst/>
              <a:rect l="l" t="t" r="r" b="b"/>
              <a:pathLst>
                <a:path w="2143" h="2049" extrusionOk="0">
                  <a:moveTo>
                    <a:pt x="1072" y="1"/>
                  </a:moveTo>
                  <a:cubicBezTo>
                    <a:pt x="473" y="1"/>
                    <a:pt x="1" y="473"/>
                    <a:pt x="1" y="1040"/>
                  </a:cubicBezTo>
                  <a:cubicBezTo>
                    <a:pt x="1" y="1607"/>
                    <a:pt x="473" y="2048"/>
                    <a:pt x="1072" y="2048"/>
                  </a:cubicBezTo>
                  <a:cubicBezTo>
                    <a:pt x="1670" y="2048"/>
                    <a:pt x="2143" y="1576"/>
                    <a:pt x="2143" y="1040"/>
                  </a:cubicBezTo>
                  <a:cubicBezTo>
                    <a:pt x="2143" y="442"/>
                    <a:pt x="1670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13723;p52"/>
            <p:cNvSpPr/>
            <p:nvPr/>
          </p:nvSpPr>
          <p:spPr>
            <a:xfrm>
              <a:off x="4315650" y="4136975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576"/>
                    <a:pt x="473" y="2048"/>
                    <a:pt x="1040" y="2048"/>
                  </a:cubicBezTo>
                  <a:cubicBezTo>
                    <a:pt x="1607" y="2048"/>
                    <a:pt x="2048" y="1576"/>
                    <a:pt x="2048" y="1040"/>
                  </a:cubicBezTo>
                  <a:cubicBezTo>
                    <a:pt x="2048" y="473"/>
                    <a:pt x="1607" y="1"/>
                    <a:pt x="10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13724;p52"/>
            <p:cNvSpPr/>
            <p:nvPr/>
          </p:nvSpPr>
          <p:spPr>
            <a:xfrm>
              <a:off x="4455850" y="4136975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576"/>
                    <a:pt x="473" y="2048"/>
                    <a:pt x="1040" y="2048"/>
                  </a:cubicBezTo>
                  <a:cubicBezTo>
                    <a:pt x="1575" y="2048"/>
                    <a:pt x="2048" y="1576"/>
                    <a:pt x="2048" y="1040"/>
                  </a:cubicBezTo>
                  <a:cubicBezTo>
                    <a:pt x="2048" y="473"/>
                    <a:pt x="1575" y="1"/>
                    <a:pt x="10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13725;p52"/>
            <p:cNvSpPr/>
            <p:nvPr/>
          </p:nvSpPr>
          <p:spPr>
            <a:xfrm>
              <a:off x="4263650" y="4085000"/>
              <a:ext cx="298550" cy="122100"/>
            </a:xfrm>
            <a:custGeom>
              <a:avLst/>
              <a:gdLst/>
              <a:ahLst/>
              <a:cxnLst/>
              <a:rect l="l" t="t" r="r" b="b"/>
              <a:pathLst>
                <a:path w="11942" h="4884" extrusionOk="0">
                  <a:moveTo>
                    <a:pt x="1545" y="0"/>
                  </a:moveTo>
                  <a:cubicBezTo>
                    <a:pt x="1041" y="0"/>
                    <a:pt x="599" y="347"/>
                    <a:pt x="505" y="851"/>
                  </a:cubicBezTo>
                  <a:lnTo>
                    <a:pt x="64" y="3655"/>
                  </a:lnTo>
                  <a:cubicBezTo>
                    <a:pt x="1" y="3970"/>
                    <a:pt x="95" y="4253"/>
                    <a:pt x="284" y="4474"/>
                  </a:cubicBezTo>
                  <a:cubicBezTo>
                    <a:pt x="410" y="4631"/>
                    <a:pt x="599" y="4757"/>
                    <a:pt x="788" y="4789"/>
                  </a:cubicBezTo>
                  <a:cubicBezTo>
                    <a:pt x="1009" y="4442"/>
                    <a:pt x="1324" y="4127"/>
                    <a:pt x="1639" y="3938"/>
                  </a:cubicBezTo>
                  <a:cubicBezTo>
                    <a:pt x="1513" y="3686"/>
                    <a:pt x="1419" y="3434"/>
                    <a:pt x="1419" y="3151"/>
                  </a:cubicBezTo>
                  <a:cubicBezTo>
                    <a:pt x="1419" y="2206"/>
                    <a:pt x="2206" y="1418"/>
                    <a:pt x="3151" y="1418"/>
                  </a:cubicBezTo>
                  <a:cubicBezTo>
                    <a:pt x="4097" y="1418"/>
                    <a:pt x="4884" y="2206"/>
                    <a:pt x="4884" y="3151"/>
                  </a:cubicBezTo>
                  <a:cubicBezTo>
                    <a:pt x="4884" y="3434"/>
                    <a:pt x="4821" y="3686"/>
                    <a:pt x="4695" y="3938"/>
                  </a:cubicBezTo>
                  <a:cubicBezTo>
                    <a:pt x="5042" y="4159"/>
                    <a:pt x="5325" y="4474"/>
                    <a:pt x="5577" y="4883"/>
                  </a:cubicBezTo>
                  <a:lnTo>
                    <a:pt x="6396" y="4883"/>
                  </a:lnTo>
                  <a:cubicBezTo>
                    <a:pt x="6585" y="4537"/>
                    <a:pt x="6900" y="4159"/>
                    <a:pt x="7247" y="3938"/>
                  </a:cubicBezTo>
                  <a:cubicBezTo>
                    <a:pt x="7152" y="3686"/>
                    <a:pt x="7058" y="3434"/>
                    <a:pt x="7058" y="3151"/>
                  </a:cubicBezTo>
                  <a:cubicBezTo>
                    <a:pt x="7058" y="2206"/>
                    <a:pt x="7846" y="1418"/>
                    <a:pt x="8791" y="1418"/>
                  </a:cubicBezTo>
                  <a:cubicBezTo>
                    <a:pt x="9736" y="1418"/>
                    <a:pt x="10524" y="2206"/>
                    <a:pt x="10524" y="3151"/>
                  </a:cubicBezTo>
                  <a:cubicBezTo>
                    <a:pt x="10524" y="3434"/>
                    <a:pt x="10461" y="3686"/>
                    <a:pt x="10334" y="3938"/>
                  </a:cubicBezTo>
                  <a:cubicBezTo>
                    <a:pt x="10681" y="4159"/>
                    <a:pt x="10965" y="4442"/>
                    <a:pt x="11154" y="4789"/>
                  </a:cubicBezTo>
                  <a:cubicBezTo>
                    <a:pt x="11343" y="4757"/>
                    <a:pt x="11563" y="4631"/>
                    <a:pt x="11658" y="4474"/>
                  </a:cubicBezTo>
                  <a:cubicBezTo>
                    <a:pt x="11878" y="4253"/>
                    <a:pt x="11941" y="3938"/>
                    <a:pt x="11910" y="3655"/>
                  </a:cubicBezTo>
                  <a:lnTo>
                    <a:pt x="11343" y="851"/>
                  </a:lnTo>
                  <a:cubicBezTo>
                    <a:pt x="11280" y="347"/>
                    <a:pt x="10839" y="0"/>
                    <a:pt x="10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13726;p52"/>
            <p:cNvSpPr/>
            <p:nvPr/>
          </p:nvSpPr>
          <p:spPr>
            <a:xfrm>
              <a:off x="4431425" y="4196825"/>
              <a:ext cx="104000" cy="62250"/>
            </a:xfrm>
            <a:custGeom>
              <a:avLst/>
              <a:gdLst/>
              <a:ahLst/>
              <a:cxnLst/>
              <a:rect l="l" t="t" r="r" b="b"/>
              <a:pathLst>
                <a:path w="4160" h="2490" extrusionOk="0">
                  <a:moveTo>
                    <a:pt x="977" y="1"/>
                  </a:moveTo>
                  <a:cubicBezTo>
                    <a:pt x="536" y="284"/>
                    <a:pt x="189" y="694"/>
                    <a:pt x="63" y="1198"/>
                  </a:cubicBezTo>
                  <a:cubicBezTo>
                    <a:pt x="32" y="1387"/>
                    <a:pt x="0" y="1576"/>
                    <a:pt x="0" y="1797"/>
                  </a:cubicBezTo>
                  <a:lnTo>
                    <a:pt x="0" y="2143"/>
                  </a:lnTo>
                  <a:cubicBezTo>
                    <a:pt x="0" y="2332"/>
                    <a:pt x="158" y="2490"/>
                    <a:pt x="347" y="2490"/>
                  </a:cubicBezTo>
                  <a:lnTo>
                    <a:pt x="3813" y="2490"/>
                  </a:lnTo>
                  <a:cubicBezTo>
                    <a:pt x="4002" y="2490"/>
                    <a:pt x="4159" y="2332"/>
                    <a:pt x="4159" y="2143"/>
                  </a:cubicBezTo>
                  <a:lnTo>
                    <a:pt x="4159" y="1797"/>
                  </a:lnTo>
                  <a:cubicBezTo>
                    <a:pt x="4096" y="1576"/>
                    <a:pt x="4065" y="1356"/>
                    <a:pt x="4002" y="1198"/>
                  </a:cubicBezTo>
                  <a:cubicBezTo>
                    <a:pt x="3844" y="694"/>
                    <a:pt x="3529" y="284"/>
                    <a:pt x="3119" y="1"/>
                  </a:cubicBezTo>
                  <a:cubicBezTo>
                    <a:pt x="2804" y="253"/>
                    <a:pt x="2426" y="410"/>
                    <a:pt x="2048" y="410"/>
                  </a:cubicBezTo>
                  <a:cubicBezTo>
                    <a:pt x="1639" y="410"/>
                    <a:pt x="1261" y="253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13727;p52"/>
            <p:cNvSpPr/>
            <p:nvPr/>
          </p:nvSpPr>
          <p:spPr>
            <a:xfrm>
              <a:off x="4359750" y="4022775"/>
              <a:ext cx="104775" cy="44125"/>
            </a:xfrm>
            <a:custGeom>
              <a:avLst/>
              <a:gdLst/>
              <a:ahLst/>
              <a:cxnLst/>
              <a:rect l="l" t="t" r="r" b="b"/>
              <a:pathLst>
                <a:path w="4191" h="1765" extrusionOk="0">
                  <a:moveTo>
                    <a:pt x="1009" y="0"/>
                  </a:moveTo>
                  <a:cubicBezTo>
                    <a:pt x="379" y="347"/>
                    <a:pt x="0" y="1040"/>
                    <a:pt x="0" y="1765"/>
                  </a:cubicBezTo>
                  <a:lnTo>
                    <a:pt x="4191" y="1765"/>
                  </a:lnTo>
                  <a:cubicBezTo>
                    <a:pt x="4191" y="1040"/>
                    <a:pt x="3813" y="347"/>
                    <a:pt x="3214" y="0"/>
                  </a:cubicBezTo>
                  <a:cubicBezTo>
                    <a:pt x="2899" y="252"/>
                    <a:pt x="2521" y="378"/>
                    <a:pt x="2111" y="378"/>
                  </a:cubicBezTo>
                  <a:cubicBezTo>
                    <a:pt x="1733" y="378"/>
                    <a:pt x="1324" y="252"/>
                    <a:pt x="10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13728;p52"/>
            <p:cNvSpPr/>
            <p:nvPr/>
          </p:nvSpPr>
          <p:spPr>
            <a:xfrm>
              <a:off x="4291225" y="4196825"/>
              <a:ext cx="102425" cy="62250"/>
            </a:xfrm>
            <a:custGeom>
              <a:avLst/>
              <a:gdLst/>
              <a:ahLst/>
              <a:cxnLst/>
              <a:rect l="l" t="t" r="r" b="b"/>
              <a:pathLst>
                <a:path w="4097" h="2490" extrusionOk="0">
                  <a:moveTo>
                    <a:pt x="1009" y="1"/>
                  </a:moveTo>
                  <a:cubicBezTo>
                    <a:pt x="568" y="284"/>
                    <a:pt x="221" y="694"/>
                    <a:pt x="95" y="1198"/>
                  </a:cubicBezTo>
                  <a:cubicBezTo>
                    <a:pt x="64" y="1387"/>
                    <a:pt x="1" y="1576"/>
                    <a:pt x="1" y="1797"/>
                  </a:cubicBezTo>
                  <a:lnTo>
                    <a:pt x="1" y="2143"/>
                  </a:lnTo>
                  <a:cubicBezTo>
                    <a:pt x="1" y="2332"/>
                    <a:pt x="158" y="2490"/>
                    <a:pt x="379" y="2490"/>
                  </a:cubicBezTo>
                  <a:lnTo>
                    <a:pt x="3844" y="2490"/>
                  </a:lnTo>
                  <a:cubicBezTo>
                    <a:pt x="3939" y="2490"/>
                    <a:pt x="4096" y="2332"/>
                    <a:pt x="4096" y="2143"/>
                  </a:cubicBezTo>
                  <a:lnTo>
                    <a:pt x="4096" y="1797"/>
                  </a:lnTo>
                  <a:cubicBezTo>
                    <a:pt x="4096" y="1576"/>
                    <a:pt x="4065" y="1356"/>
                    <a:pt x="4033" y="1198"/>
                  </a:cubicBezTo>
                  <a:cubicBezTo>
                    <a:pt x="3876" y="694"/>
                    <a:pt x="3561" y="284"/>
                    <a:pt x="3120" y="1"/>
                  </a:cubicBezTo>
                  <a:cubicBezTo>
                    <a:pt x="2804" y="253"/>
                    <a:pt x="2458" y="410"/>
                    <a:pt x="2048" y="410"/>
                  </a:cubicBezTo>
                  <a:cubicBezTo>
                    <a:pt x="1670" y="410"/>
                    <a:pt x="1261" y="253"/>
                    <a:pt x="10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535;p63"/>
          <p:cNvSpPr txBox="1">
            <a:spLocks/>
          </p:cNvSpPr>
          <p:nvPr/>
        </p:nvSpPr>
        <p:spPr>
          <a:xfrm>
            <a:off x="614410" y="4451347"/>
            <a:ext cx="9968543" cy="2009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marL="457189" indent="-457189" algn="l" defTabSz="1219170">
              <a:spcAft>
                <a:spcPts val="1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kern="0">
                <a:solidFill>
                  <a:srgbClr val="3F3533"/>
                </a:solidFill>
              </a:rPr>
              <a:t>Our model is a C2C business Model.</a:t>
            </a:r>
          </a:p>
          <a:p>
            <a:pPr marL="457189" indent="-457189" algn="l" defTabSz="1219170">
              <a:spcAft>
                <a:spcPts val="1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kern="0">
                <a:solidFill>
                  <a:srgbClr val="3F3533"/>
                </a:solidFill>
              </a:rPr>
              <a:t>No commissions, only ads and sponsored posts.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89"/>
          <p:cNvSpPr txBox="1">
            <a:spLocks noGrp="1"/>
          </p:cNvSpPr>
          <p:nvPr>
            <p:ph type="title"/>
          </p:nvPr>
        </p:nvSpPr>
        <p:spPr>
          <a:xfrm>
            <a:off x="1372268" y="803704"/>
            <a:ext cx="9622631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/>
              <a:t>Unique Selling Proposition</a:t>
            </a:r>
            <a:endParaRPr/>
          </a:p>
        </p:txBody>
      </p:sp>
      <p:sp>
        <p:nvSpPr>
          <p:cNvPr id="879" name="Google Shape;879;p89"/>
          <p:cNvSpPr txBox="1">
            <a:spLocks noGrp="1"/>
          </p:cNvSpPr>
          <p:nvPr>
            <p:ph type="subTitle" idx="1"/>
          </p:nvPr>
        </p:nvSpPr>
        <p:spPr>
          <a:xfrm>
            <a:off x="4692584" y="2826256"/>
            <a:ext cx="2834800" cy="59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/>
              <a:t>Delivery Options</a:t>
            </a:r>
            <a:endParaRPr/>
          </a:p>
        </p:txBody>
      </p:sp>
      <p:sp>
        <p:nvSpPr>
          <p:cNvPr id="880" name="Google Shape;880;p89"/>
          <p:cNvSpPr txBox="1">
            <a:spLocks noGrp="1"/>
          </p:cNvSpPr>
          <p:nvPr>
            <p:ph type="subTitle" idx="2"/>
          </p:nvPr>
        </p:nvSpPr>
        <p:spPr>
          <a:xfrm>
            <a:off x="4678700" y="3930996"/>
            <a:ext cx="2834800" cy="108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/>
              <a:t>We provide an option to get your item delivered from door to door (extra charges apply).</a:t>
            </a:r>
            <a:endParaRPr/>
          </a:p>
        </p:txBody>
      </p:sp>
      <p:sp>
        <p:nvSpPr>
          <p:cNvPr id="881" name="Google Shape;881;p89"/>
          <p:cNvSpPr txBox="1">
            <a:spLocks noGrp="1"/>
          </p:cNvSpPr>
          <p:nvPr>
            <p:ph type="subTitle" idx="3"/>
          </p:nvPr>
        </p:nvSpPr>
        <p:spPr>
          <a:xfrm>
            <a:off x="1298668" y="2784234"/>
            <a:ext cx="2834800" cy="110540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Refundable Deposit</a:t>
            </a:r>
            <a:endParaRPr dirty="0"/>
          </a:p>
        </p:txBody>
      </p:sp>
      <p:sp>
        <p:nvSpPr>
          <p:cNvPr id="882" name="Google Shape;882;p89"/>
          <p:cNvSpPr txBox="1">
            <a:spLocks noGrp="1"/>
          </p:cNvSpPr>
          <p:nvPr>
            <p:ph type="subTitle" idx="4"/>
          </p:nvPr>
        </p:nvSpPr>
        <p:spPr>
          <a:xfrm>
            <a:off x="1270833" y="3930996"/>
            <a:ext cx="2834800" cy="108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/>
              <a:t>This security money is only returned to the buyer after the item has returned intact.</a:t>
            </a:r>
            <a:endParaRPr/>
          </a:p>
        </p:txBody>
      </p:sp>
      <p:sp>
        <p:nvSpPr>
          <p:cNvPr id="883" name="Google Shape;883;p89"/>
          <p:cNvSpPr txBox="1">
            <a:spLocks noGrp="1"/>
          </p:cNvSpPr>
          <p:nvPr>
            <p:ph type="subTitle" idx="5"/>
          </p:nvPr>
        </p:nvSpPr>
        <p:spPr>
          <a:xfrm>
            <a:off x="8086500" y="2872248"/>
            <a:ext cx="2834800" cy="59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/>
              <a:t>Tutorial Videos</a:t>
            </a:r>
            <a:endParaRPr/>
          </a:p>
        </p:txBody>
      </p:sp>
      <p:sp>
        <p:nvSpPr>
          <p:cNvPr id="884" name="Google Shape;884;p89"/>
          <p:cNvSpPr txBox="1">
            <a:spLocks noGrp="1"/>
          </p:cNvSpPr>
          <p:nvPr>
            <p:ph type="subTitle" idx="6"/>
          </p:nvPr>
        </p:nvSpPr>
        <p:spPr>
          <a:xfrm>
            <a:off x="8086500" y="3930996"/>
            <a:ext cx="2834800" cy="108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/>
              <a:t>The renter will upload tutorial videos on how to run the item, to avoid any confusion later on.</a:t>
            </a:r>
            <a:endParaRPr/>
          </a:p>
        </p:txBody>
      </p:sp>
      <p:grpSp>
        <p:nvGrpSpPr>
          <p:cNvPr id="25" name="Google Shape;13640;p52"/>
          <p:cNvGrpSpPr/>
          <p:nvPr/>
        </p:nvGrpSpPr>
        <p:grpSpPr>
          <a:xfrm>
            <a:off x="2409899" y="2236303"/>
            <a:ext cx="569811" cy="644304"/>
            <a:chOff x="-60232500" y="4101525"/>
            <a:chExt cx="268600" cy="315875"/>
          </a:xfrm>
        </p:grpSpPr>
        <p:sp>
          <p:nvSpPr>
            <p:cNvPr id="26" name="Google Shape;13641;p52"/>
            <p:cNvSpPr/>
            <p:nvPr/>
          </p:nvSpPr>
          <p:spPr>
            <a:xfrm>
              <a:off x="-60222275" y="4273225"/>
              <a:ext cx="63025" cy="144175"/>
            </a:xfrm>
            <a:custGeom>
              <a:avLst/>
              <a:gdLst/>
              <a:ahLst/>
              <a:cxnLst/>
              <a:rect l="l" t="t" r="r" b="b"/>
              <a:pathLst>
                <a:path w="2521" h="5767" extrusionOk="0">
                  <a:moveTo>
                    <a:pt x="1261" y="1"/>
                  </a:moveTo>
                  <a:cubicBezTo>
                    <a:pt x="1072" y="1"/>
                    <a:pt x="851" y="190"/>
                    <a:pt x="851" y="379"/>
                  </a:cubicBezTo>
                  <a:lnTo>
                    <a:pt x="851" y="662"/>
                  </a:lnTo>
                  <a:cubicBezTo>
                    <a:pt x="379" y="820"/>
                    <a:pt x="1" y="1293"/>
                    <a:pt x="1" y="1828"/>
                  </a:cubicBezTo>
                  <a:cubicBezTo>
                    <a:pt x="1" y="2521"/>
                    <a:pt x="568" y="2899"/>
                    <a:pt x="1009" y="3214"/>
                  </a:cubicBezTo>
                  <a:cubicBezTo>
                    <a:pt x="1324" y="3466"/>
                    <a:pt x="1671" y="3687"/>
                    <a:pt x="1671" y="3939"/>
                  </a:cubicBezTo>
                  <a:cubicBezTo>
                    <a:pt x="1671" y="4160"/>
                    <a:pt x="1482" y="4349"/>
                    <a:pt x="1261" y="4349"/>
                  </a:cubicBezTo>
                  <a:cubicBezTo>
                    <a:pt x="1072" y="4349"/>
                    <a:pt x="851" y="4160"/>
                    <a:pt x="851" y="3939"/>
                  </a:cubicBezTo>
                  <a:cubicBezTo>
                    <a:pt x="851" y="3687"/>
                    <a:pt x="631" y="3529"/>
                    <a:pt x="442" y="3529"/>
                  </a:cubicBezTo>
                  <a:cubicBezTo>
                    <a:pt x="253" y="3529"/>
                    <a:pt x="64" y="3718"/>
                    <a:pt x="64" y="3939"/>
                  </a:cubicBezTo>
                  <a:cubicBezTo>
                    <a:pt x="64" y="4475"/>
                    <a:pt x="410" y="4916"/>
                    <a:pt x="883" y="5105"/>
                  </a:cubicBezTo>
                  <a:lnTo>
                    <a:pt x="883" y="5388"/>
                  </a:lnTo>
                  <a:cubicBezTo>
                    <a:pt x="883" y="5609"/>
                    <a:pt x="1072" y="5766"/>
                    <a:pt x="1324" y="5766"/>
                  </a:cubicBezTo>
                  <a:cubicBezTo>
                    <a:pt x="1545" y="5766"/>
                    <a:pt x="1702" y="5577"/>
                    <a:pt x="1702" y="5388"/>
                  </a:cubicBezTo>
                  <a:lnTo>
                    <a:pt x="1702" y="5105"/>
                  </a:lnTo>
                  <a:cubicBezTo>
                    <a:pt x="2175" y="4947"/>
                    <a:pt x="2521" y="4475"/>
                    <a:pt x="2521" y="3939"/>
                  </a:cubicBezTo>
                  <a:cubicBezTo>
                    <a:pt x="2521" y="3246"/>
                    <a:pt x="1986" y="2868"/>
                    <a:pt x="1545" y="2553"/>
                  </a:cubicBezTo>
                  <a:cubicBezTo>
                    <a:pt x="1229" y="2301"/>
                    <a:pt x="883" y="2080"/>
                    <a:pt x="883" y="1828"/>
                  </a:cubicBezTo>
                  <a:cubicBezTo>
                    <a:pt x="883" y="1608"/>
                    <a:pt x="1072" y="1450"/>
                    <a:pt x="1261" y="1450"/>
                  </a:cubicBezTo>
                  <a:cubicBezTo>
                    <a:pt x="1513" y="1450"/>
                    <a:pt x="1671" y="1639"/>
                    <a:pt x="1671" y="1828"/>
                  </a:cubicBezTo>
                  <a:cubicBezTo>
                    <a:pt x="1671" y="2080"/>
                    <a:pt x="1860" y="2269"/>
                    <a:pt x="2112" y="2269"/>
                  </a:cubicBezTo>
                  <a:cubicBezTo>
                    <a:pt x="2332" y="2269"/>
                    <a:pt x="2490" y="2080"/>
                    <a:pt x="2490" y="1828"/>
                  </a:cubicBezTo>
                  <a:cubicBezTo>
                    <a:pt x="2490" y="1293"/>
                    <a:pt x="2143" y="852"/>
                    <a:pt x="1671" y="662"/>
                  </a:cubicBezTo>
                  <a:lnTo>
                    <a:pt x="1671" y="379"/>
                  </a:lnTo>
                  <a:cubicBezTo>
                    <a:pt x="1671" y="158"/>
                    <a:pt x="1482" y="1"/>
                    <a:pt x="12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13642;p52"/>
            <p:cNvSpPr/>
            <p:nvPr/>
          </p:nvSpPr>
          <p:spPr>
            <a:xfrm>
              <a:off x="-60232500" y="4101525"/>
              <a:ext cx="268600" cy="315875"/>
            </a:xfrm>
            <a:custGeom>
              <a:avLst/>
              <a:gdLst/>
              <a:ahLst/>
              <a:cxnLst/>
              <a:rect l="l" t="t" r="r" b="b"/>
              <a:pathLst>
                <a:path w="10744" h="12635" extrusionOk="0">
                  <a:moveTo>
                    <a:pt x="5356" y="1"/>
                  </a:moveTo>
                  <a:cubicBezTo>
                    <a:pt x="5104" y="1"/>
                    <a:pt x="4946" y="190"/>
                    <a:pt x="4946" y="410"/>
                  </a:cubicBezTo>
                  <a:lnTo>
                    <a:pt x="4946" y="820"/>
                  </a:lnTo>
                  <a:cubicBezTo>
                    <a:pt x="2206" y="1041"/>
                    <a:pt x="0" y="3340"/>
                    <a:pt x="0" y="6176"/>
                  </a:cubicBezTo>
                  <a:lnTo>
                    <a:pt x="0" y="6585"/>
                  </a:lnTo>
                  <a:lnTo>
                    <a:pt x="32" y="6585"/>
                  </a:lnTo>
                  <a:cubicBezTo>
                    <a:pt x="32" y="6806"/>
                    <a:pt x="221" y="6963"/>
                    <a:pt x="473" y="6963"/>
                  </a:cubicBezTo>
                  <a:cubicBezTo>
                    <a:pt x="693" y="6963"/>
                    <a:pt x="851" y="6774"/>
                    <a:pt x="851" y="6585"/>
                  </a:cubicBezTo>
                  <a:cubicBezTo>
                    <a:pt x="851" y="6113"/>
                    <a:pt x="1197" y="5766"/>
                    <a:pt x="1701" y="5766"/>
                  </a:cubicBezTo>
                  <a:cubicBezTo>
                    <a:pt x="2174" y="5766"/>
                    <a:pt x="2521" y="6113"/>
                    <a:pt x="2521" y="6585"/>
                  </a:cubicBezTo>
                  <a:cubicBezTo>
                    <a:pt x="2521" y="6806"/>
                    <a:pt x="2710" y="6963"/>
                    <a:pt x="2899" y="6963"/>
                  </a:cubicBezTo>
                  <a:cubicBezTo>
                    <a:pt x="3119" y="6963"/>
                    <a:pt x="3308" y="6774"/>
                    <a:pt x="3308" y="6585"/>
                  </a:cubicBezTo>
                  <a:cubicBezTo>
                    <a:pt x="3308" y="6113"/>
                    <a:pt x="3655" y="5766"/>
                    <a:pt x="4127" y="5766"/>
                  </a:cubicBezTo>
                  <a:cubicBezTo>
                    <a:pt x="4600" y="5766"/>
                    <a:pt x="4946" y="6113"/>
                    <a:pt x="4946" y="6585"/>
                  </a:cubicBezTo>
                  <a:lnTo>
                    <a:pt x="4946" y="11437"/>
                  </a:lnTo>
                  <a:cubicBezTo>
                    <a:pt x="4946" y="12099"/>
                    <a:pt x="5514" y="12634"/>
                    <a:pt x="6175" y="12634"/>
                  </a:cubicBezTo>
                  <a:cubicBezTo>
                    <a:pt x="6837" y="12634"/>
                    <a:pt x="7404" y="12099"/>
                    <a:pt x="7404" y="11437"/>
                  </a:cubicBezTo>
                  <a:lnTo>
                    <a:pt x="7404" y="10586"/>
                  </a:lnTo>
                  <a:cubicBezTo>
                    <a:pt x="7404" y="10366"/>
                    <a:pt x="7215" y="10208"/>
                    <a:pt x="6994" y="10208"/>
                  </a:cubicBezTo>
                  <a:cubicBezTo>
                    <a:pt x="6805" y="10208"/>
                    <a:pt x="6616" y="10397"/>
                    <a:pt x="6616" y="10586"/>
                  </a:cubicBezTo>
                  <a:lnTo>
                    <a:pt x="6616" y="11437"/>
                  </a:lnTo>
                  <a:cubicBezTo>
                    <a:pt x="6616" y="11658"/>
                    <a:pt x="6427" y="11815"/>
                    <a:pt x="6175" y="11815"/>
                  </a:cubicBezTo>
                  <a:cubicBezTo>
                    <a:pt x="5955" y="11815"/>
                    <a:pt x="5797" y="11626"/>
                    <a:pt x="5797" y="11437"/>
                  </a:cubicBezTo>
                  <a:lnTo>
                    <a:pt x="5797" y="6585"/>
                  </a:lnTo>
                  <a:cubicBezTo>
                    <a:pt x="5797" y="6113"/>
                    <a:pt x="6144" y="5766"/>
                    <a:pt x="6616" y="5766"/>
                  </a:cubicBezTo>
                  <a:cubicBezTo>
                    <a:pt x="7089" y="5766"/>
                    <a:pt x="7435" y="6113"/>
                    <a:pt x="7435" y="6585"/>
                  </a:cubicBezTo>
                  <a:cubicBezTo>
                    <a:pt x="7435" y="6806"/>
                    <a:pt x="7624" y="6963"/>
                    <a:pt x="7876" y="6963"/>
                  </a:cubicBezTo>
                  <a:cubicBezTo>
                    <a:pt x="8097" y="6963"/>
                    <a:pt x="8255" y="6774"/>
                    <a:pt x="8255" y="6585"/>
                  </a:cubicBezTo>
                  <a:cubicBezTo>
                    <a:pt x="8255" y="6113"/>
                    <a:pt x="8633" y="5766"/>
                    <a:pt x="9105" y="5766"/>
                  </a:cubicBezTo>
                  <a:cubicBezTo>
                    <a:pt x="9578" y="5766"/>
                    <a:pt x="9924" y="6113"/>
                    <a:pt x="9924" y="6585"/>
                  </a:cubicBezTo>
                  <a:cubicBezTo>
                    <a:pt x="9924" y="6806"/>
                    <a:pt x="10113" y="6963"/>
                    <a:pt x="10302" y="6963"/>
                  </a:cubicBezTo>
                  <a:cubicBezTo>
                    <a:pt x="10523" y="6963"/>
                    <a:pt x="10743" y="6774"/>
                    <a:pt x="10743" y="6585"/>
                  </a:cubicBezTo>
                  <a:lnTo>
                    <a:pt x="10743" y="6176"/>
                  </a:lnTo>
                  <a:cubicBezTo>
                    <a:pt x="10743" y="3340"/>
                    <a:pt x="8538" y="1041"/>
                    <a:pt x="5797" y="820"/>
                  </a:cubicBezTo>
                  <a:lnTo>
                    <a:pt x="5797" y="410"/>
                  </a:lnTo>
                  <a:cubicBezTo>
                    <a:pt x="5797" y="158"/>
                    <a:pt x="5577" y="1"/>
                    <a:pt x="53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13015;p50"/>
          <p:cNvGrpSpPr/>
          <p:nvPr/>
        </p:nvGrpSpPr>
        <p:grpSpPr>
          <a:xfrm>
            <a:off x="5784805" y="2263203"/>
            <a:ext cx="622523" cy="613368"/>
            <a:chOff x="1492675" y="4420975"/>
            <a:chExt cx="481825" cy="438525"/>
          </a:xfrm>
        </p:grpSpPr>
        <p:sp>
          <p:nvSpPr>
            <p:cNvPr id="29" name="Google Shape;13016;p50"/>
            <p:cNvSpPr/>
            <p:nvPr/>
          </p:nvSpPr>
          <p:spPr>
            <a:xfrm>
              <a:off x="1841375" y="4649825"/>
              <a:ext cx="43325" cy="43300"/>
            </a:xfrm>
            <a:custGeom>
              <a:avLst/>
              <a:gdLst/>
              <a:ahLst/>
              <a:cxnLst/>
              <a:rect l="l" t="t" r="r" b="b"/>
              <a:pathLst>
                <a:path w="1733" h="1732" extrusionOk="0">
                  <a:moveTo>
                    <a:pt x="868" y="0"/>
                  </a:moveTo>
                  <a:cubicBezTo>
                    <a:pt x="389" y="0"/>
                    <a:pt x="1" y="386"/>
                    <a:pt x="1" y="865"/>
                  </a:cubicBezTo>
                  <a:cubicBezTo>
                    <a:pt x="1" y="1343"/>
                    <a:pt x="389" y="1732"/>
                    <a:pt x="868" y="1732"/>
                  </a:cubicBezTo>
                  <a:cubicBezTo>
                    <a:pt x="1347" y="1732"/>
                    <a:pt x="1732" y="1343"/>
                    <a:pt x="1732" y="865"/>
                  </a:cubicBezTo>
                  <a:cubicBezTo>
                    <a:pt x="1732" y="386"/>
                    <a:pt x="1347" y="0"/>
                    <a:pt x="8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435D7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13017;p50"/>
            <p:cNvSpPr/>
            <p:nvPr/>
          </p:nvSpPr>
          <p:spPr>
            <a:xfrm>
              <a:off x="1582425" y="4649825"/>
              <a:ext cx="43300" cy="43300"/>
            </a:xfrm>
            <a:custGeom>
              <a:avLst/>
              <a:gdLst/>
              <a:ahLst/>
              <a:cxnLst/>
              <a:rect l="l" t="t" r="r" b="b"/>
              <a:pathLst>
                <a:path w="1732" h="1732" extrusionOk="0">
                  <a:moveTo>
                    <a:pt x="864" y="0"/>
                  </a:moveTo>
                  <a:cubicBezTo>
                    <a:pt x="386" y="0"/>
                    <a:pt x="0" y="386"/>
                    <a:pt x="0" y="865"/>
                  </a:cubicBezTo>
                  <a:cubicBezTo>
                    <a:pt x="0" y="1343"/>
                    <a:pt x="386" y="1732"/>
                    <a:pt x="864" y="1732"/>
                  </a:cubicBezTo>
                  <a:cubicBezTo>
                    <a:pt x="1343" y="1732"/>
                    <a:pt x="1732" y="1343"/>
                    <a:pt x="1732" y="865"/>
                  </a:cubicBezTo>
                  <a:cubicBezTo>
                    <a:pt x="1732" y="386"/>
                    <a:pt x="1343" y="0"/>
                    <a:pt x="8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435D7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Google Shape;13018;p50"/>
            <p:cNvSpPr/>
            <p:nvPr/>
          </p:nvSpPr>
          <p:spPr>
            <a:xfrm>
              <a:off x="1492675" y="4420975"/>
              <a:ext cx="481825" cy="356475"/>
            </a:xfrm>
            <a:custGeom>
              <a:avLst/>
              <a:gdLst/>
              <a:ahLst/>
              <a:cxnLst/>
              <a:rect l="l" t="t" r="r" b="b"/>
              <a:pathLst>
                <a:path w="19273" h="14259" extrusionOk="0">
                  <a:moveTo>
                    <a:pt x="12783" y="1126"/>
                  </a:moveTo>
                  <a:cubicBezTo>
                    <a:pt x="14322" y="1126"/>
                    <a:pt x="15629" y="2382"/>
                    <a:pt x="15822" y="4047"/>
                  </a:cubicBezTo>
                  <a:cubicBezTo>
                    <a:pt x="15825" y="4065"/>
                    <a:pt x="15828" y="4083"/>
                    <a:pt x="15831" y="4099"/>
                  </a:cubicBezTo>
                  <a:lnTo>
                    <a:pt x="16198" y="5854"/>
                  </a:lnTo>
                  <a:lnTo>
                    <a:pt x="9381" y="5854"/>
                  </a:lnTo>
                  <a:lnTo>
                    <a:pt x="11672" y="4099"/>
                  </a:lnTo>
                  <a:cubicBezTo>
                    <a:pt x="11925" y="3909"/>
                    <a:pt x="11973" y="3550"/>
                    <a:pt x="11784" y="3301"/>
                  </a:cubicBezTo>
                  <a:cubicBezTo>
                    <a:pt x="11672" y="3157"/>
                    <a:pt x="11504" y="3082"/>
                    <a:pt x="11334" y="3082"/>
                  </a:cubicBezTo>
                  <a:cubicBezTo>
                    <a:pt x="11212" y="3082"/>
                    <a:pt x="11089" y="3121"/>
                    <a:pt x="10986" y="3201"/>
                  </a:cubicBezTo>
                  <a:lnTo>
                    <a:pt x="7598" y="5800"/>
                  </a:lnTo>
                  <a:cubicBezTo>
                    <a:pt x="7577" y="5818"/>
                    <a:pt x="7556" y="5836"/>
                    <a:pt x="7535" y="5854"/>
                  </a:cubicBezTo>
                  <a:lnTo>
                    <a:pt x="3072" y="5854"/>
                  </a:lnTo>
                  <a:lnTo>
                    <a:pt x="3440" y="4099"/>
                  </a:lnTo>
                  <a:cubicBezTo>
                    <a:pt x="3446" y="4083"/>
                    <a:pt x="3446" y="4065"/>
                    <a:pt x="3449" y="4047"/>
                  </a:cubicBezTo>
                  <a:cubicBezTo>
                    <a:pt x="3641" y="2382"/>
                    <a:pt x="4948" y="1126"/>
                    <a:pt x="6490" y="1126"/>
                  </a:cubicBezTo>
                  <a:close/>
                  <a:moveTo>
                    <a:pt x="11404" y="9606"/>
                  </a:moveTo>
                  <a:cubicBezTo>
                    <a:pt x="11718" y="9606"/>
                    <a:pt x="11967" y="9856"/>
                    <a:pt x="11967" y="10169"/>
                  </a:cubicBezTo>
                  <a:cubicBezTo>
                    <a:pt x="11967" y="10482"/>
                    <a:pt x="11718" y="10735"/>
                    <a:pt x="11404" y="10735"/>
                  </a:cubicBezTo>
                  <a:lnTo>
                    <a:pt x="7755" y="10735"/>
                  </a:lnTo>
                  <a:cubicBezTo>
                    <a:pt x="7442" y="10735"/>
                    <a:pt x="7189" y="10482"/>
                    <a:pt x="7189" y="10169"/>
                  </a:cubicBezTo>
                  <a:cubicBezTo>
                    <a:pt x="7189" y="9856"/>
                    <a:pt x="7442" y="9606"/>
                    <a:pt x="7755" y="9606"/>
                  </a:cubicBezTo>
                  <a:close/>
                  <a:moveTo>
                    <a:pt x="4457" y="8025"/>
                  </a:moveTo>
                  <a:cubicBezTo>
                    <a:pt x="5264" y="8025"/>
                    <a:pt x="5990" y="8510"/>
                    <a:pt x="6300" y="9254"/>
                  </a:cubicBezTo>
                  <a:cubicBezTo>
                    <a:pt x="6607" y="10001"/>
                    <a:pt x="6439" y="10859"/>
                    <a:pt x="5867" y="11428"/>
                  </a:cubicBezTo>
                  <a:cubicBezTo>
                    <a:pt x="5486" y="11811"/>
                    <a:pt x="4976" y="12014"/>
                    <a:pt x="4456" y="12014"/>
                  </a:cubicBezTo>
                  <a:cubicBezTo>
                    <a:pt x="4199" y="12014"/>
                    <a:pt x="3940" y="11964"/>
                    <a:pt x="3693" y="11862"/>
                  </a:cubicBezTo>
                  <a:cubicBezTo>
                    <a:pt x="2949" y="11554"/>
                    <a:pt x="2461" y="10826"/>
                    <a:pt x="2461" y="10019"/>
                  </a:cubicBezTo>
                  <a:cubicBezTo>
                    <a:pt x="2464" y="8920"/>
                    <a:pt x="3355" y="8025"/>
                    <a:pt x="4454" y="8025"/>
                  </a:cubicBezTo>
                  <a:close/>
                  <a:moveTo>
                    <a:pt x="14816" y="8025"/>
                  </a:moveTo>
                  <a:cubicBezTo>
                    <a:pt x="15915" y="8025"/>
                    <a:pt x="16810" y="8917"/>
                    <a:pt x="16810" y="10019"/>
                  </a:cubicBezTo>
                  <a:cubicBezTo>
                    <a:pt x="16810" y="10826"/>
                    <a:pt x="16325" y="11554"/>
                    <a:pt x="15578" y="11862"/>
                  </a:cubicBezTo>
                  <a:cubicBezTo>
                    <a:pt x="15332" y="11964"/>
                    <a:pt x="15073" y="12014"/>
                    <a:pt x="14816" y="12014"/>
                  </a:cubicBezTo>
                  <a:cubicBezTo>
                    <a:pt x="14297" y="12014"/>
                    <a:pt x="13786" y="11811"/>
                    <a:pt x="13404" y="11428"/>
                  </a:cubicBezTo>
                  <a:cubicBezTo>
                    <a:pt x="12835" y="10859"/>
                    <a:pt x="12663" y="10001"/>
                    <a:pt x="12973" y="9254"/>
                  </a:cubicBezTo>
                  <a:cubicBezTo>
                    <a:pt x="13280" y="8510"/>
                    <a:pt x="14009" y="8025"/>
                    <a:pt x="14816" y="8025"/>
                  </a:cubicBezTo>
                  <a:close/>
                  <a:moveTo>
                    <a:pt x="6490" y="0"/>
                  </a:moveTo>
                  <a:cubicBezTo>
                    <a:pt x="4385" y="0"/>
                    <a:pt x="2599" y="1671"/>
                    <a:pt x="2331" y="3894"/>
                  </a:cubicBezTo>
                  <a:lnTo>
                    <a:pt x="1907" y="5917"/>
                  </a:lnTo>
                  <a:cubicBezTo>
                    <a:pt x="799" y="6143"/>
                    <a:pt x="1" y="7119"/>
                    <a:pt x="1" y="8251"/>
                  </a:cubicBezTo>
                  <a:lnTo>
                    <a:pt x="1" y="11877"/>
                  </a:lnTo>
                  <a:cubicBezTo>
                    <a:pt x="1" y="13192"/>
                    <a:pt x="1064" y="14255"/>
                    <a:pt x="2380" y="14258"/>
                  </a:cubicBezTo>
                  <a:lnTo>
                    <a:pt x="16894" y="14258"/>
                  </a:lnTo>
                  <a:cubicBezTo>
                    <a:pt x="18207" y="14255"/>
                    <a:pt x="19270" y="13192"/>
                    <a:pt x="19273" y="11880"/>
                  </a:cubicBezTo>
                  <a:lnTo>
                    <a:pt x="19273" y="8251"/>
                  </a:lnTo>
                  <a:cubicBezTo>
                    <a:pt x="19270" y="7119"/>
                    <a:pt x="18472" y="6143"/>
                    <a:pt x="17364" y="5917"/>
                  </a:cubicBezTo>
                  <a:lnTo>
                    <a:pt x="16939" y="3894"/>
                  </a:lnTo>
                  <a:cubicBezTo>
                    <a:pt x="16671" y="1671"/>
                    <a:pt x="14885" y="0"/>
                    <a:pt x="127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435D7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13019;p50"/>
            <p:cNvSpPr/>
            <p:nvPr/>
          </p:nvSpPr>
          <p:spPr>
            <a:xfrm>
              <a:off x="154687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435D7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13020;p50"/>
            <p:cNvSpPr/>
            <p:nvPr/>
          </p:nvSpPr>
          <p:spPr>
            <a:xfrm>
              <a:off x="180132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435D74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4" name="Google Shape;13681;p52"/>
          <p:cNvGrpSpPr/>
          <p:nvPr/>
        </p:nvGrpSpPr>
        <p:grpSpPr>
          <a:xfrm>
            <a:off x="9266258" y="2223069"/>
            <a:ext cx="643481" cy="660179"/>
            <a:chOff x="581525" y="3254850"/>
            <a:chExt cx="297750" cy="294575"/>
          </a:xfrm>
        </p:grpSpPr>
        <p:sp>
          <p:nvSpPr>
            <p:cNvPr id="35" name="Google Shape;13682;p52"/>
            <p:cNvSpPr/>
            <p:nvPr/>
          </p:nvSpPr>
          <p:spPr>
            <a:xfrm>
              <a:off x="616950" y="3358025"/>
              <a:ext cx="89025" cy="86650"/>
            </a:xfrm>
            <a:custGeom>
              <a:avLst/>
              <a:gdLst/>
              <a:ahLst/>
              <a:cxnLst/>
              <a:rect l="l" t="t" r="r" b="b"/>
              <a:pathLst>
                <a:path w="3561" h="3466" extrusionOk="0">
                  <a:moveTo>
                    <a:pt x="1797" y="0"/>
                  </a:moveTo>
                  <a:cubicBezTo>
                    <a:pt x="789" y="0"/>
                    <a:pt x="1" y="788"/>
                    <a:pt x="1" y="1733"/>
                  </a:cubicBezTo>
                  <a:cubicBezTo>
                    <a:pt x="1" y="2710"/>
                    <a:pt x="789" y="3466"/>
                    <a:pt x="1797" y="3466"/>
                  </a:cubicBezTo>
                  <a:cubicBezTo>
                    <a:pt x="2773" y="3466"/>
                    <a:pt x="3561" y="2710"/>
                    <a:pt x="3561" y="1733"/>
                  </a:cubicBezTo>
                  <a:cubicBezTo>
                    <a:pt x="3561" y="788"/>
                    <a:pt x="2773" y="0"/>
                    <a:pt x="1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Google Shape;13683;p52"/>
            <p:cNvSpPr/>
            <p:nvPr/>
          </p:nvSpPr>
          <p:spPr>
            <a:xfrm>
              <a:off x="721725" y="3254850"/>
              <a:ext cx="157550" cy="155975"/>
            </a:xfrm>
            <a:custGeom>
              <a:avLst/>
              <a:gdLst/>
              <a:ahLst/>
              <a:cxnLst/>
              <a:rect l="l" t="t" r="r" b="b"/>
              <a:pathLst>
                <a:path w="6302" h="6239" extrusionOk="0">
                  <a:moveTo>
                    <a:pt x="3151" y="1355"/>
                  </a:moveTo>
                  <a:cubicBezTo>
                    <a:pt x="3749" y="1355"/>
                    <a:pt x="4159" y="1827"/>
                    <a:pt x="4159" y="2363"/>
                  </a:cubicBezTo>
                  <a:cubicBezTo>
                    <a:pt x="4159" y="2773"/>
                    <a:pt x="3970" y="3119"/>
                    <a:pt x="3623" y="3277"/>
                  </a:cubicBezTo>
                  <a:cubicBezTo>
                    <a:pt x="3529" y="3308"/>
                    <a:pt x="3497" y="3434"/>
                    <a:pt x="3497" y="3560"/>
                  </a:cubicBezTo>
                  <a:cubicBezTo>
                    <a:pt x="3497" y="3749"/>
                    <a:pt x="3340" y="3907"/>
                    <a:pt x="3151" y="3907"/>
                  </a:cubicBezTo>
                  <a:cubicBezTo>
                    <a:pt x="2962" y="3907"/>
                    <a:pt x="2804" y="3749"/>
                    <a:pt x="2804" y="3560"/>
                  </a:cubicBezTo>
                  <a:cubicBezTo>
                    <a:pt x="2804" y="3151"/>
                    <a:pt x="2993" y="2836"/>
                    <a:pt x="3308" y="2647"/>
                  </a:cubicBezTo>
                  <a:cubicBezTo>
                    <a:pt x="3434" y="2552"/>
                    <a:pt x="3497" y="2458"/>
                    <a:pt x="3497" y="2332"/>
                  </a:cubicBezTo>
                  <a:cubicBezTo>
                    <a:pt x="3497" y="2143"/>
                    <a:pt x="3340" y="1953"/>
                    <a:pt x="3151" y="1953"/>
                  </a:cubicBezTo>
                  <a:cubicBezTo>
                    <a:pt x="2962" y="1953"/>
                    <a:pt x="2804" y="2143"/>
                    <a:pt x="2804" y="2332"/>
                  </a:cubicBezTo>
                  <a:cubicBezTo>
                    <a:pt x="2804" y="2521"/>
                    <a:pt x="2646" y="2678"/>
                    <a:pt x="2426" y="2678"/>
                  </a:cubicBezTo>
                  <a:cubicBezTo>
                    <a:pt x="2237" y="2678"/>
                    <a:pt x="2079" y="2521"/>
                    <a:pt x="2079" y="2332"/>
                  </a:cubicBezTo>
                  <a:cubicBezTo>
                    <a:pt x="2079" y="1827"/>
                    <a:pt x="2552" y="1355"/>
                    <a:pt x="3151" y="1355"/>
                  </a:cubicBezTo>
                  <a:close/>
                  <a:moveTo>
                    <a:pt x="3151" y="4096"/>
                  </a:moveTo>
                  <a:cubicBezTo>
                    <a:pt x="3340" y="4096"/>
                    <a:pt x="3497" y="4253"/>
                    <a:pt x="3497" y="4442"/>
                  </a:cubicBezTo>
                  <a:cubicBezTo>
                    <a:pt x="3497" y="4663"/>
                    <a:pt x="3340" y="4820"/>
                    <a:pt x="3151" y="4820"/>
                  </a:cubicBezTo>
                  <a:cubicBezTo>
                    <a:pt x="2962" y="4820"/>
                    <a:pt x="2804" y="4663"/>
                    <a:pt x="2804" y="4442"/>
                  </a:cubicBezTo>
                  <a:cubicBezTo>
                    <a:pt x="2804" y="4253"/>
                    <a:pt x="2962" y="4096"/>
                    <a:pt x="3151" y="4096"/>
                  </a:cubicBezTo>
                  <a:close/>
                  <a:moveTo>
                    <a:pt x="3182" y="0"/>
                  </a:moveTo>
                  <a:cubicBezTo>
                    <a:pt x="1481" y="0"/>
                    <a:pt x="63" y="1418"/>
                    <a:pt x="63" y="3119"/>
                  </a:cubicBezTo>
                  <a:cubicBezTo>
                    <a:pt x="63" y="3655"/>
                    <a:pt x="189" y="4159"/>
                    <a:pt x="473" y="4663"/>
                  </a:cubicBezTo>
                  <a:lnTo>
                    <a:pt x="32" y="5766"/>
                  </a:lnTo>
                  <a:cubicBezTo>
                    <a:pt x="0" y="5860"/>
                    <a:pt x="32" y="5986"/>
                    <a:pt x="126" y="6112"/>
                  </a:cubicBezTo>
                  <a:cubicBezTo>
                    <a:pt x="189" y="6175"/>
                    <a:pt x="347" y="6238"/>
                    <a:pt x="473" y="6238"/>
                  </a:cubicBezTo>
                  <a:lnTo>
                    <a:pt x="1764" y="5892"/>
                  </a:lnTo>
                  <a:cubicBezTo>
                    <a:pt x="2205" y="6144"/>
                    <a:pt x="2678" y="6238"/>
                    <a:pt x="3182" y="6238"/>
                  </a:cubicBezTo>
                  <a:cubicBezTo>
                    <a:pt x="4915" y="6238"/>
                    <a:pt x="6301" y="4789"/>
                    <a:pt x="6301" y="3119"/>
                  </a:cubicBezTo>
                  <a:cubicBezTo>
                    <a:pt x="6301" y="1386"/>
                    <a:pt x="4883" y="0"/>
                    <a:pt x="3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Google Shape;13684;p52"/>
            <p:cNvSpPr/>
            <p:nvPr/>
          </p:nvSpPr>
          <p:spPr>
            <a:xfrm>
              <a:off x="581525" y="3440725"/>
              <a:ext cx="157550" cy="108700"/>
            </a:xfrm>
            <a:custGeom>
              <a:avLst/>
              <a:gdLst/>
              <a:ahLst/>
              <a:cxnLst/>
              <a:rect l="l" t="t" r="r" b="b"/>
              <a:pathLst>
                <a:path w="6302" h="4348" extrusionOk="0">
                  <a:moveTo>
                    <a:pt x="1355" y="0"/>
                  </a:moveTo>
                  <a:cubicBezTo>
                    <a:pt x="567" y="567"/>
                    <a:pt x="0" y="1513"/>
                    <a:pt x="0" y="2584"/>
                  </a:cubicBezTo>
                  <a:lnTo>
                    <a:pt x="0" y="4001"/>
                  </a:lnTo>
                  <a:cubicBezTo>
                    <a:pt x="63" y="4190"/>
                    <a:pt x="221" y="4348"/>
                    <a:pt x="410" y="4348"/>
                  </a:cubicBezTo>
                  <a:lnTo>
                    <a:pt x="5955" y="4348"/>
                  </a:lnTo>
                  <a:cubicBezTo>
                    <a:pt x="6144" y="4348"/>
                    <a:pt x="6301" y="4190"/>
                    <a:pt x="6301" y="4001"/>
                  </a:cubicBezTo>
                  <a:lnTo>
                    <a:pt x="6301" y="2584"/>
                  </a:lnTo>
                  <a:cubicBezTo>
                    <a:pt x="6301" y="1513"/>
                    <a:pt x="5797" y="599"/>
                    <a:pt x="4978" y="0"/>
                  </a:cubicBezTo>
                  <a:cubicBezTo>
                    <a:pt x="4537" y="536"/>
                    <a:pt x="3875" y="851"/>
                    <a:pt x="3151" y="851"/>
                  </a:cubicBezTo>
                  <a:cubicBezTo>
                    <a:pt x="2458" y="851"/>
                    <a:pt x="1796" y="536"/>
                    <a:pt x="13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ubtitle 16">
            <a:extLst>
              <a:ext uri="{FF2B5EF4-FFF2-40B4-BE49-F238E27FC236}">
                <a16:creationId xmlns:a16="http://schemas.microsoft.com/office/drawing/2014/main" id="{01E87E68-40A7-2451-0B7E-6B4DC1864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0795" y="1674589"/>
            <a:ext cx="2834800" cy="592000"/>
          </a:xfrm>
        </p:spPr>
        <p:txBody>
          <a:bodyPr anchor="ctr"/>
          <a:lstStyle/>
          <a:p>
            <a:pPr marL="6350" indent="-6350"/>
            <a:r>
              <a:rPr lang="en-US" sz="2400" b="1"/>
              <a:t>Bargaining Power of Suppliers </a:t>
            </a:r>
            <a:r>
              <a:rPr lang="en-US" sz="2400">
                <a:solidFill>
                  <a:srgbClr val="002060"/>
                </a:solidFill>
              </a:rPr>
              <a:t>[Low]</a:t>
            </a:r>
            <a:endParaRPr lang="en-001" sz="2400">
              <a:solidFill>
                <a:srgbClr val="002060"/>
              </a:solidFill>
            </a:endParaRPr>
          </a:p>
        </p:txBody>
      </p:sp>
      <p:sp>
        <p:nvSpPr>
          <p:cNvPr id="18" name="Subtitle 17">
            <a:extLst>
              <a:ext uri="{FF2B5EF4-FFF2-40B4-BE49-F238E27FC236}">
                <a16:creationId xmlns:a16="http://schemas.microsoft.com/office/drawing/2014/main" id="{26BECEC5-86D6-012F-AEB1-603C31FC4A2C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619674" y="2384870"/>
            <a:ext cx="2834800" cy="1342178"/>
          </a:xfrm>
        </p:spPr>
        <p:txBody>
          <a:bodyPr anchor="ctr"/>
          <a:lstStyle/>
          <a:p>
            <a:pPr marL="0" indent="15875"/>
            <a:r>
              <a:rPr lang="en-US" sz="1800">
                <a:latin typeface="Vidaloka"/>
              </a:rPr>
              <a:t>They have little power to negotiate since they are competing with each other for renters</a:t>
            </a:r>
            <a:endParaRPr lang="en-001" sz="1800">
              <a:latin typeface="Vidaloka"/>
            </a:endParaRPr>
          </a:p>
        </p:txBody>
      </p:sp>
      <p:sp>
        <p:nvSpPr>
          <p:cNvPr id="19" name="Subtitle 18">
            <a:extLst>
              <a:ext uri="{FF2B5EF4-FFF2-40B4-BE49-F238E27FC236}">
                <a16:creationId xmlns:a16="http://schemas.microsoft.com/office/drawing/2014/main" id="{B947B612-85DF-1E56-7DCD-CAFF89CC4D92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017315" y="1670849"/>
            <a:ext cx="3225825" cy="592000"/>
          </a:xfrm>
        </p:spPr>
        <p:txBody>
          <a:bodyPr anchor="ctr"/>
          <a:lstStyle/>
          <a:p>
            <a:pPr marL="6350" indent="-6350"/>
            <a:r>
              <a:rPr lang="en-US" sz="2400" b="1"/>
              <a:t>Threat of New Entrants </a:t>
            </a:r>
            <a:r>
              <a:rPr lang="en-US" sz="2400">
                <a:solidFill>
                  <a:srgbClr val="002060"/>
                </a:solidFill>
              </a:rPr>
              <a:t>[Moderate]</a:t>
            </a:r>
            <a:endParaRPr lang="en-001" sz="2400">
              <a:solidFill>
                <a:srgbClr val="002060"/>
              </a:solidFill>
            </a:endParaRPr>
          </a:p>
        </p:txBody>
      </p:sp>
      <p:sp>
        <p:nvSpPr>
          <p:cNvPr id="20" name="Subtitle 19">
            <a:extLst>
              <a:ext uri="{FF2B5EF4-FFF2-40B4-BE49-F238E27FC236}">
                <a16:creationId xmlns:a16="http://schemas.microsoft.com/office/drawing/2014/main" id="{763A7D98-2F1C-03C5-D179-3A41E226D62C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212828" y="2384870"/>
            <a:ext cx="2834800" cy="1084000"/>
          </a:xfrm>
        </p:spPr>
        <p:txBody>
          <a:bodyPr anchor="ctr"/>
          <a:lstStyle/>
          <a:p>
            <a:pPr marL="6350" indent="-6350"/>
            <a:r>
              <a:rPr lang="en-US" sz="1800" dirty="0">
                <a:latin typeface="Vidaloka"/>
              </a:rPr>
              <a:t>The C2C model itself is easy to enter as it requires minimal upfront investment</a:t>
            </a:r>
            <a:endParaRPr lang="en-001" sz="1800" dirty="0">
              <a:latin typeface="Vidaloka"/>
            </a:endParaRPr>
          </a:p>
        </p:txBody>
      </p:sp>
      <p:sp>
        <p:nvSpPr>
          <p:cNvPr id="21" name="Subtitle 20">
            <a:extLst>
              <a:ext uri="{FF2B5EF4-FFF2-40B4-BE49-F238E27FC236}">
                <a16:creationId xmlns:a16="http://schemas.microsoft.com/office/drawing/2014/main" id="{3573A7AC-0C6E-7DDF-603A-CCCD20D14A3B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8028628" y="1674589"/>
            <a:ext cx="2834800" cy="592000"/>
          </a:xfrm>
        </p:spPr>
        <p:txBody>
          <a:bodyPr anchor="ctr"/>
          <a:lstStyle/>
          <a:p>
            <a:pPr marL="6350" indent="-6350">
              <a:tabLst>
                <a:tab pos="0" algn="l"/>
                <a:tab pos="173038" algn="l"/>
              </a:tabLst>
            </a:pPr>
            <a:r>
              <a:rPr lang="en-US" sz="2400" b="1"/>
              <a:t>Bargaining Power of Buyers </a:t>
            </a:r>
            <a:r>
              <a:rPr lang="en-US" sz="2400">
                <a:solidFill>
                  <a:srgbClr val="002060"/>
                </a:solidFill>
              </a:rPr>
              <a:t>[Moderate]</a:t>
            </a:r>
            <a:endParaRPr lang="en-001" sz="2400">
              <a:solidFill>
                <a:srgbClr val="002060"/>
              </a:solidFill>
            </a:endParaRPr>
          </a:p>
        </p:txBody>
      </p:sp>
      <p:sp>
        <p:nvSpPr>
          <p:cNvPr id="22" name="Subtitle 21">
            <a:extLst>
              <a:ext uri="{FF2B5EF4-FFF2-40B4-BE49-F238E27FC236}">
                <a16:creationId xmlns:a16="http://schemas.microsoft.com/office/drawing/2014/main" id="{1F6DF55E-2D8C-29DD-1B60-6FD3FA5D44A0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8026387" y="2450658"/>
            <a:ext cx="2834800" cy="1084000"/>
          </a:xfrm>
        </p:spPr>
        <p:txBody>
          <a:bodyPr anchor="ctr"/>
          <a:lstStyle/>
          <a:p>
            <a:pPr marL="6350" indent="-6350"/>
            <a:r>
              <a:rPr lang="en-US" sz="1800">
                <a:latin typeface="Vidaloka"/>
              </a:rPr>
              <a:t>There are other rental platforms and options like buying second-hand</a:t>
            </a:r>
            <a:endParaRPr lang="en-001" sz="1800">
              <a:latin typeface="Vidaloka"/>
            </a:endParaRP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8516C653-3673-B71F-F48B-78990CFF3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828" y="593367"/>
            <a:ext cx="9650599" cy="763600"/>
          </a:xfrm>
        </p:spPr>
        <p:txBody>
          <a:bodyPr/>
          <a:lstStyle/>
          <a:p>
            <a:pPr algn="ctr"/>
            <a:r>
              <a:rPr lang="en-US" sz="4000"/>
              <a:t>Porter’s Five Forces</a:t>
            </a:r>
            <a:endParaRPr lang="en-001" sz="4000"/>
          </a:p>
        </p:txBody>
      </p:sp>
      <p:sp>
        <p:nvSpPr>
          <p:cNvPr id="27" name="Subtitle 18">
            <a:extLst>
              <a:ext uri="{FF2B5EF4-FFF2-40B4-BE49-F238E27FC236}">
                <a16:creationId xmlns:a16="http://schemas.microsoft.com/office/drawing/2014/main" id="{6A2346F1-8515-27F5-0960-32C47877DBF3}"/>
              </a:ext>
            </a:extLst>
          </p:cNvPr>
          <p:cNvSpPr txBox="1">
            <a:spLocks/>
          </p:cNvSpPr>
          <p:nvPr/>
        </p:nvSpPr>
        <p:spPr>
          <a:xfrm>
            <a:off x="2687833" y="4107409"/>
            <a:ext cx="2955560" cy="5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marL="6350" indent="-6350"/>
            <a:r>
              <a:rPr lang="en-US" sz="2400" b="1" kern="0"/>
              <a:t>Threat of Substitutes </a:t>
            </a:r>
            <a:r>
              <a:rPr lang="en-US" sz="2400" kern="0">
                <a:solidFill>
                  <a:srgbClr val="002060"/>
                </a:solidFill>
              </a:rPr>
              <a:t>[Moderate]</a:t>
            </a:r>
          </a:p>
        </p:txBody>
      </p:sp>
      <p:sp>
        <p:nvSpPr>
          <p:cNvPr id="28" name="Subtitle 19">
            <a:extLst>
              <a:ext uri="{FF2B5EF4-FFF2-40B4-BE49-F238E27FC236}">
                <a16:creationId xmlns:a16="http://schemas.microsoft.com/office/drawing/2014/main" id="{9AF2D02D-F216-0723-5919-A39E7960FD91}"/>
              </a:ext>
            </a:extLst>
          </p:cNvPr>
          <p:cNvSpPr txBox="1">
            <a:spLocks/>
          </p:cNvSpPr>
          <p:nvPr/>
        </p:nvSpPr>
        <p:spPr>
          <a:xfrm>
            <a:off x="2748213" y="4699409"/>
            <a:ext cx="2834800" cy="143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6350" indent="-6350"/>
            <a:r>
              <a:rPr lang="en-US" sz="1800" kern="0">
                <a:latin typeface="Vidaloka"/>
              </a:rPr>
              <a:t>Brick-and-mortar rental stores still exist, but may not offer the same variety or convenience</a:t>
            </a:r>
          </a:p>
        </p:txBody>
      </p:sp>
      <p:sp>
        <p:nvSpPr>
          <p:cNvPr id="29" name="Subtitle 18">
            <a:extLst>
              <a:ext uri="{FF2B5EF4-FFF2-40B4-BE49-F238E27FC236}">
                <a16:creationId xmlns:a16="http://schemas.microsoft.com/office/drawing/2014/main" id="{CD949298-5515-3841-64DA-1BDF0F9A8EEC}"/>
              </a:ext>
            </a:extLst>
          </p:cNvPr>
          <p:cNvSpPr txBox="1">
            <a:spLocks/>
          </p:cNvSpPr>
          <p:nvPr/>
        </p:nvSpPr>
        <p:spPr>
          <a:xfrm>
            <a:off x="6608987" y="4029151"/>
            <a:ext cx="2834800" cy="670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marL="6350" indent="-6350"/>
            <a:r>
              <a:rPr lang="en-US" sz="2400" b="1" kern="0"/>
              <a:t>Competitive Rivalry </a:t>
            </a:r>
            <a:r>
              <a:rPr lang="en-US" sz="2400" kern="0">
                <a:solidFill>
                  <a:srgbClr val="002060"/>
                </a:solidFill>
              </a:rPr>
              <a:t>[Moderate to High]</a:t>
            </a:r>
          </a:p>
        </p:txBody>
      </p:sp>
      <p:sp>
        <p:nvSpPr>
          <p:cNvPr id="30" name="Subtitle 19">
            <a:extLst>
              <a:ext uri="{FF2B5EF4-FFF2-40B4-BE49-F238E27FC236}">
                <a16:creationId xmlns:a16="http://schemas.microsoft.com/office/drawing/2014/main" id="{741F26B7-22FB-46B3-C413-6C033607C047}"/>
              </a:ext>
            </a:extLst>
          </p:cNvPr>
          <p:cNvSpPr txBox="1">
            <a:spLocks/>
          </p:cNvSpPr>
          <p:nvPr/>
        </p:nvSpPr>
        <p:spPr>
          <a:xfrm>
            <a:off x="6429002" y="4671151"/>
            <a:ext cx="3194770" cy="1400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6350" indent="-6350"/>
            <a:r>
              <a:rPr lang="en-US" sz="1800" kern="0">
                <a:latin typeface="Vidaloka"/>
              </a:rPr>
              <a:t>A larger user base attracts both renters and lenders, but it can be hard to compete with established platforms</a:t>
            </a:r>
          </a:p>
        </p:txBody>
      </p:sp>
    </p:spTree>
    <p:extLst>
      <p:ext uri="{BB962C8B-B14F-4D97-AF65-F5344CB8AC3E}">
        <p14:creationId xmlns:p14="http://schemas.microsoft.com/office/powerpoint/2010/main" val="3546215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CAA0C62-06AC-CDD1-AEFE-4ADA7F014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1544" y="4719484"/>
            <a:ext cx="6288911" cy="1655762"/>
          </a:xfrm>
        </p:spPr>
        <p:txBody>
          <a:bodyPr anchor="ctr">
            <a:normAutofit/>
          </a:bodyPr>
          <a:lstStyle/>
          <a:p>
            <a:r>
              <a:rPr lang="en-US" sz="4100" i="1">
                <a:latin typeface="Palatino Linotype"/>
              </a:rPr>
              <a:t>There when you need it most</a:t>
            </a:r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23373CD-02A8-08C7-3ECD-5AA6CDFC1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306B-CA6C-4594-B96A-16C52CA088E3}" type="slidenum">
              <a:rPr lang="en-001" smtClean="0"/>
              <a:t>14</a:t>
            </a:fld>
            <a:endParaRPr lang="en-001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8F94AD8-BBD5-025C-E682-53ABF3225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0392" y="206059"/>
            <a:ext cx="5102762" cy="514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821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B482C-72B6-D30E-6B8C-06DAC3054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DE34D-F2D2-0A7E-C4F7-84B95358D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>
              <a:buNone/>
            </a:pPr>
            <a:r>
              <a:rPr lang="en-US" b="1">
                <a:latin typeface="Palatino Linotype"/>
                <a:ea typeface="Calibri"/>
                <a:cs typeface="Calibri"/>
              </a:rPr>
              <a:t>Everyday so many loved one’s pass away!</a:t>
            </a:r>
            <a:endParaRPr lang="en-US" b="1"/>
          </a:p>
          <a:p>
            <a:r>
              <a:rPr lang="en-US">
                <a:latin typeface="Palatino Linotype"/>
                <a:ea typeface="Calibri"/>
                <a:cs typeface="Calibri"/>
              </a:rPr>
              <a:t>Organizing and managing </a:t>
            </a:r>
            <a:r>
              <a:rPr lang="en-US">
                <a:solidFill>
                  <a:schemeClr val="accent1"/>
                </a:solidFill>
                <a:latin typeface="Palatino Linotype"/>
                <a:ea typeface="Calibri"/>
                <a:cs typeface="Calibri"/>
              </a:rPr>
              <a:t>complex </a:t>
            </a:r>
            <a:r>
              <a:rPr lang="en-US">
                <a:latin typeface="Palatino Linotype"/>
                <a:ea typeface="Calibri"/>
                <a:cs typeface="Calibri"/>
              </a:rPr>
              <a:t>funeral proceedings is </a:t>
            </a:r>
            <a:r>
              <a:rPr lang="en-US">
                <a:solidFill>
                  <a:schemeClr val="accent1"/>
                </a:solidFill>
                <a:latin typeface="Palatino Linotype"/>
                <a:ea typeface="Calibri"/>
                <a:cs typeface="Calibri"/>
              </a:rPr>
              <a:t>difficult </a:t>
            </a:r>
            <a:r>
              <a:rPr lang="en-US">
                <a:latin typeface="Palatino Linotype"/>
                <a:ea typeface="Calibri"/>
                <a:cs typeface="Calibri"/>
              </a:rPr>
              <a:t>for the grieving</a:t>
            </a:r>
            <a:endParaRPr lang="en-US"/>
          </a:p>
          <a:p>
            <a:pPr marL="0" indent="0">
              <a:buNone/>
            </a:pPr>
            <a:endParaRPr lang="en-US" b="1"/>
          </a:p>
          <a:p>
            <a:r>
              <a:rPr lang="en-US">
                <a:latin typeface="Palatino Linotype"/>
              </a:rPr>
              <a:t>Managing the complexities of the funeral while managing emotions is very taxing</a:t>
            </a:r>
          </a:p>
          <a:p>
            <a:endParaRPr lang="en-US"/>
          </a:p>
          <a:p>
            <a:r>
              <a:rPr lang="en-US">
                <a:latin typeface="Palatino Linotype"/>
              </a:rPr>
              <a:t>Existing contractors are scattered and hard to get a hold off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0F6FD-C62B-4923-6939-86E04411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306B-CA6C-4594-B96A-16C52CA088E3}" type="slidenum">
              <a:rPr lang="en-001" sz="1600" smtClean="0"/>
              <a:t>15</a:t>
            </a:fld>
            <a:endParaRPr lang="en-001" sz="1600"/>
          </a:p>
        </p:txBody>
      </p:sp>
    </p:spTree>
    <p:extLst>
      <p:ext uri="{BB962C8B-B14F-4D97-AF65-F5344CB8AC3E}">
        <p14:creationId xmlns:p14="http://schemas.microsoft.com/office/powerpoint/2010/main" val="3995027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189D8-ABBF-0048-A00F-93A213E25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Palatino Linotype"/>
              </a:rPr>
              <a:t>The Solution: Sahara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A97AD-E9DD-F4F0-5F75-79C13DC56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Palatino Linotype"/>
              </a:rPr>
              <a:t>Sahara aims to be a professional and centralized system for supplying the grieving with the services necessary to see off their loved ones with ease and respect</a:t>
            </a:r>
          </a:p>
          <a:p>
            <a:pPr marL="0" indent="0">
              <a:buNone/>
            </a:pPr>
            <a:endParaRPr lang="en-US">
              <a:latin typeface="Palatino Linotype"/>
            </a:endParaRPr>
          </a:p>
          <a:p>
            <a:r>
              <a:rPr lang="en-US">
                <a:latin typeface="Palatino Linotype"/>
              </a:rPr>
              <a:t>Call or contact on 24-hour helpline, and we'll be at your doorstep in 2 hours </a:t>
            </a:r>
            <a:endParaRPr lang="en-00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9CB197-2C76-1A1C-99A4-C887AB4D8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306B-CA6C-4594-B96A-16C52CA088E3}" type="slidenum">
              <a:rPr lang="en-001" sz="1600" smtClean="0"/>
              <a:t>16</a:t>
            </a:fld>
            <a:endParaRPr lang="en-001" sz="1600"/>
          </a:p>
        </p:txBody>
      </p:sp>
      <p:pic>
        <p:nvPicPr>
          <p:cNvPr id="5" name="Graphic 4" descr="Speaker phone with solid fill">
            <a:extLst>
              <a:ext uri="{FF2B5EF4-FFF2-40B4-BE49-F238E27FC236}">
                <a16:creationId xmlns:a16="http://schemas.microsoft.com/office/drawing/2014/main" id="{42D5C415-0787-CE7F-1EE1-1203F461E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1372" y="5064277"/>
            <a:ext cx="1301447" cy="130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685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1E09D-9D9B-EEF6-8117-5A3F45770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Unique Selling Proposition (USP)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0372F-2020-D12E-1E32-0F6874C93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b="1">
                <a:latin typeface="Palatino Linotype"/>
              </a:rPr>
              <a:t>Why Choose Sahara?</a:t>
            </a:r>
          </a:p>
          <a:p>
            <a:pPr marL="0" indent="0" algn="ctr">
              <a:buNone/>
            </a:pPr>
            <a:endParaRPr lang="en-US" b="1">
              <a:latin typeface="Palatino Linotype"/>
              <a:ea typeface="Calibri"/>
              <a:cs typeface="Calibri"/>
            </a:endParaRPr>
          </a:p>
          <a:p>
            <a:r>
              <a:rPr lang="en-US">
                <a:latin typeface="Palatino Linotype"/>
                <a:ea typeface="Calibri"/>
                <a:cs typeface="Calibri"/>
              </a:rPr>
              <a:t>Professional and speedy service</a:t>
            </a:r>
            <a:endParaRPr lang="en-US"/>
          </a:p>
          <a:p>
            <a:r>
              <a:rPr lang="en-US">
                <a:latin typeface="Palatino Linotype"/>
                <a:ea typeface="Calibri"/>
                <a:cs typeface="Calibri"/>
              </a:rPr>
              <a:t>Guaranteed quality for food and catering</a:t>
            </a:r>
            <a:endParaRPr lang="en-US"/>
          </a:p>
          <a:p>
            <a:r>
              <a:rPr lang="en-US">
                <a:latin typeface="Palatino Linotype"/>
                <a:ea typeface="Calibri"/>
                <a:cs typeface="Calibri"/>
              </a:rPr>
              <a:t>As a </a:t>
            </a:r>
            <a:r>
              <a:rPr lang="en-US" err="1">
                <a:latin typeface="Palatino Linotype"/>
                <a:ea typeface="Calibri"/>
                <a:cs typeface="Calibri"/>
              </a:rPr>
              <a:t>centralised</a:t>
            </a:r>
            <a:r>
              <a:rPr lang="en-US">
                <a:latin typeface="Palatino Linotype"/>
                <a:ea typeface="Calibri"/>
                <a:cs typeface="Calibri"/>
              </a:rPr>
              <a:t> system, we can build trust and reputation</a:t>
            </a:r>
            <a:endParaRPr lang="en-US"/>
          </a:p>
          <a:p>
            <a:r>
              <a:rPr lang="en-US">
                <a:latin typeface="Palatino Linotype"/>
                <a:ea typeface="Calibri"/>
                <a:cs typeface="Calibri"/>
              </a:rPr>
              <a:t>We are easy to approach, making it easy to penetrate the market</a:t>
            </a:r>
            <a:endParaRPr lang="en-US"/>
          </a:p>
          <a:p>
            <a:r>
              <a:rPr lang="en-US">
                <a:latin typeface="Palatino Linotype"/>
                <a:ea typeface="Calibri"/>
                <a:cs typeface="Calibri"/>
              </a:rPr>
              <a:t>Competitors are scattered, small vendors, difficult to approach</a:t>
            </a:r>
            <a:endParaRPr lang="en-US"/>
          </a:p>
          <a:p>
            <a:endParaRPr lang="en-US" sz="2200">
              <a:ea typeface="Calibri"/>
              <a:cs typeface="Calibri"/>
            </a:endParaRPr>
          </a:p>
        </p:txBody>
      </p:sp>
      <p:sp>
        <p:nvSpPr>
          <p:cNvPr id="16" name="Rectangle: Rounded Corners 4">
            <a:extLst>
              <a:ext uri="{FF2B5EF4-FFF2-40B4-BE49-F238E27FC236}">
                <a16:creationId xmlns:a16="http://schemas.microsoft.com/office/drawing/2014/main" id="{BC3E1CCD-5774-9694-6F54-9942FCF86055}"/>
              </a:ext>
            </a:extLst>
          </p:cNvPr>
          <p:cNvSpPr txBox="1"/>
          <p:nvPr/>
        </p:nvSpPr>
        <p:spPr>
          <a:xfrm>
            <a:off x="4676775" y="5206930"/>
            <a:ext cx="2838449" cy="105404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b="1" i="0" kern="1200">
                <a:effectLst/>
                <a:latin typeface="Palatino Linotype" panose="02040502050505030304" pitchFamily="18" charset="0"/>
              </a:rPr>
              <a:t>Innovative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b="0" i="0" kern="1200">
                <a:effectLst/>
                <a:latin typeface="Palatino Linotype" panose="02040502050505030304" pitchFamily="18" charset="0"/>
              </a:rPr>
              <a:t>AI-powered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60F09347-4699-F6CB-0B17-EE58B1A2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306B-CA6C-4594-B96A-16C52CA088E3}" type="slidenum">
              <a:rPr lang="en-001" sz="1600" b="0" smtClean="0"/>
              <a:t>17</a:t>
            </a:fld>
            <a:endParaRPr lang="en-001" sz="1600" b="0"/>
          </a:p>
        </p:txBody>
      </p:sp>
    </p:spTree>
    <p:extLst>
      <p:ext uri="{BB962C8B-B14F-4D97-AF65-F5344CB8AC3E}">
        <p14:creationId xmlns:p14="http://schemas.microsoft.com/office/powerpoint/2010/main" val="196397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33445659-B44D-0FAA-B4C1-8458AEB81198}"/>
              </a:ext>
            </a:extLst>
          </p:cNvPr>
          <p:cNvGrpSpPr/>
          <p:nvPr/>
        </p:nvGrpSpPr>
        <p:grpSpPr>
          <a:xfrm>
            <a:off x="1042074" y="1344507"/>
            <a:ext cx="5021309" cy="1638891"/>
            <a:chOff x="1342468" y="1219890"/>
            <a:chExt cx="4722854" cy="1439985"/>
          </a:xfrm>
          <a:solidFill>
            <a:schemeClr val="accent2">
              <a:lumMod val="75000"/>
            </a:schemeClr>
          </a:solidFill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D99C141F-0C0C-2DC4-09D8-EDDC12C5DF75}"/>
                </a:ext>
              </a:extLst>
            </p:cNvPr>
            <p:cNvSpPr/>
            <p:nvPr/>
          </p:nvSpPr>
          <p:spPr>
            <a:xfrm>
              <a:off x="1342468" y="1219890"/>
              <a:ext cx="4722854" cy="1439985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001" sz="1700"/>
            </a:p>
          </p:txBody>
        </p:sp>
        <p:sp>
          <p:nvSpPr>
            <p:cNvPr id="20" name="Rectangle: Rounded Corners 4">
              <a:extLst>
                <a:ext uri="{FF2B5EF4-FFF2-40B4-BE49-F238E27FC236}">
                  <a16:creationId xmlns:a16="http://schemas.microsoft.com/office/drawing/2014/main" id="{F1CF241A-7DEE-80AB-DDC0-A53A86EBA082}"/>
                </a:ext>
              </a:extLst>
            </p:cNvPr>
            <p:cNvSpPr txBox="1"/>
            <p:nvPr/>
          </p:nvSpPr>
          <p:spPr>
            <a:xfrm>
              <a:off x="1412762" y="1290184"/>
              <a:ext cx="4582266" cy="129939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b="1" i="0" kern="1200">
                  <a:effectLst/>
                  <a:latin typeface="Palatino Linotype" panose="02040502050505030304" pitchFamily="18" charset="0"/>
                </a:rPr>
                <a:t>Threat of New Entrants</a:t>
              </a:r>
            </a:p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b="0" i="0" kern="1200">
                  <a:effectLst/>
                  <a:latin typeface="Palatino Linotype"/>
                  <a:ea typeface="+mn-lt"/>
                  <a:cs typeface="+mn-lt"/>
                </a:rPr>
                <a:t>The </a:t>
              </a:r>
              <a:r>
                <a:rPr lang="en-US" sz="1700">
                  <a:latin typeface="Palatino Linotype"/>
                  <a:ea typeface="+mn-lt"/>
                  <a:cs typeface="+mn-lt"/>
                </a:rPr>
                <a:t>threat of new entrants </a:t>
              </a:r>
              <a:r>
                <a:rPr lang="en-US" sz="1700" b="0" i="0" kern="1200">
                  <a:effectLst/>
                  <a:latin typeface="Palatino Linotype"/>
                  <a:ea typeface="+mn-lt"/>
                  <a:cs typeface="+mn-lt"/>
                </a:rPr>
                <a:t>is </a:t>
              </a:r>
              <a:r>
                <a:rPr lang="en-US" sz="1700">
                  <a:latin typeface="Palatino Linotype"/>
                  <a:ea typeface="+mn-lt"/>
                  <a:cs typeface="+mn-lt"/>
                </a:rPr>
                <a:t>moderate due </a:t>
              </a:r>
              <a:r>
                <a:rPr lang="en-US" sz="1700" b="0" i="0" kern="1200">
                  <a:effectLst/>
                  <a:latin typeface="Palatino Linotype"/>
                  <a:ea typeface="+mn-lt"/>
                  <a:cs typeface="+mn-lt"/>
                </a:rPr>
                <a:t>to </a:t>
              </a:r>
              <a:r>
                <a:rPr lang="en-US" sz="1700">
                  <a:latin typeface="Palatino Linotype"/>
                  <a:ea typeface="+mn-lt"/>
                  <a:cs typeface="+mn-lt"/>
                </a:rPr>
                <a:t>the challenges in building trust and reputation</a:t>
              </a:r>
              <a:r>
                <a:rPr lang="en-US" sz="1700" b="0" i="0" kern="1200">
                  <a:effectLst/>
                  <a:latin typeface="Palatino Linotype"/>
                  <a:ea typeface="+mn-lt"/>
                  <a:cs typeface="+mn-lt"/>
                </a:rPr>
                <a:t>, </a:t>
              </a:r>
              <a:r>
                <a:rPr lang="en-US" sz="1700">
                  <a:latin typeface="Palatino Linotype"/>
                  <a:ea typeface="+mn-lt"/>
                  <a:cs typeface="+mn-lt"/>
                </a:rPr>
                <a:t>although our centralized approach and unique selling propositions </a:t>
              </a:r>
              <a:r>
                <a:rPr lang="en-US" sz="1700" b="0" i="0" kern="1200">
                  <a:effectLst/>
                  <a:latin typeface="Palatino Linotype"/>
                  <a:ea typeface="+mn-lt"/>
                  <a:cs typeface="+mn-lt"/>
                </a:rPr>
                <a:t>can </a:t>
              </a:r>
              <a:r>
                <a:rPr lang="en-US" sz="1700">
                  <a:latin typeface="Palatino Linotype"/>
                  <a:ea typeface="+mn-lt"/>
                  <a:cs typeface="+mn-lt"/>
                </a:rPr>
                <a:t>act as deterrents.</a:t>
              </a:r>
              <a:endParaRPr lang="en-001">
                <a:latin typeface="Palatino Linotype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083F4D6-9BD3-7480-49BF-A6F5264017F1}"/>
              </a:ext>
            </a:extLst>
          </p:cNvPr>
          <p:cNvGrpSpPr/>
          <p:nvPr/>
        </p:nvGrpSpPr>
        <p:grpSpPr>
          <a:xfrm>
            <a:off x="6128617" y="1367639"/>
            <a:ext cx="5021310" cy="1615760"/>
            <a:chOff x="6126677" y="1240214"/>
            <a:chExt cx="4722854" cy="143998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DE422A6-D395-B462-3781-0805B0CC3046}"/>
                </a:ext>
              </a:extLst>
            </p:cNvPr>
            <p:cNvSpPr/>
            <p:nvPr/>
          </p:nvSpPr>
          <p:spPr>
            <a:xfrm>
              <a:off x="6126677" y="1240214"/>
              <a:ext cx="4722854" cy="1439985"/>
            </a:xfrm>
            <a:prstGeom prst="roundRect">
              <a:avLst/>
            </a:prstGeom>
            <a:solidFill>
              <a:schemeClr val="tx2">
                <a:lumMod val="75000"/>
                <a:lumOff val="25000"/>
              </a:schemeClr>
            </a:solidFill>
            <a:ln w="38100">
              <a:solidFill>
                <a:schemeClr val="tx1"/>
              </a:solidFill>
            </a:ln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001" sz="1700"/>
            </a:p>
          </p:txBody>
        </p:sp>
        <p:sp>
          <p:nvSpPr>
            <p:cNvPr id="18" name="Rectangle: Rounded Corners 6">
              <a:extLst>
                <a:ext uri="{FF2B5EF4-FFF2-40B4-BE49-F238E27FC236}">
                  <a16:creationId xmlns:a16="http://schemas.microsoft.com/office/drawing/2014/main" id="{A902DCDA-FC47-4403-713C-847FEDCCE5A3}"/>
                </a:ext>
              </a:extLst>
            </p:cNvPr>
            <p:cNvSpPr txBox="1"/>
            <p:nvPr/>
          </p:nvSpPr>
          <p:spPr>
            <a:xfrm>
              <a:off x="6196972" y="1308261"/>
              <a:ext cx="4582266" cy="129939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b="1" i="0" kern="1200">
                  <a:effectLst/>
                  <a:latin typeface="Palatino Linotype"/>
                </a:rPr>
                <a:t>Bargaining Power of Buyers</a:t>
              </a:r>
            </a:p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>
                  <a:latin typeface="Palatino Linotype"/>
                </a:rPr>
                <a:t>Limited, due to their grieving nature and t</a:t>
              </a:r>
              <a:r>
                <a:rPr lang="en-US" sz="1700">
                  <a:latin typeface="Palatino Linotype"/>
                  <a:ea typeface="+mn-lt"/>
                  <a:cs typeface="+mn-lt"/>
                </a:rPr>
                <a:t>he value we offer in terms of convenience, reliability, and guaranteed quality.</a:t>
              </a:r>
              <a:endParaRPr lang="en-001">
                <a:latin typeface="Palatino Linotype"/>
              </a:endParaRPr>
            </a:p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700">
                <a:latin typeface="Palatino Linotype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1233C02-0973-6CFE-2B7D-3443812EF45B}"/>
              </a:ext>
            </a:extLst>
          </p:cNvPr>
          <p:cNvGrpSpPr/>
          <p:nvPr/>
        </p:nvGrpSpPr>
        <p:grpSpPr>
          <a:xfrm>
            <a:off x="1043291" y="3043963"/>
            <a:ext cx="5021310" cy="1629616"/>
            <a:chOff x="1343613" y="2690772"/>
            <a:chExt cx="4722854" cy="1439985"/>
          </a:xfrm>
          <a:solidFill>
            <a:schemeClr val="accent6">
              <a:lumMod val="75000"/>
            </a:schemeClr>
          </a:solidFill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3715179-9CB0-D690-D3E2-DC47316A25BF}"/>
                </a:ext>
              </a:extLst>
            </p:cNvPr>
            <p:cNvSpPr/>
            <p:nvPr/>
          </p:nvSpPr>
          <p:spPr>
            <a:xfrm>
              <a:off x="1343613" y="2690772"/>
              <a:ext cx="4722854" cy="1439985"/>
            </a:xfrm>
            <a:prstGeom prst="roundRect">
              <a:avLst/>
            </a:prstGeom>
            <a:solidFill>
              <a:schemeClr val="tx2">
                <a:lumMod val="75000"/>
                <a:lumOff val="25000"/>
              </a:schemeClr>
            </a:solidFill>
            <a:ln w="38100">
              <a:solidFill>
                <a:schemeClr val="tx1"/>
              </a:solidFill>
            </a:ln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001" sz="1700"/>
            </a:p>
          </p:txBody>
        </p:sp>
        <p:sp>
          <p:nvSpPr>
            <p:cNvPr id="16" name="Rectangle: Rounded Corners 8">
              <a:extLst>
                <a:ext uri="{FF2B5EF4-FFF2-40B4-BE49-F238E27FC236}">
                  <a16:creationId xmlns:a16="http://schemas.microsoft.com/office/drawing/2014/main" id="{30972118-7D34-9F45-FA07-A2105E173A7A}"/>
                </a:ext>
              </a:extLst>
            </p:cNvPr>
            <p:cNvSpPr txBox="1"/>
            <p:nvPr/>
          </p:nvSpPr>
          <p:spPr>
            <a:xfrm>
              <a:off x="1413907" y="2761066"/>
              <a:ext cx="4582266" cy="129939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b="1" i="0" kern="1200">
                  <a:effectLst/>
                  <a:latin typeface="Palatino Linotype" panose="02040502050505030304" pitchFamily="18" charset="0"/>
                </a:rPr>
                <a:t>Bargaining Power of Suppliers</a:t>
              </a:r>
            </a:p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b="0" i="0" kern="1200">
                  <a:effectLst/>
                  <a:latin typeface="Palatino Linotype" panose="02040502050505030304" pitchFamily="18" charset="0"/>
                </a:rPr>
                <a:t>There are a variety of suppliers of resources and </a:t>
              </a:r>
              <a:br>
                <a:rPr lang="en-US" sz="1700" b="0" i="0" kern="1200">
                  <a:effectLst/>
                  <a:latin typeface="Palatino Linotype" panose="02040502050505030304" pitchFamily="18" charset="0"/>
                </a:rPr>
              </a:br>
              <a:r>
                <a:rPr lang="en-US" sz="1700" b="0" i="0" kern="1200">
                  <a:effectLst/>
                  <a:latin typeface="Palatino Linotype" panose="02040502050505030304" pitchFamily="18" charset="0"/>
                </a:rPr>
                <a:t>services that can be used to create a graduate</a:t>
              </a:r>
              <a:br>
                <a:rPr lang="en-US" sz="1700" b="0" i="0" kern="1200">
                  <a:effectLst/>
                  <a:latin typeface="Palatino Linotype" panose="02040502050505030304" pitchFamily="18" charset="0"/>
                </a:rPr>
              </a:br>
              <a:r>
                <a:rPr lang="en-US" sz="1700" b="0" i="0" kern="1200">
                  <a:effectLst/>
                  <a:latin typeface="Palatino Linotype" panose="02040502050505030304" pitchFamily="18" charset="0"/>
                </a:rPr>
                <a:t> school guidance platform</a:t>
              </a:r>
              <a:endParaRPr lang="en-001" sz="1700" b="0" kern="1200"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C8CDF70-5974-6EED-455D-2AC5DB9CF94B}"/>
              </a:ext>
            </a:extLst>
          </p:cNvPr>
          <p:cNvGrpSpPr/>
          <p:nvPr/>
        </p:nvGrpSpPr>
        <p:grpSpPr>
          <a:xfrm>
            <a:off x="6126481" y="3066823"/>
            <a:ext cx="5021310" cy="1607873"/>
            <a:chOff x="6096000" y="2690772"/>
            <a:chExt cx="4722854" cy="1439985"/>
          </a:xfrm>
          <a:solidFill>
            <a:schemeClr val="accent6">
              <a:lumMod val="75000"/>
            </a:schemeClr>
          </a:solidFill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06F41AD-2F71-A0F4-E93B-CBA8F6E5782B}"/>
                </a:ext>
              </a:extLst>
            </p:cNvPr>
            <p:cNvSpPr/>
            <p:nvPr/>
          </p:nvSpPr>
          <p:spPr>
            <a:xfrm>
              <a:off x="6096000" y="2690772"/>
              <a:ext cx="4722854" cy="1439985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001" sz="1700"/>
            </a:p>
          </p:txBody>
        </p:sp>
        <p:sp>
          <p:nvSpPr>
            <p:cNvPr id="14" name="Rectangle: Rounded Corners 10">
              <a:extLst>
                <a:ext uri="{FF2B5EF4-FFF2-40B4-BE49-F238E27FC236}">
                  <a16:creationId xmlns:a16="http://schemas.microsoft.com/office/drawing/2014/main" id="{5B8D2FF7-72FA-34AD-BE32-88747FB805FE}"/>
                </a:ext>
              </a:extLst>
            </p:cNvPr>
            <p:cNvSpPr txBox="1"/>
            <p:nvPr/>
          </p:nvSpPr>
          <p:spPr>
            <a:xfrm>
              <a:off x="6096000" y="2780672"/>
              <a:ext cx="4582266" cy="129939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b="1" i="0" kern="1200">
                  <a:effectLst/>
                  <a:latin typeface="Palatino Linotype" panose="02040502050505030304" pitchFamily="18" charset="0"/>
                </a:rPr>
                <a:t>Threat of Substitutes</a:t>
              </a:r>
            </a:p>
            <a:p>
              <a:pPr algn="ctr" defTabSz="622300"/>
              <a:r>
                <a:rPr lang="en-US" sz="1700">
                  <a:latin typeface="Palatino Linotype"/>
                  <a:ea typeface="+mn-lt"/>
                  <a:cs typeface="+mn-lt"/>
                </a:rPr>
                <a:t>The threat of substitutes is low due to the cultural significance </a:t>
              </a:r>
              <a:r>
                <a:rPr lang="en-US" sz="1700" b="0" i="0" kern="1200">
                  <a:effectLst/>
                  <a:latin typeface="Palatino Linotype"/>
                  <a:ea typeface="+mn-lt"/>
                  <a:cs typeface="+mn-lt"/>
                </a:rPr>
                <a:t>and </a:t>
              </a:r>
              <a:r>
                <a:rPr lang="en-US" sz="1700">
                  <a:latin typeface="Palatino Linotype"/>
                  <a:ea typeface="+mn-lt"/>
                  <a:cs typeface="+mn-lt"/>
                </a:rPr>
                <a:t>emotional nature of funerals</a:t>
              </a:r>
              <a:r>
                <a:rPr lang="en-US" sz="1700" b="0" i="0" kern="1200">
                  <a:effectLst/>
                  <a:latin typeface="Palatino Linotype"/>
                  <a:ea typeface="+mn-lt"/>
                  <a:cs typeface="+mn-lt"/>
                </a:rPr>
                <a:t>, </a:t>
              </a:r>
              <a:r>
                <a:rPr lang="en-US" sz="1700">
                  <a:latin typeface="Palatino Linotype"/>
                  <a:ea typeface="+mn-lt"/>
                  <a:cs typeface="+mn-lt"/>
                </a:rPr>
                <a:t>coupled with our streamlined service.</a:t>
              </a:r>
              <a:endParaRPr lang="en-US">
                <a:latin typeface="Palatino Linotype"/>
              </a:endParaRPr>
            </a:p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700" b="0" kern="1200"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7EEA050-9D76-2984-0D00-A86B2BB3E396}"/>
              </a:ext>
            </a:extLst>
          </p:cNvPr>
          <p:cNvGrpSpPr/>
          <p:nvPr/>
        </p:nvGrpSpPr>
        <p:grpSpPr>
          <a:xfrm>
            <a:off x="3552154" y="4791805"/>
            <a:ext cx="5009215" cy="1678068"/>
            <a:chOff x="3701128" y="4198124"/>
            <a:chExt cx="4722854" cy="1442471"/>
          </a:xfrm>
          <a:solidFill>
            <a:schemeClr val="accent6">
              <a:lumMod val="75000"/>
            </a:schemeClr>
          </a:solidFill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6E49455-13FA-9CBE-709F-9B0976A75BB5}"/>
                </a:ext>
              </a:extLst>
            </p:cNvPr>
            <p:cNvSpPr/>
            <p:nvPr/>
          </p:nvSpPr>
          <p:spPr>
            <a:xfrm>
              <a:off x="3701128" y="4198124"/>
              <a:ext cx="4722854" cy="1439985"/>
            </a:xfrm>
            <a:prstGeom prst="roundRect">
              <a:avLst/>
            </a:prstGeom>
            <a:solidFill>
              <a:schemeClr val="tx2">
                <a:lumMod val="90000"/>
                <a:lumOff val="10000"/>
              </a:schemeClr>
            </a:solidFill>
            <a:ln w="38100">
              <a:solidFill>
                <a:schemeClr val="tx1"/>
              </a:solidFill>
            </a:ln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001" sz="1700"/>
            </a:p>
          </p:txBody>
        </p:sp>
        <p:sp>
          <p:nvSpPr>
            <p:cNvPr id="12" name="Rectangle: Rounded Corners 12">
              <a:extLst>
                <a:ext uri="{FF2B5EF4-FFF2-40B4-BE49-F238E27FC236}">
                  <a16:creationId xmlns:a16="http://schemas.microsoft.com/office/drawing/2014/main" id="{981C823A-95DC-91B3-E9D1-344710A04890}"/>
                </a:ext>
              </a:extLst>
            </p:cNvPr>
            <p:cNvSpPr txBox="1"/>
            <p:nvPr/>
          </p:nvSpPr>
          <p:spPr>
            <a:xfrm>
              <a:off x="3771422" y="4341198"/>
              <a:ext cx="4582266" cy="129939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b="1" i="0" kern="1200">
                  <a:effectLst/>
                  <a:latin typeface="Palatino Linotype"/>
                </a:rPr>
                <a:t>Competitive </a:t>
              </a:r>
              <a:r>
                <a:rPr lang="en-US" sz="1700" b="1">
                  <a:latin typeface="Palatino Linotype"/>
                </a:rPr>
                <a:t>Rivalry</a:t>
              </a:r>
              <a:br>
                <a:rPr lang="en-US" sz="1700" b="1">
                  <a:latin typeface="Palatino Linotype"/>
                </a:rPr>
              </a:br>
              <a:r>
                <a:rPr lang="en-US" sz="1700">
                  <a:latin typeface="Palatino Linotype"/>
                </a:rPr>
                <a:t>Competitive</a:t>
              </a:r>
              <a:r>
                <a:rPr lang="en-US" sz="1700">
                  <a:latin typeface="Palatino Linotype"/>
                  <a:ea typeface="+mn-lt"/>
                  <a:cs typeface="+mn-lt"/>
                </a:rPr>
                <a:t> rivalry </a:t>
              </a:r>
              <a:r>
                <a:rPr lang="en-US" sz="1700" b="0" i="0" kern="1200">
                  <a:effectLst/>
                  <a:latin typeface="Palatino Linotype"/>
                  <a:ea typeface="+mn-lt"/>
                  <a:cs typeface="+mn-lt"/>
                </a:rPr>
                <a:t>is </a:t>
              </a:r>
              <a:r>
                <a:rPr lang="en-US" sz="1700">
                  <a:latin typeface="Palatino Linotype"/>
                  <a:ea typeface="+mn-lt"/>
                  <a:cs typeface="+mn-lt"/>
                </a:rPr>
                <a:t>moderate</a:t>
              </a:r>
              <a:r>
                <a:rPr lang="en-US" sz="1700" b="0" i="0" kern="1200">
                  <a:effectLst/>
                  <a:latin typeface="Palatino Linotype"/>
                  <a:ea typeface="+mn-lt"/>
                  <a:cs typeface="+mn-lt"/>
                </a:rPr>
                <a:t>, with </a:t>
              </a:r>
              <a:r>
                <a:rPr lang="en-US" sz="1700">
                  <a:latin typeface="Palatino Linotype"/>
                  <a:ea typeface="+mn-lt"/>
                  <a:cs typeface="+mn-lt"/>
                </a:rPr>
                <a:t>our centralized approach and professionalism setting us apart from scattered, small vendors. However, vigilance and continuous innovation are necessary to maintain our competitive edge</a:t>
              </a:r>
              <a:r>
                <a:rPr lang="en-US" sz="1700" b="0" i="0" kern="1200">
                  <a:effectLst/>
                  <a:latin typeface="Palatino Linotype"/>
                  <a:ea typeface="+mn-lt"/>
                  <a:cs typeface="+mn-lt"/>
                </a:rPr>
                <a:t>.</a:t>
              </a:r>
              <a:endParaRPr lang="en-US">
                <a:latin typeface="Palatino Linotype"/>
                <a:ea typeface="+mn-lt"/>
                <a:cs typeface="+mn-lt"/>
              </a:endParaRPr>
            </a:p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700" b="0" kern="1200">
                <a:latin typeface="Palatino Linotype" panose="02040502050505030304" pitchFamily="18" charset="0"/>
              </a:endParaRPr>
            </a:p>
          </p:txBody>
        </p:sp>
      </p:grpSp>
      <p:sp>
        <p:nvSpPr>
          <p:cNvPr id="30" name="Title 1">
            <a:extLst>
              <a:ext uri="{FF2B5EF4-FFF2-40B4-BE49-F238E27FC236}">
                <a16:creationId xmlns:a16="http://schemas.microsoft.com/office/drawing/2014/main" id="{CC551711-08B5-18BB-0AC5-E4B1A9C49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810" y="228279"/>
            <a:ext cx="9958381" cy="1205557"/>
          </a:xfrm>
        </p:spPr>
        <p:txBody>
          <a:bodyPr/>
          <a:lstStyle/>
          <a:p>
            <a:pPr algn="ctr"/>
            <a:r>
              <a:rPr lang="en-US" i="0">
                <a:effectLst/>
              </a:rPr>
              <a:t>Porter’s Five Forces</a:t>
            </a:r>
            <a:endParaRPr lang="en-001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5D24744E-B2B9-62FA-463A-478E67C6E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306B-CA6C-4594-B96A-16C52CA088E3}" type="slidenum">
              <a:rPr lang="en-001" sz="1600" b="0" smtClean="0"/>
              <a:t>18</a:t>
            </a:fld>
            <a:endParaRPr lang="en-001" sz="1600" b="0"/>
          </a:p>
        </p:txBody>
      </p:sp>
    </p:spTree>
    <p:extLst>
      <p:ext uri="{BB962C8B-B14F-4D97-AF65-F5344CB8AC3E}">
        <p14:creationId xmlns:p14="http://schemas.microsoft.com/office/powerpoint/2010/main" val="423065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CAA0C62-06AC-CDD1-AEFE-4ADA7F014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1544" y="4719484"/>
            <a:ext cx="6288911" cy="1655762"/>
          </a:xfrm>
        </p:spPr>
        <p:txBody>
          <a:bodyPr anchor="ctr">
            <a:normAutofit/>
          </a:bodyPr>
          <a:lstStyle/>
          <a:p>
            <a:r>
              <a:rPr lang="en-US" sz="4100" i="1" dirty="0">
                <a:latin typeface="Palatino Linotype" panose="02040502050505030304" pitchFamily="18" charset="0"/>
              </a:rPr>
              <a:t>Navigate your path to graduate admission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FFB5D9EA-9156-38D2-F2D9-393B96126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7485" y="407424"/>
            <a:ext cx="5397030" cy="4312060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23373CD-02A8-08C7-3ECD-5AA6CDFC1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306B-CA6C-4594-B96A-16C52CA088E3}" type="slidenum">
              <a:rPr lang="en-001" smtClean="0"/>
              <a:t>2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353089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B482C-72B6-D30E-6B8C-06DAC3054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DE34D-F2D2-0A7E-C4F7-84B95358D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i="0" dirty="0">
                <a:effectLst/>
              </a:rPr>
              <a:t>Students feel lost in the Grad School Maze!</a:t>
            </a:r>
            <a:endParaRPr lang="en-US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The graduate school application process is</a:t>
            </a:r>
            <a:r>
              <a:rPr lang="en-US" b="1" i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</a:rPr>
              <a:t> complex </a:t>
            </a:r>
            <a:r>
              <a:rPr lang="en-US" i="0" dirty="0">
                <a:effectLst/>
              </a:rPr>
              <a:t>and</a:t>
            </a:r>
            <a:r>
              <a:rPr lang="en-US" b="1" i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</a:rPr>
              <a:t> confusing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63E64"/>
                </a:solidFill>
              </a:rPr>
              <a:t>Unlike undergraduate admissions</a:t>
            </a:r>
            <a:r>
              <a:rPr lang="en-US" dirty="0"/>
              <a:t>, graduate admissions are field-specific and put a far greater emphasis on research</a:t>
            </a:r>
            <a:endParaRPr lang="en-US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Students struggle to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600" i="1" dirty="0">
                <a:effectLst/>
              </a:rPr>
              <a:t>Identify research interests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600" i="1" dirty="0">
                <a:effectLst/>
              </a:rPr>
              <a:t>Find relevant programs and professors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600" i="1" dirty="0">
                <a:effectLst/>
              </a:rPr>
              <a:t>Connect with experienced mentors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0F6FD-C62B-4923-6939-86E04411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306B-CA6C-4594-B96A-16C52CA088E3}" type="slidenum">
              <a:rPr lang="en-001" sz="1600" smtClean="0"/>
              <a:t>3</a:t>
            </a:fld>
            <a:endParaRPr lang="en-001" sz="1600"/>
          </a:p>
        </p:txBody>
      </p:sp>
      <p:pic>
        <p:nvPicPr>
          <p:cNvPr id="1026" name="Picture 2" descr="Problem solving - Free education icons">
            <a:extLst>
              <a:ext uri="{FF2B5EF4-FFF2-40B4-BE49-F238E27FC236}">
                <a16:creationId xmlns:a16="http://schemas.microsoft.com/office/drawing/2014/main" id="{5AC0B745-E504-FEA4-DE1E-8B98B4FCDE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5" t="10774" r="17405" b="10898"/>
          <a:stretch/>
        </p:blipFill>
        <p:spPr bwMode="auto">
          <a:xfrm>
            <a:off x="10596932" y="365125"/>
            <a:ext cx="1259093" cy="155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278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189D8-ABBF-0048-A00F-93A213E25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Solution: </a:t>
            </a:r>
            <a:r>
              <a:rPr lang="en-US" err="1"/>
              <a:t>GradCompass</a:t>
            </a:r>
            <a:endParaRPr lang="en-00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4A97AD-E9DD-F4F0-5F75-79C13DC561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/>
                  <a:t>GradCompass</a:t>
                </a:r>
                <a:r>
                  <a:rPr lang="en-US" sz="2400" dirty="0"/>
                  <a:t> aims to be a personalized guide for prospective graduate school applicants</a:t>
                </a:r>
              </a:p>
              <a:p>
                <a:r>
                  <a:rPr lang="en-US" sz="2400" dirty="0"/>
                  <a:t>Empower students with the resources and support their need</a:t>
                </a:r>
              </a:p>
              <a:p>
                <a:r>
                  <a:rPr lang="en-US" sz="2400" dirty="0"/>
                  <a:t>We offer a tiered approach:</a:t>
                </a:r>
              </a:p>
              <a:p>
                <a:pPr lvl="1"/>
                <a:r>
                  <a:rPr lang="en-US" sz="2200" b="1" dirty="0">
                    <a:solidFill>
                      <a:srgbClr val="163E64"/>
                    </a:solidFill>
                  </a:rPr>
                  <a:t>Free Tier:</a:t>
                </a:r>
                <a:r>
                  <a:rPr lang="en-US" sz="2200" dirty="0"/>
                  <a:t> Access general resources, program directories, and profile building tools</a:t>
                </a:r>
              </a:p>
              <a:p>
                <a:pPr lvl="1"/>
                <a:r>
                  <a:rPr lang="en-US" sz="2200" b="1" dirty="0">
                    <a:solidFill>
                      <a:srgbClr val="163E64"/>
                    </a:solidFill>
                  </a:rPr>
                  <a:t>Pay-per-service:</a:t>
                </a:r>
                <a:r>
                  <a:rPr lang="en-US" sz="2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200" dirty="0"/>
                  <a:t>Connect with relevant mentors for personalized guidance</a:t>
                </a:r>
              </a:p>
              <a:p>
                <a:pPr lvl="1"/>
                <a:r>
                  <a:rPr lang="en-US" sz="2200" b="1" dirty="0">
                    <a:solidFill>
                      <a:srgbClr val="163E64"/>
                    </a:solidFill>
                  </a:rPr>
                  <a:t>Subscription Model: </a:t>
                </a:r>
                <a:r>
                  <a:rPr lang="en-US" sz="2200" dirty="0"/>
                  <a:t>Get exclusive features like:</a:t>
                </a:r>
              </a:p>
              <a:p>
                <a:pPr lvl="2"/>
                <a:r>
                  <a:rPr lang="en-US" sz="2200" dirty="0"/>
                  <a:t>Free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/>
                  <a:t>-number of mentor consultations</a:t>
                </a:r>
                <a:r>
                  <a:rPr lang="en-US" sz="2200" dirty="0">
                    <a:solidFill>
                      <a:srgbClr val="C00000"/>
                    </a:solidFill>
                  </a:rPr>
                  <a:t>/month</a:t>
                </a:r>
              </a:p>
              <a:p>
                <a:pPr lvl="2"/>
                <a:r>
                  <a:rPr lang="en-US" sz="2200" dirty="0"/>
                  <a:t>AI-powered university comparison tool</a:t>
                </a:r>
              </a:p>
              <a:p>
                <a:pPr lvl="2"/>
                <a:r>
                  <a:rPr lang="en-US" sz="2200" dirty="0"/>
                  <a:t>Free essays/research proposal review requests</a:t>
                </a:r>
                <a:r>
                  <a:rPr lang="en-US" sz="2200" dirty="0">
                    <a:solidFill>
                      <a:srgbClr val="C00000"/>
                    </a:solidFill>
                  </a:rPr>
                  <a:t>/month</a:t>
                </a:r>
                <a:endParaRPr lang="en-001" sz="22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4A97AD-E9DD-F4F0-5F75-79C13DC561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812" t="-1828" r="-464"/>
                </a:stretch>
              </a:blipFill>
            </p:spPr>
            <p:txBody>
              <a:bodyPr/>
              <a:lstStyle/>
              <a:p>
                <a:r>
                  <a:rPr lang="en-001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9CB197-2C76-1A1C-99A4-C887AB4D8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306B-CA6C-4594-B96A-16C52CA088E3}" type="slidenum">
              <a:rPr lang="en-001" sz="1600" smtClean="0"/>
              <a:t>4</a:t>
            </a:fld>
            <a:endParaRPr lang="en-001" sz="1600"/>
          </a:p>
        </p:txBody>
      </p:sp>
    </p:spTree>
    <p:extLst>
      <p:ext uri="{BB962C8B-B14F-4D97-AF65-F5344CB8AC3E}">
        <p14:creationId xmlns:p14="http://schemas.microsoft.com/office/powerpoint/2010/main" val="247802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1E09D-9D9B-EEF6-8117-5A3F45770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Unique Selling Proposition (USP)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0372F-2020-D12E-1E32-0F6874C93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Why Choose </a:t>
            </a:r>
            <a:r>
              <a:rPr lang="en-US" b="1" dirty="0" err="1"/>
              <a:t>GradCompass</a:t>
            </a:r>
            <a:r>
              <a:rPr lang="en-US" b="1" dirty="0"/>
              <a:t>?</a:t>
            </a:r>
          </a:p>
          <a:p>
            <a:pPr marL="0" indent="0" algn="ctr">
              <a:buNone/>
            </a:pPr>
            <a:r>
              <a:rPr lang="en-US" sz="2200" dirty="0" err="1"/>
              <a:t>GradCompass</a:t>
            </a:r>
            <a:r>
              <a:rPr lang="en-US" sz="2200" dirty="0"/>
              <a:t> is a </a:t>
            </a:r>
            <a:r>
              <a:rPr lang="en-US" sz="2200" b="1" dirty="0"/>
              <a:t>one-stop-shop for graduate school applicants</a:t>
            </a:r>
            <a:r>
              <a:rPr lang="en-US" sz="2200" dirty="0"/>
              <a:t>. It combines a </a:t>
            </a:r>
            <a:r>
              <a:rPr lang="en-US" sz="2200" dirty="0">
                <a:solidFill>
                  <a:srgbClr val="7030A0"/>
                </a:solidFill>
              </a:rPr>
              <a:t>free tier with valuable resources</a:t>
            </a:r>
            <a:r>
              <a:rPr lang="en-US" sz="2200" dirty="0"/>
              <a:t>, a </a:t>
            </a:r>
            <a:r>
              <a:rPr lang="en-US" sz="2200" dirty="0">
                <a:solidFill>
                  <a:srgbClr val="00B050"/>
                </a:solidFill>
              </a:rPr>
              <a:t>pay-per-service option for mentorship</a:t>
            </a:r>
            <a:r>
              <a:rPr lang="en-US" sz="2200" dirty="0"/>
              <a:t>, and a feature-rich subscription model with an </a:t>
            </a:r>
            <a:r>
              <a:rPr lang="en-US" sz="2200" dirty="0">
                <a:solidFill>
                  <a:srgbClr val="0070C0"/>
                </a:solidFill>
              </a:rPr>
              <a:t>AI-powered university comparison tool </a:t>
            </a:r>
            <a:r>
              <a:rPr lang="en-US" sz="2200" dirty="0"/>
              <a:t>and essay review service.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D64ABBF-4A12-272F-10A3-DC671CCA7D22}"/>
              </a:ext>
            </a:extLst>
          </p:cNvPr>
          <p:cNvGrpSpPr/>
          <p:nvPr/>
        </p:nvGrpSpPr>
        <p:grpSpPr>
          <a:xfrm>
            <a:off x="2001145" y="3747883"/>
            <a:ext cx="4056110" cy="1330959"/>
            <a:chOff x="1342468" y="1219890"/>
            <a:chExt cx="4722854" cy="1439985"/>
          </a:xfrm>
          <a:solidFill>
            <a:srgbClr val="7030A0"/>
          </a:solidFill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2BB61EB-15F7-6A6F-B5BE-3914BFCB22B7}"/>
                </a:ext>
              </a:extLst>
            </p:cNvPr>
            <p:cNvSpPr/>
            <p:nvPr/>
          </p:nvSpPr>
          <p:spPr>
            <a:xfrm>
              <a:off x="1342468" y="1219890"/>
              <a:ext cx="4722854" cy="1439985"/>
            </a:xfrm>
            <a:prstGeom prst="round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001" sz="2000"/>
            </a:p>
          </p:txBody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5442C2AE-49EE-A242-0608-8376372EC5B2}"/>
                </a:ext>
              </a:extLst>
            </p:cNvPr>
            <p:cNvSpPr txBox="1"/>
            <p:nvPr/>
          </p:nvSpPr>
          <p:spPr>
            <a:xfrm>
              <a:off x="1412762" y="1290184"/>
              <a:ext cx="4582266" cy="129939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dirty="0">
                  <a:latin typeface="Palatino Linotype" panose="02040502050505030304" pitchFamily="18" charset="0"/>
                </a:rPr>
                <a:t>Graduate Studies!</a:t>
              </a:r>
              <a:endParaRPr lang="en-US" sz="2000" b="1" i="0" kern="1200" dirty="0">
                <a:effectLst/>
                <a:latin typeface="Palatino Linotype" panose="02040502050505030304" pitchFamily="18" charset="0"/>
              </a:endParaRPr>
            </a:p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>
                  <a:latin typeface="Palatino Linotype" panose="02040502050505030304" pitchFamily="18" charset="0"/>
                </a:rPr>
                <a:t>O</a:t>
              </a:r>
              <a:r>
                <a:rPr lang="en-US" sz="2000" b="0" i="0" kern="1200" dirty="0">
                  <a:effectLst/>
                  <a:latin typeface="Palatino Linotype" panose="02040502050505030304" pitchFamily="18" charset="0"/>
                </a:rPr>
                <a:t>ur focus is on MS and PhD</a:t>
              </a:r>
              <a:br>
                <a:rPr lang="en-US" sz="2000" b="0" i="0" kern="1200" dirty="0">
                  <a:effectLst/>
                  <a:latin typeface="Palatino Linotype" panose="02040502050505030304" pitchFamily="18" charset="0"/>
                </a:rPr>
              </a:br>
              <a:r>
                <a:rPr lang="en-US" sz="2000" b="0" i="0" kern="1200" dirty="0">
                  <a:effectLst/>
                  <a:latin typeface="Palatino Linotype" panose="02040502050505030304" pitchFamily="18" charset="0"/>
                </a:rPr>
                <a:t>Emphasis on research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1C3587-A140-3AAB-4CF5-3714AEF9D833}"/>
              </a:ext>
            </a:extLst>
          </p:cNvPr>
          <p:cNvGrpSpPr/>
          <p:nvPr/>
        </p:nvGrpSpPr>
        <p:grpSpPr>
          <a:xfrm>
            <a:off x="6134745" y="3747882"/>
            <a:ext cx="4056110" cy="1330959"/>
            <a:chOff x="1342468" y="1219890"/>
            <a:chExt cx="4722854" cy="1439985"/>
          </a:xfrm>
          <a:solidFill>
            <a:srgbClr val="00B050"/>
          </a:solidFill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ECCEB95-F4C8-D02D-73AF-E28482F4A2A3}"/>
                </a:ext>
              </a:extLst>
            </p:cNvPr>
            <p:cNvSpPr/>
            <p:nvPr/>
          </p:nvSpPr>
          <p:spPr>
            <a:xfrm>
              <a:off x="1342468" y="1219890"/>
              <a:ext cx="4722854" cy="1439985"/>
            </a:xfrm>
            <a:prstGeom prst="round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001" sz="2000"/>
            </a:p>
          </p:txBody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6E9F0D86-79A1-617F-AE2B-CE4A1774AC13}"/>
                </a:ext>
              </a:extLst>
            </p:cNvPr>
            <p:cNvSpPr txBox="1"/>
            <p:nvPr/>
          </p:nvSpPr>
          <p:spPr>
            <a:xfrm>
              <a:off x="1412762" y="1290184"/>
              <a:ext cx="4582266" cy="129939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i="0" kern="1200">
                  <a:effectLst/>
                  <a:latin typeface="Palatino Linotype" panose="02040502050505030304" pitchFamily="18" charset="0"/>
                </a:rPr>
                <a:t>Affordable</a:t>
              </a:r>
            </a:p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0" i="0" kern="1200">
                  <a:effectLst/>
                  <a:latin typeface="Palatino Linotype" panose="02040502050505030304" pitchFamily="18" charset="0"/>
                </a:rPr>
                <a:t>Flexible options to fit</a:t>
              </a:r>
              <a:br>
                <a:rPr lang="en-US" sz="2000" b="0" i="0" kern="1200">
                  <a:effectLst/>
                  <a:latin typeface="Palatino Linotype" panose="02040502050505030304" pitchFamily="18" charset="0"/>
                </a:rPr>
              </a:br>
              <a:r>
                <a:rPr lang="en-US" sz="2000" b="0" i="0" kern="1200">
                  <a:effectLst/>
                  <a:latin typeface="Palatino Linotype" panose="02040502050505030304" pitchFamily="18" charset="0"/>
                </a:rPr>
                <a:t>your needs</a:t>
              </a:r>
            </a:p>
          </p:txBody>
        </p:sp>
      </p:grp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60F09347-4699-F6CB-0B17-EE58B1A2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306B-CA6C-4594-B96A-16C52CA088E3}" type="slidenum">
              <a:rPr lang="en-001" sz="1600" b="0" smtClean="0"/>
              <a:t>5</a:t>
            </a:fld>
            <a:endParaRPr lang="en-001" sz="1600" b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465B07-FC47-C618-8A5B-9333BD8BBEF1}"/>
              </a:ext>
            </a:extLst>
          </p:cNvPr>
          <p:cNvGrpSpPr/>
          <p:nvPr/>
        </p:nvGrpSpPr>
        <p:grpSpPr>
          <a:xfrm>
            <a:off x="2001145" y="5153974"/>
            <a:ext cx="4056110" cy="1330959"/>
            <a:chOff x="1342468" y="1219890"/>
            <a:chExt cx="4722854" cy="1439985"/>
          </a:xfrm>
          <a:solidFill>
            <a:srgbClr val="7030A0"/>
          </a:solidFill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A42FEF5-2E3F-AEE1-D8C8-40FC9365783F}"/>
                </a:ext>
              </a:extLst>
            </p:cNvPr>
            <p:cNvSpPr/>
            <p:nvPr/>
          </p:nvSpPr>
          <p:spPr>
            <a:xfrm>
              <a:off x="1342468" y="1219890"/>
              <a:ext cx="4722854" cy="1439985"/>
            </a:xfrm>
            <a:prstGeom prst="round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001" sz="2000"/>
            </a:p>
          </p:txBody>
        </p:sp>
        <p:sp>
          <p:nvSpPr>
            <p:cNvPr id="7" name="Rectangle: Rounded Corners 4">
              <a:extLst>
                <a:ext uri="{FF2B5EF4-FFF2-40B4-BE49-F238E27FC236}">
                  <a16:creationId xmlns:a16="http://schemas.microsoft.com/office/drawing/2014/main" id="{F3CA67A3-0358-A378-56CD-02AFABE61831}"/>
                </a:ext>
              </a:extLst>
            </p:cNvPr>
            <p:cNvSpPr txBox="1"/>
            <p:nvPr/>
          </p:nvSpPr>
          <p:spPr>
            <a:xfrm>
              <a:off x="1412762" y="1290184"/>
              <a:ext cx="4582266" cy="129939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i="0" kern="1200" dirty="0">
                  <a:effectLst/>
                  <a:latin typeface="Palatino Linotype" panose="02040502050505030304" pitchFamily="18" charset="0"/>
                </a:rPr>
                <a:t>Comprehensive</a:t>
              </a:r>
            </a:p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0" i="0" kern="1200" dirty="0">
                  <a:effectLst/>
                  <a:latin typeface="Palatino Linotype" panose="02040502050505030304" pitchFamily="18" charset="0"/>
                </a:rPr>
                <a:t>All the resources you need in</a:t>
              </a:r>
              <a:br>
                <a:rPr lang="en-US" sz="2000" b="0" i="0" kern="1200" dirty="0">
                  <a:effectLst/>
                  <a:latin typeface="Palatino Linotype" panose="02040502050505030304" pitchFamily="18" charset="0"/>
                </a:rPr>
              </a:br>
              <a:r>
                <a:rPr lang="en-US" sz="2000" b="0" i="0" kern="1200" dirty="0">
                  <a:effectLst/>
                  <a:latin typeface="Palatino Linotype" panose="02040502050505030304" pitchFamily="18" charset="0"/>
                </a:rPr>
                <a:t> one place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D83E0DF-22BA-1FC2-E22F-7D8517158C9C}"/>
              </a:ext>
            </a:extLst>
          </p:cNvPr>
          <p:cNvGrpSpPr/>
          <p:nvPr/>
        </p:nvGrpSpPr>
        <p:grpSpPr>
          <a:xfrm>
            <a:off x="6134745" y="5153973"/>
            <a:ext cx="4056110" cy="1330959"/>
            <a:chOff x="1342468" y="1219890"/>
            <a:chExt cx="4722854" cy="1439985"/>
          </a:xfrm>
          <a:solidFill>
            <a:srgbClr val="0070C0"/>
          </a:solidFill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F99E665-88A7-D240-5223-CE173E73E4BF}"/>
                </a:ext>
              </a:extLst>
            </p:cNvPr>
            <p:cNvSpPr/>
            <p:nvPr/>
          </p:nvSpPr>
          <p:spPr>
            <a:xfrm>
              <a:off x="1342468" y="1219890"/>
              <a:ext cx="4722854" cy="1439985"/>
            </a:xfrm>
            <a:prstGeom prst="round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001" sz="2000"/>
            </a:p>
          </p:txBody>
        </p:sp>
        <p:sp>
          <p:nvSpPr>
            <p:cNvPr id="22" name="Rectangle: Rounded Corners 4">
              <a:extLst>
                <a:ext uri="{FF2B5EF4-FFF2-40B4-BE49-F238E27FC236}">
                  <a16:creationId xmlns:a16="http://schemas.microsoft.com/office/drawing/2014/main" id="{F06D9AAB-4E50-D566-E677-174C14229BA8}"/>
                </a:ext>
              </a:extLst>
            </p:cNvPr>
            <p:cNvSpPr txBox="1"/>
            <p:nvPr/>
          </p:nvSpPr>
          <p:spPr>
            <a:xfrm>
              <a:off x="1412762" y="1290184"/>
              <a:ext cx="4582266" cy="129939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i="0" kern="1200" dirty="0">
                  <a:effectLst/>
                  <a:latin typeface="Palatino Linotype" panose="02040502050505030304" pitchFamily="18" charset="0"/>
                </a:rPr>
                <a:t>Innovation</a:t>
              </a:r>
            </a:p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0" i="0" kern="1200" dirty="0">
                  <a:effectLst/>
                  <a:latin typeface="Palatino Linotype" panose="02040502050505030304" pitchFamily="18" charset="0"/>
                </a:rPr>
                <a:t>AI power – “Retrieval-Augmented Generation (RAG)”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3023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33445659-B44D-0FAA-B4C1-8458AEB81198}"/>
              </a:ext>
            </a:extLst>
          </p:cNvPr>
          <p:cNvGrpSpPr/>
          <p:nvPr/>
        </p:nvGrpSpPr>
        <p:grpSpPr>
          <a:xfrm>
            <a:off x="1042074" y="1513840"/>
            <a:ext cx="5021309" cy="1638891"/>
            <a:chOff x="1342468" y="1219890"/>
            <a:chExt cx="4722854" cy="1439985"/>
          </a:xfrm>
          <a:solidFill>
            <a:schemeClr val="accent2">
              <a:lumMod val="75000"/>
            </a:schemeClr>
          </a:solidFill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D99C141F-0C0C-2DC4-09D8-EDDC12C5DF75}"/>
                </a:ext>
              </a:extLst>
            </p:cNvPr>
            <p:cNvSpPr/>
            <p:nvPr/>
          </p:nvSpPr>
          <p:spPr>
            <a:xfrm>
              <a:off x="1342468" y="1219890"/>
              <a:ext cx="4722854" cy="1439985"/>
            </a:xfrm>
            <a:prstGeom prst="round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001" sz="1700"/>
            </a:p>
          </p:txBody>
        </p:sp>
        <p:sp>
          <p:nvSpPr>
            <p:cNvPr id="20" name="Rectangle: Rounded Corners 4">
              <a:extLst>
                <a:ext uri="{FF2B5EF4-FFF2-40B4-BE49-F238E27FC236}">
                  <a16:creationId xmlns:a16="http://schemas.microsoft.com/office/drawing/2014/main" id="{F1CF241A-7DEE-80AB-DDC0-A53A86EBA082}"/>
                </a:ext>
              </a:extLst>
            </p:cNvPr>
            <p:cNvSpPr txBox="1"/>
            <p:nvPr/>
          </p:nvSpPr>
          <p:spPr>
            <a:xfrm>
              <a:off x="1412762" y="1290184"/>
              <a:ext cx="4582266" cy="129939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i="0" kern="1200" dirty="0">
                  <a:effectLst/>
                  <a:latin typeface="Palatino Linotype" panose="02040502050505030304" pitchFamily="18" charset="0"/>
                </a:rPr>
                <a:t>Threat of New Entrants</a:t>
              </a:r>
            </a:p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b="0" i="0" kern="1200" dirty="0">
                  <a:effectLst/>
                  <a:latin typeface="Palatino Linotype" panose="02040502050505030304" pitchFamily="18" charset="0"/>
                </a:rPr>
                <a:t>The educational technology industry is </a:t>
              </a:r>
              <a:br>
                <a:rPr lang="en-US" sz="1700" b="0" i="0" kern="1200" dirty="0">
                  <a:effectLst/>
                  <a:latin typeface="Palatino Linotype" panose="02040502050505030304" pitchFamily="18" charset="0"/>
                </a:rPr>
              </a:br>
              <a:r>
                <a:rPr lang="en-US" sz="1700" b="0" i="0" kern="1200" dirty="0">
                  <a:effectLst/>
                  <a:latin typeface="Palatino Linotype" panose="02040502050505030304" pitchFamily="18" charset="0"/>
                </a:rPr>
                <a:t>relatively easy to enter, but it can be difficult to establish a strong brand and large network</a:t>
              </a:r>
              <a:endParaRPr lang="en-001" sz="1700" b="0" kern="1200" dirty="0"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083F4D6-9BD3-7480-49BF-A6F5264017F1}"/>
              </a:ext>
            </a:extLst>
          </p:cNvPr>
          <p:cNvGrpSpPr/>
          <p:nvPr/>
        </p:nvGrpSpPr>
        <p:grpSpPr>
          <a:xfrm>
            <a:off x="6128617" y="1536972"/>
            <a:ext cx="5021310" cy="1615760"/>
            <a:chOff x="6126677" y="1240214"/>
            <a:chExt cx="4722854" cy="143998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DE422A6-D395-B462-3781-0805B0CC3046}"/>
                </a:ext>
              </a:extLst>
            </p:cNvPr>
            <p:cNvSpPr/>
            <p:nvPr/>
          </p:nvSpPr>
          <p:spPr>
            <a:xfrm>
              <a:off x="6126677" y="1240214"/>
              <a:ext cx="4722854" cy="1439985"/>
            </a:xfrm>
            <a:prstGeom prst="round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001" sz="1700"/>
            </a:p>
          </p:txBody>
        </p:sp>
        <p:sp>
          <p:nvSpPr>
            <p:cNvPr id="18" name="Rectangle: Rounded Corners 6">
              <a:extLst>
                <a:ext uri="{FF2B5EF4-FFF2-40B4-BE49-F238E27FC236}">
                  <a16:creationId xmlns:a16="http://schemas.microsoft.com/office/drawing/2014/main" id="{A902DCDA-FC47-4403-713C-847FEDCCE5A3}"/>
                </a:ext>
              </a:extLst>
            </p:cNvPr>
            <p:cNvSpPr txBox="1"/>
            <p:nvPr/>
          </p:nvSpPr>
          <p:spPr>
            <a:xfrm>
              <a:off x="6196972" y="1308261"/>
              <a:ext cx="4582266" cy="129939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i="0" kern="1200">
                  <a:effectLst/>
                  <a:latin typeface="Palatino Linotype" panose="02040502050505030304" pitchFamily="18" charset="0"/>
                </a:rPr>
                <a:t>Bargaining Power of Buyers</a:t>
              </a:r>
            </a:p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b="0" i="0" kern="1200">
                  <a:effectLst/>
                  <a:latin typeface="Palatino Linotype" panose="02040502050505030304" pitchFamily="18" charset="0"/>
                </a:rPr>
                <a:t>Students have few options to choose from </a:t>
              </a:r>
              <a:br>
                <a:rPr lang="en-US" sz="1700" b="0" i="0" kern="1200">
                  <a:effectLst/>
                  <a:latin typeface="Palatino Linotype" panose="02040502050505030304" pitchFamily="18" charset="0"/>
                </a:rPr>
              </a:br>
              <a:r>
                <a:rPr lang="en-US" sz="1700" b="0" i="0" kern="1200">
                  <a:effectLst/>
                  <a:latin typeface="Palatino Linotype" panose="02040502050505030304" pitchFamily="18" charset="0"/>
                </a:rPr>
                <a:t>when it comes to graduate school guidance platforms</a:t>
              </a:r>
              <a:endParaRPr lang="en-001" sz="1700" b="0" kern="1200"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1233C02-0973-6CFE-2B7D-3443812EF45B}"/>
              </a:ext>
            </a:extLst>
          </p:cNvPr>
          <p:cNvGrpSpPr/>
          <p:nvPr/>
        </p:nvGrpSpPr>
        <p:grpSpPr>
          <a:xfrm>
            <a:off x="1043291" y="3213296"/>
            <a:ext cx="5021310" cy="1629616"/>
            <a:chOff x="1343613" y="2690772"/>
            <a:chExt cx="4722854" cy="1439985"/>
          </a:xfrm>
          <a:solidFill>
            <a:schemeClr val="accent6">
              <a:lumMod val="75000"/>
            </a:schemeClr>
          </a:solidFill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3715179-9CB0-D690-D3E2-DC47316A25BF}"/>
                </a:ext>
              </a:extLst>
            </p:cNvPr>
            <p:cNvSpPr/>
            <p:nvPr/>
          </p:nvSpPr>
          <p:spPr>
            <a:xfrm>
              <a:off x="1343613" y="2690772"/>
              <a:ext cx="4722854" cy="1439985"/>
            </a:xfrm>
            <a:prstGeom prst="round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001" sz="1700"/>
            </a:p>
          </p:txBody>
        </p:sp>
        <p:sp>
          <p:nvSpPr>
            <p:cNvPr id="16" name="Rectangle: Rounded Corners 8">
              <a:extLst>
                <a:ext uri="{FF2B5EF4-FFF2-40B4-BE49-F238E27FC236}">
                  <a16:creationId xmlns:a16="http://schemas.microsoft.com/office/drawing/2014/main" id="{30972118-7D34-9F45-FA07-A2105E173A7A}"/>
                </a:ext>
              </a:extLst>
            </p:cNvPr>
            <p:cNvSpPr txBox="1"/>
            <p:nvPr/>
          </p:nvSpPr>
          <p:spPr>
            <a:xfrm>
              <a:off x="1413907" y="2761066"/>
              <a:ext cx="4582266" cy="129939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i="0" kern="1200" dirty="0">
                  <a:effectLst/>
                  <a:latin typeface="Palatino Linotype" panose="02040502050505030304" pitchFamily="18" charset="0"/>
                </a:rPr>
                <a:t>Bargaining Power of Suppliers</a:t>
              </a:r>
            </a:p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b="0" i="0" kern="1200" dirty="0">
                  <a:effectLst/>
                  <a:latin typeface="Palatino Linotype" panose="02040502050505030304" pitchFamily="18" charset="0"/>
                </a:rPr>
                <a:t>There are a variety of suppliers of resources and </a:t>
              </a:r>
              <a:br>
                <a:rPr lang="en-US" sz="1700" b="0" i="0" kern="1200" dirty="0">
                  <a:effectLst/>
                  <a:latin typeface="Palatino Linotype" panose="02040502050505030304" pitchFamily="18" charset="0"/>
                </a:rPr>
              </a:br>
              <a:r>
                <a:rPr lang="en-US" sz="1700" b="0" i="0" kern="1200" dirty="0">
                  <a:effectLst/>
                  <a:latin typeface="Palatino Linotype" panose="02040502050505030304" pitchFamily="18" charset="0"/>
                </a:rPr>
                <a:t>services that can be used to create a graduate</a:t>
              </a:r>
              <a:br>
                <a:rPr lang="en-US" sz="1700" b="0" i="0" kern="1200" dirty="0">
                  <a:effectLst/>
                  <a:latin typeface="Palatino Linotype" panose="02040502050505030304" pitchFamily="18" charset="0"/>
                </a:rPr>
              </a:br>
              <a:r>
                <a:rPr lang="en-US" sz="1700" b="0" i="0" kern="1200" dirty="0">
                  <a:effectLst/>
                  <a:latin typeface="Palatino Linotype" panose="02040502050505030304" pitchFamily="18" charset="0"/>
                </a:rPr>
                <a:t> school guidance platform</a:t>
              </a:r>
              <a:endParaRPr lang="en-001" sz="1700" b="0" kern="1200" dirty="0"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C8CDF70-5974-6EED-455D-2AC5DB9CF94B}"/>
              </a:ext>
            </a:extLst>
          </p:cNvPr>
          <p:cNvGrpSpPr/>
          <p:nvPr/>
        </p:nvGrpSpPr>
        <p:grpSpPr>
          <a:xfrm>
            <a:off x="6126481" y="3236156"/>
            <a:ext cx="5021310" cy="1607873"/>
            <a:chOff x="6096000" y="2690772"/>
            <a:chExt cx="4722854" cy="1439985"/>
          </a:xfrm>
          <a:solidFill>
            <a:schemeClr val="accent6">
              <a:lumMod val="75000"/>
            </a:schemeClr>
          </a:solidFill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06F41AD-2F71-A0F4-E93B-CBA8F6E5782B}"/>
                </a:ext>
              </a:extLst>
            </p:cNvPr>
            <p:cNvSpPr/>
            <p:nvPr/>
          </p:nvSpPr>
          <p:spPr>
            <a:xfrm>
              <a:off x="6096000" y="2690772"/>
              <a:ext cx="4722854" cy="1439985"/>
            </a:xfrm>
            <a:prstGeom prst="round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001" sz="1700"/>
            </a:p>
          </p:txBody>
        </p:sp>
        <p:sp>
          <p:nvSpPr>
            <p:cNvPr id="14" name="Rectangle: Rounded Corners 10">
              <a:extLst>
                <a:ext uri="{FF2B5EF4-FFF2-40B4-BE49-F238E27FC236}">
                  <a16:creationId xmlns:a16="http://schemas.microsoft.com/office/drawing/2014/main" id="{5B8D2FF7-72FA-34AD-BE32-88747FB805FE}"/>
                </a:ext>
              </a:extLst>
            </p:cNvPr>
            <p:cNvSpPr txBox="1"/>
            <p:nvPr/>
          </p:nvSpPr>
          <p:spPr>
            <a:xfrm>
              <a:off x="6096000" y="2780672"/>
              <a:ext cx="4582266" cy="129939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i="0" kern="1200" dirty="0">
                  <a:effectLst/>
                  <a:latin typeface="Palatino Linotype" panose="02040502050505030304" pitchFamily="18" charset="0"/>
                </a:rPr>
                <a:t>Threat of Substitutes</a:t>
              </a:r>
            </a:p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b="0" i="0" kern="1200" dirty="0">
                  <a:effectLst/>
                  <a:latin typeface="Palatino Linotype" panose="02040502050505030304" pitchFamily="18" charset="0"/>
                </a:rPr>
                <a:t>There are a few substitute products and services available, such as graduate school guidebooks and online forums</a:t>
              </a:r>
              <a:endParaRPr lang="en-001" sz="1700" b="0" kern="1200" dirty="0"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7EEA050-9D76-2984-0D00-A86B2BB3E396}"/>
              </a:ext>
            </a:extLst>
          </p:cNvPr>
          <p:cNvGrpSpPr/>
          <p:nvPr/>
        </p:nvGrpSpPr>
        <p:grpSpPr>
          <a:xfrm>
            <a:off x="3540059" y="4912756"/>
            <a:ext cx="5021310" cy="1638891"/>
            <a:chOff x="3701128" y="4198124"/>
            <a:chExt cx="4722854" cy="1439985"/>
          </a:xfrm>
          <a:solidFill>
            <a:schemeClr val="accent6">
              <a:lumMod val="75000"/>
            </a:schemeClr>
          </a:solidFill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6E49455-13FA-9CBE-709F-9B0976A75BB5}"/>
                </a:ext>
              </a:extLst>
            </p:cNvPr>
            <p:cNvSpPr/>
            <p:nvPr/>
          </p:nvSpPr>
          <p:spPr>
            <a:xfrm>
              <a:off x="3701128" y="4198124"/>
              <a:ext cx="4722854" cy="1439985"/>
            </a:xfrm>
            <a:prstGeom prst="round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001" sz="1700"/>
            </a:p>
          </p:txBody>
        </p:sp>
        <p:sp>
          <p:nvSpPr>
            <p:cNvPr id="12" name="Rectangle: Rounded Corners 12">
              <a:extLst>
                <a:ext uri="{FF2B5EF4-FFF2-40B4-BE49-F238E27FC236}">
                  <a16:creationId xmlns:a16="http://schemas.microsoft.com/office/drawing/2014/main" id="{981C823A-95DC-91B3-E9D1-344710A04890}"/>
                </a:ext>
              </a:extLst>
            </p:cNvPr>
            <p:cNvSpPr txBox="1"/>
            <p:nvPr/>
          </p:nvSpPr>
          <p:spPr>
            <a:xfrm>
              <a:off x="3771422" y="4268418"/>
              <a:ext cx="4582266" cy="129939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i="0" kern="1200">
                  <a:effectLst/>
                  <a:latin typeface="Palatino Linotype" panose="02040502050505030304" pitchFamily="18" charset="0"/>
                </a:rPr>
                <a:t>Competitive Rivalry</a:t>
              </a:r>
            </a:p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b="0" i="0" kern="1200">
                  <a:effectLst/>
                  <a:latin typeface="Palatino Linotype" panose="02040502050505030304" pitchFamily="18" charset="0"/>
                </a:rPr>
                <a:t>The educational technology industry </a:t>
              </a:r>
              <a:br>
                <a:rPr lang="en-US" sz="1700" b="0" i="0" kern="1200">
                  <a:effectLst/>
                  <a:latin typeface="Palatino Linotype" panose="02040502050505030304" pitchFamily="18" charset="0"/>
                </a:rPr>
              </a:br>
              <a:r>
                <a:rPr lang="en-US" sz="1700" b="0" i="0" kern="1200">
                  <a:effectLst/>
                  <a:latin typeface="Palatino Linotype" panose="02040502050505030304" pitchFamily="18" charset="0"/>
                </a:rPr>
                <a:t>is a competitive landscape, with a number of established players but no one is specifically focusing on graduate admissions</a:t>
              </a:r>
              <a:endParaRPr lang="en-001" sz="1700" b="0" kern="1200">
                <a:latin typeface="Palatino Linotype" panose="02040502050505030304" pitchFamily="18" charset="0"/>
              </a:endParaRPr>
            </a:p>
          </p:txBody>
        </p:sp>
      </p:grpSp>
      <p:sp>
        <p:nvSpPr>
          <p:cNvPr id="30" name="Title 1">
            <a:extLst>
              <a:ext uri="{FF2B5EF4-FFF2-40B4-BE49-F238E27FC236}">
                <a16:creationId xmlns:a16="http://schemas.microsoft.com/office/drawing/2014/main" id="{CC551711-08B5-18BB-0AC5-E4B1A9C49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810" y="228279"/>
            <a:ext cx="9958381" cy="1205557"/>
          </a:xfrm>
        </p:spPr>
        <p:txBody>
          <a:bodyPr/>
          <a:lstStyle/>
          <a:p>
            <a:pPr algn="ctr"/>
            <a:r>
              <a:rPr lang="en-US" i="0">
                <a:effectLst/>
              </a:rPr>
              <a:t>Porter’s Five Forces</a:t>
            </a:r>
            <a:endParaRPr lang="en-001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5D24744E-B2B9-62FA-463A-478E67C6E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306B-CA6C-4594-B96A-16C52CA088E3}" type="slidenum">
              <a:rPr lang="en-001" sz="1600" b="0" smtClean="0"/>
              <a:t>6</a:t>
            </a:fld>
            <a:endParaRPr lang="en-001" sz="1600" b="0"/>
          </a:p>
        </p:txBody>
      </p:sp>
    </p:spTree>
    <p:extLst>
      <p:ext uri="{BB962C8B-B14F-4D97-AF65-F5344CB8AC3E}">
        <p14:creationId xmlns:p14="http://schemas.microsoft.com/office/powerpoint/2010/main" val="2968302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386632" y="2125620"/>
            <a:ext cx="9418800" cy="1268843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/>
              <a:t>RENT-X</a:t>
            </a:r>
            <a:endParaRPr sz="5333"/>
          </a:p>
        </p:txBody>
      </p:sp>
      <p:sp>
        <p:nvSpPr>
          <p:cNvPr id="2" name="Rectangle 1"/>
          <p:cNvSpPr/>
          <p:nvPr/>
        </p:nvSpPr>
        <p:spPr>
          <a:xfrm>
            <a:off x="1969172" y="3671148"/>
            <a:ext cx="8253721" cy="913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" sz="5333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Rent anything, to anyone</a:t>
            </a:r>
            <a:endParaRPr lang="en-US" sz="53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951000" y="648384"/>
            <a:ext cx="7469408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Useful items being Useless</a:t>
            </a:r>
            <a:endParaRPr/>
          </a:p>
        </p:txBody>
      </p:sp>
      <p:sp>
        <p:nvSpPr>
          <p:cNvPr id="489" name="Google Shape;489;p60"/>
          <p:cNvSpPr txBox="1">
            <a:spLocks noGrp="1"/>
          </p:cNvSpPr>
          <p:nvPr>
            <p:ph type="body" idx="1"/>
          </p:nvPr>
        </p:nvSpPr>
        <p:spPr>
          <a:xfrm>
            <a:off x="951000" y="1697233"/>
            <a:ext cx="10290000" cy="439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594" indent="-228594">
              <a:buSzPts val="1100"/>
            </a:pPr>
            <a:r>
              <a:rPr lang="en-US" sz="1867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all have things in our homes that we spent a good chunk of money on, only for it to catch dust after one use.</a:t>
            </a:r>
            <a:endParaRPr sz="186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238" y="3031333"/>
            <a:ext cx="2140111" cy="2453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8816" y="3031333"/>
            <a:ext cx="1887403" cy="245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1189" y="3031334"/>
            <a:ext cx="1702847" cy="245642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63518" y="5558153"/>
            <a:ext cx="1865254" cy="533544"/>
          </a:xfrm>
          <a:prstGeom prst="rect">
            <a:avLst/>
          </a:prstGeom>
          <a:noFill/>
        </p:spPr>
        <p:txBody>
          <a:bodyPr wrap="none" lIns="121920" tIns="60960" rIns="121920" bIns="6096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2667" ker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/>
                <a:cs typeface="Arial"/>
                <a:sym typeface="Arial"/>
              </a:rPr>
              <a:t>17,000 </a:t>
            </a:r>
            <a:r>
              <a:rPr lang="en-US" sz="2667" kern="0" err="1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/>
                <a:cs typeface="Arial"/>
                <a:sym typeface="Arial"/>
              </a:rPr>
              <a:t>pkr</a:t>
            </a:r>
            <a:endParaRPr lang="en-US" sz="2667" kern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latin typeface="Arial"/>
              <a:cs typeface="Arial"/>
              <a:sym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75362" y="5593348"/>
            <a:ext cx="1674496" cy="533544"/>
          </a:xfrm>
          <a:prstGeom prst="rect">
            <a:avLst/>
          </a:prstGeom>
          <a:noFill/>
        </p:spPr>
        <p:txBody>
          <a:bodyPr wrap="none" lIns="121920" tIns="60960" rIns="121920" bIns="6096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2667" ker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/>
                <a:cs typeface="Arial"/>
                <a:sym typeface="Arial"/>
              </a:rPr>
              <a:t>7,500 </a:t>
            </a:r>
            <a:r>
              <a:rPr lang="en-US" sz="2667" kern="0" err="1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/>
                <a:cs typeface="Arial"/>
                <a:sym typeface="Arial"/>
              </a:rPr>
              <a:t>pkr</a:t>
            </a:r>
            <a:endParaRPr lang="en-US" sz="2667" kern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latin typeface="Arial"/>
              <a:cs typeface="Arial"/>
              <a:sym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69891" y="5558153"/>
            <a:ext cx="1865254" cy="533544"/>
          </a:xfrm>
          <a:prstGeom prst="rect">
            <a:avLst/>
          </a:prstGeom>
          <a:noFill/>
        </p:spPr>
        <p:txBody>
          <a:bodyPr wrap="none" lIns="121920" tIns="60960" rIns="121920" bIns="6096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2667" ker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/>
                <a:cs typeface="Arial"/>
                <a:sym typeface="Arial"/>
              </a:rPr>
              <a:t>40,000 </a:t>
            </a:r>
            <a:r>
              <a:rPr lang="en-US" sz="2667" kern="0" err="1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/>
                <a:cs typeface="Arial"/>
                <a:sym typeface="Arial"/>
              </a:rPr>
              <a:t>pkr</a:t>
            </a:r>
            <a:endParaRPr lang="en-US" sz="2667" kern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5"/>
          <p:cNvSpPr txBox="1">
            <a:spLocks noGrp="1"/>
          </p:cNvSpPr>
          <p:nvPr>
            <p:ph type="subTitle" idx="1"/>
          </p:nvPr>
        </p:nvSpPr>
        <p:spPr>
          <a:xfrm>
            <a:off x="950966" y="1593597"/>
            <a:ext cx="6779385" cy="96760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US"/>
              <a:t>Now we have a look at how pricey it is to rent these items:</a:t>
            </a:r>
            <a:endParaRPr/>
          </a:p>
        </p:txBody>
      </p:sp>
      <p:sp>
        <p:nvSpPr>
          <p:cNvPr id="547" name="Google Shape;547;p6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75732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Rent Prices of Items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968" y="2561198"/>
            <a:ext cx="3118881" cy="1917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9701" y="2561198"/>
            <a:ext cx="2660651" cy="19050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0205" y="2561198"/>
            <a:ext cx="2274713" cy="1972228"/>
          </a:xfrm>
          <a:prstGeom prst="rect">
            <a:avLst/>
          </a:prstGeom>
        </p:spPr>
      </p:pic>
      <p:sp>
        <p:nvSpPr>
          <p:cNvPr id="10" name="Google Shape;546;p65"/>
          <p:cNvSpPr txBox="1">
            <a:spLocks/>
          </p:cNvSpPr>
          <p:nvPr/>
        </p:nvSpPr>
        <p:spPr>
          <a:xfrm>
            <a:off x="950967" y="4943184"/>
            <a:ext cx="10284971" cy="96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defTabSz="1219170">
              <a:buClr>
                <a:srgbClr val="3F3533"/>
              </a:buClr>
              <a:buNone/>
            </a:pPr>
            <a:r>
              <a:rPr lang="en-US" sz="1867" kern="0">
                <a:solidFill>
                  <a:srgbClr val="000000"/>
                </a:solidFill>
              </a:rPr>
              <a:t>These ads are too professional and an ordinary person may not be encouraged to put in effort to make these ads.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3e60b96-bc0d-44f7-ab21-2aacff788d3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E4A0EB79039D4BABD0E23ADB4F6E9D" ma:contentTypeVersion="16" ma:contentTypeDescription="Create a new document." ma:contentTypeScope="" ma:versionID="b7fdbdaa67ac858f557c491217843beb">
  <xsd:schema xmlns:xsd="http://www.w3.org/2001/XMLSchema" xmlns:xs="http://www.w3.org/2001/XMLSchema" xmlns:p="http://schemas.microsoft.com/office/2006/metadata/properties" xmlns:ns3="03e60b96-bc0d-44f7-ab21-2aacff788d33" xmlns:ns4="9aadfadd-b12c-4fc4-9d39-afa60eec9c48" targetNamespace="http://schemas.microsoft.com/office/2006/metadata/properties" ma:root="true" ma:fieldsID="7b8bddb49cb12f767082a9abe3402a12" ns3:_="" ns4:_="">
    <xsd:import namespace="03e60b96-bc0d-44f7-ab21-2aacff788d33"/>
    <xsd:import namespace="9aadfadd-b12c-4fc4-9d39-afa60eec9c4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e60b96-bc0d-44f7-ab21-2aacff788d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23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adfadd-b12c-4fc4-9d39-afa60eec9c4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EFEB422-3267-44D4-BB18-131771DEB0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E40CFD-2A55-4E05-B082-64C83C6DBA00}">
  <ds:schemaRefs>
    <ds:schemaRef ds:uri="http://www.w3.org/XML/1998/namespace"/>
    <ds:schemaRef ds:uri="http://purl.org/dc/elements/1.1/"/>
    <ds:schemaRef ds:uri="03e60b96-bc0d-44f7-ab21-2aacff788d33"/>
    <ds:schemaRef ds:uri="9aadfadd-b12c-4fc4-9d39-afa60eec9c48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8C0CBA5-D1B6-4EAE-B3FD-62BE577ADA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e60b96-bc0d-44f7-ab21-2aacff788d33"/>
    <ds:schemaRef ds:uri="9aadfadd-b12c-4fc4-9d39-afa60eec9c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1013</Words>
  <Application>Microsoft Office PowerPoint</Application>
  <PresentationFormat>Widescreen</PresentationFormat>
  <Paragraphs>128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Aptos</vt:lpstr>
      <vt:lpstr>Arial</vt:lpstr>
      <vt:lpstr>Calibri</vt:lpstr>
      <vt:lpstr>Cambria Math</vt:lpstr>
      <vt:lpstr>Crimson Text</vt:lpstr>
      <vt:lpstr>Lato</vt:lpstr>
      <vt:lpstr>Merriweather Light</vt:lpstr>
      <vt:lpstr>Montserrat</vt:lpstr>
      <vt:lpstr>Palatino Linotype</vt:lpstr>
      <vt:lpstr>Times New Roman</vt:lpstr>
      <vt:lpstr>Vidaloka</vt:lpstr>
      <vt:lpstr>Office Theme</vt:lpstr>
      <vt:lpstr>Minimalist Business Slides XL by Slidesgo</vt:lpstr>
      <vt:lpstr>Entrepreneurship CP-1</vt:lpstr>
      <vt:lpstr>PowerPoint Presentation</vt:lpstr>
      <vt:lpstr>Problem</vt:lpstr>
      <vt:lpstr>The Solution: GradCompass</vt:lpstr>
      <vt:lpstr>Unique Selling Proposition (USP)</vt:lpstr>
      <vt:lpstr>Porter’s Five Forces</vt:lpstr>
      <vt:lpstr>RENT-X</vt:lpstr>
      <vt:lpstr>Useful items being Useless</vt:lpstr>
      <vt:lpstr>Rent Prices of Items</vt:lpstr>
      <vt:lpstr>~ English Proverb</vt:lpstr>
      <vt:lpstr>RENT-X</vt:lpstr>
      <vt:lpstr>Unique Selling Proposition</vt:lpstr>
      <vt:lpstr>Porter’s Five Forces</vt:lpstr>
      <vt:lpstr>PowerPoint Presentation</vt:lpstr>
      <vt:lpstr>Problem</vt:lpstr>
      <vt:lpstr>The Solution: Sahara</vt:lpstr>
      <vt:lpstr>Unique Selling Proposition (USP)</vt:lpstr>
      <vt:lpstr>Porter’s Five Forces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GradCompass</dc:title>
  <dc:creator>Muhammad Umer</dc:creator>
  <cp:lastModifiedBy>Muhammad Umer</cp:lastModifiedBy>
  <cp:revision>15</cp:revision>
  <dcterms:created xsi:type="dcterms:W3CDTF">2024-03-14T19:25:59Z</dcterms:created>
  <dcterms:modified xsi:type="dcterms:W3CDTF">2024-03-15T04:18:40Z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0x0101007AE4A0EB79039D4BABD0E23ADB4F6E9D</vt:lpwstr>
  </property>
</Properties>
</file>