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60" r:id="rId4"/>
    <p:sldId id="259" r:id="rId5"/>
    <p:sldId id="261" r:id="rId6"/>
    <p:sldId id="262" r:id="rId7"/>
    <p:sldId id="263" r:id="rId8"/>
    <p:sldId id="264"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132"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0908738-1C50-4C3D-B76B-9D2C1E35EFE0}" type="datetimeFigureOut">
              <a:rPr lang="en-US" smtClean="0"/>
              <a:t>4/22/2024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686593-DB7E-4C65-A5B8-245C83F3480B}" type="slidenum">
              <a:rPr lang="en-US" smtClean="0"/>
              <a:t>‹#›</a:t>
            </a:fld>
            <a:endParaRPr lang="en-US"/>
          </a:p>
        </p:txBody>
      </p:sp>
    </p:spTree>
    <p:extLst>
      <p:ext uri="{BB962C8B-B14F-4D97-AF65-F5344CB8AC3E}">
        <p14:creationId xmlns:p14="http://schemas.microsoft.com/office/powerpoint/2010/main" val="41000352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908738-1C50-4C3D-B76B-9D2C1E35EFE0}" type="datetimeFigureOut">
              <a:rPr lang="en-US" smtClean="0"/>
              <a:t>4/22/2024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686593-DB7E-4C65-A5B8-245C83F3480B}" type="slidenum">
              <a:rPr lang="en-US" smtClean="0"/>
              <a:t>‹#›</a:t>
            </a:fld>
            <a:endParaRPr lang="en-US"/>
          </a:p>
        </p:txBody>
      </p:sp>
    </p:spTree>
    <p:extLst>
      <p:ext uri="{BB962C8B-B14F-4D97-AF65-F5344CB8AC3E}">
        <p14:creationId xmlns:p14="http://schemas.microsoft.com/office/powerpoint/2010/main" val="1684894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908738-1C50-4C3D-B76B-9D2C1E35EFE0}" type="datetimeFigureOut">
              <a:rPr lang="en-US" smtClean="0"/>
              <a:t>4/22/2024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686593-DB7E-4C65-A5B8-245C83F3480B}" type="slidenum">
              <a:rPr lang="en-US" smtClean="0"/>
              <a:t>‹#›</a:t>
            </a:fld>
            <a:endParaRPr lang="en-US"/>
          </a:p>
        </p:txBody>
      </p:sp>
    </p:spTree>
    <p:extLst>
      <p:ext uri="{BB962C8B-B14F-4D97-AF65-F5344CB8AC3E}">
        <p14:creationId xmlns:p14="http://schemas.microsoft.com/office/powerpoint/2010/main" val="13921820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908738-1C50-4C3D-B76B-9D2C1E35EFE0}" type="datetimeFigureOut">
              <a:rPr lang="en-US" smtClean="0"/>
              <a:t>4/22/2024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686593-DB7E-4C65-A5B8-245C83F3480B}" type="slidenum">
              <a:rPr lang="en-US" smtClean="0"/>
              <a:t>‹#›</a:t>
            </a:fld>
            <a:endParaRPr lang="en-US"/>
          </a:p>
        </p:txBody>
      </p:sp>
    </p:spTree>
    <p:extLst>
      <p:ext uri="{BB962C8B-B14F-4D97-AF65-F5344CB8AC3E}">
        <p14:creationId xmlns:p14="http://schemas.microsoft.com/office/powerpoint/2010/main" val="3970128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908738-1C50-4C3D-B76B-9D2C1E35EFE0}" type="datetimeFigureOut">
              <a:rPr lang="en-US" smtClean="0"/>
              <a:t>4/22/2024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686593-DB7E-4C65-A5B8-245C83F3480B}" type="slidenum">
              <a:rPr lang="en-US" smtClean="0"/>
              <a:t>‹#›</a:t>
            </a:fld>
            <a:endParaRPr lang="en-US"/>
          </a:p>
        </p:txBody>
      </p:sp>
    </p:spTree>
    <p:extLst>
      <p:ext uri="{BB962C8B-B14F-4D97-AF65-F5344CB8AC3E}">
        <p14:creationId xmlns:p14="http://schemas.microsoft.com/office/powerpoint/2010/main" val="1932223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0908738-1C50-4C3D-B76B-9D2C1E35EFE0}" type="datetimeFigureOut">
              <a:rPr lang="en-US" smtClean="0"/>
              <a:t>4/22/2024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686593-DB7E-4C65-A5B8-245C83F3480B}" type="slidenum">
              <a:rPr lang="en-US" smtClean="0"/>
              <a:t>‹#›</a:t>
            </a:fld>
            <a:endParaRPr lang="en-US"/>
          </a:p>
        </p:txBody>
      </p:sp>
    </p:spTree>
    <p:extLst>
      <p:ext uri="{BB962C8B-B14F-4D97-AF65-F5344CB8AC3E}">
        <p14:creationId xmlns:p14="http://schemas.microsoft.com/office/powerpoint/2010/main" val="35214256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0908738-1C50-4C3D-B76B-9D2C1E35EFE0}" type="datetimeFigureOut">
              <a:rPr lang="en-US" smtClean="0"/>
              <a:t>4/22/2024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5686593-DB7E-4C65-A5B8-245C83F3480B}" type="slidenum">
              <a:rPr lang="en-US" smtClean="0"/>
              <a:t>‹#›</a:t>
            </a:fld>
            <a:endParaRPr lang="en-US"/>
          </a:p>
        </p:txBody>
      </p:sp>
    </p:spTree>
    <p:extLst>
      <p:ext uri="{BB962C8B-B14F-4D97-AF65-F5344CB8AC3E}">
        <p14:creationId xmlns:p14="http://schemas.microsoft.com/office/powerpoint/2010/main" val="2726781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0908738-1C50-4C3D-B76B-9D2C1E35EFE0}" type="datetimeFigureOut">
              <a:rPr lang="en-US" smtClean="0"/>
              <a:t>4/22/2024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5686593-DB7E-4C65-A5B8-245C83F3480B}" type="slidenum">
              <a:rPr lang="en-US" smtClean="0"/>
              <a:t>‹#›</a:t>
            </a:fld>
            <a:endParaRPr lang="en-US"/>
          </a:p>
        </p:txBody>
      </p:sp>
    </p:spTree>
    <p:extLst>
      <p:ext uri="{BB962C8B-B14F-4D97-AF65-F5344CB8AC3E}">
        <p14:creationId xmlns:p14="http://schemas.microsoft.com/office/powerpoint/2010/main" val="3317081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908738-1C50-4C3D-B76B-9D2C1E35EFE0}" type="datetimeFigureOut">
              <a:rPr lang="en-US" smtClean="0"/>
              <a:t>4/22/2024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5686593-DB7E-4C65-A5B8-245C83F3480B}" type="slidenum">
              <a:rPr lang="en-US" smtClean="0"/>
              <a:t>‹#›</a:t>
            </a:fld>
            <a:endParaRPr lang="en-US"/>
          </a:p>
        </p:txBody>
      </p:sp>
    </p:spTree>
    <p:extLst>
      <p:ext uri="{BB962C8B-B14F-4D97-AF65-F5344CB8AC3E}">
        <p14:creationId xmlns:p14="http://schemas.microsoft.com/office/powerpoint/2010/main" val="27022310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0908738-1C50-4C3D-B76B-9D2C1E35EFE0}" type="datetimeFigureOut">
              <a:rPr lang="en-US" smtClean="0"/>
              <a:t>4/22/2024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686593-DB7E-4C65-A5B8-245C83F3480B}" type="slidenum">
              <a:rPr lang="en-US" smtClean="0"/>
              <a:t>‹#›</a:t>
            </a:fld>
            <a:endParaRPr lang="en-US"/>
          </a:p>
        </p:txBody>
      </p:sp>
    </p:spTree>
    <p:extLst>
      <p:ext uri="{BB962C8B-B14F-4D97-AF65-F5344CB8AC3E}">
        <p14:creationId xmlns:p14="http://schemas.microsoft.com/office/powerpoint/2010/main" val="1888365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0908738-1C50-4C3D-B76B-9D2C1E35EFE0}" type="datetimeFigureOut">
              <a:rPr lang="en-US" smtClean="0"/>
              <a:t>4/22/2024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686593-DB7E-4C65-A5B8-245C83F3480B}" type="slidenum">
              <a:rPr lang="en-US" smtClean="0"/>
              <a:t>‹#›</a:t>
            </a:fld>
            <a:endParaRPr lang="en-US"/>
          </a:p>
        </p:txBody>
      </p:sp>
    </p:spTree>
    <p:extLst>
      <p:ext uri="{BB962C8B-B14F-4D97-AF65-F5344CB8AC3E}">
        <p14:creationId xmlns:p14="http://schemas.microsoft.com/office/powerpoint/2010/main" val="1162824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908738-1C50-4C3D-B76B-9D2C1E35EFE0}" type="datetimeFigureOut">
              <a:rPr lang="en-US" smtClean="0"/>
              <a:t>4/22/2024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686593-DB7E-4C65-A5B8-245C83F3480B}" type="slidenum">
              <a:rPr lang="en-US" smtClean="0"/>
              <a:t>‹#›</a:t>
            </a:fld>
            <a:endParaRPr lang="en-US"/>
          </a:p>
        </p:txBody>
      </p:sp>
    </p:spTree>
    <p:extLst>
      <p:ext uri="{BB962C8B-B14F-4D97-AF65-F5344CB8AC3E}">
        <p14:creationId xmlns:p14="http://schemas.microsoft.com/office/powerpoint/2010/main" val="6777898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rom justice to fairness? | etu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109" y="172015"/>
            <a:ext cx="11819040" cy="658639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a:xfrm>
            <a:off x="6554709" y="823598"/>
            <a:ext cx="5203802" cy="5713003"/>
          </a:xfrm>
        </p:spPr>
        <p:txBody>
          <a:bodyPr>
            <a:normAutofit fontScale="90000"/>
          </a:bodyPr>
          <a:lstStyle/>
          <a:p>
            <a:pPr lvl="1" algn="ctr" rtl="0">
              <a:lnSpc>
                <a:spcPct val="90000"/>
              </a:lnSpc>
              <a:spcBef>
                <a:spcPct val="0"/>
              </a:spcBef>
            </a:pPr>
            <a:r>
              <a:rPr lang="en-US" sz="7300" b="1" dirty="0">
                <a:solidFill>
                  <a:schemeClr val="bg1"/>
                </a:solidFill>
              </a:rPr>
              <a:t>Justice </a:t>
            </a:r>
            <a:br>
              <a:rPr lang="en-US" sz="7300" b="1" dirty="0">
                <a:solidFill>
                  <a:schemeClr val="bg1"/>
                </a:solidFill>
              </a:rPr>
            </a:br>
            <a:r>
              <a:rPr lang="en-US" sz="7300" b="1" dirty="0">
                <a:solidFill>
                  <a:schemeClr val="bg1"/>
                </a:solidFill>
              </a:rPr>
              <a:t>and </a:t>
            </a:r>
            <a:br>
              <a:rPr lang="en-US" sz="7300" b="1" dirty="0">
                <a:solidFill>
                  <a:schemeClr val="bg1"/>
                </a:solidFill>
              </a:rPr>
            </a:br>
            <a:r>
              <a:rPr lang="en-US" sz="7300" b="1" dirty="0">
                <a:solidFill>
                  <a:schemeClr val="bg1"/>
                </a:solidFill>
              </a:rPr>
              <a:t>Fairness</a:t>
            </a:r>
            <a:br>
              <a:rPr lang="en-US" sz="7300" b="1" dirty="0">
                <a:solidFill>
                  <a:schemeClr val="bg1"/>
                </a:solidFill>
              </a:rPr>
            </a:br>
            <a:br>
              <a:rPr lang="en-US" sz="7300" b="1" dirty="0">
                <a:solidFill>
                  <a:schemeClr val="bg1"/>
                </a:solidFill>
              </a:rPr>
            </a:br>
            <a:r>
              <a:rPr lang="en-US" sz="7300" b="1">
                <a:solidFill>
                  <a:schemeClr val="bg1"/>
                </a:solidFill>
              </a:rPr>
              <a:t>Part 2</a:t>
            </a:r>
            <a:br>
              <a:rPr lang="en-US" sz="6000" u="none" strike="noStrike" dirty="0">
                <a:solidFill>
                  <a:srgbClr val="FF0000"/>
                </a:solidFill>
                <a:effectLst/>
              </a:rPr>
            </a:br>
            <a:endParaRPr lang="en-US" sz="6000" dirty="0">
              <a:solidFill>
                <a:srgbClr val="FF0000"/>
              </a:solidFill>
            </a:endParaRPr>
          </a:p>
        </p:txBody>
      </p:sp>
    </p:spTree>
    <p:extLst>
      <p:ext uri="{BB962C8B-B14F-4D97-AF65-F5344CB8AC3E}">
        <p14:creationId xmlns:p14="http://schemas.microsoft.com/office/powerpoint/2010/main" val="1489955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ight Arrow 1"/>
          <p:cNvSpPr/>
          <p:nvPr/>
        </p:nvSpPr>
        <p:spPr>
          <a:xfrm>
            <a:off x="1588655" y="184727"/>
            <a:ext cx="10169236" cy="63269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For example, if I injure someone’s property accidentally and without negligence, I am not morally obligated to compensate the person. (I may, however, be legally bound to do so depending on how the law chooses to distribute the social costs of injury.) But if I deliberately burn down the house of a person I dislike, then I am bound to compensate the person for the losses I inflicted.</a:t>
            </a:r>
          </a:p>
        </p:txBody>
      </p:sp>
      <p:sp>
        <p:nvSpPr>
          <p:cNvPr id="3" name="TextBox 2"/>
          <p:cNvSpPr txBox="1"/>
          <p:nvPr/>
        </p:nvSpPr>
        <p:spPr>
          <a:xfrm>
            <a:off x="1773382" y="471055"/>
            <a:ext cx="6446982" cy="1200329"/>
          </a:xfrm>
          <a:prstGeom prst="rect">
            <a:avLst/>
          </a:prstGeom>
          <a:noFill/>
        </p:spPr>
        <p:txBody>
          <a:bodyPr wrap="square" rtlCol="0">
            <a:spAutoFit/>
          </a:bodyPr>
          <a:lstStyle/>
          <a:p>
            <a:r>
              <a:rPr lang="en-US" sz="3600" b="1" dirty="0">
                <a:solidFill>
                  <a:srgbClr val="002060"/>
                </a:solidFill>
              </a:rPr>
              <a:t>3.	The </a:t>
            </a:r>
            <a:r>
              <a:rPr lang="en-US" sz="3600" b="1">
                <a:solidFill>
                  <a:srgbClr val="002060"/>
                </a:solidFill>
              </a:rPr>
              <a:t>person inflicted/caused </a:t>
            </a:r>
            <a:r>
              <a:rPr lang="en-US" sz="3600" b="1" dirty="0">
                <a:solidFill>
                  <a:srgbClr val="002060"/>
                </a:solidFill>
              </a:rPr>
              <a:t>the </a:t>
            </a:r>
            <a:r>
              <a:rPr lang="en-US" sz="3600" b="1">
                <a:solidFill>
                  <a:srgbClr val="002060"/>
                </a:solidFill>
              </a:rPr>
              <a:t>injury voluntarily.</a:t>
            </a:r>
            <a:endParaRPr lang="en-US" sz="3600" b="1" dirty="0">
              <a:solidFill>
                <a:srgbClr val="002060"/>
              </a:solidFill>
            </a:endParaRPr>
          </a:p>
        </p:txBody>
      </p:sp>
    </p:spTree>
    <p:extLst>
      <p:ext uri="{BB962C8B-B14F-4D97-AF65-F5344CB8AC3E}">
        <p14:creationId xmlns:p14="http://schemas.microsoft.com/office/powerpoint/2010/main" val="9629769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Rectangle 1"/>
          <p:cNvSpPr/>
          <p:nvPr/>
        </p:nvSpPr>
        <p:spPr>
          <a:xfrm>
            <a:off x="2484579" y="698310"/>
            <a:ext cx="7628141" cy="1384995"/>
          </a:xfrm>
          <a:prstGeom prst="rect">
            <a:avLst/>
          </a:prstGeom>
        </p:spPr>
        <p:txBody>
          <a:bodyPr wrap="square">
            <a:spAutoFit/>
          </a:bodyPr>
          <a:lstStyle/>
          <a:p>
            <a:r>
              <a:rPr lang="en-US" sz="2800" dirty="0"/>
              <a:t>As mentioned in earlier slides, Issues involving questions of justice and fairness are usually divided into three categories.</a:t>
            </a:r>
          </a:p>
        </p:txBody>
      </p:sp>
      <p:sp>
        <p:nvSpPr>
          <p:cNvPr id="3" name="Rectangle 2"/>
          <p:cNvSpPr/>
          <p:nvPr/>
        </p:nvSpPr>
        <p:spPr>
          <a:xfrm>
            <a:off x="655781" y="4645891"/>
            <a:ext cx="3158837" cy="16994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Distributive Justice </a:t>
            </a:r>
          </a:p>
        </p:txBody>
      </p:sp>
      <p:sp>
        <p:nvSpPr>
          <p:cNvPr id="4" name="Rectangle 3"/>
          <p:cNvSpPr/>
          <p:nvPr/>
        </p:nvSpPr>
        <p:spPr>
          <a:xfrm>
            <a:off x="4784436" y="4636655"/>
            <a:ext cx="3048000" cy="17087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Retributive justice </a:t>
            </a:r>
          </a:p>
        </p:txBody>
      </p:sp>
      <p:sp>
        <p:nvSpPr>
          <p:cNvPr id="5" name="Rectangle 4"/>
          <p:cNvSpPr/>
          <p:nvPr/>
        </p:nvSpPr>
        <p:spPr>
          <a:xfrm>
            <a:off x="8820727" y="4645891"/>
            <a:ext cx="2955637" cy="16994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Compensatory justice</a:t>
            </a:r>
          </a:p>
        </p:txBody>
      </p:sp>
      <p:sp>
        <p:nvSpPr>
          <p:cNvPr id="6" name="Rectangle 5"/>
          <p:cNvSpPr/>
          <p:nvPr/>
        </p:nvSpPr>
        <p:spPr>
          <a:xfrm>
            <a:off x="1930400" y="4204447"/>
            <a:ext cx="554180" cy="4322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1</a:t>
            </a:r>
          </a:p>
        </p:txBody>
      </p:sp>
      <p:sp>
        <p:nvSpPr>
          <p:cNvPr id="7" name="Rectangle 6"/>
          <p:cNvSpPr/>
          <p:nvPr/>
        </p:nvSpPr>
        <p:spPr>
          <a:xfrm>
            <a:off x="5948629" y="4213683"/>
            <a:ext cx="554180" cy="4322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2</a:t>
            </a:r>
          </a:p>
        </p:txBody>
      </p:sp>
      <p:sp>
        <p:nvSpPr>
          <p:cNvPr id="8" name="Rectangle 7"/>
          <p:cNvSpPr/>
          <p:nvPr/>
        </p:nvSpPr>
        <p:spPr>
          <a:xfrm>
            <a:off x="10021455" y="4213683"/>
            <a:ext cx="554180" cy="4322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3</a:t>
            </a:r>
          </a:p>
        </p:txBody>
      </p:sp>
    </p:spTree>
    <p:extLst>
      <p:ext uri="{BB962C8B-B14F-4D97-AF65-F5344CB8AC3E}">
        <p14:creationId xmlns:p14="http://schemas.microsoft.com/office/powerpoint/2010/main" val="33597547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57093"/>
          </a:xfrm>
        </p:spPr>
        <p:txBody>
          <a:bodyPr>
            <a:normAutofit/>
          </a:bodyPr>
          <a:lstStyle/>
          <a:p>
            <a:r>
              <a:rPr lang="en-US" sz="4800" b="1" dirty="0">
                <a:solidFill>
                  <a:srgbClr val="FF0000"/>
                </a:solidFill>
                <a:latin typeface="+mn-lt"/>
              </a:rPr>
              <a:t>Retributive Justice</a:t>
            </a:r>
          </a:p>
        </p:txBody>
      </p:sp>
      <p:sp>
        <p:nvSpPr>
          <p:cNvPr id="3" name="Rectangle 2"/>
          <p:cNvSpPr/>
          <p:nvPr/>
        </p:nvSpPr>
        <p:spPr>
          <a:xfrm>
            <a:off x="554181" y="1387871"/>
            <a:ext cx="10594109" cy="4832092"/>
          </a:xfrm>
          <a:prstGeom prst="rect">
            <a:avLst/>
          </a:prstGeom>
        </p:spPr>
        <p:txBody>
          <a:bodyPr wrap="square">
            <a:spAutoFit/>
          </a:bodyPr>
          <a:lstStyle/>
          <a:p>
            <a:pPr marL="457200" indent="-457200">
              <a:buFont typeface="Arial" panose="020B0604020202020204" pitchFamily="34" charset="0"/>
              <a:buChar char="•"/>
            </a:pPr>
            <a:r>
              <a:rPr lang="en-US" sz="2800" dirty="0"/>
              <a:t>Retributive justice concerns the justice of blaming or punishing persons for doing wrong.</a:t>
            </a:r>
          </a:p>
          <a:p>
            <a:pPr marL="457200" indent="-457200">
              <a:buFont typeface="Arial" panose="020B0604020202020204" pitchFamily="34" charset="0"/>
              <a:buChar char="•"/>
            </a:pPr>
            <a:r>
              <a:rPr lang="en-US" sz="2800" dirty="0"/>
              <a:t>We have discussed some major conditions under which people could not be held morally responsible for what they did: ignorance and inability.</a:t>
            </a:r>
          </a:p>
          <a:p>
            <a:pPr marL="457200" indent="-457200">
              <a:buFont typeface="Arial" panose="020B0604020202020204" pitchFamily="34" charset="0"/>
              <a:buChar char="•"/>
            </a:pPr>
            <a:r>
              <a:rPr lang="en-US" sz="2800" dirty="0"/>
              <a:t>If people do not know or do not freely choose what they are doing, they cannot justly be punished or blamed for it.</a:t>
            </a:r>
          </a:p>
          <a:p>
            <a:pPr marL="457200" indent="-457200">
              <a:buFont typeface="Arial" panose="020B0604020202020204" pitchFamily="34" charset="0"/>
              <a:buChar char="•"/>
            </a:pPr>
            <a:r>
              <a:rPr lang="en-US" sz="2800" dirty="0"/>
              <a:t>A second kind of condition of just punishments is assurance that the person being punished actually did wrong. </a:t>
            </a:r>
          </a:p>
          <a:p>
            <a:pPr marL="457200" indent="-457200">
              <a:buFont typeface="Arial" panose="020B0604020202020204" pitchFamily="34" charset="0"/>
              <a:buChar char="•"/>
            </a:pPr>
            <a:r>
              <a:rPr lang="en-US" sz="2800" dirty="0"/>
              <a:t>Penalizing an employee on the basis of flimsy/inadequate or incomplete evidence is rightly considered an injustice.</a:t>
            </a:r>
          </a:p>
        </p:txBody>
      </p:sp>
    </p:spTree>
    <p:extLst>
      <p:ext uri="{BB962C8B-B14F-4D97-AF65-F5344CB8AC3E}">
        <p14:creationId xmlns:p14="http://schemas.microsoft.com/office/powerpoint/2010/main" val="10559140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7163" y="720437"/>
            <a:ext cx="10751127" cy="4832092"/>
          </a:xfrm>
          <a:prstGeom prst="rect">
            <a:avLst/>
          </a:prstGeom>
        </p:spPr>
        <p:txBody>
          <a:bodyPr wrap="square">
            <a:spAutoFit/>
          </a:bodyPr>
          <a:lstStyle/>
          <a:p>
            <a:pPr marL="457200" indent="-457200">
              <a:buFont typeface="Arial" panose="020B0604020202020204" pitchFamily="34" charset="0"/>
              <a:buChar char="•"/>
            </a:pPr>
            <a:r>
              <a:rPr lang="en-US" sz="2800" dirty="0"/>
              <a:t>Third condition of just punishments is that they must be consistent and proportioned to the wrong. </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Punishment is consistent only when everyone is given the same penalty for the same infraction; punishment is proportioned to the wrong when the penalty is no greater in magnitude than the harm that the wrongdoer inflicted. </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It is unjust, for example, for a manager to impose harsh penalties for minor infractions of rules or to be lenient toward favorite employees but harsh toward all others. </a:t>
            </a:r>
          </a:p>
        </p:txBody>
      </p:sp>
    </p:spTree>
    <p:extLst>
      <p:ext uri="{BB962C8B-B14F-4D97-AF65-F5344CB8AC3E}">
        <p14:creationId xmlns:p14="http://schemas.microsoft.com/office/powerpoint/2010/main" val="14520693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5836" y="411308"/>
            <a:ext cx="10515600" cy="881784"/>
          </a:xfrm>
        </p:spPr>
        <p:txBody>
          <a:bodyPr>
            <a:normAutofit/>
          </a:bodyPr>
          <a:lstStyle/>
          <a:p>
            <a:r>
              <a:rPr lang="en-US" sz="4800" b="1" dirty="0">
                <a:solidFill>
                  <a:srgbClr val="FF0000"/>
                </a:solidFill>
                <a:latin typeface="+mn-lt"/>
              </a:rPr>
              <a:t>Compensatory Justice </a:t>
            </a:r>
          </a:p>
        </p:txBody>
      </p:sp>
      <p:sp>
        <p:nvSpPr>
          <p:cNvPr id="3" name="Rectangle 2"/>
          <p:cNvSpPr/>
          <p:nvPr/>
        </p:nvSpPr>
        <p:spPr>
          <a:xfrm>
            <a:off x="572654" y="1801091"/>
            <a:ext cx="10861963" cy="4401205"/>
          </a:xfrm>
          <a:prstGeom prst="rect">
            <a:avLst/>
          </a:prstGeom>
        </p:spPr>
        <p:txBody>
          <a:bodyPr wrap="square">
            <a:spAutoFit/>
          </a:bodyPr>
          <a:lstStyle/>
          <a:p>
            <a:pPr marL="457200" indent="-457200">
              <a:buFont typeface="Arial" panose="020B0604020202020204" pitchFamily="34" charset="0"/>
              <a:buChar char="•"/>
            </a:pPr>
            <a:r>
              <a:rPr lang="en-US" sz="2800" dirty="0"/>
              <a:t>Compensatory justice concerns the justice of restoring to a person what the person lost when someone wronged him or her. </a:t>
            </a:r>
          </a:p>
          <a:p>
            <a:pPr marL="457200" indent="-457200">
              <a:buFont typeface="Arial" panose="020B0604020202020204" pitchFamily="34" charset="0"/>
              <a:buChar char="•"/>
            </a:pPr>
            <a:r>
              <a:rPr lang="en-US" sz="2800" dirty="0"/>
              <a:t>For example, if I maliciously destroy someone’s property or steal it from him or her, I have an obligation to pay him or her whatever the property I destroyed or stole was worth. </a:t>
            </a:r>
          </a:p>
          <a:p>
            <a:pPr marL="457200" indent="-457200">
              <a:buFont typeface="Arial" panose="020B0604020202020204" pitchFamily="34" charset="0"/>
              <a:buChar char="•"/>
            </a:pPr>
            <a:r>
              <a:rPr lang="en-US" sz="2800" dirty="0"/>
              <a:t>There are no hard and fast rules for determining how much compensation a wrongdoer owes the victim.</a:t>
            </a:r>
          </a:p>
          <a:p>
            <a:pPr marL="457200" indent="-457200">
              <a:buFont typeface="Arial" panose="020B0604020202020204" pitchFamily="34" charset="0"/>
              <a:buChar char="•"/>
            </a:pPr>
            <a:r>
              <a:rPr lang="en-US" sz="2800" dirty="0"/>
              <a:t>Compensatory justice requires that compensation should leave the victim as well off as he or she would have been if the wrongdoer had not injured him or her. </a:t>
            </a:r>
          </a:p>
        </p:txBody>
      </p:sp>
    </p:spTree>
    <p:extLst>
      <p:ext uri="{BB962C8B-B14F-4D97-AF65-F5344CB8AC3E}">
        <p14:creationId xmlns:p14="http://schemas.microsoft.com/office/powerpoint/2010/main" val="18756659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42109" y="1681018"/>
            <a:ext cx="9929091" cy="3539430"/>
          </a:xfrm>
          <a:prstGeom prst="rect">
            <a:avLst/>
          </a:prstGeom>
        </p:spPr>
        <p:txBody>
          <a:bodyPr wrap="square">
            <a:spAutoFit/>
          </a:bodyPr>
          <a:lstStyle/>
          <a:p>
            <a:r>
              <a:rPr lang="en-US" sz="2800" dirty="0"/>
              <a:t>However, some losses are very hard to measure. </a:t>
            </a:r>
          </a:p>
          <a:p>
            <a:endParaRPr lang="en-US" sz="2800" dirty="0"/>
          </a:p>
          <a:p>
            <a:r>
              <a:rPr lang="en-US" sz="2800" dirty="0"/>
              <a:t>If I maliciously injure someone’s reputation, for example, how much compensation equals the loss of reputation? </a:t>
            </a:r>
          </a:p>
          <a:p>
            <a:endParaRPr lang="en-US" sz="2800" dirty="0"/>
          </a:p>
          <a:p>
            <a:r>
              <a:rPr lang="en-US" sz="2800" dirty="0"/>
              <a:t>Some losses, moreover, cannot be restored at all: </a:t>
            </a:r>
          </a:p>
          <a:p>
            <a:endParaRPr lang="en-US" sz="2800" dirty="0"/>
          </a:p>
          <a:p>
            <a:r>
              <a:rPr lang="en-US" sz="2800" dirty="0"/>
              <a:t>How can the loss of life or the loss of sight be compensated? </a:t>
            </a:r>
          </a:p>
        </p:txBody>
      </p:sp>
    </p:spTree>
    <p:extLst>
      <p:ext uri="{BB962C8B-B14F-4D97-AF65-F5344CB8AC3E}">
        <p14:creationId xmlns:p14="http://schemas.microsoft.com/office/powerpoint/2010/main" val="41166809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1818" y="563417"/>
            <a:ext cx="10825018" cy="5693866"/>
          </a:xfrm>
          <a:prstGeom prst="rect">
            <a:avLst/>
          </a:prstGeom>
        </p:spPr>
        <p:txBody>
          <a:bodyPr wrap="square">
            <a:spAutoFit/>
          </a:bodyPr>
          <a:lstStyle/>
          <a:p>
            <a:pPr marL="457200" indent="-457200">
              <a:buFont typeface="Arial" panose="020B0604020202020204" pitchFamily="34" charset="0"/>
              <a:buChar char="•"/>
            </a:pPr>
            <a:r>
              <a:rPr lang="en-US" sz="2800" dirty="0"/>
              <a:t>Not all injuries deserve compensation. </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Suppose, for example, that while on a crowded street doing nothing wrong, I am shoved against you and in spite of my best efforts to catch myself, my shove causes you to fall and injure yourself. Although I am the one who directly caused your injury, since I am not morally responsible for what happened, I am not obligated to compensate you. </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Under what conditions is a person bound to compensate a party he or she injures? Traditional moralists have argued that a person has a moral obligation to compensate an injured party only if three conditions are present</a:t>
            </a:r>
          </a:p>
        </p:txBody>
      </p:sp>
    </p:spTree>
    <p:extLst>
      <p:ext uri="{BB962C8B-B14F-4D97-AF65-F5344CB8AC3E}">
        <p14:creationId xmlns:p14="http://schemas.microsoft.com/office/powerpoint/2010/main" val="933000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ight Arrow 1"/>
          <p:cNvSpPr/>
          <p:nvPr/>
        </p:nvSpPr>
        <p:spPr>
          <a:xfrm>
            <a:off x="1320801" y="424873"/>
            <a:ext cx="10501745" cy="65624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For example, if by efficiently managing my firm I undersell my competitor and run him or her out of business, I am not morally bound to compensate him or her since such competition is neither wrongful nor negligent. </a:t>
            </a:r>
          </a:p>
          <a:p>
            <a:pPr algn="ctr"/>
            <a:r>
              <a:rPr lang="en-US" sz="2400" dirty="0"/>
              <a:t>But if I steal from my employer, then I owe him or her compensation, or if I fail to exercise due care in my driving, then I owe compensation to those whom I injured.</a:t>
            </a:r>
          </a:p>
        </p:txBody>
      </p:sp>
      <p:sp>
        <p:nvSpPr>
          <p:cNvPr id="3" name="TextBox 2"/>
          <p:cNvSpPr txBox="1"/>
          <p:nvPr/>
        </p:nvSpPr>
        <p:spPr>
          <a:xfrm>
            <a:off x="1283855" y="424873"/>
            <a:ext cx="6834909" cy="1569660"/>
          </a:xfrm>
          <a:prstGeom prst="rect">
            <a:avLst/>
          </a:prstGeom>
          <a:noFill/>
        </p:spPr>
        <p:txBody>
          <a:bodyPr wrap="square" rtlCol="0">
            <a:spAutoFit/>
          </a:bodyPr>
          <a:lstStyle/>
          <a:p>
            <a:pPr marL="514350" indent="-514350">
              <a:buFont typeface="+mj-lt"/>
              <a:buAutoNum type="arabicPeriod"/>
            </a:pPr>
            <a:r>
              <a:rPr lang="en-US" sz="3200" b="1" dirty="0">
                <a:solidFill>
                  <a:srgbClr val="002060"/>
                </a:solidFill>
              </a:rPr>
              <a:t>The action that inflicted the injury was wrong or negligent. </a:t>
            </a:r>
          </a:p>
          <a:p>
            <a:pPr marL="457200" indent="-457200">
              <a:buFont typeface="Arial" panose="020B0604020202020204" pitchFamily="34" charset="0"/>
              <a:buChar char="•"/>
            </a:pPr>
            <a:endParaRPr lang="en-US" sz="3200" dirty="0"/>
          </a:p>
        </p:txBody>
      </p:sp>
    </p:spTree>
    <p:extLst>
      <p:ext uri="{BB962C8B-B14F-4D97-AF65-F5344CB8AC3E}">
        <p14:creationId xmlns:p14="http://schemas.microsoft.com/office/powerpoint/2010/main" val="33278743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ight Arrow 1"/>
          <p:cNvSpPr/>
          <p:nvPr/>
        </p:nvSpPr>
        <p:spPr>
          <a:xfrm>
            <a:off x="1293091" y="138545"/>
            <a:ext cx="10261600" cy="647469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For example, if a banker loans a person money and the borrower then uses it to cheat others, the banker is not morally obligated to compensate the victims; but if the banker defrauds a customer, the customer must be compensated. </a:t>
            </a:r>
          </a:p>
        </p:txBody>
      </p:sp>
      <p:sp>
        <p:nvSpPr>
          <p:cNvPr id="3" name="TextBox 2"/>
          <p:cNvSpPr txBox="1"/>
          <p:nvPr/>
        </p:nvSpPr>
        <p:spPr>
          <a:xfrm>
            <a:off x="1588655" y="452582"/>
            <a:ext cx="6410036" cy="1200329"/>
          </a:xfrm>
          <a:prstGeom prst="rect">
            <a:avLst/>
          </a:prstGeom>
          <a:noFill/>
        </p:spPr>
        <p:txBody>
          <a:bodyPr wrap="square" rtlCol="0">
            <a:spAutoFit/>
          </a:bodyPr>
          <a:lstStyle/>
          <a:p>
            <a:r>
              <a:rPr lang="en-US" sz="3600" b="1" dirty="0">
                <a:solidFill>
                  <a:srgbClr val="002060"/>
                </a:solidFill>
              </a:rPr>
              <a:t>2.	The person’s action was the real cause of the injury.</a:t>
            </a:r>
          </a:p>
        </p:txBody>
      </p:sp>
    </p:spTree>
    <p:extLst>
      <p:ext uri="{BB962C8B-B14F-4D97-AF65-F5344CB8AC3E}">
        <p14:creationId xmlns:p14="http://schemas.microsoft.com/office/powerpoint/2010/main" val="342380316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docProps/app.xml><?xml version="1.0" encoding="utf-8"?>
<Properties xmlns="http://schemas.openxmlformats.org/officeDocument/2006/extended-properties" xmlns:vt="http://schemas.openxmlformats.org/officeDocument/2006/docPropsVTypes">
  <Template>Office Theme</Template>
  <TotalTime>154</TotalTime>
  <Words>741</Words>
  <Application>Microsoft Office PowerPoint</Application>
  <PresentationFormat>Widescreen</PresentationFormat>
  <Paragraphs>43</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Justice  and  Fairness  Part 2 </vt:lpstr>
      <vt:lpstr>PowerPoint Presentation</vt:lpstr>
      <vt:lpstr>Retributive Justice</vt:lpstr>
      <vt:lpstr>PowerPoint Presentation</vt:lpstr>
      <vt:lpstr>Compensatory Justice </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Justice  and  Fairness  Part 2 </dc:title>
  <dc:creator>Microsoft account</dc:creator>
  <cp:lastModifiedBy>Hina</cp:lastModifiedBy>
  <cp:revision>13</cp:revision>
  <dcterms:created xsi:type="dcterms:W3CDTF">2023-05-04T04:49:28Z</dcterms:created>
  <dcterms:modified xsi:type="dcterms:W3CDTF">2024-04-22T12:08:14Z</dcterms:modified>
</cp:coreProperties>
</file>