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0345733-13CA-41B5-825B-E854338D809F}"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69175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45733-13CA-41B5-825B-E854338D809F}"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94007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45733-13CA-41B5-825B-E854338D809F}"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D550F0-B507-478E-BC97-C8DB7F6BEA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832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109109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D550F0-B507-478E-BC97-C8DB7F6BEA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9576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362303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345733-13CA-41B5-825B-E854338D809F}"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997179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345733-13CA-41B5-825B-E854338D809F}"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310017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345733-13CA-41B5-825B-E854338D809F}"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51284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45733-13CA-41B5-825B-E854338D809F}"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37524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345733-13CA-41B5-825B-E854338D809F}"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264916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345733-13CA-41B5-825B-E854338D809F}"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97589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0345733-13CA-41B5-825B-E854338D809F}"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337770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45733-13CA-41B5-825B-E854338D809F}"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50551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93299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45733-13CA-41B5-825B-E854338D809F}"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D550F0-B507-478E-BC97-C8DB7F6BEA5E}" type="slidenum">
              <a:rPr lang="en-US" smtClean="0"/>
              <a:t>‹#›</a:t>
            </a:fld>
            <a:endParaRPr lang="en-US"/>
          </a:p>
        </p:txBody>
      </p:sp>
    </p:spTree>
    <p:extLst>
      <p:ext uri="{BB962C8B-B14F-4D97-AF65-F5344CB8AC3E}">
        <p14:creationId xmlns:p14="http://schemas.microsoft.com/office/powerpoint/2010/main" val="157504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345733-13CA-41B5-825B-E854338D809F}" type="datetimeFigureOut">
              <a:rPr lang="en-US" smtClean="0"/>
              <a:t>2/26/2023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D550F0-B507-478E-BC97-C8DB7F6BEA5E}" type="slidenum">
              <a:rPr lang="en-US" smtClean="0"/>
              <a:t>‹#›</a:t>
            </a:fld>
            <a:endParaRPr lang="en-US"/>
          </a:p>
        </p:txBody>
      </p:sp>
    </p:spTree>
    <p:extLst>
      <p:ext uri="{BB962C8B-B14F-4D97-AF65-F5344CB8AC3E}">
        <p14:creationId xmlns:p14="http://schemas.microsoft.com/office/powerpoint/2010/main" val="2418496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1.2 Ethical Issues in Business</a:t>
            </a:r>
            <a:r>
              <a:rPr lang="en-US" dirty="0"/>
              <a:t/>
            </a:r>
            <a:br>
              <a:rPr lang="en-US" dirty="0"/>
            </a:br>
            <a:endParaRPr lang="en-US" dirty="0"/>
          </a:p>
        </p:txBody>
      </p:sp>
      <p:sp>
        <p:nvSpPr>
          <p:cNvPr id="3" name="Subtitle 2"/>
          <p:cNvSpPr>
            <a:spLocks noGrp="1"/>
          </p:cNvSpPr>
          <p:nvPr>
            <p:ph type="subTitle" idx="1"/>
          </p:nvPr>
        </p:nvSpPr>
        <p:spPr/>
        <p:txBody>
          <a:bodyPr/>
          <a:lstStyle/>
          <a:p>
            <a:pPr marL="342900" indent="-342900">
              <a:buFont typeface="Arial" panose="020B0604020202020204" pitchFamily="34" charset="0"/>
              <a:buChar char="•"/>
            </a:pPr>
            <a:r>
              <a:rPr lang="en-US" dirty="0" smtClean="0"/>
              <a:t>Technology and Business Ethics </a:t>
            </a:r>
          </a:p>
          <a:p>
            <a:pPr marL="342900" indent="-342900">
              <a:buFont typeface="Arial" panose="020B0604020202020204" pitchFamily="34" charset="0"/>
              <a:buChar char="•"/>
            </a:pPr>
            <a:r>
              <a:rPr lang="en-US" dirty="0"/>
              <a:t>Globalization and Business Ethics</a:t>
            </a:r>
          </a:p>
        </p:txBody>
      </p:sp>
    </p:spTree>
    <p:extLst>
      <p:ext uri="{BB962C8B-B14F-4D97-AF65-F5344CB8AC3E}">
        <p14:creationId xmlns:p14="http://schemas.microsoft.com/office/powerpoint/2010/main" val="380190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0981" y="785091"/>
            <a:ext cx="10236909" cy="4832092"/>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They have the power to quickly link this information to other databases (containing financial information, purchase histories, addresses, telephone numbers, driving records, arrest records, credit history, medical and academic records, memberships), and they can quickly sift, sort, or retrieve any part of this information for anyone who has access to the computer.</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Because these technologies enable others to gather such detailed and potentially injurious information about ourselves, many people have argued that they violate our right to privacy: the right to prohibit others from knowing things about us that are private.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309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623" y="320629"/>
            <a:ext cx="9933755" cy="3108543"/>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Information technologies have also raised difficult ethical issues about the nature of the right to property when the property in question is information.</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Computerized information (such as a software program or digitized picture) can be copied perfectly countless times without in any way changing the original.</a:t>
            </a:r>
            <a:endParaRPr lang="en-US" sz="2800" dirty="0">
              <a:latin typeface="Calibri" panose="020F0502020204030204" pitchFamily="34" charset="0"/>
              <a:cs typeface="Calibri" panose="020F0502020204030204" pitchFamily="34" charset="0"/>
            </a:endParaRPr>
          </a:p>
        </p:txBody>
      </p:sp>
      <p:sp>
        <p:nvSpPr>
          <p:cNvPr id="3" name="Oval Callout 2"/>
          <p:cNvSpPr/>
          <p:nvPr/>
        </p:nvSpPr>
        <p:spPr>
          <a:xfrm rot="21313430">
            <a:off x="757382" y="3648364"/>
            <a:ext cx="5366327" cy="242916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What kind of property rights does the original creator of the information have and how does it differ from the property rights of someone who buys a copy? </a:t>
            </a:r>
            <a:endParaRPr lang="en-US" sz="2000" dirty="0"/>
          </a:p>
        </p:txBody>
      </p:sp>
      <p:sp>
        <p:nvSpPr>
          <p:cNvPr id="4" name="Oval Callout 3"/>
          <p:cNvSpPr/>
          <p:nvPr/>
        </p:nvSpPr>
        <p:spPr>
          <a:xfrm rot="974408">
            <a:off x="6524690" y="3546802"/>
            <a:ext cx="5413231" cy="298334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Is it wrong for me to make a copy without the permission of the original creator when doing so in no way changes the original? </a:t>
            </a:r>
            <a:endParaRPr lang="en-US" sz="2400" dirty="0"/>
          </a:p>
        </p:txBody>
      </p:sp>
    </p:spTree>
    <p:extLst>
      <p:ext uri="{BB962C8B-B14F-4D97-AF65-F5344CB8AC3E}">
        <p14:creationId xmlns:p14="http://schemas.microsoft.com/office/powerpoint/2010/main" val="258053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ular Callout 1"/>
          <p:cNvSpPr/>
          <p:nvPr/>
        </p:nvSpPr>
        <p:spPr>
          <a:xfrm rot="20659334">
            <a:off x="831273" y="471055"/>
            <a:ext cx="3241963" cy="2410690"/>
          </a:xfrm>
          <a:prstGeom prst="wedge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if any, harms will society or individuals suffer if people are allowed to copy any kind of computerized information </a:t>
            </a:r>
            <a:endParaRPr lang="en-US" dirty="0"/>
          </a:p>
        </p:txBody>
      </p:sp>
      <p:sp>
        <p:nvSpPr>
          <p:cNvPr id="3" name="Rounded Rectangular Callout 2"/>
          <p:cNvSpPr/>
          <p:nvPr/>
        </p:nvSpPr>
        <p:spPr>
          <a:xfrm rot="160045">
            <a:off x="4794475" y="790622"/>
            <a:ext cx="2664816" cy="1926457"/>
          </a:xfrm>
          <a:prstGeom prst="wedgeRoundRectCallou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What kind of property rights does one have over computer systems? </a:t>
            </a:r>
            <a:endParaRPr lang="en-US" sz="2000" dirty="0"/>
          </a:p>
        </p:txBody>
      </p:sp>
      <p:sp>
        <p:nvSpPr>
          <p:cNvPr id="4" name="Rounded Rectangular Callout 3"/>
          <p:cNvSpPr/>
          <p:nvPr/>
        </p:nvSpPr>
        <p:spPr>
          <a:xfrm rot="20916822">
            <a:off x="8358909" y="960566"/>
            <a:ext cx="3094182" cy="304801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Is it wrong to use my company’s computer system for personal business, such as to send personal e-mail or to log onto web sites that have nothing to do with my work? </a:t>
            </a:r>
            <a:endParaRPr lang="en-US"/>
          </a:p>
        </p:txBody>
      </p:sp>
      <p:sp>
        <p:nvSpPr>
          <p:cNvPr id="6" name="Line Callout 1 5"/>
          <p:cNvSpPr/>
          <p:nvPr/>
        </p:nvSpPr>
        <p:spPr>
          <a:xfrm>
            <a:off x="2927927" y="3500581"/>
            <a:ext cx="4996873" cy="2484582"/>
          </a:xfrm>
          <a:prstGeom prst="borderCallout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70C0"/>
                </a:solidFill>
              </a:rPr>
              <a:t>Is it wrong for me to electronically break into another organization’s computer system if I do not change anything on the system but merely “look around”? </a:t>
            </a:r>
            <a:endParaRPr lang="en-US" sz="2400" b="1" dirty="0">
              <a:solidFill>
                <a:srgbClr val="0070C0"/>
              </a:solidFill>
            </a:endParaRPr>
          </a:p>
        </p:txBody>
      </p:sp>
    </p:spTree>
    <p:extLst>
      <p:ext uri="{BB962C8B-B14F-4D97-AF65-F5344CB8AC3E}">
        <p14:creationId xmlns:p14="http://schemas.microsoft.com/office/powerpoint/2010/main" val="407291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995" y="126445"/>
            <a:ext cx="4500054" cy="844838"/>
          </a:xfrm>
        </p:spPr>
        <p:txBody>
          <a:bodyPr>
            <a:noAutofit/>
          </a:bodyPr>
          <a:lstStyle/>
          <a:p>
            <a:r>
              <a:rPr lang="en-US" sz="3600" b="1" dirty="0" smtClean="0">
                <a:solidFill>
                  <a:srgbClr val="0070C0"/>
                </a:solidFill>
              </a:rPr>
              <a:t>Nanotechnology</a:t>
            </a:r>
            <a:endParaRPr lang="en-US" sz="3600" b="1" dirty="0">
              <a:solidFill>
                <a:srgbClr val="0070C0"/>
              </a:solidFill>
            </a:endParaRPr>
          </a:p>
        </p:txBody>
      </p:sp>
      <p:sp>
        <p:nvSpPr>
          <p:cNvPr id="3" name="Rectangle 2"/>
          <p:cNvSpPr/>
          <p:nvPr/>
        </p:nvSpPr>
        <p:spPr>
          <a:xfrm>
            <a:off x="397163" y="847122"/>
            <a:ext cx="11536219" cy="6001643"/>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Computers have also aided in the development of nanotechnology, a new field that encompasses the development of tiny artificial structures only nanometers (billionths of a meter) in size.</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Futurists have predicted that nanotechnology will enable us to build tiny structures that can assemble themselves into tiny computers or serve as diagnostic sensors capable of traveling through the bloodstream.</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questions about the potential harms posed by the release of nanoparticles into the environment.</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Greenpeace International, an environmental group, has suggested that nanoparticles could be harmful if accidentally inhaled by humans (carbon nanotubes, for example, have caused cancer in rats when inhaled) or if they carried toxic ingredients. In light of the potential risks, should businesses refrain from commercializing nanotechnology products?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134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765" y="319858"/>
            <a:ext cx="4426527" cy="484620"/>
          </a:xfrm>
        </p:spPr>
        <p:txBody>
          <a:bodyPr>
            <a:noAutofit/>
          </a:bodyPr>
          <a:lstStyle/>
          <a:p>
            <a:r>
              <a:rPr lang="en-US" sz="3200" b="1" dirty="0" smtClean="0">
                <a:solidFill>
                  <a:srgbClr val="0070C0"/>
                </a:solidFill>
              </a:rPr>
              <a:t>Genetic engineering</a:t>
            </a:r>
            <a:endParaRPr lang="en-US" sz="3200" b="1" dirty="0">
              <a:solidFill>
                <a:srgbClr val="0070C0"/>
              </a:solidFill>
            </a:endParaRPr>
          </a:p>
        </p:txBody>
      </p:sp>
      <p:sp>
        <p:nvSpPr>
          <p:cNvPr id="3" name="Rectangle 2"/>
          <p:cNvSpPr/>
          <p:nvPr/>
        </p:nvSpPr>
        <p:spPr>
          <a:xfrm>
            <a:off x="1006763" y="1144578"/>
            <a:ext cx="11185237" cy="5262979"/>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Biotechnology has created yet another host of difficult ethical issues.</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Genetic engineering refers to a large variety of new techniques that let us change the genes in the cells of humans, animals, and plants. </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Genes, which are composed of deoxyribonucleic acid (DNA), contain the blueprints that determine what characteristics an organism will have.</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Through recombinant DNA technology, for example, the genes from one species can be removed and inserted into the genes of another species to create a new kind of organism with the combined characteristics of both species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70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2784" y="708092"/>
            <a:ext cx="10815782" cy="5693866"/>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Businesses have used genetic engineering to create and market new varieties of vegetables, grains, sheep, cows, rabbits, bacteria, viruses, and numerous other organisms. </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Bacteria have been engineered to consume oil spills and detoxify waste,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wheat has been engineered to be resistant to disease, grass has been engineered to be immune to herbicides,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and a French laboratory is said to have inserted the fluorescent genes from a jellyfish into a rabbit embryo that was born glowing in the dark just like the jellyfish.</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9763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6246" y="1090892"/>
            <a:ext cx="9928816" cy="5693866"/>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Is this kind of technology ethical? </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Is it wrong for a business to change and manipulate life in this way?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When a company creates a new organism through genetic engineering, should it be able to patent the new organism so that it in effect owns this new form of life? </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Often the consequences of releasing genetically modified organisms into the world cannot be predicted.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28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4762" y="558017"/>
            <a:ext cx="9845963" cy="5693866"/>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Often the consequences of releasing genetically modified organisms into the world cannot be predicted. </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Engineered animals may drive out natural species, and engineered plants may poison wild organisms. </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The pollen of a species of corn that had been engineered to kill certain pests, for example, was later found to also be killing off certain butterflies. </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Is it ethical for businesses to market and distribute such engineered organisms throughout the world when the consequences are so unpredictable?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6296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116" y="2489703"/>
            <a:ext cx="9051122" cy="2631257"/>
          </a:xfrm>
        </p:spPr>
        <p:txBody>
          <a:bodyPr>
            <a:noAutofit/>
          </a:bodyPr>
          <a:lstStyle/>
          <a:p>
            <a:r>
              <a:rPr lang="en-US" sz="2800" dirty="0" smtClean="0">
                <a:latin typeface="Calibri" panose="020F0502020204030204" pitchFamily="34" charset="0"/>
                <a:cs typeface="Calibri" panose="020F0502020204030204" pitchFamily="34" charset="0"/>
              </a:rPr>
              <a:t/>
            </a:r>
            <a:br>
              <a:rPr lang="en-US" sz="2800" dirty="0" smtClean="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
            </a:r>
            <a:br>
              <a:rPr lang="en-US" sz="2800" dirty="0" smtClean="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3200" b="1" dirty="0">
                <a:solidFill>
                  <a:srgbClr val="00B0F0"/>
                </a:solidFill>
                <a:latin typeface="Calibri" panose="020F0502020204030204" pitchFamily="34" charset="0"/>
                <a:cs typeface="Calibri" panose="020F0502020204030204" pitchFamily="34" charset="0"/>
              </a:rPr>
              <a:t>International Issues in Business </a:t>
            </a:r>
            <a:r>
              <a:rPr lang="en-US" sz="3200" b="1" dirty="0" smtClean="0">
                <a:solidFill>
                  <a:srgbClr val="00B0F0"/>
                </a:solidFill>
                <a:latin typeface="Calibri" panose="020F0502020204030204" pitchFamily="34" charset="0"/>
                <a:cs typeface="Calibri" panose="020F0502020204030204" pitchFamily="34" charset="0"/>
              </a:rPr>
              <a:t>Ethics</a:t>
            </a: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
            </a:r>
            <a:br>
              <a:rPr lang="en-US" sz="2800" dirty="0">
                <a:latin typeface="Calibri" panose="020F0502020204030204" pitchFamily="34" charset="0"/>
                <a:cs typeface="Calibri" panose="020F0502020204030204" pitchFamily="34" charset="0"/>
              </a:rPr>
            </a:br>
            <a:r>
              <a:rPr lang="en-US" sz="2800" dirty="0" smtClean="0">
                <a:latin typeface="Calibri" panose="020F0502020204030204" pitchFamily="34" charset="0"/>
                <a:cs typeface="Calibri" panose="020F0502020204030204" pitchFamily="34" charset="0"/>
              </a:rPr>
              <a:t>We </a:t>
            </a:r>
            <a:r>
              <a:rPr lang="en-US" sz="2800" dirty="0">
                <a:latin typeface="Calibri" panose="020F0502020204030204" pitchFamily="34" charset="0"/>
                <a:cs typeface="Calibri" panose="020F0502020204030204" pitchFamily="34" charset="0"/>
              </a:rPr>
              <a:t>have so far discussed some of the main issues with which </a:t>
            </a:r>
            <a:r>
              <a:rPr lang="en-US" sz="2800" dirty="0" smtClean="0">
                <a:latin typeface="Calibri" panose="020F0502020204030204" pitchFamily="34" charset="0"/>
                <a:cs typeface="Calibri" panose="020F0502020204030204" pitchFamily="34" charset="0"/>
              </a:rPr>
              <a:t>business ethics has had to deal during human history. But the issues we have talked about are the kinds of issues that for the most part, arise within the national borders of a single country. We will turn now to look at some of the business ethics issues that emerge in the international arena.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458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8999" y="439016"/>
            <a:ext cx="8693727" cy="909493"/>
          </a:xfrm>
        </p:spPr>
        <p:txBody>
          <a:bodyPr>
            <a:normAutofit/>
          </a:bodyPr>
          <a:lstStyle/>
          <a:p>
            <a:r>
              <a:rPr lang="en-US" sz="3600" b="1" dirty="0" smtClean="0">
                <a:solidFill>
                  <a:srgbClr val="0070C0"/>
                </a:solidFill>
              </a:rPr>
              <a:t>Globalization and Business Ethics </a:t>
            </a:r>
            <a:endParaRPr lang="en-US" sz="3600" b="1" dirty="0">
              <a:solidFill>
                <a:srgbClr val="0070C0"/>
              </a:solidFill>
            </a:endParaRPr>
          </a:p>
        </p:txBody>
      </p:sp>
      <p:sp>
        <p:nvSpPr>
          <p:cNvPr id="3" name="Rectangle 2"/>
          <p:cNvSpPr/>
          <p:nvPr/>
        </p:nvSpPr>
        <p:spPr>
          <a:xfrm>
            <a:off x="489527" y="1653310"/>
            <a:ext cx="10972800" cy="4401205"/>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Globalization refers to the way nations are becoming more connected so that goods, services, capital, knowledge, and cultural artifacts move across national borders at an increasing rate.</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Of course, for centuries people have moved and traded goods across national boundaries. Merchants have been carrying goods over the trading routes of Europe, Asia, and the America since our recorded history began. But the sheer volume of goods that are being moved and traded across national boundaries has grown almost exponentially since World War II.</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42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913" y="543207"/>
            <a:ext cx="10339057" cy="6124754"/>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Technology consists of all those methods, processes, and tools that humans invent to manipulate and control their environment.</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Agricultural Revolution, Farming technologies </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 invention of irrigation, the harnessing of water and wind power, and the development of levers, wedges, hoists, and gears during this period eventually allowed humans to accumulate more goods than they could consume, and out of this surplus grew trade, commerce, and the first businesses.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And with commerce came the first issues related to business ethics such as being fair in trading, setting a just price, and using true weights and measures.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1207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0993" y="1615580"/>
            <a:ext cx="9910619" cy="4401205"/>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The same products, music, foods, clothes, inventions, books, magazines, movies, brand names, stores, cars, and companies that we are familiar with at home are available and enjoyed everywhere in the world. McDonald’s hamburgers and Kentucky Fried Chicken can be eaten on the sidewalks of Moscow, London, Beijing, Paris, Tokyo, Jerusalem, or Bangkok. Great Britain’s Harry Potter novels are read by children and adults in India, Japan, China, Italy, and Germany. People of every nation know the same bands, the same songs, the same singers, the same actors, and the same movies that entertain Americans.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346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474" y="231336"/>
            <a:ext cx="6797529" cy="613930"/>
          </a:xfrm>
        </p:spPr>
        <p:txBody>
          <a:bodyPr>
            <a:normAutofit fontScale="90000"/>
          </a:bodyPr>
          <a:lstStyle/>
          <a:p>
            <a:r>
              <a:rPr lang="en-US" sz="3600" b="1" dirty="0" smtClean="0">
                <a:solidFill>
                  <a:srgbClr val="0070C0"/>
                </a:solidFill>
              </a:rPr>
              <a:t>Multinational corporations</a:t>
            </a:r>
            <a:endParaRPr lang="en-US" sz="3600" b="1" dirty="0">
              <a:solidFill>
                <a:srgbClr val="0070C0"/>
              </a:solidFill>
            </a:endParaRPr>
          </a:p>
        </p:txBody>
      </p:sp>
      <p:sp>
        <p:nvSpPr>
          <p:cNvPr id="3" name="Rectangle 2"/>
          <p:cNvSpPr/>
          <p:nvPr/>
        </p:nvSpPr>
        <p:spPr>
          <a:xfrm>
            <a:off x="1547413" y="1045080"/>
            <a:ext cx="10321682" cy="5262979"/>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Multinational corporations are at the heart of this process of globalization and are responsible for much of the enormous volume of international transactions that take place today.</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 multinational corporation is a company that has manufacturing, marketing, service, or administrative operations in many different nations. Multinationals make and market their products in whatever nations offer manufacturing advantages and attractive markets.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They draw capital, raw materials, and human labor from wherever in the world they are cheap and available.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952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9003" y="1276599"/>
            <a:ext cx="9346275" cy="4832092"/>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Globalization has brought the world tremendous benefits.</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According to the World Bank, between 1981 and 2005—years during which globalization has been operating at top speed—the percentage of poor people in the developing world was cut in half, from 52 percent to 25 percent.</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Thus, globalization has helped millions of people emerge from poverty in countries such as China, India, Bangladesh, Brazil, Mexico, and Viet Nam.</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4673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3900" y="1108363"/>
            <a:ext cx="9034535" cy="5262979"/>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Globalization has also enabled nations to specialize in producing and exporting those goods and services that they can produce most efficiently, and then trade for what they do not make.</a:t>
            </a:r>
          </a:p>
          <a:p>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India has specialized in software production; France and Italy in fashion and footwear design; Germany in chemical production; the United States in computer hardware design; Mexico in television assembly; and many developing regions such as Central America and Southeast Asia have specialized in apparel, shoe, and other low-skill assembly operations.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838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0654" y="240145"/>
            <a:ext cx="10982036" cy="6247864"/>
          </a:xfrm>
          <a:prstGeom prst="rect">
            <a:avLst/>
          </a:prstGeom>
        </p:spPr>
        <p:txBody>
          <a:bodyPr wrap="square">
            <a:spAutoFit/>
          </a:bodyPr>
          <a:lstStyle/>
          <a:p>
            <a:pPr algn="ctr"/>
            <a:r>
              <a:rPr lang="en-US" sz="3200" dirty="0" smtClean="0">
                <a:solidFill>
                  <a:srgbClr val="0070C0"/>
                </a:solidFill>
                <a:latin typeface="Calibri" panose="020F0502020204030204" pitchFamily="34" charset="0"/>
                <a:cs typeface="Calibri" panose="020F0502020204030204" pitchFamily="34" charset="0"/>
              </a:rPr>
              <a:t>But globalization has been blamed for inflicting significant harms on the world. </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many poorer nations that have only cheap agricultural products to trade have been left behind.</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globalization has spread, inequality</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Western culture everywhere through movies, books, songs, games, toys, television shows, electronic gadgets, dances, fast foods, brands, art, magazines, and clothes.</a:t>
            </a:r>
          </a:p>
          <a:p>
            <a:pPr marL="457200" indent="-457200">
              <a:buFont typeface="Arial" panose="020B0604020202020204" pitchFamily="34" charset="0"/>
              <a:buChar char="•"/>
            </a:pPr>
            <a:endParaRPr lang="en-US" sz="2800"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Instead of eating their own traditional foods, for example, people everywhere eat McDonalds’ hamburgers and fries.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4076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8554" y="544945"/>
            <a:ext cx="10087664" cy="5262979"/>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Instead of enjoying traditional forms of ethnic dancing, people everywhere go to movie theaters to watch Avatar, Harry Potter, and Batman.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Multinationals can now pull their operations out of one country and insert them into another that offers cheaper labor, less stringent laws, or lower taxes.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critics claim, enables the multinational to play one country off against another. If a multinational does not like one nation’s environmental, wage, or labor standards, for example, it can move or threaten to move to a country with lower standards.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7751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5014" y="720435"/>
            <a:ext cx="9597312" cy="5693866"/>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Critics claim this has created a “race to the bottom.” As countries lower their standards to attract foreign companies , the result is a global decline in labor, environmental, and wage standards.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Critics also claim that multinationals sometimes import technologies or products into developing nations that cannot yet deal with their risks. Some chemical companies—for example, </a:t>
            </a:r>
            <a:r>
              <a:rPr lang="en-US" sz="2800" dirty="0" err="1" smtClean="0">
                <a:latin typeface="Calibri" panose="020F0502020204030204" pitchFamily="34" charset="0"/>
                <a:cs typeface="Calibri" panose="020F0502020204030204" pitchFamily="34" charset="0"/>
              </a:rPr>
              <a:t>Amvac</a:t>
            </a:r>
            <a:r>
              <a:rPr lang="en-US" sz="2800" dirty="0" smtClean="0">
                <a:latin typeface="Calibri" panose="020F0502020204030204" pitchFamily="34" charset="0"/>
                <a:cs typeface="Calibri" panose="020F0502020204030204" pitchFamily="34" charset="0"/>
              </a:rPr>
              <a:t> Chemical Corporation, Bayer, and BASF— have been accused of marketing toxic pesticides in developing nations whose farm workers do not know about, and cannot protect themselves against, the problems those chemicals can inflict on their health.</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5321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076" y="359304"/>
            <a:ext cx="10462605" cy="6309420"/>
          </a:xfrm>
          <a:prstGeom prst="rect">
            <a:avLst/>
          </a:prstGeom>
        </p:spPr>
        <p:txBody>
          <a:bodyPr wrap="square">
            <a:spAutoFit/>
          </a:bodyPr>
          <a:lstStyle/>
          <a:p>
            <a:r>
              <a:rPr lang="en-US" sz="2800" dirty="0" smtClean="0">
                <a:latin typeface="Calibri" panose="020F0502020204030204" pitchFamily="34" charset="0"/>
                <a:cs typeface="Calibri" panose="020F0502020204030204" pitchFamily="34" charset="0"/>
              </a:rPr>
              <a:t>The advertising campaigns of certain food companies—such as Nestle, Mead Johnson, and </a:t>
            </a:r>
            <a:r>
              <a:rPr lang="en-US" sz="2800" dirty="0" err="1" smtClean="0">
                <a:latin typeface="Calibri" panose="020F0502020204030204" pitchFamily="34" charset="0"/>
                <a:cs typeface="Calibri" panose="020F0502020204030204" pitchFamily="34" charset="0"/>
              </a:rPr>
              <a:t>Danone</a:t>
            </a:r>
            <a:r>
              <a:rPr lang="en-US" sz="2800" dirty="0" smtClean="0">
                <a:latin typeface="Calibri" panose="020F0502020204030204" pitchFamily="34" charset="0"/>
                <a:cs typeface="Calibri" panose="020F0502020204030204" pitchFamily="34" charset="0"/>
              </a:rPr>
              <a:t>—persuade new mothers in poor nations to spend their meager food budgets on infant formula powder. Yet in developing nations that do not have sanitary water supplies, new mothers will mix the powdered infant formulas with unsanitary water which, according to the World Health Organization, leads annually to diarrhea and death for more than 1.5 million newborns. Tobacco companies—such as Philip Morris, British American Tobacco, and Imperial Tobacco—have heavily marketed their cigarettes in developing nations whose populations do not have a good understanding of the long-range health costs of smoking. </a:t>
            </a: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		</a:t>
            </a:r>
            <a:r>
              <a:rPr lang="en-US" sz="3600" b="1" dirty="0" smtClean="0">
                <a:latin typeface="Calibri" panose="020F0502020204030204" pitchFamily="34" charset="0"/>
                <a:cs typeface="Calibri" panose="020F0502020204030204" pitchFamily="34" charset="0"/>
              </a:rPr>
              <a:t>Globalization, then, is a “mixed bag.” </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703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0036" y="325690"/>
            <a:ext cx="10237090" cy="6124754"/>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 the eighteenth century, the technology of the Industrial Revolution again transformed Western society and business,</a:t>
            </a: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primarily through the introduction of electromechanical machines powered by fossil fuels such as the steam engine, automobile, railroad, and cotton gin. </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Prior to the Industrial Revolution, most businesses were small organizations.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Industrial revolution enabled businesses to make massive quantities of goods to ship and sell in national markets.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in turn, required large organizations to manage the enormous armies of people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53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2998" y="889291"/>
            <a:ext cx="9538419" cy="4832092"/>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 result was the large corporation that came to dominate our economies and that brought with it a host of new ethical issues, including the possibilities of exploiting the workers who labored at the new machines, manipulating the new financial markets that financed these large enterprises, and producing massive damage to the environment.</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New technologies developed in the closing decades of the twentieth century and the opening years of the twenty-first century are again transforming society and business and creating the potential for new ethical problems.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876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7453" y="1448280"/>
            <a:ext cx="8806005" cy="3539430"/>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Foremost among these developments are the revolutions in biotechnology and in what is sometimes called information technology, including not only the use of powerful and compact computers, but also the development of the Internet, wireless communications, digitalization, and numerous other technologies that have enabled us to capture, manipulate, and move information in new and innovative ways.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095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2339" y="832187"/>
            <a:ext cx="10212311" cy="5262979"/>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These technologies have spurred a number of changes, such as increasingly rapid globalization and the decreasing importance of distance; the rise of new ways to communicate and transfer any kind of media—movies, newspapers, music, books, mail—instantaneously from one place to another.</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the acceleration of change as product life cycles get shorter and revolutionary new products are invented and marketed ever more quickly.</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and the ability to create new life forms and new mechanisms whose benefits and risks are unpredictable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072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7600" y="1542472"/>
            <a:ext cx="6631710" cy="3970318"/>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To cope with these rapid changes, business organizations have had to become smaller, flatter, and more nimble/quick/alert.</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Some have completely refashioned themselves as they have entered the world of e-commerce (buying and selling goods and services over the Internet) </a:t>
            </a:r>
            <a:endParaRPr lang="en-US" sz="2800" dirty="0">
              <a:latin typeface="Calibri" panose="020F0502020204030204" pitchFamily="34" charset="0"/>
              <a:cs typeface="Calibri" panose="020F0502020204030204" pitchFamily="34" charset="0"/>
            </a:endParaRPr>
          </a:p>
        </p:txBody>
      </p:sp>
      <p:sp>
        <p:nvSpPr>
          <p:cNvPr id="3" name="Rounded Rectangle 2"/>
          <p:cNvSpPr/>
          <p:nvPr/>
        </p:nvSpPr>
        <p:spPr>
          <a:xfrm>
            <a:off x="8100291" y="609600"/>
            <a:ext cx="3842327" cy="3447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r>
              <a:rPr lang="en-US" sz="2400" b="1" dirty="0" smtClean="0"/>
              <a:t>yberspace A term used to denote the existence of information on an electronic network of linked computer systems</a:t>
            </a:r>
            <a:endParaRPr lang="en-US" sz="2400" b="1" dirty="0"/>
          </a:p>
        </p:txBody>
      </p:sp>
    </p:spTree>
    <p:extLst>
      <p:ext uri="{BB962C8B-B14F-4D97-AF65-F5344CB8AC3E}">
        <p14:creationId xmlns:p14="http://schemas.microsoft.com/office/powerpoint/2010/main" val="40258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316" y="173815"/>
            <a:ext cx="10938164" cy="881784"/>
          </a:xfrm>
        </p:spPr>
        <p:txBody>
          <a:bodyPr>
            <a:normAutofit fontScale="90000"/>
          </a:bodyPr>
          <a:lstStyle/>
          <a:p>
            <a:r>
              <a:rPr lang="en-US" sz="3200" b="1" dirty="0" smtClean="0">
                <a:solidFill>
                  <a:srgbClr val="FF0000"/>
                </a:solidFill>
              </a:rPr>
              <a:t>Almost all ethical issues raised by new technologies are related in one way or another to questions of risk: </a:t>
            </a:r>
            <a:endParaRPr lang="en-US" sz="3200" b="1" dirty="0">
              <a:solidFill>
                <a:srgbClr val="FF0000"/>
              </a:solidFill>
            </a:endParaRPr>
          </a:p>
        </p:txBody>
      </p:sp>
      <p:sp>
        <p:nvSpPr>
          <p:cNvPr id="3" name="Rectangle 2"/>
          <p:cNvSpPr/>
          <p:nvPr/>
        </p:nvSpPr>
        <p:spPr>
          <a:xfrm>
            <a:off x="1050202" y="2100404"/>
            <a:ext cx="10421362" cy="4040459"/>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Are the risks of a new technology predictable? </a:t>
            </a: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How large are the risks and are they reversible? </a:t>
            </a: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Are the benefits worth the potential risks, and who should decide? </a:t>
            </a: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Do those persons on whom the risks will fall know about the risk, and have they consented to bear these risks? </a:t>
            </a: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Will they be justly compensated for their losses? </a:t>
            </a: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Are the risks fairly distributed among the various parts of society, including poor and rich, young and old, future generations and present ones?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780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2998" y="650661"/>
            <a:ext cx="9895162" cy="5262979"/>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Many of the ethical issues new technologies have created—especially information technologies like the computer—are related to privacy.</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Computers enable us to collect detailed information on individuals on a scale that was never possible before.</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smtClean="0">
                <a:solidFill>
                  <a:srgbClr val="0070C0"/>
                </a:solidFill>
                <a:latin typeface="Calibri" panose="020F0502020204030204" pitchFamily="34" charset="0"/>
                <a:cs typeface="Calibri" panose="020F0502020204030204" pitchFamily="34" charset="0"/>
              </a:rPr>
              <a:t>(by tracking users on the Internet; gathering information on customers at cash registers; collecting information on credit card purchases; retrieving information from applications for licenses, bank accounts, credit cards, e-mail, monitoring employees working at computers, etc.). </a:t>
            </a:r>
            <a:endParaRPr lang="en-US" sz="28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1947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267</TotalTime>
  <Words>2380</Words>
  <Application>Microsoft Office PowerPoint</Application>
  <PresentationFormat>Widescreen</PresentationFormat>
  <Paragraphs>132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Century Gothic</vt:lpstr>
      <vt:lpstr>Wingdings 3</vt:lpstr>
      <vt:lpstr>Wisp</vt:lpstr>
      <vt:lpstr>1.2 Ethical Issues in Business </vt:lpstr>
      <vt:lpstr>PowerPoint Presentation</vt:lpstr>
      <vt:lpstr>PowerPoint Presentation</vt:lpstr>
      <vt:lpstr>PowerPoint Presentation</vt:lpstr>
      <vt:lpstr>PowerPoint Presentation</vt:lpstr>
      <vt:lpstr>PowerPoint Presentation</vt:lpstr>
      <vt:lpstr>PowerPoint Presentation</vt:lpstr>
      <vt:lpstr>Almost all ethical issues raised by new technologies are related in one way or another to questions of risk: </vt:lpstr>
      <vt:lpstr>PowerPoint Presentation</vt:lpstr>
      <vt:lpstr>PowerPoint Presentation</vt:lpstr>
      <vt:lpstr>PowerPoint Presentation</vt:lpstr>
      <vt:lpstr>PowerPoint Presentation</vt:lpstr>
      <vt:lpstr>Nanotechnology</vt:lpstr>
      <vt:lpstr>Genetic engineering</vt:lpstr>
      <vt:lpstr>PowerPoint Presentation</vt:lpstr>
      <vt:lpstr>PowerPoint Presentation</vt:lpstr>
      <vt:lpstr>PowerPoint Presentation</vt:lpstr>
      <vt:lpstr>   International Issues in Business Ethics  We have so far discussed some of the main issues with which business ethics has had to deal during human history. But the issues we have talked about are the kinds of issues that for the most part, arise within the national borders of a single country. We will turn now to look at some of the business ethics issues that emerge in the international arena. </vt:lpstr>
      <vt:lpstr>Globalization and Business Ethics </vt:lpstr>
      <vt:lpstr>PowerPoint Presentation</vt:lpstr>
      <vt:lpstr>Multinational corporations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Ethical Issues in Business </dc:title>
  <dc:creator>Microsoft account</dc:creator>
  <cp:lastModifiedBy>Microsoft account</cp:lastModifiedBy>
  <cp:revision>75</cp:revision>
  <dcterms:created xsi:type="dcterms:W3CDTF">2023-02-12T18:33:29Z</dcterms:created>
  <dcterms:modified xsi:type="dcterms:W3CDTF">2023-02-26T17:43:53Z</dcterms:modified>
</cp:coreProperties>
</file>