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 id="284" r:id="rId3"/>
    <p:sldId id="285" r:id="rId4"/>
    <p:sldId id="286" r:id="rId5"/>
    <p:sldId id="287" r:id="rId6"/>
    <p:sldId id="292" r:id="rId7"/>
    <p:sldId id="288" r:id="rId8"/>
    <p:sldId id="289" r:id="rId9"/>
    <p:sldId id="290" r:id="rId10"/>
    <p:sldId id="293" r:id="rId11"/>
    <p:sldId id="291"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5" r:id="rId33"/>
    <p:sldId id="316" r:id="rId34"/>
    <p:sldId id="317" r:id="rId35"/>
    <p:sldId id="318" r:id="rId36"/>
    <p:sldId id="319" r:id="rId37"/>
    <p:sldId id="320" r:id="rId38"/>
    <p:sldId id="32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varScale="1">
        <p:scale>
          <a:sx n="67" d="100"/>
          <a:sy n="67" d="100"/>
        </p:scale>
        <p:origin x="1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69175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45733-13CA-41B5-825B-E854338D809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94007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45733-13CA-41B5-825B-E854338D809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D550F0-B507-478E-BC97-C8DB7F6BEA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832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109109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9576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36230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997179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310017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51284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45733-13CA-41B5-825B-E854338D809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37524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45733-13CA-41B5-825B-E854338D809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64916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45733-13CA-41B5-825B-E854338D809F}"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9758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45733-13CA-41B5-825B-E854338D809F}"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337770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45733-13CA-41B5-825B-E854338D809F}"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50551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93299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57504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345733-13CA-41B5-825B-E854338D809F}" type="datetimeFigureOut">
              <a:rPr lang="en-US" smtClean="0"/>
              <a:t>2/13/2024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D550F0-B507-478E-BC97-C8DB7F6BEA5E}" type="slidenum">
              <a:rPr lang="en-US" smtClean="0"/>
              <a:t>‹#›</a:t>
            </a:fld>
            <a:endParaRPr lang="en-US"/>
          </a:p>
        </p:txBody>
      </p:sp>
    </p:spTree>
    <p:extLst>
      <p:ext uri="{BB962C8B-B14F-4D97-AF65-F5344CB8AC3E}">
        <p14:creationId xmlns:p14="http://schemas.microsoft.com/office/powerpoint/2010/main" val="241849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3411" y="1201847"/>
            <a:ext cx="8915399" cy="2262781"/>
          </a:xfrm>
        </p:spPr>
        <p:txBody>
          <a:bodyPr/>
          <a:lstStyle/>
          <a:p>
            <a:r>
              <a:rPr lang="en-US" b="1" dirty="0">
                <a:solidFill>
                  <a:srgbClr val="0070C0"/>
                </a:solidFill>
              </a:rPr>
              <a:t>Business and Ethical Relativism</a:t>
            </a:r>
            <a:endParaRPr lang="en-US" dirty="0"/>
          </a:p>
        </p:txBody>
      </p:sp>
      <p:sp>
        <p:nvSpPr>
          <p:cNvPr id="3" name="Subtitle 2"/>
          <p:cNvSpPr>
            <a:spLocks noGrp="1"/>
          </p:cNvSpPr>
          <p:nvPr>
            <p:ph type="subTitle" idx="1"/>
          </p:nvPr>
        </p:nvSpPr>
        <p:spPr>
          <a:xfrm>
            <a:off x="2534892" y="3464628"/>
            <a:ext cx="8915399" cy="1126283"/>
          </a:xfrm>
        </p:spPr>
        <p:txBody>
          <a:bodyPr>
            <a:noAutofit/>
          </a:bodyPr>
          <a:lstStyle/>
          <a:p>
            <a:pPr marL="457200" indent="-457200">
              <a:buFont typeface="Arial" panose="020B0604020202020204" pitchFamily="34" charset="0"/>
              <a:buChar char="•"/>
            </a:pPr>
            <a:r>
              <a:rPr lang="en-US" sz="2800" b="1" dirty="0">
                <a:solidFill>
                  <a:srgbClr val="FF0000"/>
                </a:solidFill>
                <a:latin typeface="Calibri" panose="020F0502020204030204" pitchFamily="34" charset="0"/>
                <a:cs typeface="Calibri" panose="020F0502020204030204" pitchFamily="34" charset="0"/>
              </a:rPr>
              <a:t>Business Ethics and Corporate Social Responsibility</a:t>
            </a:r>
          </a:p>
          <a:p>
            <a:pPr marL="457200" indent="-457200">
              <a:buFont typeface="Arial" panose="020B0604020202020204" pitchFamily="34" charset="0"/>
              <a:buChar char="•"/>
            </a:pPr>
            <a:r>
              <a:rPr lang="en-US" sz="2800" b="1" dirty="0">
                <a:solidFill>
                  <a:srgbClr val="FF0000"/>
                </a:solidFill>
                <a:latin typeface="Calibri" panose="020F0502020204030204" pitchFamily="34" charset="0"/>
                <a:cs typeface="Calibri" panose="020F0502020204030204" pitchFamily="34" charset="0"/>
              </a:rPr>
              <a:t>Shareholder view/Theory</a:t>
            </a:r>
          </a:p>
          <a:p>
            <a:pPr marL="457200" indent="-457200">
              <a:buFont typeface="Arial" panose="020B0604020202020204" pitchFamily="34" charset="0"/>
              <a:buChar char="•"/>
            </a:pPr>
            <a:r>
              <a:rPr lang="en-US" sz="2800" b="1" dirty="0">
                <a:solidFill>
                  <a:srgbClr val="FF0000"/>
                </a:solidFill>
                <a:latin typeface="Calibri" panose="020F0502020204030204" pitchFamily="34" charset="0"/>
                <a:cs typeface="Calibri" panose="020F0502020204030204" pitchFamily="34" charset="0"/>
              </a:rPr>
              <a:t>Stakeholder view/ Theory</a:t>
            </a:r>
          </a:p>
          <a:p>
            <a:endParaRPr lang="en-US" sz="28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0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356" y="1566250"/>
            <a:ext cx="9569513"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Although Friedman does not think managers should use company resources to benefit others at the expense of shareholders, he does think that companies ultimately provide great benefits for society.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So when managers aim at maximizing profits for stockholders in competitive markets, the companies they run will end up benefiting society. </a:t>
            </a:r>
          </a:p>
        </p:txBody>
      </p:sp>
    </p:spTree>
    <p:extLst>
      <p:ext uri="{BB962C8B-B14F-4D97-AF65-F5344CB8AC3E}">
        <p14:creationId xmlns:p14="http://schemas.microsoft.com/office/powerpoint/2010/main" val="110275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1305" y="1656784"/>
            <a:ext cx="8419724"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Friedman has had many critics. </a:t>
            </a:r>
          </a:p>
          <a:p>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Some object to his claim that the manager or executive is the employee of shareholders. Legally, these critics point out, the executive is the employee of the corporation and so the executive is legally required to serve the interests of the corporation—his true employer—not of its shareholders. </a:t>
            </a:r>
            <a:endParaRPr lang="en-US" sz="2800" b="1" dirty="0">
              <a:solidFill>
                <a:srgbClr val="0070C0"/>
              </a:solidFill>
              <a:latin typeface="Calibri" panose="020F0502020204030204" pitchFamily="34" charset="0"/>
              <a:cs typeface="Calibri" panose="020F0502020204030204" pitchFamily="34" charset="0"/>
            </a:endParaRPr>
          </a:p>
        </p:txBody>
      </p:sp>
      <p:sp>
        <p:nvSpPr>
          <p:cNvPr id="3" name="TextBox 2"/>
          <p:cNvSpPr txBox="1"/>
          <p:nvPr/>
        </p:nvSpPr>
        <p:spPr>
          <a:xfrm>
            <a:off x="2381061" y="488888"/>
            <a:ext cx="6726725" cy="769441"/>
          </a:xfrm>
          <a:prstGeom prst="rect">
            <a:avLst/>
          </a:prstGeom>
          <a:noFill/>
        </p:spPr>
        <p:txBody>
          <a:bodyPr wrap="square" rtlCol="0">
            <a:spAutoFit/>
          </a:bodyPr>
          <a:lstStyle/>
          <a:p>
            <a:r>
              <a:rPr lang="en-US" sz="4400" b="1" dirty="0">
                <a:solidFill>
                  <a:srgbClr val="0070C0"/>
                </a:solidFill>
                <a:latin typeface="Calibri" panose="020F0502020204030204" pitchFamily="34" charset="0"/>
                <a:cs typeface="Calibri" panose="020F0502020204030204" pitchFamily="34" charset="0"/>
              </a:rPr>
              <a:t>Criticism</a:t>
            </a:r>
          </a:p>
        </p:txBody>
      </p:sp>
    </p:spTree>
    <p:extLst>
      <p:ext uri="{BB962C8B-B14F-4D97-AF65-F5344CB8AC3E}">
        <p14:creationId xmlns:p14="http://schemas.microsoft.com/office/powerpoint/2010/main" val="134926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6451" y="1584356"/>
            <a:ext cx="9460872" cy="4832092"/>
          </a:xfrm>
          <a:prstGeom prst="rect">
            <a:avLst/>
          </a:prstGeom>
        </p:spPr>
        <p:txBody>
          <a:bodyPr wrap="square">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Others have criticized Friedman’s claim that stockholders are the “owners” of the corporation and that the corporation is their “property.”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Critics point out that shareholders only own stock and this gives them a few limited rights, such as the right to elect the board of directors, the right to vote on major company decisions, and the right to whatever remains after the corporation goes bankrupt and pays off its creditors. But shareholders do not have all the other rights that true owners would have and so they are not really owners of the corporation.</a:t>
            </a:r>
          </a:p>
        </p:txBody>
      </p:sp>
      <p:sp>
        <p:nvSpPr>
          <p:cNvPr id="3" name="TextBox 2"/>
          <p:cNvSpPr txBox="1"/>
          <p:nvPr/>
        </p:nvSpPr>
        <p:spPr>
          <a:xfrm>
            <a:off x="2381061" y="488888"/>
            <a:ext cx="6726725" cy="769441"/>
          </a:xfrm>
          <a:prstGeom prst="rect">
            <a:avLst/>
          </a:prstGeom>
          <a:noFill/>
        </p:spPr>
        <p:txBody>
          <a:bodyPr wrap="square" rtlCol="0">
            <a:spAutoFit/>
          </a:bodyPr>
          <a:lstStyle/>
          <a:p>
            <a:r>
              <a:rPr lang="en-US" sz="4400" b="1" dirty="0">
                <a:solidFill>
                  <a:srgbClr val="0070C0"/>
                </a:solidFill>
                <a:latin typeface="Calibri" panose="020F0502020204030204" pitchFamily="34" charset="0"/>
                <a:cs typeface="Calibri" panose="020F0502020204030204" pitchFamily="34" charset="0"/>
              </a:rPr>
              <a:t>Criticism (Contd.)</a:t>
            </a:r>
          </a:p>
        </p:txBody>
      </p:sp>
    </p:spTree>
    <p:extLst>
      <p:ext uri="{BB962C8B-B14F-4D97-AF65-F5344CB8AC3E}">
        <p14:creationId xmlns:p14="http://schemas.microsoft.com/office/powerpoint/2010/main" val="193684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0057" y="2040146"/>
            <a:ext cx="9101751" cy="3108543"/>
          </a:xfrm>
          <a:prstGeom prst="rect">
            <a:avLst/>
          </a:prstGeom>
        </p:spPr>
        <p:txBody>
          <a:bodyPr wrap="square">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Third objection criticizes his claim that the executive’s core responsibility is to run the corporation as stockholders want it to be run.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Legally, the executive, is required to run the company in ways that serve many other interests (including employee interests and consumer interests) besides those of stockholders.</a:t>
            </a:r>
          </a:p>
        </p:txBody>
      </p:sp>
      <p:sp>
        <p:nvSpPr>
          <p:cNvPr id="3" name="TextBox 2"/>
          <p:cNvSpPr txBox="1"/>
          <p:nvPr/>
        </p:nvSpPr>
        <p:spPr>
          <a:xfrm>
            <a:off x="2381061" y="488888"/>
            <a:ext cx="6726725" cy="769441"/>
          </a:xfrm>
          <a:prstGeom prst="rect">
            <a:avLst/>
          </a:prstGeom>
          <a:noFill/>
        </p:spPr>
        <p:txBody>
          <a:bodyPr wrap="square" rtlCol="0">
            <a:spAutoFit/>
          </a:bodyPr>
          <a:lstStyle/>
          <a:p>
            <a:r>
              <a:rPr lang="en-US" sz="4400" b="1" dirty="0">
                <a:solidFill>
                  <a:srgbClr val="0070C0"/>
                </a:solidFill>
                <a:latin typeface="Calibri" panose="020F0502020204030204" pitchFamily="34" charset="0"/>
                <a:cs typeface="Calibri" panose="020F0502020204030204" pitchFamily="34" charset="0"/>
              </a:rPr>
              <a:t>Criticism (Contd.)</a:t>
            </a:r>
          </a:p>
        </p:txBody>
      </p:sp>
    </p:spTree>
    <p:extLst>
      <p:ext uri="{BB962C8B-B14F-4D97-AF65-F5344CB8AC3E}">
        <p14:creationId xmlns:p14="http://schemas.microsoft.com/office/powerpoint/2010/main" val="88684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7507" y="1536113"/>
            <a:ext cx="8802987" cy="4401205"/>
          </a:xfrm>
          <a:prstGeom prst="rect">
            <a:avLst/>
          </a:prstGeom>
        </p:spPr>
        <p:txBody>
          <a:bodyPr wrap="square">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Finally, some have argued against Friedman’s view that by seeking to maximize shareholder returns, the corporation will best serve society.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Sometimes competitive forces fail to operate companies in a socially beneficial way and, instead, lead them to act in a socially harmful manner. For example, a company might knowingly pollute a neighborhood with substance that is not yet illegal, in order to save the costs of reducing its pollution and thereby be more competitive. </a:t>
            </a:r>
          </a:p>
        </p:txBody>
      </p:sp>
      <p:sp>
        <p:nvSpPr>
          <p:cNvPr id="3" name="TextBox 2"/>
          <p:cNvSpPr txBox="1"/>
          <p:nvPr/>
        </p:nvSpPr>
        <p:spPr>
          <a:xfrm>
            <a:off x="2381061" y="488888"/>
            <a:ext cx="6726725" cy="769441"/>
          </a:xfrm>
          <a:prstGeom prst="rect">
            <a:avLst/>
          </a:prstGeom>
          <a:noFill/>
        </p:spPr>
        <p:txBody>
          <a:bodyPr wrap="square" rtlCol="0">
            <a:spAutoFit/>
          </a:bodyPr>
          <a:lstStyle/>
          <a:p>
            <a:r>
              <a:rPr lang="en-US" sz="4400" b="1" dirty="0">
                <a:solidFill>
                  <a:srgbClr val="0070C0"/>
                </a:solidFill>
                <a:latin typeface="Calibri" panose="020F0502020204030204" pitchFamily="34" charset="0"/>
                <a:cs typeface="Calibri" panose="020F0502020204030204" pitchFamily="34" charset="0"/>
              </a:rPr>
              <a:t>Criticism (Contd.)</a:t>
            </a:r>
          </a:p>
        </p:txBody>
      </p:sp>
    </p:spTree>
    <p:extLst>
      <p:ext uri="{BB962C8B-B14F-4D97-AF65-F5344CB8AC3E}">
        <p14:creationId xmlns:p14="http://schemas.microsoft.com/office/powerpoint/2010/main" val="248035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392" y="344032"/>
            <a:ext cx="8265814" cy="769441"/>
          </a:xfrm>
          <a:prstGeom prst="rect">
            <a:avLst/>
          </a:prstGeom>
          <a:noFill/>
        </p:spPr>
        <p:txBody>
          <a:bodyPr wrap="square" rtlCol="0">
            <a:spAutoFit/>
          </a:bodyPr>
          <a:lstStyle/>
          <a:p>
            <a:r>
              <a:rPr lang="en-US" sz="4400" b="1" dirty="0">
                <a:solidFill>
                  <a:srgbClr val="0070C0"/>
                </a:solidFill>
                <a:latin typeface="Calibri" panose="020F0502020204030204" pitchFamily="34" charset="0"/>
                <a:cs typeface="Calibri" panose="020F0502020204030204" pitchFamily="34" charset="0"/>
              </a:rPr>
              <a:t>Stakeholder view/ Theory</a:t>
            </a:r>
          </a:p>
        </p:txBody>
      </p:sp>
      <p:sp>
        <p:nvSpPr>
          <p:cNvPr id="4" name="Rounded Rectangle 3"/>
          <p:cNvSpPr/>
          <p:nvPr/>
        </p:nvSpPr>
        <p:spPr>
          <a:xfrm>
            <a:off x="1828801" y="1584356"/>
            <a:ext cx="9270748" cy="46353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latin typeface="Calibri" panose="020F0502020204030204" pitchFamily="34" charset="0"/>
                <a:cs typeface="Calibri" panose="020F0502020204030204" pitchFamily="34" charset="0"/>
              </a:rPr>
              <a:t>According to Edward Freeman and David Reed, the two scholars who pioneered this view, a stakeholder is “any identifiable group or individual who can affect the achievement of an organization’s objectives or who is affected by the achievement of an organization’s objectives.” </a:t>
            </a:r>
          </a:p>
        </p:txBody>
      </p:sp>
    </p:spTree>
    <p:extLst>
      <p:ext uri="{BB962C8B-B14F-4D97-AF65-F5344CB8AC3E}">
        <p14:creationId xmlns:p14="http://schemas.microsoft.com/office/powerpoint/2010/main" val="10511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3322" y="1611516"/>
            <a:ext cx="8845236"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In other words, a stakeholder is anyone the corporation can harm, benefit, or influence,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as well as anyone that can harm, benefit, or influence the corporation.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 stakeholder, in short, is anyone who has a “stake” in what the company does.</a:t>
            </a:r>
          </a:p>
        </p:txBody>
      </p:sp>
    </p:spTree>
    <p:extLst>
      <p:ext uri="{BB962C8B-B14F-4D97-AF65-F5344CB8AC3E}">
        <p14:creationId xmlns:p14="http://schemas.microsoft.com/office/powerpoint/2010/main" val="233592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1350" y="1104523"/>
            <a:ext cx="9623834" cy="5262979"/>
          </a:xfrm>
          <a:prstGeom prst="rect">
            <a:avLst/>
          </a:prstGeom>
        </p:spPr>
        <p:txBody>
          <a:bodyPr wrap="square">
            <a:spAutoFit/>
          </a:bodyPr>
          <a:lstStyle/>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General Motors impacts the lives of its customers when it decides how much safety it will build into its cars, </a:t>
            </a:r>
          </a:p>
          <a:p>
            <a:pPr marL="457200" indent="-457200">
              <a:buFont typeface="Wingdings" panose="05000000000000000000" pitchFamily="2" charset="2"/>
              <a:buChar char="ü"/>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it impacts employees when it sets salaries, </a:t>
            </a:r>
          </a:p>
          <a:p>
            <a:pPr marL="457200" indent="-457200">
              <a:buFont typeface="Wingdings" panose="05000000000000000000" pitchFamily="2" charset="2"/>
              <a:buChar char="ü"/>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it impacts the local community when it shuts down a plant, </a:t>
            </a:r>
          </a:p>
          <a:p>
            <a:pPr marL="457200" indent="-457200">
              <a:buFont typeface="Wingdings" panose="05000000000000000000" pitchFamily="2" charset="2"/>
              <a:buChar char="ü"/>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and it impacts its stockholders when it increases their dividends. </a:t>
            </a:r>
          </a:p>
          <a:p>
            <a:pPr marL="457200" indent="-457200">
              <a:buFont typeface="Wingdings" panose="05000000000000000000" pitchFamily="2" charset="2"/>
              <a:buChar char="ü"/>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On the other hand, government can impact General Motors through the laws and regulations it passes, </a:t>
            </a:r>
          </a:p>
        </p:txBody>
      </p:sp>
      <p:sp>
        <p:nvSpPr>
          <p:cNvPr id="3" name="TextBox 2"/>
          <p:cNvSpPr txBox="1"/>
          <p:nvPr/>
        </p:nvSpPr>
        <p:spPr>
          <a:xfrm>
            <a:off x="2091350" y="371192"/>
            <a:ext cx="3340728" cy="584775"/>
          </a:xfrm>
          <a:prstGeom prst="rect">
            <a:avLst/>
          </a:prstGeom>
          <a:noFill/>
        </p:spPr>
        <p:txBody>
          <a:bodyPr wrap="square" rtlCol="0">
            <a:spAutoFit/>
          </a:bodyPr>
          <a:lstStyle/>
          <a:p>
            <a:r>
              <a:rPr lang="en-US" sz="3200" b="1" dirty="0">
                <a:solidFill>
                  <a:srgbClr val="FF0000"/>
                </a:solidFill>
                <a:latin typeface="Calibri" panose="020F0502020204030204" pitchFamily="34" charset="0"/>
                <a:cs typeface="Calibri" panose="020F0502020204030204" pitchFamily="34" charset="0"/>
              </a:rPr>
              <a:t>For example,</a:t>
            </a:r>
            <a:endParaRPr lang="en-US" sz="3200" b="1" dirty="0">
              <a:solidFill>
                <a:srgbClr val="FF0000"/>
              </a:solidFill>
            </a:endParaRPr>
          </a:p>
        </p:txBody>
      </p:sp>
    </p:spTree>
    <p:extLst>
      <p:ext uri="{BB962C8B-B14F-4D97-AF65-F5344CB8AC3E}">
        <p14:creationId xmlns:p14="http://schemas.microsoft.com/office/powerpoint/2010/main" val="245722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9826" y="434566"/>
            <a:ext cx="8890503" cy="5262979"/>
          </a:xfrm>
          <a:prstGeom prst="rect">
            <a:avLst/>
          </a:prstGeom>
        </p:spPr>
        <p:txBody>
          <a:bodyPr wrap="square">
            <a:spAutoFit/>
          </a:bodyPr>
          <a:lstStyle/>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Creditors can impact it by raising their interest rates or calling back a loan, and suppliers can impact it by raising their prices or lowering the quality of the car parts they provide. </a:t>
            </a:r>
          </a:p>
          <a:p>
            <a:pPr marL="457200" indent="-457200">
              <a:buFont typeface="Wingdings" panose="05000000000000000000" pitchFamily="2" charset="2"/>
              <a:buChar char="ü"/>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General Motors’ stakeholders, then, include customers, employees, local communities, stockholders, government, creditors, and suppliers.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t>
            </a:r>
            <a:r>
              <a:rPr lang="en-US" sz="2800" dirty="0">
                <a:solidFill>
                  <a:srgbClr val="FF0000"/>
                </a:solidFill>
                <a:latin typeface="Calibri" panose="020F0502020204030204" pitchFamily="34" charset="0"/>
                <a:cs typeface="Calibri" panose="020F0502020204030204" pitchFamily="34" charset="0"/>
              </a:rPr>
              <a:t>BUT</a:t>
            </a:r>
          </a:p>
          <a:p>
            <a:r>
              <a:rPr lang="en-US" sz="2800" dirty="0">
                <a:solidFill>
                  <a:srgbClr val="FF0000"/>
                </a:solidFill>
                <a:latin typeface="Calibri" panose="020F0502020204030204" pitchFamily="34" charset="0"/>
                <a:cs typeface="Calibri" panose="020F0502020204030204" pitchFamily="34" charset="0"/>
              </a:rPr>
              <a:t>Of course, the influences between the company and its stakeholders can go both ways</a:t>
            </a:r>
            <a:r>
              <a:rPr lang="en-US" sz="2800" dirty="0">
                <a:solidFill>
                  <a:srgbClr val="FF0000"/>
                </a:solidFill>
              </a:rPr>
              <a:t>.</a:t>
            </a:r>
            <a:endParaRPr lang="en-US" sz="2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80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78043" y="706852"/>
            <a:ext cx="9147018" cy="5693866"/>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For example, </a:t>
            </a: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Although General Motors influences its customers and employees, customers can also influence General Motors by refusing to buy its cars and employees can impact General Motors by going on strike. </a:t>
            </a:r>
          </a:p>
          <a:p>
            <a:pPr marL="457200" indent="-457200">
              <a:buFont typeface="Wingdings" panose="05000000000000000000" pitchFamily="2" charset="2"/>
              <a:buChar char="ü"/>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Other groups also are sometimes able to influence General Motors. For example, environmental activists or the media can impact General Motors by organizing demonstrations or by reporting on a safety defect of General Motors’ cars. </a:t>
            </a:r>
          </a:p>
          <a:p>
            <a:pPr marL="457200" indent="-457200">
              <a:buFont typeface="Wingdings" panose="05000000000000000000" pitchFamily="2" charset="2"/>
              <a:buChar char="ü"/>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800" dirty="0">
                <a:latin typeface="Calibri" panose="020F0502020204030204" pitchFamily="34" charset="0"/>
                <a:cs typeface="Calibri" panose="020F0502020204030204" pitchFamily="34" charset="0"/>
              </a:rPr>
              <a:t>Thus, activist organizations, the media, and other interest groups can also become stakeholders of General Motors.</a:t>
            </a:r>
          </a:p>
        </p:txBody>
      </p:sp>
    </p:spTree>
    <p:extLst>
      <p:ext uri="{BB962C8B-B14F-4D97-AF65-F5344CB8AC3E}">
        <p14:creationId xmlns:p14="http://schemas.microsoft.com/office/powerpoint/2010/main" val="7400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1515" y="206788"/>
            <a:ext cx="8074002" cy="595457"/>
          </a:xfrm>
        </p:spPr>
        <p:txBody>
          <a:bodyPr>
            <a:noAutofit/>
          </a:bodyPr>
          <a:lstStyle/>
          <a:p>
            <a:r>
              <a:rPr lang="en-US" b="1" dirty="0">
                <a:solidFill>
                  <a:srgbClr val="0070C0"/>
                </a:solidFill>
              </a:rPr>
              <a:t>Business and Ethical Relativism</a:t>
            </a:r>
          </a:p>
        </p:txBody>
      </p:sp>
      <p:sp>
        <p:nvSpPr>
          <p:cNvPr id="3" name="Rectangle 2"/>
          <p:cNvSpPr/>
          <p:nvPr/>
        </p:nvSpPr>
        <p:spPr>
          <a:xfrm>
            <a:off x="1245171" y="1021121"/>
            <a:ext cx="10723418" cy="5262979"/>
          </a:xfrm>
          <a:prstGeom prst="rect">
            <a:avLst/>
          </a:prstGeom>
        </p:spPr>
        <p:txBody>
          <a:bodyPr wrap="square">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There are certain cultural differences that create a special problem for managers. Managers of multinationals often find it hard to know what to do when they encounter moral standards that are different from the ones they personally hold and that are accepted in their home country.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Nepotism and sexism</a:t>
            </a:r>
            <a:r>
              <a:rPr lang="en-US" sz="2800" dirty="0">
                <a:latin typeface="Calibri" panose="020F0502020204030204" pitchFamily="34" charset="0"/>
                <a:cs typeface="Calibri" panose="020F0502020204030204" pitchFamily="34" charset="0"/>
              </a:rPr>
              <a:t>, although condemned as morally wrong in the United States, for example, are accepted as a matter of course in some foreign business environments.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fact that different cultures have different moral standards, leads many people to adopt the theory of ethical relativism.</a:t>
            </a:r>
          </a:p>
        </p:txBody>
      </p:sp>
    </p:spTree>
    <p:extLst>
      <p:ext uri="{BB962C8B-B14F-4D97-AF65-F5344CB8AC3E}">
        <p14:creationId xmlns:p14="http://schemas.microsoft.com/office/powerpoint/2010/main" val="179043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06162" y="1656784"/>
            <a:ext cx="8292975" cy="370286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lumMod val="50000"/>
                  </a:schemeClr>
                </a:solidFill>
                <a:latin typeface="Calibri" panose="020F0502020204030204" pitchFamily="34" charset="0"/>
                <a:cs typeface="Calibri" panose="020F0502020204030204" pitchFamily="34" charset="0"/>
              </a:rPr>
              <a:t>Unlike Friedman’s shareholder view, which says the corporation should be run for the benefit only of its shareholders, “stakeholder theory” says it should be run for the benefit of all stakeholders.</a:t>
            </a:r>
          </a:p>
        </p:txBody>
      </p:sp>
    </p:spTree>
    <p:extLst>
      <p:ext uri="{BB962C8B-B14F-4D97-AF65-F5344CB8AC3E}">
        <p14:creationId xmlns:p14="http://schemas.microsoft.com/office/powerpoint/2010/main" val="3483849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077" y="1249379"/>
            <a:ext cx="9424657" cy="440120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According to stakeholder theory, a manager should take all stakeholder interests into account when making decisions.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Managers should try to “balance” the interests of stakeholders so each stakeholder gets a fair share of the benefits the corporation produces.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manager, then, has the responsibility of running the company in a way that will best serve the interests of all stakeholders. </a:t>
            </a:r>
          </a:p>
        </p:txBody>
      </p:sp>
    </p:spTree>
    <p:extLst>
      <p:ext uri="{BB962C8B-B14F-4D97-AF65-F5344CB8AC3E}">
        <p14:creationId xmlns:p14="http://schemas.microsoft.com/office/powerpoint/2010/main" val="3609644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2899" y="733246"/>
            <a:ext cx="9002162" cy="5262979"/>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The stakeholder theory does not claim that managers should not try to make a profit; it does not even claim that managers should not try to maximize profits. </a:t>
            </a:r>
          </a:p>
          <a:p>
            <a:endParaRPr lang="en-US" sz="2800" dirty="0">
              <a:latin typeface="Calibri" panose="020F0502020204030204" pitchFamily="34" charset="0"/>
              <a:cs typeface="Calibri" panose="020F0502020204030204" pitchFamily="34" charset="0"/>
            </a:endParaRPr>
          </a:p>
          <a:p>
            <a:pPr algn="ctr"/>
            <a:r>
              <a:rPr lang="en-US" sz="2800" b="1" dirty="0">
                <a:solidFill>
                  <a:srgbClr val="FF0000"/>
                </a:solidFill>
                <a:latin typeface="Calibri" panose="020F0502020204030204" pitchFamily="34" charset="0"/>
                <a:cs typeface="Calibri" panose="020F0502020204030204" pitchFamily="34" charset="0"/>
              </a:rPr>
              <a:t>The claims of stakeholder theory are about who should get the profits.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Friedman’s shareholder view says that the manager should try to maximize what goes to the stockholder, which means it should try to minimize what goes to other stakeholders (except, of course, when giving some stakeholders more would make even more profits for stockholders). </a:t>
            </a:r>
          </a:p>
        </p:txBody>
      </p:sp>
    </p:spTree>
    <p:extLst>
      <p:ext uri="{BB962C8B-B14F-4D97-AF65-F5344CB8AC3E}">
        <p14:creationId xmlns:p14="http://schemas.microsoft.com/office/powerpoint/2010/main" val="268901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9523" y="1325961"/>
            <a:ext cx="9210393" cy="440120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Stakeholder theory, on the other hand, says that the manager should give stockholders a fair share of profits, but in a way that allows all other stakeholders to also get their fair share.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Two main kinds of arguments support the “stakeholder” view of corporate social responsibility: </a:t>
            </a:r>
          </a:p>
          <a:p>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“instrumental” arguments </a:t>
            </a:r>
          </a:p>
          <a:p>
            <a:pPr marL="457200" indent="-457200">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and “normative” arguments.</a:t>
            </a:r>
          </a:p>
        </p:txBody>
      </p:sp>
    </p:spTree>
    <p:extLst>
      <p:ext uri="{BB962C8B-B14F-4D97-AF65-F5344CB8AC3E}">
        <p14:creationId xmlns:p14="http://schemas.microsoft.com/office/powerpoint/2010/main" val="1945135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199" y="1647731"/>
            <a:ext cx="8618899" cy="3970318"/>
          </a:xfrm>
          <a:prstGeom prst="rect">
            <a:avLst/>
          </a:prstGeom>
        </p:spPr>
        <p:txBody>
          <a:bodyPr wrap="square">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Instrumental arguments claim that being responsive to all of its stakeholders is in the </a:t>
            </a:r>
            <a:r>
              <a:rPr lang="en-US" sz="2800" dirty="0">
                <a:solidFill>
                  <a:srgbClr val="FF0000"/>
                </a:solidFill>
                <a:latin typeface="Calibri" panose="020F0502020204030204" pitchFamily="34" charset="0"/>
                <a:cs typeface="Calibri" panose="020F0502020204030204" pitchFamily="34" charset="0"/>
              </a:rPr>
              <a:t>best interests </a:t>
            </a:r>
            <a:r>
              <a:rPr lang="en-US" sz="2800" dirty="0">
                <a:latin typeface="Calibri" panose="020F0502020204030204" pitchFamily="34" charset="0"/>
                <a:cs typeface="Calibri" panose="020F0502020204030204" pitchFamily="34" charset="0"/>
              </a:rPr>
              <a:t>of the corporation even though it may not be in the best interests of shareholders.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idea here is that if a company takes the interests of all its stakeholders into account, those stakeholders will be favorably disposed to do their part to support the company and its interests.</a:t>
            </a:r>
          </a:p>
        </p:txBody>
      </p:sp>
      <p:sp>
        <p:nvSpPr>
          <p:cNvPr id="3" name="TextBox 2"/>
          <p:cNvSpPr txBox="1"/>
          <p:nvPr/>
        </p:nvSpPr>
        <p:spPr>
          <a:xfrm>
            <a:off x="2480650" y="461727"/>
            <a:ext cx="4925085" cy="646331"/>
          </a:xfrm>
          <a:prstGeom prst="rect">
            <a:avLst/>
          </a:prstGeom>
          <a:noFill/>
        </p:spPr>
        <p:txBody>
          <a:bodyPr wrap="square" rtlCol="0">
            <a:spAutoFit/>
          </a:bodyPr>
          <a:lstStyle/>
          <a:p>
            <a:r>
              <a:rPr lang="en-US" sz="3600" b="1" dirty="0">
                <a:solidFill>
                  <a:srgbClr val="0070C0"/>
                </a:solidFill>
                <a:latin typeface="Calibri" panose="020F0502020204030204" pitchFamily="34" charset="0"/>
                <a:cs typeface="Calibri" panose="020F0502020204030204" pitchFamily="34" charset="0"/>
              </a:rPr>
              <a:t>Instrumental Arguments</a:t>
            </a:r>
          </a:p>
        </p:txBody>
      </p:sp>
    </p:spTree>
    <p:extLst>
      <p:ext uri="{BB962C8B-B14F-4D97-AF65-F5344CB8AC3E}">
        <p14:creationId xmlns:p14="http://schemas.microsoft.com/office/powerpoint/2010/main" val="3079654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0839" y="1052620"/>
            <a:ext cx="8513275" cy="3970318"/>
          </a:xfrm>
          <a:prstGeom prst="rect">
            <a:avLst/>
          </a:prstGeom>
        </p:spPr>
        <p:txBody>
          <a:bodyPr wrap="square">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Treating employees decently while paying them good salaries, for example, will make employees more loyal to the company, while treating them poorly may lead to shirking or even destructive behavior.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Similarly, when a company is responsive to environmentalists or other activists, these groups are less likely to engage in activities that can damage the company’s image or its reputation. </a:t>
            </a:r>
          </a:p>
        </p:txBody>
      </p:sp>
    </p:spTree>
    <p:extLst>
      <p:ext uri="{BB962C8B-B14F-4D97-AF65-F5344CB8AC3E}">
        <p14:creationId xmlns:p14="http://schemas.microsoft.com/office/powerpoint/2010/main" val="295529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defined Process 1"/>
          <p:cNvSpPr/>
          <p:nvPr/>
        </p:nvSpPr>
        <p:spPr>
          <a:xfrm>
            <a:off x="2544024" y="2544023"/>
            <a:ext cx="8591737" cy="3576120"/>
          </a:xfrm>
          <a:prstGeom prst="flowChartPredefined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50000"/>
                  </a:schemeClr>
                </a:solidFill>
                <a:latin typeface="Calibri" panose="020F0502020204030204" pitchFamily="34" charset="0"/>
                <a:cs typeface="Calibri" panose="020F0502020204030204" pitchFamily="34" charset="0"/>
              </a:rPr>
              <a:t>In short, instrumental arguments for stakeholder theory claim that being responsive to all stakeholders is good for the business even though it may reduce the profits shareholders end up with.</a:t>
            </a:r>
          </a:p>
        </p:txBody>
      </p:sp>
      <p:sp>
        <p:nvSpPr>
          <p:cNvPr id="3" name="Rectangle 2"/>
          <p:cNvSpPr/>
          <p:nvPr/>
        </p:nvSpPr>
        <p:spPr>
          <a:xfrm>
            <a:off x="2450470" y="713022"/>
            <a:ext cx="8413687" cy="1384995"/>
          </a:xfrm>
          <a:prstGeom prst="rect">
            <a:avLst/>
          </a:prstGeom>
        </p:spPr>
        <p:txBody>
          <a:bodyPr wrap="square">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Yet paying employees higher wages and investing in meeting environmentalists’ demands may force a company to reduce shareholder dividends. </a:t>
            </a:r>
          </a:p>
        </p:txBody>
      </p:sp>
    </p:spTree>
    <p:extLst>
      <p:ext uri="{BB962C8B-B14F-4D97-AF65-F5344CB8AC3E}">
        <p14:creationId xmlns:p14="http://schemas.microsoft.com/office/powerpoint/2010/main" val="307738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269" y="552262"/>
            <a:ext cx="7179398" cy="707886"/>
          </a:xfrm>
          <a:prstGeom prst="rect">
            <a:avLst/>
          </a:prstGeom>
          <a:noFill/>
        </p:spPr>
        <p:txBody>
          <a:bodyPr wrap="square" rtlCol="0">
            <a:spAutoFit/>
          </a:bodyPr>
          <a:lstStyle/>
          <a:p>
            <a:r>
              <a:rPr lang="en-US" sz="4000" b="1" dirty="0">
                <a:solidFill>
                  <a:srgbClr val="0070C0"/>
                </a:solidFill>
                <a:latin typeface="Calibri" panose="020F0502020204030204" pitchFamily="34" charset="0"/>
                <a:cs typeface="Calibri" panose="020F0502020204030204" pitchFamily="34" charset="0"/>
              </a:rPr>
              <a:t>Normative Arguments</a:t>
            </a:r>
          </a:p>
        </p:txBody>
      </p:sp>
      <p:sp>
        <p:nvSpPr>
          <p:cNvPr id="3" name="Rectangle 2"/>
          <p:cNvSpPr/>
          <p:nvPr/>
        </p:nvSpPr>
        <p:spPr>
          <a:xfrm>
            <a:off x="2661719" y="1330860"/>
            <a:ext cx="8854289" cy="1815882"/>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Normative arguments for stakeholder theory claim that the company has a moral or ethical obligation to be responsive to all its stakeholders. One such argument, developed by Robert Phillips, is based on the “principle of fairness.” </a:t>
            </a:r>
          </a:p>
        </p:txBody>
      </p:sp>
      <p:sp>
        <p:nvSpPr>
          <p:cNvPr id="4" name="Rounded Rectangle 3"/>
          <p:cNvSpPr/>
          <p:nvPr/>
        </p:nvSpPr>
        <p:spPr>
          <a:xfrm>
            <a:off x="2833735" y="3217454"/>
            <a:ext cx="8836183" cy="3328201"/>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70C0"/>
                </a:solidFill>
                <a:latin typeface="Calibri" panose="020F0502020204030204" pitchFamily="34" charset="0"/>
                <a:cs typeface="Calibri" panose="020F0502020204030204" pitchFamily="34" charset="0"/>
              </a:rPr>
              <a:t>The principle of fairness says that if a group of people works together to provide some benefits at some cost to themselves, then anyone who takes advantage of those benefits has an obligation to contribute his or her share to the group.</a:t>
            </a:r>
          </a:p>
        </p:txBody>
      </p:sp>
    </p:spTree>
    <p:extLst>
      <p:ext uri="{BB962C8B-B14F-4D97-AF65-F5344CB8AC3E}">
        <p14:creationId xmlns:p14="http://schemas.microsoft.com/office/powerpoint/2010/main" val="4191747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130" y="519242"/>
            <a:ext cx="9040631" cy="1077218"/>
          </a:xfrm>
          <a:prstGeom prst="rect">
            <a:avLst/>
          </a:prstGeom>
        </p:spPr>
        <p:txBody>
          <a:bodyPr wrap="square">
            <a:spAutoFit/>
          </a:bodyPr>
          <a:lstStyle/>
          <a:p>
            <a:r>
              <a:rPr lang="en-US" sz="3200" b="1" dirty="0">
                <a:solidFill>
                  <a:srgbClr val="0070C0"/>
                </a:solidFill>
                <a:latin typeface="Calibri" panose="020F0502020204030204" pitchFamily="34" charset="0"/>
                <a:cs typeface="Calibri" panose="020F0502020204030204" pitchFamily="34" charset="0"/>
              </a:rPr>
              <a:t>Which of these two views is correct: </a:t>
            </a:r>
          </a:p>
          <a:p>
            <a:r>
              <a:rPr lang="en-US" sz="3200" b="1" dirty="0">
                <a:solidFill>
                  <a:srgbClr val="0070C0"/>
                </a:solidFill>
                <a:latin typeface="Calibri" panose="020F0502020204030204" pitchFamily="34" charset="0"/>
                <a:cs typeface="Calibri" panose="020F0502020204030204" pitchFamily="34" charset="0"/>
              </a:rPr>
              <a:t>stakeholder theory or shareholder theory? </a:t>
            </a:r>
          </a:p>
        </p:txBody>
      </p:sp>
      <p:sp>
        <p:nvSpPr>
          <p:cNvPr id="3" name="Rectangle 2"/>
          <p:cNvSpPr/>
          <p:nvPr/>
        </p:nvSpPr>
        <p:spPr>
          <a:xfrm>
            <a:off x="2544023" y="2299580"/>
            <a:ext cx="8347296"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Today, many businesses accept stakeholder theory, and most of the fifty U.S. states have passed laws that recognize business’ obligations to its many stakeholders even at the expense of stockholder interests.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But readers will have to decide for themselves which theory makes the most sense and seems most reasonable.</a:t>
            </a:r>
          </a:p>
        </p:txBody>
      </p:sp>
    </p:spTree>
    <p:extLst>
      <p:ext uri="{BB962C8B-B14F-4D97-AF65-F5344CB8AC3E}">
        <p14:creationId xmlns:p14="http://schemas.microsoft.com/office/powerpoint/2010/main" val="3558707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8099" y="380246"/>
            <a:ext cx="8836182" cy="1200329"/>
          </a:xfrm>
          <a:prstGeom prst="rect">
            <a:avLst/>
          </a:prstGeom>
          <a:noFill/>
        </p:spPr>
        <p:txBody>
          <a:bodyPr wrap="square" rtlCol="0">
            <a:spAutoFit/>
          </a:bodyPr>
          <a:lstStyle/>
          <a:p>
            <a:r>
              <a:rPr lang="en-US" sz="3600" b="1" dirty="0">
                <a:solidFill>
                  <a:srgbClr val="0070C0"/>
                </a:solidFill>
                <a:latin typeface="Calibri" panose="020F0502020204030204" pitchFamily="34" charset="0"/>
                <a:cs typeface="Calibri" panose="020F0502020204030204" pitchFamily="34" charset="0"/>
              </a:rPr>
              <a:t>How are business ethics and corporate social responsibility related?</a:t>
            </a:r>
          </a:p>
        </p:txBody>
      </p:sp>
      <p:sp>
        <p:nvSpPr>
          <p:cNvPr id="3" name="Rectangle 2"/>
          <p:cNvSpPr/>
          <p:nvPr/>
        </p:nvSpPr>
        <p:spPr>
          <a:xfrm>
            <a:off x="2055136" y="1702052"/>
            <a:ext cx="9696262" cy="5262979"/>
          </a:xfrm>
          <a:prstGeom prst="rect">
            <a:avLst/>
          </a:prstGeom>
        </p:spPr>
        <p:txBody>
          <a:bodyPr wrap="square">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Being ethical, according to most scholars, is one of the obligations companies owe to society.</a:t>
            </a: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In this respect, business ethics is a part of corporate social responsibility.</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Archie Carroll writes: “The social responsibility of business encompasses the economic, legal, ethical, and discretionary expectations that society has of organizations . . .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Corporate social responsibility, then, is the larger more inclusive notion and business ethics is just one part of this larger notion. </a:t>
            </a:r>
          </a:p>
        </p:txBody>
      </p:sp>
    </p:spTree>
    <p:extLst>
      <p:ext uri="{BB962C8B-B14F-4D97-AF65-F5344CB8AC3E}">
        <p14:creationId xmlns:p14="http://schemas.microsoft.com/office/powerpoint/2010/main" val="223228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327" y="230909"/>
            <a:ext cx="11582400" cy="6617196"/>
          </a:xfrm>
          <a:prstGeom prst="rect">
            <a:avLst/>
          </a:prstGeom>
        </p:spPr>
        <p:txBody>
          <a:bodyPr wrap="square">
            <a:spAutoFit/>
          </a:bodyPr>
          <a:lstStyle/>
          <a:p>
            <a:r>
              <a:rPr lang="en-US" sz="3200" b="1" dirty="0">
                <a:latin typeface="Calibri" panose="020F0502020204030204" pitchFamily="34" charset="0"/>
                <a:cs typeface="Calibri" panose="020F0502020204030204" pitchFamily="34" charset="0"/>
              </a:rPr>
              <a:t>				</a:t>
            </a:r>
            <a:r>
              <a:rPr lang="en-US" sz="3200" b="1" dirty="0">
                <a:solidFill>
                  <a:srgbClr val="00B0F0"/>
                </a:solidFill>
                <a:latin typeface="Calibri" panose="020F0502020204030204" pitchFamily="34" charset="0"/>
                <a:cs typeface="Calibri" panose="020F0502020204030204" pitchFamily="34" charset="0"/>
              </a:rPr>
              <a:t>Ethical or moral relativism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theory that there are no ethical standards that are absolutely true and that apply or should be applied to the companies and people of all societies.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ethical relativist will say, for example, that it is wrong for a U.S. manager to engage in nepotism in the United States because everyone there believes that it is wrong, but it is not wrong for a person in Thailand, for example, to engage in nepotism there because people there do not see it as wrong.</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ethical relativist would advise the manager of a multinational who works in a society whose moral standards are different from her own, that she should follow the moral standards prevalent in the society in which she works.</a:t>
            </a:r>
          </a:p>
        </p:txBody>
      </p:sp>
    </p:spTree>
    <p:extLst>
      <p:ext uri="{BB962C8B-B14F-4D97-AF65-F5344CB8AC3E}">
        <p14:creationId xmlns:p14="http://schemas.microsoft.com/office/powerpoint/2010/main" val="4091159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810" y="1457609"/>
            <a:ext cx="9325069" cy="440120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Both the shareholder view and the stakeholder view can accept this way of defining what corporate social responsibility includes.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For example, Friedman explicitly says that a company should live up to the ethical and legal expectations of society, that by pursuing shareholder profits it will make the greatest economic contribution to society, and that it should make whatever other discretionary contributions it needs to make so that society will enable it to operate profitably.</a:t>
            </a:r>
          </a:p>
        </p:txBody>
      </p:sp>
    </p:spTree>
    <p:extLst>
      <p:ext uri="{BB962C8B-B14F-4D97-AF65-F5344CB8AC3E}">
        <p14:creationId xmlns:p14="http://schemas.microsoft.com/office/powerpoint/2010/main" val="2336752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6182" y="618838"/>
            <a:ext cx="8940800" cy="5693866"/>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Stakeholder theory says that companies should be responsive to all its stakeholders and that would include making the economic and discretionary contributions society expects, as well as behaving ethically and legally toward its stakeholders.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All of these concepts—rights, obligations, and fairness—are ethical concepts so ethics is not only part of a company’s social responsibilities. Ethics also provides the basic normative reasons for corporate social responsibility. Paradoxically, then, ethics is one of business’ social responsibilities, but business has these responsibilities to society because it is what ethics demands. </a:t>
            </a:r>
          </a:p>
        </p:txBody>
      </p:sp>
    </p:spTree>
    <p:extLst>
      <p:ext uri="{BB962C8B-B14F-4D97-AF65-F5344CB8AC3E}">
        <p14:creationId xmlns:p14="http://schemas.microsoft.com/office/powerpoint/2010/main" val="2991794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8922" y="1358020"/>
            <a:ext cx="9560460" cy="4462760"/>
          </a:xfrm>
          <a:prstGeom prst="rect">
            <a:avLst/>
          </a:prstGeom>
        </p:spPr>
        <p:txBody>
          <a:bodyPr wrap="square">
            <a:spAutoFit/>
          </a:bodyPr>
          <a:lstStyle/>
          <a:p>
            <a:r>
              <a:rPr lang="en-US" sz="3200" b="1" cap="all" dirty="0">
                <a:solidFill>
                  <a:srgbClr val="FF0000"/>
                </a:solidFill>
                <a:latin typeface="Calibri" panose="020F0502020204030204" pitchFamily="34" charset="0"/>
                <a:cs typeface="Calibri" panose="020F0502020204030204" pitchFamily="34" charset="0"/>
              </a:rPr>
              <a:t>WHAT IS CORPORATE SOCIAL RESPONSIBILITY (CSR)?</a:t>
            </a:r>
          </a:p>
          <a:p>
            <a:endParaRPr lang="en-US" sz="2800" cap="all" dirty="0">
              <a:solidFill>
                <a:srgbClr val="181818"/>
              </a:solidFill>
              <a:latin typeface="Calibri" panose="020F0502020204030204" pitchFamily="34" charset="0"/>
              <a:cs typeface="Calibri" panose="020F0502020204030204" pitchFamily="34" charset="0"/>
            </a:endParaRPr>
          </a:p>
          <a:p>
            <a:r>
              <a:rPr lang="en-US" sz="2800" dirty="0">
                <a:solidFill>
                  <a:srgbClr val="181818"/>
                </a:solidFill>
                <a:latin typeface="Calibri" panose="020F0502020204030204" pitchFamily="34" charset="0"/>
                <a:cs typeface="Calibri" panose="020F0502020204030204" pitchFamily="34" charset="0"/>
              </a:rPr>
              <a:t>Corporate social responsibility (CSR) is the idea that a business has a responsibility to the society that exists around it.</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Firms that embrace corporate social responsibility are typically organized in a manner that empowers them to be and act in a socially responsible way to have a positive impact on the world. It’s a form of self-regulation that can be expressed in initiatives or strategies, depending on an organization’s goals.</a:t>
            </a:r>
            <a:endParaRPr lang="en-US" sz="2800" b="0" i="0" dirty="0">
              <a:solidFill>
                <a:srgbClr val="181818"/>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080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6285" y="1937442"/>
            <a:ext cx="8953877" cy="3108543"/>
          </a:xfrm>
          <a:prstGeom prst="rect">
            <a:avLst/>
          </a:prstGeom>
        </p:spPr>
        <p:txBody>
          <a:bodyPr wrap="square">
            <a:spAutoFit/>
          </a:bodyPr>
          <a:lstStyle/>
          <a:p>
            <a:r>
              <a:rPr lang="en-US" sz="2800" b="1" cap="all" dirty="0">
                <a:solidFill>
                  <a:srgbClr val="181818"/>
                </a:solidFill>
                <a:latin typeface="Calibri" panose="020F0502020204030204" pitchFamily="34" charset="0"/>
                <a:cs typeface="Calibri" panose="020F0502020204030204" pitchFamily="34" charset="0"/>
              </a:rPr>
              <a:t>TYPES OF CORPORATE SOCIAL RESPONSIBILITY</a:t>
            </a:r>
          </a:p>
          <a:p>
            <a:endParaRPr lang="en-US" sz="2800" cap="all" dirty="0">
              <a:solidFill>
                <a:srgbClr val="181818"/>
              </a:solidFill>
              <a:latin typeface="Calibri" panose="020F0502020204030204" pitchFamily="34" charset="0"/>
              <a:cs typeface="Calibri" panose="020F0502020204030204" pitchFamily="34" charset="0"/>
            </a:endParaRPr>
          </a:p>
          <a:p>
            <a:r>
              <a:rPr lang="en-US" sz="2800" dirty="0">
                <a:solidFill>
                  <a:srgbClr val="181818"/>
                </a:solidFill>
                <a:latin typeface="Calibri" panose="020F0502020204030204" pitchFamily="34" charset="0"/>
                <a:cs typeface="Calibri" panose="020F0502020204030204" pitchFamily="34" charset="0"/>
              </a:rPr>
              <a:t>Along with the responsibility towards owners, managers, customers and employees, firms also have some social responsibilities which may include:</a:t>
            </a:r>
          </a:p>
          <a:p>
            <a:r>
              <a:rPr lang="en-US" sz="2800" dirty="0">
                <a:solidFill>
                  <a:srgbClr val="181818"/>
                </a:solidFill>
                <a:latin typeface="Calibri" panose="020F0502020204030204" pitchFamily="34" charset="0"/>
                <a:cs typeface="Calibri" panose="020F0502020204030204" pitchFamily="34" charset="0"/>
              </a:rPr>
              <a:t>environmental, philanthropic, ethical, and economic responsibility.</a:t>
            </a:r>
            <a:endParaRPr lang="en-US" sz="2800" b="0" i="0" dirty="0">
              <a:solidFill>
                <a:srgbClr val="181818"/>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299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8174" y="957262"/>
            <a:ext cx="11400119" cy="5162881"/>
          </a:xfrm>
          <a:prstGeom prst="rect">
            <a:avLst/>
          </a:prstGeom>
        </p:spPr>
      </p:pic>
    </p:spTree>
    <p:extLst>
      <p:ext uri="{BB962C8B-B14F-4D97-AF65-F5344CB8AC3E}">
        <p14:creationId xmlns:p14="http://schemas.microsoft.com/office/powerpoint/2010/main" val="279723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1455" y="1308367"/>
            <a:ext cx="10029825" cy="4657725"/>
          </a:xfrm>
          <a:prstGeom prst="rect">
            <a:avLst/>
          </a:prstGeom>
        </p:spPr>
      </p:pic>
    </p:spTree>
    <p:extLst>
      <p:ext uri="{BB962C8B-B14F-4D97-AF65-F5344CB8AC3E}">
        <p14:creationId xmlns:p14="http://schemas.microsoft.com/office/powerpoint/2010/main" val="2861230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5462" y="1659331"/>
            <a:ext cx="11306175" cy="3829050"/>
          </a:xfrm>
          <a:prstGeom prst="rect">
            <a:avLst/>
          </a:prstGeom>
        </p:spPr>
      </p:pic>
    </p:spTree>
    <p:extLst>
      <p:ext uri="{BB962C8B-B14F-4D97-AF65-F5344CB8AC3E}">
        <p14:creationId xmlns:p14="http://schemas.microsoft.com/office/powerpoint/2010/main" val="2360636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9189" y="1693564"/>
            <a:ext cx="11325225" cy="3543300"/>
          </a:xfrm>
          <a:prstGeom prst="rect">
            <a:avLst/>
          </a:prstGeom>
        </p:spPr>
      </p:pic>
    </p:spTree>
    <p:extLst>
      <p:ext uri="{BB962C8B-B14F-4D97-AF65-F5344CB8AC3E}">
        <p14:creationId xmlns:p14="http://schemas.microsoft.com/office/powerpoint/2010/main" val="1660724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0278" y="2354467"/>
            <a:ext cx="11201400" cy="1714500"/>
          </a:xfrm>
          <a:prstGeom prst="rect">
            <a:avLst/>
          </a:prstGeom>
        </p:spPr>
      </p:pic>
    </p:spTree>
    <p:extLst>
      <p:ext uri="{BB962C8B-B14F-4D97-AF65-F5344CB8AC3E}">
        <p14:creationId xmlns:p14="http://schemas.microsoft.com/office/powerpoint/2010/main" val="164900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3777" y="925099"/>
            <a:ext cx="9781309" cy="2677656"/>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Since moral standards differ and since there are no absolute standards of right and wrong, the best a manager can do is follow the old saying, “When in Rome, do as the Romans do.” But is ethical relativism a reasonable view to hold?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Discussion from pdf</a:t>
            </a:r>
          </a:p>
        </p:txBody>
      </p:sp>
    </p:spTree>
    <p:extLst>
      <p:ext uri="{BB962C8B-B14F-4D97-AF65-F5344CB8AC3E}">
        <p14:creationId xmlns:p14="http://schemas.microsoft.com/office/powerpoint/2010/main" val="308752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508000"/>
            <a:ext cx="10334028" cy="741378"/>
          </a:xfrm>
        </p:spPr>
        <p:txBody>
          <a:bodyPr>
            <a:normAutofit/>
          </a:bodyPr>
          <a:lstStyle/>
          <a:p>
            <a:r>
              <a:rPr lang="en-US" sz="3200" b="1" dirty="0">
                <a:solidFill>
                  <a:srgbClr val="FF0000"/>
                </a:solidFill>
              </a:rPr>
              <a:t>Business Ethics and Corporate Social Responsibility </a:t>
            </a:r>
          </a:p>
        </p:txBody>
      </p:sp>
      <p:sp>
        <p:nvSpPr>
          <p:cNvPr id="3" name="Rectangle 2"/>
          <p:cNvSpPr/>
          <p:nvPr/>
        </p:nvSpPr>
        <p:spPr>
          <a:xfrm>
            <a:off x="2571184" y="2426328"/>
            <a:ext cx="8600792" cy="2677656"/>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Business ethics is sometimes confused with “corporate social responsibility” or “CSR.”</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phrase “corporate social responsibility” refers to a corporation’s responsibilities or obligations toward society.</a:t>
            </a:r>
          </a:p>
        </p:txBody>
      </p:sp>
    </p:spTree>
    <p:extLst>
      <p:ext uri="{BB962C8B-B14F-4D97-AF65-F5344CB8AC3E}">
        <p14:creationId xmlns:p14="http://schemas.microsoft.com/office/powerpoint/2010/main" val="270415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7030" y="878186"/>
            <a:ext cx="9207374" cy="4401205"/>
          </a:xfrm>
          <a:prstGeom prst="rect">
            <a:avLst/>
          </a:prstGeom>
        </p:spPr>
        <p:txBody>
          <a:bodyPr wrap="square">
            <a:spAutoFit/>
          </a:bodyPr>
          <a:lstStyle/>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There is some disagreement about what those obligations include.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Do companies have a responsibility to donate to charities or to give their employees higher wages and customers safer products?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Or are they obligated to maximize profits for their shareholders or stockholders? </a:t>
            </a:r>
          </a:p>
        </p:txBody>
      </p:sp>
    </p:spTree>
    <p:extLst>
      <p:ext uri="{BB962C8B-B14F-4D97-AF65-F5344CB8AC3E}">
        <p14:creationId xmlns:p14="http://schemas.microsoft.com/office/powerpoint/2010/main" val="69937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9378" y="190122"/>
            <a:ext cx="10610662" cy="6309420"/>
          </a:xfrm>
          <a:prstGeom prst="rect">
            <a:avLst/>
          </a:prstGeom>
        </p:spPr>
        <p:txBody>
          <a:bodyPr wrap="square">
            <a:spAutoFit/>
          </a:bodyPr>
          <a:lstStyle/>
          <a:p>
            <a:pPr algn="ctr"/>
            <a:r>
              <a:rPr lang="en-US" sz="4400" b="1" dirty="0">
                <a:solidFill>
                  <a:srgbClr val="0070C0"/>
                </a:solidFill>
                <a:latin typeface="Calibri" panose="020F0502020204030204" pitchFamily="34" charset="0"/>
                <a:cs typeface="Calibri" panose="020F0502020204030204" pitchFamily="34" charset="0"/>
              </a:rPr>
              <a:t>Shareholder view/Theory</a:t>
            </a:r>
          </a:p>
          <a:p>
            <a:pPr algn="ctr"/>
            <a:r>
              <a:rPr lang="en-US" sz="2800" dirty="0">
                <a:solidFill>
                  <a:srgbClr val="FF0000"/>
                </a:solidFill>
                <a:latin typeface="Calibri" panose="020F0502020204030204" pitchFamily="34" charset="0"/>
                <a:cs typeface="Calibri" panose="020F0502020204030204" pitchFamily="34" charset="0"/>
              </a:rPr>
              <a:t>At one extreme is the view of the late economist Milton Friedman. Friedman argues that in a “free enterprise, private-property system,” corporate executives work for the “owners” of the company, and today these “owners” are the company’s shareholders. As their employee, the executive has a “direct responsibility” to run the company “in accordance with their desires, which generally will be to make as much money as possible while conforming to the basic rules of the society, both those embodied in law and those embodied in ethical custom.”</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On Friedman’s view a company’s only responsibility is to legally and ethically “make as much money as possible” for its owners, i.e., to maximize shareholder returns. We can call his view the “shareholder view” of corporate social responsibility.</a:t>
            </a:r>
          </a:p>
        </p:txBody>
      </p:sp>
    </p:spTree>
    <p:extLst>
      <p:ext uri="{BB962C8B-B14F-4D97-AF65-F5344CB8AC3E}">
        <p14:creationId xmlns:p14="http://schemas.microsoft.com/office/powerpoint/2010/main" val="111866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677" y="488887"/>
            <a:ext cx="9641941" cy="5693866"/>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The main reason why Friedman holds this theory is that, in his view, shareholders own the company. Since the company is their, and only their, property, only they have the moral right to decide what it should be used for. These “owners” hire executives to run the business for them, so the executives have a moral obligation to do what the stockholders want, which, he claims, is to make them as much money as possible.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According to Friedman’s shareholder view of corporate social responsibility, a manager has no right to give company money to social causes when doing so will reduce shareholder’s profits, because that money does not belong to the manager but to shareholders.</a:t>
            </a:r>
          </a:p>
        </p:txBody>
      </p:sp>
    </p:spTree>
    <p:extLst>
      <p:ext uri="{BB962C8B-B14F-4D97-AF65-F5344CB8AC3E}">
        <p14:creationId xmlns:p14="http://schemas.microsoft.com/office/powerpoint/2010/main" val="424863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1683" y="1312752"/>
            <a:ext cx="10601608" cy="3970318"/>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For example, higher wages might make employees work harder, better products may increase customer sales, and giving to the local community may lead to lower taxes or better city services. But if using company resources to benefit employees, customers, or the community reduces the profits that would have gone to shareholders, then doing so is wrong because those resources belong to stockholders and should be used as they want them to be used, i.e., to make them more money. It is always wrong for managers to use company resources to help others at the expense of shareholders. </a:t>
            </a:r>
          </a:p>
        </p:txBody>
      </p:sp>
    </p:spTree>
    <p:extLst>
      <p:ext uri="{BB962C8B-B14F-4D97-AF65-F5344CB8AC3E}">
        <p14:creationId xmlns:p14="http://schemas.microsoft.com/office/powerpoint/2010/main" val="27263173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608</TotalTime>
  <Words>2518</Words>
  <Application>Microsoft Office PowerPoint</Application>
  <PresentationFormat>Widescreen</PresentationFormat>
  <Paragraphs>142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Century Gothic</vt:lpstr>
      <vt:lpstr>Wingdings</vt:lpstr>
      <vt:lpstr>Wingdings 3</vt:lpstr>
      <vt:lpstr>Wisp</vt:lpstr>
      <vt:lpstr>Business and Ethical Relativism</vt:lpstr>
      <vt:lpstr>Business and Ethical Relativism</vt:lpstr>
      <vt:lpstr>PowerPoint Presentation</vt:lpstr>
      <vt:lpstr>PowerPoint Presentation</vt:lpstr>
      <vt:lpstr>Business Ethics and Corporate Social Responsibility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Ethical Issues in Business</dc:title>
  <dc:creator>Microsoft account</dc:creator>
  <cp:lastModifiedBy>Hina</cp:lastModifiedBy>
  <cp:revision>80</cp:revision>
  <dcterms:created xsi:type="dcterms:W3CDTF">2023-02-12T18:33:29Z</dcterms:created>
  <dcterms:modified xsi:type="dcterms:W3CDTF">2024-02-13T12:10:41Z</dcterms:modified>
</cp:coreProperties>
</file>