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BA2BBD-7715-4222-BF52-99B5E152EECC}"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FE202-790B-47D9-AC96-3283BDA0A1B4}" type="slidenum">
              <a:rPr lang="en-US" smtClean="0"/>
              <a:t>‹#›</a:t>
            </a:fld>
            <a:endParaRPr lang="en-US"/>
          </a:p>
        </p:txBody>
      </p:sp>
    </p:spTree>
    <p:extLst>
      <p:ext uri="{BB962C8B-B14F-4D97-AF65-F5344CB8AC3E}">
        <p14:creationId xmlns:p14="http://schemas.microsoft.com/office/powerpoint/2010/main" val="284490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BA2BBD-7715-4222-BF52-99B5E152EECC}"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FE202-790B-47D9-AC96-3283BDA0A1B4}" type="slidenum">
              <a:rPr lang="en-US" smtClean="0"/>
              <a:t>‹#›</a:t>
            </a:fld>
            <a:endParaRPr lang="en-US"/>
          </a:p>
        </p:txBody>
      </p:sp>
    </p:spTree>
    <p:extLst>
      <p:ext uri="{BB962C8B-B14F-4D97-AF65-F5344CB8AC3E}">
        <p14:creationId xmlns:p14="http://schemas.microsoft.com/office/powerpoint/2010/main" val="2628133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BA2BBD-7715-4222-BF52-99B5E152EECC}"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FE202-790B-47D9-AC96-3283BDA0A1B4}" type="slidenum">
              <a:rPr lang="en-US" smtClean="0"/>
              <a:t>‹#›</a:t>
            </a:fld>
            <a:endParaRPr lang="en-US"/>
          </a:p>
        </p:txBody>
      </p:sp>
    </p:spTree>
    <p:extLst>
      <p:ext uri="{BB962C8B-B14F-4D97-AF65-F5344CB8AC3E}">
        <p14:creationId xmlns:p14="http://schemas.microsoft.com/office/powerpoint/2010/main" val="176711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BA2BBD-7715-4222-BF52-99B5E152EECC}"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FE202-790B-47D9-AC96-3283BDA0A1B4}" type="slidenum">
              <a:rPr lang="en-US" smtClean="0"/>
              <a:t>‹#›</a:t>
            </a:fld>
            <a:endParaRPr lang="en-US"/>
          </a:p>
        </p:txBody>
      </p:sp>
    </p:spTree>
    <p:extLst>
      <p:ext uri="{BB962C8B-B14F-4D97-AF65-F5344CB8AC3E}">
        <p14:creationId xmlns:p14="http://schemas.microsoft.com/office/powerpoint/2010/main" val="1155941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BA2BBD-7715-4222-BF52-99B5E152EECC}"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FE202-790B-47D9-AC96-3283BDA0A1B4}" type="slidenum">
              <a:rPr lang="en-US" smtClean="0"/>
              <a:t>‹#›</a:t>
            </a:fld>
            <a:endParaRPr lang="en-US"/>
          </a:p>
        </p:txBody>
      </p:sp>
    </p:spTree>
    <p:extLst>
      <p:ext uri="{BB962C8B-B14F-4D97-AF65-F5344CB8AC3E}">
        <p14:creationId xmlns:p14="http://schemas.microsoft.com/office/powerpoint/2010/main" val="122501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BA2BBD-7715-4222-BF52-99B5E152EECC}" type="datetimeFigureOut">
              <a:rPr lang="en-US" smtClean="0"/>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FE202-790B-47D9-AC96-3283BDA0A1B4}" type="slidenum">
              <a:rPr lang="en-US" smtClean="0"/>
              <a:t>‹#›</a:t>
            </a:fld>
            <a:endParaRPr lang="en-US"/>
          </a:p>
        </p:txBody>
      </p:sp>
    </p:spTree>
    <p:extLst>
      <p:ext uri="{BB962C8B-B14F-4D97-AF65-F5344CB8AC3E}">
        <p14:creationId xmlns:p14="http://schemas.microsoft.com/office/powerpoint/2010/main" val="1734539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BA2BBD-7715-4222-BF52-99B5E152EECC}" type="datetimeFigureOut">
              <a:rPr lang="en-US" smtClean="0"/>
              <a:t>3/5/2023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8FE202-790B-47D9-AC96-3283BDA0A1B4}" type="slidenum">
              <a:rPr lang="en-US" smtClean="0"/>
              <a:t>‹#›</a:t>
            </a:fld>
            <a:endParaRPr lang="en-US"/>
          </a:p>
        </p:txBody>
      </p:sp>
    </p:spTree>
    <p:extLst>
      <p:ext uri="{BB962C8B-B14F-4D97-AF65-F5344CB8AC3E}">
        <p14:creationId xmlns:p14="http://schemas.microsoft.com/office/powerpoint/2010/main" val="1695044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BA2BBD-7715-4222-BF52-99B5E152EECC}" type="datetimeFigureOut">
              <a:rPr lang="en-US" smtClean="0"/>
              <a:t>3/5/2023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8FE202-790B-47D9-AC96-3283BDA0A1B4}" type="slidenum">
              <a:rPr lang="en-US" smtClean="0"/>
              <a:t>‹#›</a:t>
            </a:fld>
            <a:endParaRPr lang="en-US"/>
          </a:p>
        </p:txBody>
      </p:sp>
    </p:spTree>
    <p:extLst>
      <p:ext uri="{BB962C8B-B14F-4D97-AF65-F5344CB8AC3E}">
        <p14:creationId xmlns:p14="http://schemas.microsoft.com/office/powerpoint/2010/main" val="1936202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BA2BBD-7715-4222-BF52-99B5E152EECC}" type="datetimeFigureOut">
              <a:rPr lang="en-US" smtClean="0"/>
              <a:t>3/5/2023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8FE202-790B-47D9-AC96-3283BDA0A1B4}" type="slidenum">
              <a:rPr lang="en-US" smtClean="0"/>
              <a:t>‹#›</a:t>
            </a:fld>
            <a:endParaRPr lang="en-US"/>
          </a:p>
        </p:txBody>
      </p:sp>
    </p:spTree>
    <p:extLst>
      <p:ext uri="{BB962C8B-B14F-4D97-AF65-F5344CB8AC3E}">
        <p14:creationId xmlns:p14="http://schemas.microsoft.com/office/powerpoint/2010/main" val="3005074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BA2BBD-7715-4222-BF52-99B5E152EECC}" type="datetimeFigureOut">
              <a:rPr lang="en-US" smtClean="0"/>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FE202-790B-47D9-AC96-3283BDA0A1B4}" type="slidenum">
              <a:rPr lang="en-US" smtClean="0"/>
              <a:t>‹#›</a:t>
            </a:fld>
            <a:endParaRPr lang="en-US"/>
          </a:p>
        </p:txBody>
      </p:sp>
    </p:spTree>
    <p:extLst>
      <p:ext uri="{BB962C8B-B14F-4D97-AF65-F5344CB8AC3E}">
        <p14:creationId xmlns:p14="http://schemas.microsoft.com/office/powerpoint/2010/main" val="2724373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BA2BBD-7715-4222-BF52-99B5E152EECC}" type="datetimeFigureOut">
              <a:rPr lang="en-US" smtClean="0"/>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FE202-790B-47D9-AC96-3283BDA0A1B4}" type="slidenum">
              <a:rPr lang="en-US" smtClean="0"/>
              <a:t>‹#›</a:t>
            </a:fld>
            <a:endParaRPr lang="en-US"/>
          </a:p>
        </p:txBody>
      </p:sp>
    </p:spTree>
    <p:extLst>
      <p:ext uri="{BB962C8B-B14F-4D97-AF65-F5344CB8AC3E}">
        <p14:creationId xmlns:p14="http://schemas.microsoft.com/office/powerpoint/2010/main" val="1524014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BA2BBD-7715-4222-BF52-99B5E152EECC}" type="datetimeFigureOut">
              <a:rPr lang="en-US" smtClean="0"/>
              <a:t>3/5/2023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FE202-790B-47D9-AC96-3283BDA0A1B4}" type="slidenum">
              <a:rPr lang="en-US" smtClean="0"/>
              <a:t>‹#›</a:t>
            </a:fld>
            <a:endParaRPr lang="en-US"/>
          </a:p>
        </p:txBody>
      </p:sp>
    </p:spTree>
    <p:extLst>
      <p:ext uri="{BB962C8B-B14F-4D97-AF65-F5344CB8AC3E}">
        <p14:creationId xmlns:p14="http://schemas.microsoft.com/office/powerpoint/2010/main" val="2646991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b="1" dirty="0" smtClean="0">
                <a:solidFill>
                  <a:schemeClr val="accent5"/>
                </a:solidFill>
              </a:rPr>
              <a:t>Moral development</a:t>
            </a:r>
            <a:endParaRPr lang="en-US" sz="7200" b="1" dirty="0">
              <a:solidFill>
                <a:schemeClr val="accent5"/>
              </a:solidFill>
            </a:endParaRPr>
          </a:p>
        </p:txBody>
      </p:sp>
      <p:sp>
        <p:nvSpPr>
          <p:cNvPr id="3" name="Subtitle 2"/>
          <p:cNvSpPr>
            <a:spLocks noGrp="1"/>
          </p:cNvSpPr>
          <p:nvPr>
            <p:ph type="subTitle" idx="1"/>
          </p:nvPr>
        </p:nvSpPr>
        <p:spPr/>
        <p:txBody>
          <a:bodyPr>
            <a:normAutofit/>
          </a:bodyPr>
          <a:lstStyle/>
          <a:p>
            <a:r>
              <a:rPr lang="en-US" sz="3600" dirty="0">
                <a:solidFill>
                  <a:schemeClr val="accent5"/>
                </a:solidFill>
              </a:rPr>
              <a:t>Kohlberg’s theory</a:t>
            </a:r>
          </a:p>
        </p:txBody>
      </p:sp>
    </p:spTree>
    <p:extLst>
      <p:ext uri="{BB962C8B-B14F-4D97-AF65-F5344CB8AC3E}">
        <p14:creationId xmlns:p14="http://schemas.microsoft.com/office/powerpoint/2010/main" val="1469527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246" y="111629"/>
            <a:ext cx="11534114" cy="1011002"/>
          </a:xfrm>
        </p:spPr>
        <p:txBody>
          <a:bodyPr>
            <a:noAutofit/>
          </a:bodyPr>
          <a:lstStyle/>
          <a:p>
            <a:r>
              <a:rPr lang="en-US" sz="4800" b="1" dirty="0" smtClean="0">
                <a:solidFill>
                  <a:srgbClr val="C00000"/>
                </a:solidFill>
                <a:latin typeface="+mn-lt"/>
              </a:rPr>
              <a:t>LEVEL THREE: POSTCONVENTIONAL STAGES</a:t>
            </a:r>
            <a:endParaRPr lang="en-US" sz="4800" b="1" dirty="0">
              <a:solidFill>
                <a:srgbClr val="C00000"/>
              </a:solidFill>
              <a:latin typeface="+mn-lt"/>
            </a:endParaRPr>
          </a:p>
        </p:txBody>
      </p:sp>
      <p:sp>
        <p:nvSpPr>
          <p:cNvPr id="4" name="Rectangle 3"/>
          <p:cNvSpPr/>
          <p:nvPr/>
        </p:nvSpPr>
        <p:spPr>
          <a:xfrm>
            <a:off x="506995" y="1312751"/>
            <a:ext cx="5205742" cy="5287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C00000"/>
                </a:solidFill>
              </a:rPr>
              <a:t>Stage Five: Social Contract Orientation</a:t>
            </a:r>
          </a:p>
          <a:p>
            <a:pPr algn="ctr"/>
            <a:endParaRPr lang="en-US" dirty="0"/>
          </a:p>
          <a:p>
            <a:pPr marL="342900" indent="-342900">
              <a:buFont typeface="+mj-lt"/>
              <a:buAutoNum type="arabicPeriod"/>
            </a:pPr>
            <a:r>
              <a:rPr lang="en-US" dirty="0" smtClean="0">
                <a:solidFill>
                  <a:schemeClr val="tx1"/>
                </a:solidFill>
              </a:rPr>
              <a:t>At this first post conventional stage, the person becomes aware that people have conflicting moral views, but believes there are fair ways of reaching consensus about them. </a:t>
            </a:r>
          </a:p>
          <a:p>
            <a:pPr marL="342900" indent="-342900">
              <a:buFont typeface="+mj-lt"/>
              <a:buAutoNum type="arabicPeriod"/>
            </a:pPr>
            <a:endParaRPr lang="en-US" dirty="0">
              <a:solidFill>
                <a:schemeClr val="tx1"/>
              </a:solidFill>
            </a:endParaRPr>
          </a:p>
          <a:p>
            <a:pPr marL="342900" indent="-342900">
              <a:buFont typeface="+mj-lt"/>
              <a:buAutoNum type="arabicPeriod"/>
            </a:pPr>
            <a:r>
              <a:rPr lang="en-US" dirty="0" smtClean="0">
                <a:solidFill>
                  <a:schemeClr val="tx1"/>
                </a:solidFill>
              </a:rPr>
              <a:t>The person believes that all moral values and moral norms are relative and that, apart from a democratic consensus, all moral views should be tolerated.</a:t>
            </a:r>
            <a:endParaRPr lang="en-US" dirty="0">
              <a:solidFill>
                <a:schemeClr val="tx1"/>
              </a:solidFill>
            </a:endParaRPr>
          </a:p>
        </p:txBody>
      </p:sp>
      <p:sp>
        <p:nvSpPr>
          <p:cNvPr id="5" name="Rectangle 4"/>
          <p:cNvSpPr/>
          <p:nvPr/>
        </p:nvSpPr>
        <p:spPr>
          <a:xfrm>
            <a:off x="6299704" y="1321804"/>
            <a:ext cx="5205742" cy="5287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C00000"/>
                </a:solidFill>
              </a:rPr>
              <a:t>Stage Six: Universal Moral Principles Orientation</a:t>
            </a:r>
          </a:p>
          <a:p>
            <a:pPr algn="ctr"/>
            <a:endParaRPr lang="en-US" dirty="0"/>
          </a:p>
          <a:p>
            <a:pPr marL="342900" indent="-342900">
              <a:buFont typeface="+mj-lt"/>
              <a:buAutoNum type="arabicPeriod"/>
            </a:pPr>
            <a:r>
              <a:rPr lang="en-US" dirty="0" smtClean="0">
                <a:solidFill>
                  <a:schemeClr val="tx1"/>
                </a:solidFill>
              </a:rPr>
              <a:t>At this second post conventional stage, right action comes to be defined in terms of moral principles chosen because of their reasonableness, universality, and consistency. </a:t>
            </a:r>
          </a:p>
          <a:p>
            <a:pPr marL="342900" indent="-342900">
              <a:buFont typeface="+mj-lt"/>
              <a:buAutoNum type="arabicPeriod"/>
            </a:pPr>
            <a:endParaRPr lang="en-US" dirty="0">
              <a:solidFill>
                <a:schemeClr val="tx1"/>
              </a:solidFill>
            </a:endParaRPr>
          </a:p>
          <a:p>
            <a:pPr marL="342900" indent="-342900">
              <a:buFont typeface="+mj-lt"/>
              <a:buAutoNum type="arabicPeriod"/>
            </a:pPr>
            <a:r>
              <a:rPr lang="en-US" dirty="0" smtClean="0">
                <a:solidFill>
                  <a:schemeClr val="tx1"/>
                </a:solidFill>
              </a:rPr>
              <a:t>These are general moral principles that deal, for example, with justice, social welfare, human rights, respect for human dignity, or treating people as ends in themselves. </a:t>
            </a:r>
          </a:p>
          <a:p>
            <a:pPr marL="342900" indent="-342900">
              <a:buFont typeface="+mj-lt"/>
              <a:buAutoNum type="arabicPeriod"/>
            </a:pPr>
            <a:endParaRPr lang="en-US" dirty="0">
              <a:solidFill>
                <a:schemeClr val="tx1"/>
              </a:solidFill>
            </a:endParaRPr>
          </a:p>
          <a:p>
            <a:pPr marL="342900" indent="-342900">
              <a:buFont typeface="+mj-lt"/>
              <a:buAutoNum type="arabicPeriod"/>
            </a:pPr>
            <a:r>
              <a:rPr lang="en-US" dirty="0" smtClean="0">
                <a:solidFill>
                  <a:schemeClr val="tx1"/>
                </a:solidFill>
              </a:rPr>
              <a:t>The person sees these principles as the criteria for evaluating all socially accepted norms and values.</a:t>
            </a:r>
            <a:endParaRPr lang="en-US" dirty="0">
              <a:solidFill>
                <a:schemeClr val="tx1"/>
              </a:solidFill>
            </a:endParaRPr>
          </a:p>
        </p:txBody>
      </p:sp>
    </p:spTree>
    <p:extLst>
      <p:ext uri="{BB962C8B-B14F-4D97-AF65-F5344CB8AC3E}">
        <p14:creationId xmlns:p14="http://schemas.microsoft.com/office/powerpoint/2010/main" val="3834990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8309" y="624689"/>
            <a:ext cx="9850170" cy="5693866"/>
          </a:xfrm>
          <a:prstGeom prst="rect">
            <a:avLst/>
          </a:prstGeom>
        </p:spPr>
        <p:txBody>
          <a:bodyPr wrap="square">
            <a:spAutoFit/>
          </a:bodyPr>
          <a:lstStyle/>
          <a:p>
            <a:pPr marL="514350" indent="-514350">
              <a:buFont typeface="Wingdings" panose="05000000000000000000" pitchFamily="2" charset="2"/>
              <a:buChar char="ü"/>
            </a:pPr>
            <a:r>
              <a:rPr lang="en-US" sz="2800" dirty="0" smtClean="0"/>
              <a:t>At these two stages, the person no longer simply accepts the values and norms of his group. </a:t>
            </a:r>
          </a:p>
          <a:p>
            <a:pPr marL="514350" indent="-514350">
              <a:buFont typeface="Wingdings" panose="05000000000000000000" pitchFamily="2" charset="2"/>
              <a:buChar char="ü"/>
            </a:pPr>
            <a:endParaRPr lang="en-US" sz="2800" dirty="0"/>
          </a:p>
          <a:p>
            <a:pPr marL="514350" indent="-514350">
              <a:buFont typeface="Wingdings" panose="05000000000000000000" pitchFamily="2" charset="2"/>
              <a:buChar char="ü"/>
            </a:pPr>
            <a:r>
              <a:rPr lang="en-US" sz="2800" dirty="0" smtClean="0"/>
              <a:t>Instead, the person tries to see right and wrong from an impartial point of view that takes everyone’s interests into account. The person can question the laws and values of his society and judge them in terms of moral principles that he believes can be justified to any reasonable person. </a:t>
            </a:r>
          </a:p>
          <a:p>
            <a:pPr marL="514350" indent="-514350">
              <a:buFont typeface="Wingdings" panose="05000000000000000000" pitchFamily="2" charset="2"/>
              <a:buChar char="ü"/>
            </a:pPr>
            <a:endParaRPr lang="en-US" sz="2800" dirty="0"/>
          </a:p>
          <a:p>
            <a:pPr marL="514350" indent="-514350">
              <a:buFont typeface="Wingdings" panose="05000000000000000000" pitchFamily="2" charset="2"/>
              <a:buChar char="ü"/>
            </a:pPr>
            <a:r>
              <a:rPr lang="en-US" sz="2800" dirty="0" smtClean="0"/>
              <a:t>When an adult at this stage is asked why something is right or wrong, the person can respond in terms of what’s “fair for everyone” or in terms of “justice,” or “human rights,” or “society’s wellbeing.”</a:t>
            </a:r>
            <a:endParaRPr lang="en-US" sz="2800" dirty="0"/>
          </a:p>
        </p:txBody>
      </p:sp>
    </p:spTree>
    <p:extLst>
      <p:ext uri="{BB962C8B-B14F-4D97-AF65-F5344CB8AC3E}">
        <p14:creationId xmlns:p14="http://schemas.microsoft.com/office/powerpoint/2010/main" val="2357543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0903" y="1303700"/>
            <a:ext cx="10683089" cy="4401205"/>
          </a:xfrm>
          <a:prstGeom prst="rect">
            <a:avLst/>
          </a:prstGeom>
        </p:spPr>
        <p:txBody>
          <a:bodyPr wrap="square">
            <a:spAutoFit/>
          </a:bodyPr>
          <a:lstStyle/>
          <a:p>
            <a:pPr marL="457200" indent="-457200">
              <a:buFont typeface="Wingdings" panose="05000000000000000000" pitchFamily="2" charset="2"/>
              <a:buChar char="Ø"/>
            </a:pPr>
            <a:r>
              <a:rPr lang="en-US" sz="2800" dirty="0" smtClean="0"/>
              <a:t>Kohlberg’s </a:t>
            </a:r>
            <a:r>
              <a:rPr lang="en-US" sz="2800" dirty="0"/>
              <a:t>theory is useful because it helps us understand how our moral capacities develop and reveals how we may mature in our understanding of our own moral standards</a:t>
            </a:r>
            <a:r>
              <a:rPr lang="en-US" sz="2800" dirty="0" smtClean="0"/>
              <a:t>.</a:t>
            </a:r>
          </a:p>
          <a:p>
            <a:pPr marL="457200" indent="-457200">
              <a:buFont typeface="Wingdings" panose="05000000000000000000" pitchFamily="2" charset="2"/>
              <a:buChar char="Ø"/>
            </a:pPr>
            <a:endParaRPr lang="en-US" sz="2800" dirty="0" smtClean="0"/>
          </a:p>
          <a:p>
            <a:pPr marL="457200" indent="-457200">
              <a:buFont typeface="Wingdings" panose="05000000000000000000" pitchFamily="2" charset="2"/>
              <a:buChar char="Ø"/>
            </a:pPr>
            <a:r>
              <a:rPr lang="en-US" sz="2800" dirty="0"/>
              <a:t>Research by Kohlberg and others has shown that, although people </a:t>
            </a:r>
            <a:r>
              <a:rPr lang="en-US" sz="2800" dirty="0" smtClean="0"/>
              <a:t>generally </a:t>
            </a:r>
            <a:r>
              <a:rPr lang="en-US" sz="2800" dirty="0"/>
              <a:t>progress through the stages in the same sequence, not everyone progresses through all the stages</a:t>
            </a:r>
            <a:r>
              <a:rPr lang="en-US" sz="2800" dirty="0" smtClean="0"/>
              <a:t>.</a:t>
            </a:r>
          </a:p>
          <a:p>
            <a:pPr marL="457200" indent="-457200">
              <a:buFont typeface="Wingdings" panose="05000000000000000000" pitchFamily="2" charset="2"/>
              <a:buChar char="Ø"/>
            </a:pPr>
            <a:endParaRPr lang="en-US" sz="2800" dirty="0" smtClean="0"/>
          </a:p>
          <a:p>
            <a:pPr marL="457200" indent="-457200">
              <a:buFont typeface="Wingdings" panose="05000000000000000000" pitchFamily="2" charset="2"/>
              <a:buChar char="Ø"/>
            </a:pPr>
            <a:r>
              <a:rPr lang="en-US" sz="2800" dirty="0"/>
              <a:t>Kohlberg found that many people remain stuck at one of the early stages throughout their lives. </a:t>
            </a:r>
          </a:p>
        </p:txBody>
      </p:sp>
    </p:spTree>
    <p:extLst>
      <p:ext uri="{BB962C8B-B14F-4D97-AF65-F5344CB8AC3E}">
        <p14:creationId xmlns:p14="http://schemas.microsoft.com/office/powerpoint/2010/main" val="1110549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3988" y="552261"/>
            <a:ext cx="9515192" cy="5693866"/>
          </a:xfrm>
          <a:prstGeom prst="rect">
            <a:avLst/>
          </a:prstGeom>
        </p:spPr>
        <p:txBody>
          <a:bodyPr wrap="square">
            <a:spAutoFit/>
          </a:bodyPr>
          <a:lstStyle/>
          <a:p>
            <a:pPr marL="457200" indent="-457200">
              <a:buFont typeface="Wingdings" panose="05000000000000000000" pitchFamily="2" charset="2"/>
              <a:buChar char="Ø"/>
            </a:pPr>
            <a:r>
              <a:rPr lang="en-US" sz="2800" dirty="0" smtClean="0"/>
              <a:t>Those </a:t>
            </a:r>
            <a:r>
              <a:rPr lang="en-US" sz="2800" dirty="0"/>
              <a:t>who stay at the </a:t>
            </a:r>
            <a:r>
              <a:rPr lang="en-US" sz="2800" dirty="0" smtClean="0"/>
              <a:t>pre conventional </a:t>
            </a:r>
            <a:r>
              <a:rPr lang="en-US" sz="2800" dirty="0"/>
              <a:t>level </a:t>
            </a:r>
            <a:r>
              <a:rPr lang="en-US" sz="2800" dirty="0" smtClean="0"/>
              <a:t>continue </a:t>
            </a:r>
            <a:r>
              <a:rPr lang="en-US" sz="2800" dirty="0"/>
              <a:t>to see right and wrong in the egocentric terms of avoiding punishment and doing what powerful authority figures say. </a:t>
            </a:r>
            <a:endParaRPr lang="en-US" sz="2800" dirty="0" smtClean="0"/>
          </a:p>
          <a:p>
            <a:pPr marL="457200" indent="-457200">
              <a:buFont typeface="Wingdings" panose="05000000000000000000" pitchFamily="2" charset="2"/>
              <a:buChar char="Ø"/>
            </a:pPr>
            <a:endParaRPr lang="en-US" sz="2800" dirty="0" smtClean="0"/>
          </a:p>
          <a:p>
            <a:pPr marL="457200" indent="-457200">
              <a:buFont typeface="Wingdings" panose="05000000000000000000" pitchFamily="2" charset="2"/>
              <a:buChar char="Ø"/>
            </a:pPr>
            <a:r>
              <a:rPr lang="en-US" sz="2800" dirty="0" smtClean="0"/>
              <a:t>Those </a:t>
            </a:r>
            <a:r>
              <a:rPr lang="en-US" sz="2800" dirty="0"/>
              <a:t>who reach the conventional level, but never get past it continue defining right and wrong in terms of the conventional norms and expectations of their social groups or of their nation and its laws</a:t>
            </a:r>
            <a:r>
              <a:rPr lang="en-US" sz="2800" dirty="0" smtClean="0"/>
              <a:t>.</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smtClean="0"/>
              <a:t>And </a:t>
            </a:r>
            <a:r>
              <a:rPr lang="en-US" sz="2800" dirty="0"/>
              <a:t>those who reach the </a:t>
            </a:r>
            <a:r>
              <a:rPr lang="en-US" sz="2800" dirty="0" smtClean="0"/>
              <a:t>post conventional level, </a:t>
            </a:r>
            <a:r>
              <a:rPr lang="en-US" sz="2800" dirty="0"/>
              <a:t>take a rational and critical look at the conventional moral </a:t>
            </a:r>
            <a:r>
              <a:rPr lang="en-US" sz="2800" dirty="0" smtClean="0"/>
              <a:t>standards. They define </a:t>
            </a:r>
            <a:r>
              <a:rPr lang="en-US" sz="2800" dirty="0"/>
              <a:t>right and wrong in terms of moral principles they have chosen because they are reasonable. </a:t>
            </a:r>
          </a:p>
        </p:txBody>
      </p:sp>
    </p:spTree>
    <p:extLst>
      <p:ext uri="{BB962C8B-B14F-4D97-AF65-F5344CB8AC3E}">
        <p14:creationId xmlns:p14="http://schemas.microsoft.com/office/powerpoint/2010/main" val="254646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247" y="217283"/>
            <a:ext cx="11425472" cy="6432530"/>
          </a:xfrm>
          <a:prstGeom prst="rect">
            <a:avLst/>
          </a:prstGeom>
        </p:spPr>
        <p:txBody>
          <a:bodyPr wrap="square">
            <a:spAutoFit/>
          </a:bodyPr>
          <a:lstStyle/>
          <a:p>
            <a:r>
              <a:rPr lang="en-US" sz="2400" dirty="0" smtClean="0"/>
              <a:t>It </a:t>
            </a:r>
            <a:r>
              <a:rPr lang="en-US" sz="2400" dirty="0"/>
              <a:t>is important to see that Kohlberg believes that the moral reasoning of people at the later stages of moral development is better than the reasoning of those at </a:t>
            </a:r>
            <a:r>
              <a:rPr lang="en-US" sz="2400" dirty="0" smtClean="0"/>
              <a:t>earlier </a:t>
            </a:r>
            <a:r>
              <a:rPr lang="en-US" sz="2400" dirty="0"/>
              <a:t>stages</a:t>
            </a:r>
            <a:r>
              <a:rPr lang="en-US" sz="2400" dirty="0" smtClean="0"/>
              <a:t>.</a:t>
            </a:r>
          </a:p>
          <a:p>
            <a:endParaRPr lang="en-US" sz="2800" dirty="0" smtClean="0"/>
          </a:p>
          <a:p>
            <a:pPr marL="457200" indent="-457200">
              <a:buFont typeface="Wingdings" panose="05000000000000000000" pitchFamily="2" charset="2"/>
              <a:buChar char="ü"/>
            </a:pPr>
            <a:r>
              <a:rPr lang="en-US" sz="2800" dirty="0" smtClean="0"/>
              <a:t>First</a:t>
            </a:r>
            <a:r>
              <a:rPr lang="en-US" sz="2800" dirty="0"/>
              <a:t>, he claims, people at the later stages have the ability to see things from a wider and fuller perspective than those at earlier stages. </a:t>
            </a:r>
            <a:endParaRPr lang="en-US" sz="2800" dirty="0" smtClean="0"/>
          </a:p>
          <a:p>
            <a:pPr marL="457200" indent="-457200">
              <a:buFont typeface="Wingdings" panose="05000000000000000000" pitchFamily="2" charset="2"/>
              <a:buChar char="ü"/>
            </a:pPr>
            <a:endParaRPr lang="en-US" sz="2800" dirty="0" smtClean="0"/>
          </a:p>
          <a:p>
            <a:pPr marL="457200" indent="-457200">
              <a:buFont typeface="Wingdings" panose="05000000000000000000" pitchFamily="2" charset="2"/>
              <a:buChar char="ü"/>
            </a:pPr>
            <a:r>
              <a:rPr lang="en-US" sz="2800" dirty="0" smtClean="0"/>
              <a:t>The </a:t>
            </a:r>
            <a:r>
              <a:rPr lang="en-US" sz="2800" dirty="0"/>
              <a:t>person at the </a:t>
            </a:r>
            <a:r>
              <a:rPr lang="en-US" sz="2800" dirty="0" smtClean="0"/>
              <a:t>pre conventional </a:t>
            </a:r>
            <a:r>
              <a:rPr lang="en-US" sz="2800" dirty="0"/>
              <a:t>level can see situations only from the person’s own egocentric point of view; </a:t>
            </a:r>
            <a:endParaRPr lang="en-US" sz="2800" dirty="0" smtClean="0"/>
          </a:p>
          <a:p>
            <a:pPr marL="457200" indent="-457200">
              <a:buFont typeface="Wingdings" panose="05000000000000000000" pitchFamily="2" charset="2"/>
              <a:buChar char="ü"/>
            </a:pPr>
            <a:endParaRPr lang="en-US" sz="2800" dirty="0" smtClean="0"/>
          </a:p>
          <a:p>
            <a:pPr marL="457200" indent="-457200">
              <a:buFont typeface="Wingdings" panose="05000000000000000000" pitchFamily="2" charset="2"/>
              <a:buChar char="ü"/>
            </a:pPr>
            <a:r>
              <a:rPr lang="en-US" sz="2800" dirty="0" smtClean="0"/>
              <a:t>the </a:t>
            </a:r>
            <a:r>
              <a:rPr lang="en-US" sz="2800" dirty="0"/>
              <a:t>person at the conventional level can see situations only from the familiar viewpoints of people in the person’s own social groups</a:t>
            </a:r>
            <a:r>
              <a:rPr lang="en-US" sz="2800" dirty="0" smtClean="0"/>
              <a:t>;</a:t>
            </a:r>
          </a:p>
          <a:p>
            <a:endParaRPr lang="en-US" sz="2800" dirty="0" smtClean="0"/>
          </a:p>
          <a:p>
            <a:pPr marL="457200" indent="-457200">
              <a:buFont typeface="Wingdings" panose="05000000000000000000" pitchFamily="2" charset="2"/>
              <a:buChar char="ü"/>
            </a:pPr>
            <a:r>
              <a:rPr lang="en-US" sz="2800" dirty="0" smtClean="0"/>
              <a:t>and </a:t>
            </a:r>
            <a:r>
              <a:rPr lang="en-US" sz="2800" dirty="0"/>
              <a:t>the person at the </a:t>
            </a:r>
            <a:r>
              <a:rPr lang="en-US" sz="2800" dirty="0" smtClean="0"/>
              <a:t>post conventional </a:t>
            </a:r>
            <a:r>
              <a:rPr lang="en-US" sz="2800" dirty="0"/>
              <a:t>point of view has the ability to look at situations from a universal </a:t>
            </a:r>
            <a:r>
              <a:rPr lang="en-US" sz="2800" dirty="0" smtClean="0"/>
              <a:t>perspective </a:t>
            </a:r>
            <a:r>
              <a:rPr lang="en-US" sz="2800" dirty="0"/>
              <a:t>that tries to take everyone into account.</a:t>
            </a:r>
          </a:p>
        </p:txBody>
      </p:sp>
    </p:spTree>
    <p:extLst>
      <p:ext uri="{BB962C8B-B14F-4D97-AF65-F5344CB8AC3E}">
        <p14:creationId xmlns:p14="http://schemas.microsoft.com/office/powerpoint/2010/main" val="1695321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2139" y="302359"/>
            <a:ext cx="10972800" cy="6555641"/>
          </a:xfrm>
          <a:prstGeom prst="rect">
            <a:avLst/>
          </a:prstGeom>
        </p:spPr>
        <p:txBody>
          <a:bodyPr wrap="square">
            <a:spAutoFit/>
          </a:bodyPr>
          <a:lstStyle/>
          <a:p>
            <a:pPr marL="457200" indent="-457200">
              <a:buFont typeface="Wingdings" panose="05000000000000000000" pitchFamily="2" charset="2"/>
              <a:buChar char="ü"/>
            </a:pPr>
            <a:r>
              <a:rPr lang="en-US" sz="2800" dirty="0"/>
              <a:t>Second, people at the later stages have better ways of justifying their decisions to others than those at earlier stages. </a:t>
            </a:r>
            <a:endParaRPr lang="en-US" sz="2800" dirty="0" smtClean="0"/>
          </a:p>
          <a:p>
            <a:pPr marL="457200" indent="-457200">
              <a:buFont typeface="Wingdings" panose="05000000000000000000" pitchFamily="2" charset="2"/>
              <a:buChar char="ü"/>
            </a:pPr>
            <a:endParaRPr lang="en-US" sz="2800" dirty="0" smtClean="0"/>
          </a:p>
          <a:p>
            <a:pPr marL="457200" indent="-457200">
              <a:buFont typeface="Wingdings" panose="05000000000000000000" pitchFamily="2" charset="2"/>
              <a:buChar char="ü"/>
            </a:pPr>
            <a:r>
              <a:rPr lang="en-US" sz="2800" dirty="0"/>
              <a:t>The person at the </a:t>
            </a:r>
            <a:r>
              <a:rPr lang="en-US" sz="2800" dirty="0" smtClean="0"/>
              <a:t>pre conventional </a:t>
            </a:r>
            <a:r>
              <a:rPr lang="en-US" sz="2800" dirty="0"/>
              <a:t>level can justify decisions only in terms of how the person’s own interests will be affected, and therefore justifications are ultimately persuasive only to the person</a:t>
            </a:r>
            <a:r>
              <a:rPr lang="en-US" sz="2800" dirty="0" smtClean="0"/>
              <a:t>.</a:t>
            </a:r>
          </a:p>
          <a:p>
            <a:pPr marL="457200" indent="-457200">
              <a:buFont typeface="Wingdings" panose="05000000000000000000" pitchFamily="2" charset="2"/>
              <a:buChar char="ü"/>
            </a:pPr>
            <a:endParaRPr lang="en-US" sz="2800" dirty="0" smtClean="0"/>
          </a:p>
          <a:p>
            <a:pPr marL="457200" indent="-457200">
              <a:buFont typeface="Wingdings" panose="05000000000000000000" pitchFamily="2" charset="2"/>
              <a:buChar char="ü"/>
            </a:pPr>
            <a:r>
              <a:rPr lang="en-US" sz="2800" dirty="0"/>
              <a:t>The person at the conventional level can justify </a:t>
            </a:r>
            <a:r>
              <a:rPr lang="en-US" sz="2800" dirty="0" smtClean="0"/>
              <a:t>decisions </a:t>
            </a:r>
            <a:r>
              <a:rPr lang="en-US" sz="2800" dirty="0"/>
              <a:t>in terms of the norms of the group to which the person belongs, and so </a:t>
            </a:r>
            <a:r>
              <a:rPr lang="en-US" sz="2800" dirty="0" smtClean="0"/>
              <a:t>justifications </a:t>
            </a:r>
            <a:r>
              <a:rPr lang="en-US" sz="2800" dirty="0"/>
              <a:t>are ultimately persuasive only to members of the person’s group. </a:t>
            </a:r>
            <a:endParaRPr lang="en-US" sz="2800" dirty="0" smtClean="0"/>
          </a:p>
          <a:p>
            <a:pPr marL="457200" indent="-457200">
              <a:buFont typeface="Wingdings" panose="05000000000000000000" pitchFamily="2" charset="2"/>
              <a:buChar char="ü"/>
            </a:pPr>
            <a:endParaRPr lang="en-US" sz="2800" dirty="0"/>
          </a:p>
          <a:p>
            <a:pPr marL="457200" indent="-457200">
              <a:buFont typeface="Wingdings" panose="05000000000000000000" pitchFamily="2" charset="2"/>
              <a:buChar char="ü"/>
            </a:pPr>
            <a:r>
              <a:rPr lang="en-US" sz="2800" dirty="0" smtClean="0"/>
              <a:t>Finally</a:t>
            </a:r>
            <a:r>
              <a:rPr lang="en-US" sz="2800" dirty="0"/>
              <a:t>, the person at the </a:t>
            </a:r>
            <a:r>
              <a:rPr lang="en-US" sz="2800" dirty="0" smtClean="0"/>
              <a:t>post conventional </a:t>
            </a:r>
            <a:r>
              <a:rPr lang="en-US" sz="2800" dirty="0"/>
              <a:t>level can justify her choices on the basis of moral principles that are impartial and reasonable and that therefore any reasonable person can accept. </a:t>
            </a:r>
          </a:p>
        </p:txBody>
      </p:sp>
    </p:spTree>
    <p:extLst>
      <p:ext uri="{BB962C8B-B14F-4D97-AF65-F5344CB8AC3E}">
        <p14:creationId xmlns:p14="http://schemas.microsoft.com/office/powerpoint/2010/main" val="1349409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8986"/>
          </a:xfrm>
        </p:spPr>
        <p:txBody>
          <a:bodyPr>
            <a:normAutofit/>
          </a:bodyPr>
          <a:lstStyle/>
          <a:p>
            <a:r>
              <a:rPr lang="en-US" sz="4800" b="1" dirty="0" smtClean="0">
                <a:solidFill>
                  <a:srgbClr val="FF0000"/>
                </a:solidFill>
                <a:latin typeface="+mn-lt"/>
              </a:rPr>
              <a:t>Criticism to Kohlberg's Theory</a:t>
            </a:r>
            <a:endParaRPr lang="en-US" sz="4800" b="1" dirty="0">
              <a:solidFill>
                <a:srgbClr val="FF0000"/>
              </a:solidFill>
              <a:latin typeface="+mn-lt"/>
            </a:endParaRPr>
          </a:p>
        </p:txBody>
      </p:sp>
      <p:sp>
        <p:nvSpPr>
          <p:cNvPr id="3" name="Rectangle 2"/>
          <p:cNvSpPr/>
          <p:nvPr/>
        </p:nvSpPr>
        <p:spPr>
          <a:xfrm>
            <a:off x="624689" y="2436704"/>
            <a:ext cx="10729111" cy="3108543"/>
          </a:xfrm>
          <a:prstGeom prst="rect">
            <a:avLst/>
          </a:prstGeom>
        </p:spPr>
        <p:txBody>
          <a:bodyPr wrap="square">
            <a:spAutoFit/>
          </a:bodyPr>
          <a:lstStyle/>
          <a:p>
            <a:endParaRPr lang="en-US" sz="2800" dirty="0"/>
          </a:p>
          <a:p>
            <a:endParaRPr lang="en-US" sz="2800" dirty="0" smtClean="0"/>
          </a:p>
          <a:p>
            <a:r>
              <a:rPr lang="en-US" sz="2800" dirty="0"/>
              <a:t>	This criticism is surely right. Although the higher Kohlberg levels incorporate broader perspectives and more widely acceptable </a:t>
            </a:r>
            <a:r>
              <a:rPr lang="en-US" sz="2800" dirty="0" smtClean="0"/>
              <a:t>justifications</a:t>
            </a:r>
            <a:r>
              <a:rPr lang="en-US" sz="2800" dirty="0"/>
              <a:t>, it does not follow that these perspectives are morally better than the </a:t>
            </a:r>
            <a:r>
              <a:rPr lang="en-US" sz="2800" dirty="0" smtClean="0"/>
              <a:t>lower </a:t>
            </a:r>
            <a:r>
              <a:rPr lang="en-US" sz="2800" dirty="0"/>
              <a:t>ones. To establish that the higher stages are morally better will require more argument than Kohlberg provides.</a:t>
            </a:r>
          </a:p>
        </p:txBody>
      </p:sp>
      <p:sp>
        <p:nvSpPr>
          <p:cNvPr id="4" name="Rounded Rectangle 3"/>
          <p:cNvSpPr/>
          <p:nvPr/>
        </p:nvSpPr>
        <p:spPr>
          <a:xfrm>
            <a:off x="1711860" y="1658106"/>
            <a:ext cx="10366218" cy="1267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0000"/>
                </a:solidFill>
              </a:rPr>
              <a:t>First, Kohlberg has been criticized for claiming that the higher stages are morally preferable to the lower stages.</a:t>
            </a:r>
          </a:p>
        </p:txBody>
      </p:sp>
    </p:spTree>
    <p:extLst>
      <p:ext uri="{BB962C8B-B14F-4D97-AF65-F5344CB8AC3E}">
        <p14:creationId xmlns:p14="http://schemas.microsoft.com/office/powerpoint/2010/main" val="2008578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941562" y="1339913"/>
            <a:ext cx="11135762" cy="4200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0000"/>
                </a:solidFill>
              </a:rPr>
              <a:t>A second significant criticism of Kohlberg is one that arises from the work of Carol Gilligan, a psychologist. She argues that, although Kohlberg’s theory correctly identifies the stages through which men pass as they develop, it fails to adequately trace out how women’s morality develops. </a:t>
            </a:r>
            <a:r>
              <a:rPr lang="en-US" sz="2800" dirty="0" smtClean="0">
                <a:solidFill>
                  <a:srgbClr val="FF0000"/>
                </a:solidFill>
              </a:rPr>
              <a:t>Because </a:t>
            </a:r>
            <a:r>
              <a:rPr lang="en-US" sz="2800" dirty="0">
                <a:solidFill>
                  <a:srgbClr val="FF0000"/>
                </a:solidFill>
              </a:rPr>
              <a:t>most of Kohlberg’s subjects were male, Gilligan has argued, his theory failed to take into account how women think about morality. </a:t>
            </a:r>
          </a:p>
        </p:txBody>
      </p:sp>
    </p:spTree>
    <p:extLst>
      <p:ext uri="{BB962C8B-B14F-4D97-AF65-F5344CB8AC3E}">
        <p14:creationId xmlns:p14="http://schemas.microsoft.com/office/powerpoint/2010/main" val="2289720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8597" y="407407"/>
            <a:ext cx="10411486" cy="6555641"/>
          </a:xfrm>
          <a:prstGeom prst="rect">
            <a:avLst/>
          </a:prstGeom>
        </p:spPr>
        <p:txBody>
          <a:bodyPr wrap="square">
            <a:spAutoFit/>
          </a:bodyPr>
          <a:lstStyle/>
          <a:p>
            <a:pPr marL="457200" indent="-457200">
              <a:buFont typeface="Wingdings" panose="05000000000000000000" pitchFamily="2" charset="2"/>
              <a:buChar char="Ø"/>
            </a:pPr>
            <a:r>
              <a:rPr lang="en-US" sz="2800" dirty="0" smtClean="0"/>
              <a:t>Gilligan </a:t>
            </a:r>
            <a:r>
              <a:rPr lang="en-US" sz="2800" dirty="0"/>
              <a:t>claimed that there are , “male” and “female” approaches to </a:t>
            </a:r>
            <a:r>
              <a:rPr lang="en-US" sz="2800" dirty="0" smtClean="0"/>
              <a:t>morality</a:t>
            </a:r>
            <a:r>
              <a:rPr lang="en-US" sz="2800" dirty="0"/>
              <a:t>. </a:t>
            </a:r>
            <a:endParaRPr lang="en-US" sz="2800" dirty="0" smtClean="0"/>
          </a:p>
          <a:p>
            <a:pPr marL="457200" indent="-457200">
              <a:buFont typeface="Wingdings" panose="05000000000000000000" pitchFamily="2" charset="2"/>
              <a:buChar char="Ø"/>
            </a:pPr>
            <a:r>
              <a:rPr lang="en-US" sz="2800" dirty="0" smtClean="0"/>
              <a:t>Males</a:t>
            </a:r>
            <a:r>
              <a:rPr lang="en-US" sz="2800" dirty="0"/>
              <a:t>, she argued, tend to deal with moral issues in terms of impersonal, </a:t>
            </a:r>
            <a:r>
              <a:rPr lang="en-US" sz="2800" dirty="0" smtClean="0"/>
              <a:t>impartial</a:t>
            </a:r>
            <a:r>
              <a:rPr lang="en-US" sz="2800" dirty="0"/>
              <a:t>, and abstract moral principles—exactly the kind of approach that Kohlberg says is characteristic of </a:t>
            </a:r>
            <a:r>
              <a:rPr lang="en-US" sz="2800" dirty="0" smtClean="0"/>
              <a:t>post conventional </a:t>
            </a:r>
            <a:r>
              <a:rPr lang="en-US" sz="2800" dirty="0"/>
              <a:t>thinking. </a:t>
            </a:r>
            <a:endParaRPr lang="en-US" sz="2800" dirty="0" smtClean="0"/>
          </a:p>
          <a:p>
            <a:pPr marL="457200" indent="-457200">
              <a:buFont typeface="Wingdings" panose="05000000000000000000" pitchFamily="2" charset="2"/>
              <a:buChar char="Ø"/>
            </a:pPr>
            <a:endParaRPr lang="en-US" sz="2800" dirty="0" smtClean="0"/>
          </a:p>
          <a:p>
            <a:pPr marL="457200" indent="-457200">
              <a:buFont typeface="Wingdings" panose="05000000000000000000" pitchFamily="2" charset="2"/>
              <a:buChar char="Ø"/>
            </a:pPr>
            <a:r>
              <a:rPr lang="en-US" sz="2800" dirty="0" smtClean="0"/>
              <a:t>However</a:t>
            </a:r>
            <a:r>
              <a:rPr lang="en-US" sz="2800" dirty="0"/>
              <a:t>, Gilligan claimed, there is a second, “female,” approach to moral issues that Kohlberg’s theory does not take into account</a:t>
            </a:r>
            <a:r>
              <a:rPr lang="en-US" sz="2800" dirty="0" smtClean="0"/>
              <a:t>. </a:t>
            </a:r>
          </a:p>
          <a:p>
            <a:pPr marL="457200" indent="-457200">
              <a:buFont typeface="Wingdings" panose="05000000000000000000" pitchFamily="2" charset="2"/>
              <a:buChar char="Ø"/>
            </a:pPr>
            <a:endParaRPr lang="en-US" sz="2800" dirty="0" smtClean="0"/>
          </a:p>
          <a:p>
            <a:pPr marL="457200" indent="-457200">
              <a:buFont typeface="Wingdings" panose="05000000000000000000" pitchFamily="2" charset="2"/>
              <a:buChar char="Ø"/>
            </a:pPr>
            <a:r>
              <a:rPr lang="en-US" sz="2800" dirty="0" smtClean="0"/>
              <a:t>Females</a:t>
            </a:r>
            <a:r>
              <a:rPr lang="en-US" sz="2800" dirty="0"/>
              <a:t>, Gilligan claimed, tend to see themselves as part of a “web” of relationships with family and friends. When females encounter moral issues, they are concerned with nurturing these relationships, avoiding hurt to others in these </a:t>
            </a:r>
            <a:r>
              <a:rPr lang="en-US" sz="2800" dirty="0" smtClean="0"/>
              <a:t>relationships</a:t>
            </a:r>
            <a:r>
              <a:rPr lang="en-US" sz="2800" dirty="0"/>
              <a:t>, and caring for their well-being. </a:t>
            </a:r>
            <a:endParaRPr lang="en-US" sz="2800" dirty="0" smtClean="0"/>
          </a:p>
        </p:txBody>
      </p:sp>
    </p:spTree>
    <p:extLst>
      <p:ext uri="{BB962C8B-B14F-4D97-AF65-F5344CB8AC3E}">
        <p14:creationId xmlns:p14="http://schemas.microsoft.com/office/powerpoint/2010/main" val="2457292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2096" y="1520982"/>
            <a:ext cx="10094614" cy="4401205"/>
          </a:xfrm>
          <a:prstGeom prst="rect">
            <a:avLst/>
          </a:prstGeom>
        </p:spPr>
        <p:txBody>
          <a:bodyPr wrap="square">
            <a:spAutoFit/>
          </a:bodyPr>
          <a:lstStyle/>
          <a:p>
            <a:pPr marL="457200" indent="-457200">
              <a:buFont typeface="Wingdings" panose="05000000000000000000" pitchFamily="2" charset="2"/>
              <a:buChar char="Ø"/>
            </a:pPr>
            <a:r>
              <a:rPr lang="en-US" sz="2800" dirty="0"/>
              <a:t>For women, morality is primarily a matter of “caring” and “being responsible” for those with whom we have personal relationships. Morality is not a matter of following impartial principles. </a:t>
            </a:r>
            <a:endParaRPr lang="en-US" sz="2800" dirty="0" smtClean="0"/>
          </a:p>
          <a:p>
            <a:pPr marL="457200" indent="-457200">
              <a:buFont typeface="Wingdings" panose="05000000000000000000" pitchFamily="2" charset="2"/>
              <a:buChar char="Ø"/>
            </a:pPr>
            <a:endParaRPr lang="en-US" sz="2800" dirty="0" smtClean="0"/>
          </a:p>
          <a:p>
            <a:pPr marL="457200" indent="-457200">
              <a:buFont typeface="Wingdings" panose="05000000000000000000" pitchFamily="2" charset="2"/>
              <a:buChar char="Ø"/>
            </a:pPr>
            <a:r>
              <a:rPr lang="en-US" sz="2800" dirty="0"/>
              <a:t>Gilligan claimed that the female approach to morality develops through stages that are different from those Kohlberg described. Moral development for women is marked by progress toward better ways of caring and being responsible for oneself and others with whom we are in </a:t>
            </a:r>
            <a:r>
              <a:rPr lang="en-US" sz="2800" dirty="0" smtClean="0"/>
              <a:t>relationship</a:t>
            </a:r>
            <a:endParaRPr lang="en-US" sz="2800" dirty="0"/>
          </a:p>
        </p:txBody>
      </p:sp>
    </p:spTree>
    <p:extLst>
      <p:ext uri="{BB962C8B-B14F-4D97-AF65-F5344CB8AC3E}">
        <p14:creationId xmlns:p14="http://schemas.microsoft.com/office/powerpoint/2010/main" val="822020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184" y="603299"/>
            <a:ext cx="10463418" cy="5386090"/>
          </a:xfrm>
          <a:prstGeom prst="rect">
            <a:avLst/>
          </a:prstGeom>
        </p:spPr>
        <p:txBody>
          <a:bodyPr wrap="square">
            <a:spAutoFit/>
          </a:bodyPr>
          <a:lstStyle/>
          <a:p>
            <a:r>
              <a:rPr lang="en-US" sz="2800" dirty="0" smtClean="0"/>
              <a:t>				</a:t>
            </a:r>
            <a:r>
              <a:rPr lang="en-US" sz="3200" b="1" dirty="0" smtClean="0">
                <a:solidFill>
                  <a:srgbClr val="FF0000"/>
                </a:solidFill>
              </a:rPr>
              <a:t>Moral Development</a:t>
            </a:r>
          </a:p>
          <a:p>
            <a:endParaRPr lang="en-US" sz="3200" b="1" dirty="0" smtClean="0">
              <a:solidFill>
                <a:srgbClr val="FF0000"/>
              </a:solidFill>
            </a:endParaRPr>
          </a:p>
          <a:p>
            <a:pPr marL="457200" indent="-457200">
              <a:buFont typeface="Wingdings" panose="05000000000000000000" pitchFamily="2" charset="2"/>
              <a:buChar char="ü"/>
            </a:pPr>
            <a:r>
              <a:rPr lang="en-US" sz="2800" dirty="0" smtClean="0"/>
              <a:t>Many people assume that our values are formed during childhood and do not change after that. </a:t>
            </a:r>
          </a:p>
          <a:p>
            <a:pPr marL="457200" indent="-457200">
              <a:buFont typeface="Wingdings" panose="05000000000000000000" pitchFamily="2" charset="2"/>
              <a:buChar char="ü"/>
            </a:pPr>
            <a:r>
              <a:rPr lang="en-US" sz="2800" dirty="0" smtClean="0"/>
              <a:t>In fact, a great deal of psychological research, as well as our own personal experience, demonstrates that as we mature, we change our values in deep ways. </a:t>
            </a:r>
          </a:p>
          <a:p>
            <a:pPr marL="457200" indent="-457200">
              <a:buFont typeface="Wingdings" panose="05000000000000000000" pitchFamily="2" charset="2"/>
              <a:buChar char="ü"/>
            </a:pPr>
            <a:r>
              <a:rPr lang="en-US" sz="2800" dirty="0" smtClean="0"/>
              <a:t>Just as people’s physical, emotional, and cognitive abilities develop as they age.</a:t>
            </a:r>
          </a:p>
          <a:p>
            <a:pPr marL="457200" indent="-457200">
              <a:buFont typeface="Wingdings" panose="05000000000000000000" pitchFamily="2" charset="2"/>
              <a:buChar char="ü"/>
            </a:pPr>
            <a:r>
              <a:rPr lang="en-US" sz="2800" dirty="0" smtClean="0"/>
              <a:t>In fact, just as there are identifiable stages of growth in physical development, so the ability to make reasoned moral judgments also develops in identifiable stages. (</a:t>
            </a:r>
            <a:r>
              <a:rPr lang="en-US" sz="2800" smtClean="0"/>
              <a:t>42 pdf)</a:t>
            </a:r>
            <a:endParaRPr lang="en-US" sz="2800" dirty="0"/>
          </a:p>
        </p:txBody>
      </p:sp>
    </p:spTree>
    <p:extLst>
      <p:ext uri="{BB962C8B-B14F-4D97-AF65-F5344CB8AC3E}">
        <p14:creationId xmlns:p14="http://schemas.microsoft.com/office/powerpoint/2010/main" val="1395751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223" y="959667"/>
            <a:ext cx="10040293" cy="4401205"/>
          </a:xfrm>
          <a:prstGeom prst="rect">
            <a:avLst/>
          </a:prstGeom>
        </p:spPr>
        <p:txBody>
          <a:bodyPr wrap="square">
            <a:spAutoFit/>
          </a:bodyPr>
          <a:lstStyle/>
          <a:p>
            <a:pPr marL="457200" indent="-457200">
              <a:buFont typeface="Wingdings" panose="05000000000000000000" pitchFamily="2" charset="2"/>
              <a:buChar char="Ø"/>
            </a:pPr>
            <a:r>
              <a:rPr lang="en-US" sz="2800" dirty="0" smtClean="0"/>
              <a:t>In </a:t>
            </a:r>
            <a:r>
              <a:rPr lang="en-US" sz="2800" dirty="0"/>
              <a:t>her theory, the earliest or </a:t>
            </a:r>
            <a:r>
              <a:rPr lang="en-US" sz="2800" dirty="0" smtClean="0"/>
              <a:t>pre conventional </a:t>
            </a:r>
            <a:r>
              <a:rPr lang="en-US" sz="2800" dirty="0"/>
              <a:t>level of moral development for women is one marked by caring only for oneself. Women move to a second or conventional level when they internalize conventional norms about caring for others and in doing so come to neglect themselves. </a:t>
            </a:r>
            <a:endParaRPr lang="en-US" sz="2800" dirty="0" smtClean="0"/>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smtClean="0"/>
              <a:t>As </a:t>
            </a:r>
            <a:r>
              <a:rPr lang="en-US" sz="2800" dirty="0"/>
              <a:t>women move to the </a:t>
            </a:r>
            <a:r>
              <a:rPr lang="en-US" sz="2800" dirty="0" smtClean="0"/>
              <a:t>post conventional </a:t>
            </a:r>
            <a:r>
              <a:rPr lang="en-US" sz="2800" dirty="0"/>
              <a:t>or most mature level, they become critical of the conventional norms they had earlier accepted, and they come to achieve a balance between caring for others and caring for oneself.</a:t>
            </a:r>
          </a:p>
        </p:txBody>
      </p:sp>
    </p:spTree>
    <p:extLst>
      <p:ext uri="{BB962C8B-B14F-4D97-AF65-F5344CB8AC3E}">
        <p14:creationId xmlns:p14="http://schemas.microsoft.com/office/powerpoint/2010/main" val="338960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Callout 1"/>
          <p:cNvSpPr/>
          <p:nvPr/>
        </p:nvSpPr>
        <p:spPr>
          <a:xfrm>
            <a:off x="3902044" y="452673"/>
            <a:ext cx="4055952" cy="191933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0000"/>
                </a:solidFill>
              </a:rPr>
              <a:t>Is </a:t>
            </a:r>
            <a:r>
              <a:rPr lang="en-US" sz="3200" b="1" dirty="0">
                <a:solidFill>
                  <a:srgbClr val="FF0000"/>
                </a:solidFill>
              </a:rPr>
              <a:t>Gilligan right?</a:t>
            </a:r>
          </a:p>
        </p:txBody>
      </p:sp>
      <p:sp>
        <p:nvSpPr>
          <p:cNvPr id="3" name="Rectangle 2"/>
          <p:cNvSpPr/>
          <p:nvPr/>
        </p:nvSpPr>
        <p:spPr>
          <a:xfrm>
            <a:off x="660903" y="2616452"/>
            <a:ext cx="10972800" cy="3539430"/>
          </a:xfrm>
          <a:prstGeom prst="rect">
            <a:avLst/>
          </a:prstGeom>
        </p:spPr>
        <p:txBody>
          <a:bodyPr wrap="square">
            <a:spAutoFit/>
          </a:bodyPr>
          <a:lstStyle/>
          <a:p>
            <a:pPr marL="457200" indent="-457200">
              <a:buFont typeface="Wingdings" panose="05000000000000000000" pitchFamily="2" charset="2"/>
              <a:buChar char="ü"/>
            </a:pPr>
            <a:r>
              <a:rPr lang="en-US" sz="2800" dirty="0"/>
              <a:t>Moral issues can be dealt with from a perspective of impartial moral principles or from a perspective of caring for persons and relationships, and these two perspectives are distinct</a:t>
            </a:r>
            <a:r>
              <a:rPr lang="en-US" sz="2800" dirty="0" smtClean="0"/>
              <a:t>.</a:t>
            </a:r>
          </a:p>
          <a:p>
            <a:pPr marL="457200" indent="-457200">
              <a:buFont typeface="Wingdings" panose="05000000000000000000" pitchFamily="2" charset="2"/>
              <a:buChar char="ü"/>
            </a:pPr>
            <a:endParaRPr lang="en-US" sz="2800" dirty="0" smtClean="0"/>
          </a:p>
          <a:p>
            <a:pPr marL="457200" indent="-457200">
              <a:buFont typeface="Wingdings" panose="05000000000000000000" pitchFamily="2" charset="2"/>
              <a:buChar char="ü"/>
            </a:pPr>
            <a:r>
              <a:rPr lang="en-US" sz="2800" dirty="0" smtClean="0"/>
              <a:t>However</a:t>
            </a:r>
            <a:r>
              <a:rPr lang="en-US" sz="2800" dirty="0"/>
              <a:t>, women as well as men sometimes approach moral issues from the perspective of impartial moral principles, and men as well as women sometimes approach moral issues from the perspective of </a:t>
            </a:r>
            <a:r>
              <a:rPr lang="en-US" sz="2800" dirty="0" smtClean="0"/>
              <a:t>caring </a:t>
            </a:r>
            <a:r>
              <a:rPr lang="en-US" sz="2800" dirty="0"/>
              <a:t>for persons and relationships. </a:t>
            </a:r>
          </a:p>
        </p:txBody>
      </p:sp>
    </p:spTree>
    <p:extLst>
      <p:ext uri="{BB962C8B-B14F-4D97-AF65-F5344CB8AC3E}">
        <p14:creationId xmlns:p14="http://schemas.microsoft.com/office/powerpoint/2010/main" val="1410779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9545" y="977774"/>
            <a:ext cx="10592554" cy="4401205"/>
          </a:xfrm>
          <a:prstGeom prst="rect">
            <a:avLst/>
          </a:prstGeom>
        </p:spPr>
        <p:txBody>
          <a:bodyPr wrap="square">
            <a:spAutoFit/>
          </a:bodyPr>
          <a:lstStyle/>
          <a:p>
            <a:r>
              <a:rPr lang="en-US" sz="2800" dirty="0"/>
              <a:t>For our purposes, it is important to notice that both Kohlberg and Gilligan agree that there are stages of growth in our moral development. Both also agree that moral development moves </a:t>
            </a:r>
            <a:r>
              <a:rPr lang="en-US" sz="2800" dirty="0" smtClean="0"/>
              <a:t>from different stages.</a:t>
            </a:r>
          </a:p>
          <a:p>
            <a:endParaRPr lang="en-US" sz="2800" dirty="0"/>
          </a:p>
          <a:p>
            <a:r>
              <a:rPr lang="en-US" sz="2800" dirty="0"/>
              <a:t>The study of ethics is the process of developing our ability to deal with moral issues—a process that should enable you to acquire the more reflective understanding of “right” and “wrong” that characterizes the later </a:t>
            </a:r>
            <a:r>
              <a:rPr lang="en-US" sz="2800" dirty="0" smtClean="0"/>
              <a:t>post conventional </a:t>
            </a:r>
            <a:r>
              <a:rPr lang="en-US" sz="2800" dirty="0"/>
              <a:t>stages of moral development. One of the central aims of the study of ethics is the stimulation of this moral development. </a:t>
            </a:r>
          </a:p>
        </p:txBody>
      </p:sp>
    </p:spTree>
    <p:extLst>
      <p:ext uri="{BB962C8B-B14F-4D97-AF65-F5344CB8AC3E}">
        <p14:creationId xmlns:p14="http://schemas.microsoft.com/office/powerpoint/2010/main" val="837880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566" y="162964"/>
            <a:ext cx="10456753" cy="6309420"/>
          </a:xfrm>
          <a:prstGeom prst="rect">
            <a:avLst/>
          </a:prstGeom>
        </p:spPr>
        <p:txBody>
          <a:bodyPr wrap="square">
            <a:spAutoFit/>
          </a:bodyPr>
          <a:lstStyle/>
          <a:p>
            <a:pPr marL="457200" indent="-457200">
              <a:buFont typeface="Wingdings" panose="05000000000000000000" pitchFamily="2" charset="2"/>
              <a:buChar char="Ø"/>
            </a:pPr>
            <a:r>
              <a:rPr lang="en-US" sz="2800" dirty="0" smtClean="0"/>
              <a:t>Here </a:t>
            </a:r>
            <a:r>
              <a:rPr lang="en-US" sz="2800" dirty="0"/>
              <a:t>is an important point—one that should not be lost on the reader. The text and cases that follow are designed to be read and discussed with others—students, teachers, friends—to stimulate in ourselves the kind of moral development that we have been discussing. </a:t>
            </a:r>
            <a:endParaRPr lang="en-US" sz="2800" dirty="0" smtClean="0"/>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Engaged interaction and discussion of moral issues with the people around us develops our ability to move beyond a simple acceptance of the moral standards we absorb from family, peers, nation, or culture</a:t>
            </a:r>
            <a:r>
              <a:rPr lang="en-US" sz="2800" dirty="0" smtClean="0"/>
              <a:t>.</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400" dirty="0" smtClean="0"/>
              <a:t>By </a:t>
            </a:r>
            <a:r>
              <a:rPr lang="en-US" sz="2400" dirty="0"/>
              <a:t>discussing, criticizing, and reasoning about the moral judgments that you and others make, you acquire habits of thinking and reasoning that you can use to decide for yourself the moral principles that you feel are reasonable because you have tested them in the heat of discussions with others</a:t>
            </a:r>
            <a:r>
              <a:rPr lang="en-US" sz="2400" dirty="0" smtClean="0"/>
              <a:t>. </a:t>
            </a:r>
            <a:r>
              <a:rPr lang="en-US" sz="2400" dirty="0" smtClean="0">
                <a:solidFill>
                  <a:srgbClr val="FF0000"/>
                </a:solidFill>
              </a:rPr>
              <a:t>(discussion pg:46)</a:t>
            </a:r>
            <a:endParaRPr lang="en-US" sz="2400" dirty="0">
              <a:solidFill>
                <a:srgbClr val="FF0000"/>
              </a:solidFill>
            </a:endParaRPr>
          </a:p>
        </p:txBody>
      </p:sp>
    </p:spTree>
    <p:extLst>
      <p:ext uri="{BB962C8B-B14F-4D97-AF65-F5344CB8AC3E}">
        <p14:creationId xmlns:p14="http://schemas.microsoft.com/office/powerpoint/2010/main" val="2804535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4945" y="2798617"/>
            <a:ext cx="10825018" cy="3539430"/>
          </a:xfrm>
          <a:prstGeom prst="rect">
            <a:avLst/>
          </a:prstGeom>
        </p:spPr>
        <p:txBody>
          <a:bodyPr wrap="square">
            <a:spAutoFit/>
          </a:bodyPr>
          <a:lstStyle/>
          <a:p>
            <a:endParaRPr lang="en-US" sz="2800" dirty="0"/>
          </a:p>
          <a:p>
            <a:pPr marL="457200" indent="-457200">
              <a:buFont typeface="Wingdings" panose="05000000000000000000" pitchFamily="2" charset="2"/>
              <a:buChar char="Ø"/>
            </a:pPr>
            <a:r>
              <a:rPr lang="en-US" sz="2800" dirty="0"/>
              <a:t>William Damon, for example, found that “morality does not become a dominant characteristic of the self until . . . middle </a:t>
            </a:r>
            <a:r>
              <a:rPr lang="en-US" sz="2800" dirty="0" smtClean="0"/>
              <a:t>adolescence</a:t>
            </a:r>
            <a:r>
              <a:rPr lang="en-US" sz="2800" dirty="0"/>
              <a:t>.” </a:t>
            </a:r>
          </a:p>
          <a:p>
            <a:pPr marL="457200" indent="-457200">
              <a:buFont typeface="Wingdings" panose="05000000000000000000" pitchFamily="2" charset="2"/>
              <a:buChar char="Ø"/>
            </a:pPr>
            <a:endParaRPr lang="en-US" sz="2800" dirty="0" smtClean="0"/>
          </a:p>
          <a:p>
            <a:pPr marL="457200" indent="-457200">
              <a:buFont typeface="Wingdings" panose="05000000000000000000" pitchFamily="2" charset="2"/>
              <a:buChar char="Ø"/>
            </a:pPr>
            <a:r>
              <a:rPr lang="en-US" sz="2800" dirty="0" smtClean="0"/>
              <a:t>This </a:t>
            </a:r>
            <a:r>
              <a:rPr lang="en-US" sz="2800" dirty="0"/>
              <a:t>means that until middle adolescence, we tend not to see morality as an important part of who we really are. This is significant because he also found that the more morality becomes part of who we are, the stronger our motivation to do what is morally right. </a:t>
            </a:r>
          </a:p>
        </p:txBody>
      </p:sp>
      <p:sp>
        <p:nvSpPr>
          <p:cNvPr id="4" name="Pentagon 3"/>
          <p:cNvSpPr/>
          <p:nvPr/>
        </p:nvSpPr>
        <p:spPr>
          <a:xfrm>
            <a:off x="886691" y="415636"/>
            <a:ext cx="10741891" cy="214283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Kohlberg’s (and Gilligan’s) theory of moral development has been extended by psychologists who have looked at how moral development is related to </a:t>
            </a:r>
            <a:r>
              <a:rPr lang="en-US" sz="2800" dirty="0">
                <a:solidFill>
                  <a:srgbClr val="FF0000"/>
                </a:solidFill>
              </a:rPr>
              <a:t>self identity </a:t>
            </a:r>
            <a:r>
              <a:rPr lang="en-US" sz="2800" dirty="0"/>
              <a:t>and to the </a:t>
            </a:r>
            <a:r>
              <a:rPr lang="en-US" sz="2800" dirty="0">
                <a:solidFill>
                  <a:srgbClr val="FF0000"/>
                </a:solidFill>
              </a:rPr>
              <a:t>motivation to be moral</a:t>
            </a:r>
            <a:r>
              <a:rPr lang="en-US" sz="2800" dirty="0"/>
              <a:t>. </a:t>
            </a:r>
          </a:p>
        </p:txBody>
      </p:sp>
    </p:spTree>
    <p:extLst>
      <p:ext uri="{BB962C8B-B14F-4D97-AF65-F5344CB8AC3E}">
        <p14:creationId xmlns:p14="http://schemas.microsoft.com/office/powerpoint/2010/main" val="56181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8432" y="1403287"/>
            <a:ext cx="9234534" cy="3970318"/>
          </a:xfrm>
          <a:prstGeom prst="rect">
            <a:avLst/>
          </a:prstGeom>
        </p:spPr>
        <p:txBody>
          <a:bodyPr wrap="square">
            <a:spAutoFit/>
          </a:bodyPr>
          <a:lstStyle/>
          <a:p>
            <a:pPr marL="457200" indent="-457200">
              <a:buFont typeface="Wingdings" panose="05000000000000000000" pitchFamily="2" charset="2"/>
              <a:buChar char="Ø"/>
            </a:pPr>
            <a:r>
              <a:rPr lang="en-US" sz="2800" dirty="0"/>
              <a:t>Judgments of right and wrong depend in part on the kind of person we think the self is, i.e., on the virtues we think are part of our self. </a:t>
            </a:r>
            <a:endParaRPr lang="en-US" sz="2800" dirty="0" smtClean="0"/>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A major finding of research in moral identity is that it has an important influence on our moral </a:t>
            </a:r>
            <a:r>
              <a:rPr lang="en-US" sz="2800" dirty="0" smtClean="0"/>
              <a:t>reasoning.</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That is, in many situations what we judge we should do depends on the kind of person we think we are.</a:t>
            </a:r>
          </a:p>
        </p:txBody>
      </p:sp>
    </p:spTree>
    <p:extLst>
      <p:ext uri="{BB962C8B-B14F-4D97-AF65-F5344CB8AC3E}">
        <p14:creationId xmlns:p14="http://schemas.microsoft.com/office/powerpoint/2010/main" val="893044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7117" y="688063"/>
            <a:ext cx="10094614" cy="6124754"/>
          </a:xfrm>
          <a:prstGeom prst="rect">
            <a:avLst/>
          </a:prstGeom>
        </p:spPr>
        <p:txBody>
          <a:bodyPr wrap="square">
            <a:spAutoFit/>
          </a:bodyPr>
          <a:lstStyle/>
          <a:p>
            <a:r>
              <a:rPr lang="en-US" sz="2800" dirty="0"/>
              <a:t>For example, if I see myself as an honest person, then I will generally decide I should be honest when tempted to lie. Ethicists have called this approach to ethics the “virtue” approach. </a:t>
            </a:r>
            <a:r>
              <a:rPr lang="en-US" sz="2800" dirty="0" smtClean="0"/>
              <a:t>Virtues </a:t>
            </a:r>
            <a:r>
              <a:rPr lang="en-US" sz="2800" dirty="0"/>
              <a:t>are moral aspects of our character like honesty or courage</a:t>
            </a:r>
            <a:r>
              <a:rPr lang="en-US" sz="2800" dirty="0" smtClean="0"/>
              <a:t>.</a:t>
            </a:r>
          </a:p>
          <a:p>
            <a:endParaRPr lang="en-US" sz="2800" dirty="0"/>
          </a:p>
          <a:p>
            <a:r>
              <a:rPr lang="en-US" sz="2800" dirty="0" smtClean="0"/>
              <a:t>It </a:t>
            </a:r>
            <a:r>
              <a:rPr lang="en-US" sz="2800" dirty="0"/>
              <a:t>is important to note also that ethics is not just a matter of logic, reasoning, and cognition. This would leave out the central role that our emotions and feelings play in our moral decisions. </a:t>
            </a:r>
            <a:endParaRPr lang="en-US" sz="2800" dirty="0" smtClean="0"/>
          </a:p>
          <a:p>
            <a:endParaRPr lang="en-US" sz="2800" dirty="0"/>
          </a:p>
          <a:p>
            <a:r>
              <a:rPr lang="en-US" sz="2800" dirty="0" smtClean="0"/>
              <a:t>One </a:t>
            </a:r>
            <a:r>
              <a:rPr lang="en-US" sz="2800" dirty="0"/>
              <a:t>of the defining features of moral standards is that they are connected to special emotions and feelings, like guilt, shame, compassion, and empathy</a:t>
            </a:r>
            <a:r>
              <a:rPr lang="en-US" sz="2800" dirty="0" smtClean="0"/>
              <a:t>.</a:t>
            </a:r>
          </a:p>
          <a:p>
            <a:endParaRPr lang="en-US" sz="2800" dirty="0"/>
          </a:p>
          <a:p>
            <a:r>
              <a:rPr lang="en-US" sz="2800" dirty="0" smtClean="0"/>
              <a:t>Discussion 49 pdf </a:t>
            </a:r>
            <a:endParaRPr lang="en-US" sz="2800" dirty="0"/>
          </a:p>
        </p:txBody>
      </p:sp>
    </p:spTree>
    <p:extLst>
      <p:ext uri="{BB962C8B-B14F-4D97-AF65-F5344CB8AC3E}">
        <p14:creationId xmlns:p14="http://schemas.microsoft.com/office/powerpoint/2010/main" val="422674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477108"/>
            <a:ext cx="10420141" cy="4401205"/>
          </a:xfrm>
          <a:prstGeom prst="rect">
            <a:avLst/>
          </a:prstGeom>
        </p:spPr>
        <p:txBody>
          <a:bodyPr wrap="square">
            <a:spAutoFit/>
          </a:bodyPr>
          <a:lstStyle/>
          <a:p>
            <a:pPr marL="457200" indent="-457200">
              <a:buFont typeface="Wingdings" panose="05000000000000000000" pitchFamily="2" charset="2"/>
              <a:buChar char="ü"/>
            </a:pPr>
            <a:r>
              <a:rPr lang="en-US" sz="2800" dirty="0" smtClean="0"/>
              <a:t>As children, we are simply told what is right and what is wrong, and we obey so as to avoid punishment.</a:t>
            </a:r>
          </a:p>
          <a:p>
            <a:pPr marL="457200" indent="-457200">
              <a:buFont typeface="Wingdings" panose="05000000000000000000" pitchFamily="2" charset="2"/>
              <a:buChar char="ü"/>
            </a:pPr>
            <a:endParaRPr lang="en-US" sz="2800" dirty="0" smtClean="0"/>
          </a:p>
          <a:p>
            <a:pPr marL="457200" indent="-457200">
              <a:buFont typeface="Wingdings" panose="05000000000000000000" pitchFamily="2" charset="2"/>
              <a:buChar char="ü"/>
            </a:pPr>
            <a:r>
              <a:rPr lang="en-US" sz="2800" dirty="0" smtClean="0"/>
              <a:t>As we mature into adolescence, these conventional moral standards are gradually internalized, and we start trying to live up to the expectations of family, friends, and surrounding society.</a:t>
            </a:r>
          </a:p>
          <a:p>
            <a:pPr marL="457200" indent="-457200">
              <a:buFont typeface="Wingdings" panose="05000000000000000000" pitchFamily="2" charset="2"/>
              <a:buChar char="ü"/>
            </a:pPr>
            <a:endParaRPr lang="en-US" sz="2800" dirty="0" smtClean="0"/>
          </a:p>
          <a:p>
            <a:pPr marL="457200" indent="-457200">
              <a:buFont typeface="Wingdings" panose="05000000000000000000" pitchFamily="2" charset="2"/>
              <a:buChar char="ü"/>
            </a:pPr>
            <a:r>
              <a:rPr lang="en-US" sz="2800" dirty="0" smtClean="0"/>
              <a:t>Finally, as adults we learn to be critical about the conventional moral standards bequeathed to us by our families, peers, culture, or religion.</a:t>
            </a:r>
            <a:endParaRPr lang="en-US" sz="2800" dirty="0"/>
          </a:p>
        </p:txBody>
      </p:sp>
    </p:spTree>
    <p:extLst>
      <p:ext uri="{BB962C8B-B14F-4D97-AF65-F5344CB8AC3E}">
        <p14:creationId xmlns:p14="http://schemas.microsoft.com/office/powerpoint/2010/main" val="3375196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gular Pentagon 1"/>
          <p:cNvSpPr/>
          <p:nvPr/>
        </p:nvSpPr>
        <p:spPr>
          <a:xfrm>
            <a:off x="1828801" y="443619"/>
            <a:ext cx="8320134" cy="6074876"/>
          </a:xfrm>
          <a:prstGeom prst="pen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rPr>
              <a:t>We start to evaluate these moral standards and to revise them where we think they are inadequate, inconsistent, or unreasonable. We begin, in short, to do ethics and to develop moral principles that we feel are better and more reasonable than what we accepted earlier. </a:t>
            </a:r>
            <a:endParaRPr lang="en-US" sz="2800" dirty="0">
              <a:solidFill>
                <a:srgbClr val="FF0000"/>
              </a:solidFill>
            </a:endParaRPr>
          </a:p>
        </p:txBody>
      </p:sp>
    </p:spTree>
    <p:extLst>
      <p:ext uri="{BB962C8B-B14F-4D97-AF65-F5344CB8AC3E}">
        <p14:creationId xmlns:p14="http://schemas.microsoft.com/office/powerpoint/2010/main" val="2581426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956" y="561315"/>
            <a:ext cx="10674036" cy="5693866"/>
          </a:xfrm>
          <a:prstGeom prst="rect">
            <a:avLst/>
          </a:prstGeom>
        </p:spPr>
        <p:txBody>
          <a:bodyPr wrap="square">
            <a:spAutoFit/>
          </a:bodyPr>
          <a:lstStyle/>
          <a:p>
            <a:pPr marL="457200" indent="-457200">
              <a:buFont typeface="Wingdings" panose="05000000000000000000" pitchFamily="2" charset="2"/>
              <a:buChar char="Ø"/>
            </a:pPr>
            <a:r>
              <a:rPr lang="en-US" sz="2800" dirty="0" smtClean="0"/>
              <a:t>There is a good deal of psychological research that shows people’s moral views develop more or less in this manner. </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smtClean="0"/>
              <a:t>The psychologist Lawrence Kohlberg, for example, who pioneered research in this field, concluded on the basis of over 20 years of research that there is a sequence of </a:t>
            </a:r>
            <a:r>
              <a:rPr lang="en-US" sz="2800" b="1" dirty="0" smtClean="0">
                <a:solidFill>
                  <a:srgbClr val="FF0000"/>
                </a:solidFill>
              </a:rPr>
              <a:t>six identifiable stages </a:t>
            </a:r>
            <a:r>
              <a:rPr lang="en-US" sz="2800" dirty="0" smtClean="0"/>
              <a:t>in the development of a person’s ability to deal with moral issues. </a:t>
            </a:r>
            <a:endParaRPr lang="en-US" sz="2800" dirty="0"/>
          </a:p>
          <a:p>
            <a:pPr marL="457200" indent="-457200">
              <a:buFont typeface="Wingdings" panose="05000000000000000000" pitchFamily="2" charset="2"/>
              <a:buChar char="Ø"/>
            </a:pPr>
            <a:endParaRPr lang="en-US" sz="2800" dirty="0" smtClean="0"/>
          </a:p>
          <a:p>
            <a:pPr marL="457200" indent="-457200">
              <a:buFont typeface="Wingdings" panose="05000000000000000000" pitchFamily="2" charset="2"/>
              <a:buChar char="Ø"/>
            </a:pPr>
            <a:r>
              <a:rPr lang="en-US" sz="2800" dirty="0" smtClean="0"/>
              <a:t>Kohlberg grouped these stages of moral development into three levels, each containing two stages. At each level, the second stage is the more advanced and organized form of the general perspective of that level. The sequence of the six stages can be summarized as follows. </a:t>
            </a:r>
            <a:endParaRPr lang="en-US" sz="2800" dirty="0"/>
          </a:p>
        </p:txBody>
      </p:sp>
    </p:spTree>
    <p:extLst>
      <p:ext uri="{BB962C8B-B14F-4D97-AF65-F5344CB8AC3E}">
        <p14:creationId xmlns:p14="http://schemas.microsoft.com/office/powerpoint/2010/main" val="1330658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800" b="1" dirty="0" smtClean="0">
                <a:solidFill>
                  <a:schemeClr val="accent5"/>
                </a:solidFill>
                <a:latin typeface="+mn-lt"/>
              </a:rPr>
              <a:t>LEVEL ONE: PRECONVENTIONAL STAGES</a:t>
            </a:r>
            <a:endParaRPr lang="en-US" sz="4800" b="1" dirty="0">
              <a:solidFill>
                <a:schemeClr val="accent5"/>
              </a:solidFill>
              <a:latin typeface="+mn-lt"/>
            </a:endParaRPr>
          </a:p>
        </p:txBody>
      </p:sp>
      <p:sp>
        <p:nvSpPr>
          <p:cNvPr id="4" name="Rectangle 3"/>
          <p:cNvSpPr/>
          <p:nvPr/>
        </p:nvSpPr>
        <p:spPr>
          <a:xfrm>
            <a:off x="624689" y="1364423"/>
            <a:ext cx="5151422" cy="53894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C00000"/>
                </a:solidFill>
              </a:rPr>
              <a:t>Stage One: </a:t>
            </a:r>
          </a:p>
          <a:p>
            <a:pPr algn="ctr"/>
            <a:r>
              <a:rPr lang="en-US" sz="2400" b="1" dirty="0" smtClean="0">
                <a:solidFill>
                  <a:srgbClr val="C00000"/>
                </a:solidFill>
              </a:rPr>
              <a:t>Punishment and Obedience Orientation</a:t>
            </a:r>
          </a:p>
          <a:p>
            <a:endParaRPr lang="en-US" sz="2400" dirty="0">
              <a:solidFill>
                <a:schemeClr val="tx1"/>
              </a:solidFill>
            </a:endParaRPr>
          </a:p>
          <a:p>
            <a:pPr marL="457200" indent="-457200">
              <a:buFont typeface="+mj-lt"/>
              <a:buAutoNum type="arabicPeriod"/>
            </a:pPr>
            <a:r>
              <a:rPr lang="en-US" sz="2400" dirty="0" smtClean="0">
                <a:solidFill>
                  <a:schemeClr val="tx1"/>
                </a:solidFill>
              </a:rPr>
              <a:t>At this stage, the demands of authority figures or the pleasant or painful consequences of an act define right and wrong. </a:t>
            </a:r>
          </a:p>
          <a:p>
            <a:pPr marL="457200" indent="-457200">
              <a:buFont typeface="+mj-lt"/>
              <a:buAutoNum type="arabicPeriod"/>
            </a:pPr>
            <a:r>
              <a:rPr lang="en-US" sz="2400" dirty="0" smtClean="0">
                <a:solidFill>
                  <a:schemeClr val="tx1"/>
                </a:solidFill>
              </a:rPr>
              <a:t>The child’s reason for doing the right thing is to avoid punishment or defer to the power of authorities. </a:t>
            </a:r>
          </a:p>
          <a:p>
            <a:pPr marL="457200" indent="-457200">
              <a:buFont typeface="+mj-lt"/>
              <a:buAutoNum type="arabicPeriod"/>
            </a:pPr>
            <a:r>
              <a:rPr lang="en-US" sz="2400" dirty="0" smtClean="0">
                <a:solidFill>
                  <a:schemeClr val="tx1"/>
                </a:solidFill>
              </a:rPr>
              <a:t>There’s little awareness that others have needs and desires like one’s own. </a:t>
            </a:r>
          </a:p>
        </p:txBody>
      </p:sp>
      <p:sp>
        <p:nvSpPr>
          <p:cNvPr id="5" name="Rectangle 4"/>
          <p:cNvSpPr/>
          <p:nvPr/>
        </p:nvSpPr>
        <p:spPr>
          <a:xfrm>
            <a:off x="6337426" y="1364424"/>
            <a:ext cx="5124262" cy="5389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C00000"/>
                </a:solidFill>
              </a:rPr>
              <a:t>Stage Two:</a:t>
            </a:r>
          </a:p>
          <a:p>
            <a:pPr algn="ctr"/>
            <a:r>
              <a:rPr lang="en-US" sz="2400" b="1" dirty="0" smtClean="0">
                <a:solidFill>
                  <a:srgbClr val="C00000"/>
                </a:solidFill>
              </a:rPr>
              <a:t>Instrumental and Relative Orientation</a:t>
            </a:r>
          </a:p>
          <a:p>
            <a:pPr algn="ctr"/>
            <a:endParaRPr lang="en-US" sz="2400" b="1" dirty="0">
              <a:solidFill>
                <a:srgbClr val="C00000"/>
              </a:solidFill>
            </a:endParaRPr>
          </a:p>
          <a:p>
            <a:pPr marL="457200" indent="-457200">
              <a:buFont typeface="+mj-lt"/>
              <a:buAutoNum type="arabicPeriod"/>
            </a:pPr>
            <a:r>
              <a:rPr lang="en-US" sz="2400" dirty="0" smtClean="0">
                <a:solidFill>
                  <a:schemeClr val="tx1"/>
                </a:solidFill>
              </a:rPr>
              <a:t>At this stage, right actions become those through which the child satisfies his own needs. </a:t>
            </a:r>
          </a:p>
          <a:p>
            <a:pPr marL="457200" indent="-457200">
              <a:buFont typeface="+mj-lt"/>
              <a:buAutoNum type="arabicPeriod"/>
            </a:pPr>
            <a:r>
              <a:rPr lang="en-US" sz="2400" dirty="0" smtClean="0">
                <a:solidFill>
                  <a:schemeClr val="tx1"/>
                </a:solidFill>
              </a:rPr>
              <a:t>The child is now aware that others have needs and desires like he does and uses this knowledge to get what he wants. </a:t>
            </a:r>
          </a:p>
          <a:p>
            <a:pPr marL="457200" indent="-457200">
              <a:buFont typeface="+mj-lt"/>
              <a:buAutoNum type="arabicPeriod"/>
            </a:pPr>
            <a:r>
              <a:rPr lang="en-US" sz="2400" dirty="0" smtClean="0">
                <a:solidFill>
                  <a:schemeClr val="tx1"/>
                </a:solidFill>
              </a:rPr>
              <a:t>The child behaves in the right way toward others, so others later will do the same toward him. </a:t>
            </a:r>
            <a:endParaRPr lang="en-US" sz="2400" dirty="0">
              <a:solidFill>
                <a:schemeClr val="tx1"/>
              </a:solidFill>
            </a:endParaRPr>
          </a:p>
        </p:txBody>
      </p:sp>
    </p:spTree>
    <p:extLst>
      <p:ext uri="{BB962C8B-B14F-4D97-AF65-F5344CB8AC3E}">
        <p14:creationId xmlns:p14="http://schemas.microsoft.com/office/powerpoint/2010/main" val="575068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1850" y="805758"/>
            <a:ext cx="10791730" cy="5262979"/>
          </a:xfrm>
          <a:prstGeom prst="rect">
            <a:avLst/>
          </a:prstGeom>
        </p:spPr>
        <p:txBody>
          <a:bodyPr wrap="square">
            <a:spAutoFit/>
          </a:bodyPr>
          <a:lstStyle/>
          <a:p>
            <a:pPr marL="457200" indent="-457200">
              <a:buFont typeface="Wingdings" panose="05000000000000000000" pitchFamily="2" charset="2"/>
              <a:buChar char="ü"/>
            </a:pPr>
            <a:r>
              <a:rPr lang="en-US" sz="2800" dirty="0" smtClean="0"/>
              <a:t>At these first two stages, the child can apply the labels good, bad, right, and wrong. But good and bad, and right and wrong are seen in terms of the pleasant or painful consequences of actions or what authority figures demand. </a:t>
            </a:r>
          </a:p>
          <a:p>
            <a:pPr marL="457200" indent="-457200">
              <a:buFont typeface="Wingdings" panose="05000000000000000000" pitchFamily="2" charset="2"/>
              <a:buChar char="ü"/>
            </a:pPr>
            <a:endParaRPr lang="en-US" sz="2800" dirty="0"/>
          </a:p>
          <a:p>
            <a:pPr marL="457200" indent="-457200">
              <a:buFont typeface="Wingdings" panose="05000000000000000000" pitchFamily="2" charset="2"/>
              <a:buChar char="ü"/>
            </a:pPr>
            <a:r>
              <a:rPr lang="en-US" sz="2800" dirty="0" smtClean="0"/>
              <a:t>If you were to ask a 4- or 5-year-old child, for example, whether stealing is wrong, he will say it is. But when you ask the child why it’s wrong, his answer will be something like, “Because Mommy puts me in time-out if I steal.” </a:t>
            </a:r>
          </a:p>
          <a:p>
            <a:pPr marL="457200" indent="-457200">
              <a:buFont typeface="Wingdings" panose="05000000000000000000" pitchFamily="2" charset="2"/>
              <a:buChar char="ü"/>
            </a:pPr>
            <a:endParaRPr lang="en-US" sz="2800" dirty="0"/>
          </a:p>
          <a:p>
            <a:pPr marL="457200" indent="-457200">
              <a:buFont typeface="Wingdings" panose="05000000000000000000" pitchFamily="2" charset="2"/>
              <a:buChar char="ü"/>
            </a:pPr>
            <a:r>
              <a:rPr lang="en-US" sz="2800" dirty="0" smtClean="0"/>
              <a:t>The child at this level can see situations mainly from his own point of view and so his primary motivations are self-centered. </a:t>
            </a:r>
            <a:endParaRPr lang="en-US" sz="2800" dirty="0"/>
          </a:p>
        </p:txBody>
      </p:sp>
    </p:spTree>
    <p:extLst>
      <p:ext uri="{BB962C8B-B14F-4D97-AF65-F5344CB8AC3E}">
        <p14:creationId xmlns:p14="http://schemas.microsoft.com/office/powerpoint/2010/main" val="2508436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643" y="229323"/>
            <a:ext cx="10515600" cy="1325563"/>
          </a:xfrm>
        </p:spPr>
        <p:txBody>
          <a:bodyPr>
            <a:normAutofit/>
          </a:bodyPr>
          <a:lstStyle/>
          <a:p>
            <a:r>
              <a:rPr lang="en-US" sz="4800" b="1" dirty="0">
                <a:solidFill>
                  <a:schemeClr val="accent5"/>
                </a:solidFill>
                <a:latin typeface="+mn-lt"/>
              </a:rPr>
              <a:t>LEVEL </a:t>
            </a:r>
            <a:r>
              <a:rPr lang="en-US" sz="4800" b="1" dirty="0" smtClean="0">
                <a:solidFill>
                  <a:schemeClr val="accent5"/>
                </a:solidFill>
                <a:latin typeface="+mn-lt"/>
              </a:rPr>
              <a:t>TWO: CONVENTIONAL </a:t>
            </a:r>
            <a:r>
              <a:rPr lang="en-US" sz="4800" b="1" dirty="0">
                <a:solidFill>
                  <a:schemeClr val="accent5"/>
                </a:solidFill>
                <a:latin typeface="+mn-lt"/>
              </a:rPr>
              <a:t>STAGES</a:t>
            </a:r>
            <a:endParaRPr lang="en-US" sz="4800" b="1" dirty="0">
              <a:latin typeface="+mn-lt"/>
            </a:endParaRPr>
          </a:p>
        </p:txBody>
      </p:sp>
      <p:sp>
        <p:nvSpPr>
          <p:cNvPr id="3" name="Rectangle 2"/>
          <p:cNvSpPr/>
          <p:nvPr/>
        </p:nvSpPr>
        <p:spPr>
          <a:xfrm>
            <a:off x="506995" y="1312751"/>
            <a:ext cx="5205742" cy="5287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C00000"/>
                </a:solidFill>
              </a:rPr>
              <a:t>Stage Three: Interpersonal Concordance Orientation</a:t>
            </a:r>
          </a:p>
          <a:p>
            <a:pPr algn="ctr"/>
            <a:endParaRPr lang="en-US" dirty="0" smtClean="0"/>
          </a:p>
          <a:p>
            <a:pPr marL="342900" indent="-342900">
              <a:buFont typeface="+mj-lt"/>
              <a:buAutoNum type="arabicPeriod"/>
            </a:pPr>
            <a:r>
              <a:rPr lang="en-US" dirty="0" smtClean="0">
                <a:solidFill>
                  <a:schemeClr val="tx1"/>
                </a:solidFill>
              </a:rPr>
              <a:t>Good behavior at this early conventional stage is living up to the expectations of those for whom the person feels loyalty, affection, and trust, such as family and friends. </a:t>
            </a:r>
          </a:p>
          <a:p>
            <a:pPr marL="342900" indent="-342900">
              <a:buFont typeface="+mj-lt"/>
              <a:buAutoNum type="arabicPeriod"/>
            </a:pPr>
            <a:endParaRPr lang="en-US" dirty="0">
              <a:solidFill>
                <a:schemeClr val="tx1"/>
              </a:solidFill>
            </a:endParaRPr>
          </a:p>
          <a:p>
            <a:pPr marL="342900" indent="-342900">
              <a:buFont typeface="+mj-lt"/>
              <a:buAutoNum type="arabicPeriod"/>
            </a:pPr>
            <a:r>
              <a:rPr lang="en-US" dirty="0" smtClean="0">
                <a:solidFill>
                  <a:schemeClr val="tx1"/>
                </a:solidFill>
              </a:rPr>
              <a:t>Right action is conforming to what’s expected in one’s role as a good son, good daughter, good friend, and so on. At this stage, the young person wants to be liked and thought well of. </a:t>
            </a:r>
            <a:endParaRPr lang="en-US" dirty="0">
              <a:solidFill>
                <a:schemeClr val="tx1"/>
              </a:solidFill>
            </a:endParaRPr>
          </a:p>
        </p:txBody>
      </p:sp>
      <p:sp>
        <p:nvSpPr>
          <p:cNvPr id="4" name="Rectangle 3"/>
          <p:cNvSpPr/>
          <p:nvPr/>
        </p:nvSpPr>
        <p:spPr>
          <a:xfrm>
            <a:off x="6392501" y="1312751"/>
            <a:ext cx="5205742" cy="5287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S</a:t>
            </a:r>
            <a:r>
              <a:rPr lang="en-US" sz="2400" dirty="0" smtClean="0">
                <a:solidFill>
                  <a:srgbClr val="C00000"/>
                </a:solidFill>
              </a:rPr>
              <a:t>tage Four: Law and Order Orientation</a:t>
            </a:r>
          </a:p>
          <a:p>
            <a:pPr algn="ctr"/>
            <a:endParaRPr lang="en-US" dirty="0"/>
          </a:p>
          <a:p>
            <a:pPr marL="342900" indent="-342900">
              <a:buFont typeface="+mj-lt"/>
              <a:buAutoNum type="arabicPeriod"/>
            </a:pPr>
            <a:r>
              <a:rPr lang="en-US" dirty="0" smtClean="0">
                <a:solidFill>
                  <a:schemeClr val="tx1"/>
                </a:solidFill>
              </a:rPr>
              <a:t>Right and wrong at this more mature conventional stage are based on loyalty to one’s nation or society.</a:t>
            </a:r>
          </a:p>
          <a:p>
            <a:pPr marL="342900" indent="-342900">
              <a:buFont typeface="+mj-lt"/>
              <a:buAutoNum type="arabicPeriod"/>
            </a:pPr>
            <a:endParaRPr lang="en-US" dirty="0">
              <a:solidFill>
                <a:schemeClr val="tx1"/>
              </a:solidFill>
            </a:endParaRPr>
          </a:p>
          <a:p>
            <a:pPr marL="342900" indent="-342900">
              <a:buFont typeface="+mj-lt"/>
              <a:buAutoNum type="arabicPeriod"/>
            </a:pPr>
            <a:r>
              <a:rPr lang="en-US" dirty="0" smtClean="0">
                <a:solidFill>
                  <a:schemeClr val="tx1"/>
                </a:solidFill>
              </a:rPr>
              <a:t>The laws and norms of society should be followed so society will continue to function well. </a:t>
            </a:r>
          </a:p>
          <a:p>
            <a:pPr marL="342900" indent="-342900">
              <a:buFont typeface="+mj-lt"/>
              <a:buAutoNum type="arabicPeriod"/>
            </a:pPr>
            <a:endParaRPr lang="en-US" dirty="0">
              <a:solidFill>
                <a:schemeClr val="tx1"/>
              </a:solidFill>
            </a:endParaRPr>
          </a:p>
          <a:p>
            <a:pPr marL="342900" indent="-342900">
              <a:buFont typeface="+mj-lt"/>
              <a:buAutoNum type="arabicPeriod"/>
            </a:pPr>
            <a:r>
              <a:rPr lang="en-US" dirty="0" smtClean="0">
                <a:solidFill>
                  <a:schemeClr val="tx1"/>
                </a:solidFill>
              </a:rPr>
              <a:t>The person can see other people as parts of a larger social system that defines individual roles and obligations, and he can distinguish these obligations from what his personal relationships require.</a:t>
            </a:r>
            <a:endParaRPr lang="en-US" dirty="0">
              <a:solidFill>
                <a:schemeClr val="tx1"/>
              </a:solidFill>
            </a:endParaRPr>
          </a:p>
        </p:txBody>
      </p:sp>
    </p:spTree>
    <p:extLst>
      <p:ext uri="{BB962C8B-B14F-4D97-AF65-F5344CB8AC3E}">
        <p14:creationId xmlns:p14="http://schemas.microsoft.com/office/powerpoint/2010/main" val="3977737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5881" y="1339913"/>
            <a:ext cx="10465806" cy="3970318"/>
          </a:xfrm>
          <a:prstGeom prst="rect">
            <a:avLst/>
          </a:prstGeom>
        </p:spPr>
        <p:txBody>
          <a:bodyPr wrap="square">
            <a:spAutoFit/>
          </a:bodyPr>
          <a:lstStyle/>
          <a:p>
            <a:pPr marL="457200" indent="-457200">
              <a:buFont typeface="Wingdings" panose="05000000000000000000" pitchFamily="2" charset="2"/>
              <a:buChar char="ü"/>
            </a:pPr>
            <a:r>
              <a:rPr lang="en-US" sz="2800" dirty="0" smtClean="0"/>
              <a:t>At these two stages, the older child or younger adolescent sees moral right and wrong in terms of living up to the conventional norms of his or her family, peer group, or society. </a:t>
            </a:r>
          </a:p>
          <a:p>
            <a:pPr marL="457200" indent="-457200">
              <a:buFont typeface="Wingdings" panose="05000000000000000000" pitchFamily="2" charset="2"/>
              <a:buChar char="ü"/>
            </a:pPr>
            <a:endParaRPr lang="en-US" sz="2800" dirty="0"/>
          </a:p>
          <a:p>
            <a:pPr marL="457200" indent="-457200">
              <a:buFont typeface="Wingdings" panose="05000000000000000000" pitchFamily="2" charset="2"/>
              <a:buChar char="ü"/>
            </a:pPr>
            <a:r>
              <a:rPr lang="en-US" sz="2800" dirty="0" smtClean="0"/>
              <a:t>The young person at these stages is loyal to these groups and their norms. He sees right or wrong in terms of “what my friends think,” “what my family taught me,” “what we Americans believe,” or even “what the law says.” The person has the ability to take the point of view of other similar people in his groups. </a:t>
            </a:r>
            <a:endParaRPr lang="en-US" sz="2800" dirty="0"/>
          </a:p>
        </p:txBody>
      </p:sp>
    </p:spTree>
    <p:extLst>
      <p:ext uri="{BB962C8B-B14F-4D97-AF65-F5344CB8AC3E}">
        <p14:creationId xmlns:p14="http://schemas.microsoft.com/office/powerpoint/2010/main" val="3299749528"/>
      </p:ext>
    </p:extLst>
  </p:cSld>
  <p:clrMapOvr>
    <a:masterClrMapping/>
  </p:clrMapOvr>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684</TotalTime>
  <Words>2520</Words>
  <Application>Microsoft Office PowerPoint</Application>
  <PresentationFormat>Widescreen</PresentationFormat>
  <Paragraphs>144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Moral development</vt:lpstr>
      <vt:lpstr>PowerPoint Presentation</vt:lpstr>
      <vt:lpstr>PowerPoint Presentation</vt:lpstr>
      <vt:lpstr>PowerPoint Presentation</vt:lpstr>
      <vt:lpstr>PowerPoint Presentation</vt:lpstr>
      <vt:lpstr>LEVEL ONE: PRECONVENTIONAL STAGES</vt:lpstr>
      <vt:lpstr>PowerPoint Presentation</vt:lpstr>
      <vt:lpstr>LEVEL TWO: CONVENTIONAL STAGES</vt:lpstr>
      <vt:lpstr>PowerPoint Presentation</vt:lpstr>
      <vt:lpstr>LEVEL THREE: POSTCONVENTIONAL STAGES</vt:lpstr>
      <vt:lpstr>PowerPoint Presentation</vt:lpstr>
      <vt:lpstr>PowerPoint Presentation</vt:lpstr>
      <vt:lpstr>PowerPoint Presentation</vt:lpstr>
      <vt:lpstr>PowerPoint Presentation</vt:lpstr>
      <vt:lpstr>PowerPoint Presentation</vt:lpstr>
      <vt:lpstr>Criticism to Kohlberg's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83</cp:revision>
  <dcterms:created xsi:type="dcterms:W3CDTF">2023-02-21T06:33:43Z</dcterms:created>
  <dcterms:modified xsi:type="dcterms:W3CDTF">2023-03-05T17:44:03Z</dcterms:modified>
</cp:coreProperties>
</file>