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BBD811-0765-41CB-A8C1-4FDEFC09FBE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296690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BBD811-0765-41CB-A8C1-4FDEFC09FBE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373959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BBD811-0765-41CB-A8C1-4FDEFC09FBE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253111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BBD811-0765-41CB-A8C1-4FDEFC09FBE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344504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BD811-0765-41CB-A8C1-4FDEFC09FBE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96229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BBD811-0765-41CB-A8C1-4FDEFC09FBE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345142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BBD811-0765-41CB-A8C1-4FDEFC09FBEF}"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31375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BBD811-0765-41CB-A8C1-4FDEFC09FBEF}"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43107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BD811-0765-41CB-A8C1-4FDEFC09FBEF}"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39232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BD811-0765-41CB-A8C1-4FDEFC09FBE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357591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BD811-0765-41CB-A8C1-4FDEFC09FBEF}"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9834F-C332-4699-AECE-EE7B93D278E3}" type="slidenum">
              <a:rPr lang="en-US" smtClean="0"/>
              <a:t>‹#›</a:t>
            </a:fld>
            <a:endParaRPr lang="en-US"/>
          </a:p>
        </p:txBody>
      </p:sp>
    </p:spTree>
    <p:extLst>
      <p:ext uri="{BB962C8B-B14F-4D97-AF65-F5344CB8AC3E}">
        <p14:creationId xmlns:p14="http://schemas.microsoft.com/office/powerpoint/2010/main" val="404668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BD811-0765-41CB-A8C1-4FDEFC09FBEF}"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9834F-C332-4699-AECE-EE7B93D278E3}" type="slidenum">
              <a:rPr lang="en-US" smtClean="0"/>
              <a:t>‹#›</a:t>
            </a:fld>
            <a:endParaRPr lang="en-US"/>
          </a:p>
        </p:txBody>
      </p:sp>
    </p:spTree>
    <p:extLst>
      <p:ext uri="{BB962C8B-B14F-4D97-AF65-F5344CB8AC3E}">
        <p14:creationId xmlns:p14="http://schemas.microsoft.com/office/powerpoint/2010/main" val="1629112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latin typeface="+mn-lt"/>
              </a:rPr>
              <a:t>Moral Responsibility and Blame </a:t>
            </a:r>
            <a:endParaRPr lang="en-US" dirty="0">
              <a:solidFill>
                <a:schemeClr val="accent1"/>
              </a:solidFill>
              <a:latin typeface="+mn-lt"/>
            </a:endParaRPr>
          </a:p>
        </p:txBody>
      </p:sp>
      <p:sp>
        <p:nvSpPr>
          <p:cNvPr id="3" name="Subtitle 2"/>
          <p:cNvSpPr>
            <a:spLocks noGrp="1"/>
          </p:cNvSpPr>
          <p:nvPr>
            <p:ph type="subTitle" idx="1"/>
          </p:nvPr>
        </p:nvSpPr>
        <p:spPr/>
        <p:txBody>
          <a:bodyPr>
            <a:normAutofit/>
          </a:bodyPr>
          <a:lstStyle/>
          <a:p>
            <a:r>
              <a:rPr lang="en-US" sz="3600" b="1" dirty="0">
                <a:solidFill>
                  <a:schemeClr val="accent1">
                    <a:lumMod val="75000"/>
                  </a:schemeClr>
                </a:solidFill>
              </a:rPr>
              <a:t>Responsibility and blame</a:t>
            </a:r>
          </a:p>
        </p:txBody>
      </p:sp>
    </p:spTree>
    <p:extLst>
      <p:ext uri="{BB962C8B-B14F-4D97-AF65-F5344CB8AC3E}">
        <p14:creationId xmlns:p14="http://schemas.microsoft.com/office/powerpoint/2010/main" val="970729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721" y="1077362"/>
            <a:ext cx="10194202" cy="4832092"/>
          </a:xfrm>
          <a:prstGeom prst="rect">
            <a:avLst/>
          </a:prstGeom>
        </p:spPr>
        <p:txBody>
          <a:bodyPr wrap="square">
            <a:spAutoFit/>
          </a:bodyPr>
          <a:lstStyle/>
          <a:p>
            <a:r>
              <a:rPr lang="en-US" sz="2800" dirty="0"/>
              <a:t>So a more accurate—but more complicated—way of characterizing moral responsibility is the following: </a:t>
            </a:r>
          </a:p>
          <a:p>
            <a:endParaRPr lang="en-US" sz="2800" dirty="0"/>
          </a:p>
          <a:p>
            <a:r>
              <a:rPr lang="en-US" sz="2800" dirty="0"/>
              <a:t>A person is morally responsible for an injury or a wrong if:</a:t>
            </a:r>
          </a:p>
          <a:p>
            <a:endParaRPr lang="en-US" sz="2800" dirty="0"/>
          </a:p>
          <a:p>
            <a:pPr marL="342900" indent="-342900">
              <a:lnSpc>
                <a:spcPct val="150000"/>
              </a:lnSpc>
              <a:buAutoNum type="arabicParenBoth"/>
            </a:pPr>
            <a:r>
              <a:rPr lang="en-US" sz="2800" i="1" dirty="0"/>
              <a:t>the person caused or helped cause it, or failed to prevent it when he or she could have and should have; and </a:t>
            </a:r>
          </a:p>
          <a:p>
            <a:pPr marL="342900" indent="-342900">
              <a:lnSpc>
                <a:spcPct val="150000"/>
              </a:lnSpc>
              <a:buAutoNum type="arabicParenBoth"/>
            </a:pPr>
            <a:r>
              <a:rPr lang="en-US" sz="2800" i="1" dirty="0"/>
              <a:t>the person did so knowing what he or she was doing; and </a:t>
            </a:r>
          </a:p>
          <a:p>
            <a:pPr marL="342900" indent="-342900">
              <a:lnSpc>
                <a:spcPct val="150000"/>
              </a:lnSpc>
              <a:buAutoNum type="arabicParenBoth"/>
            </a:pPr>
            <a:r>
              <a:rPr lang="en-US" sz="2800" i="1" dirty="0"/>
              <a:t>the person did so of his or her own free will.  </a:t>
            </a:r>
          </a:p>
        </p:txBody>
      </p:sp>
    </p:spTree>
    <p:extLst>
      <p:ext uri="{BB962C8B-B14F-4D97-AF65-F5344CB8AC3E}">
        <p14:creationId xmlns:p14="http://schemas.microsoft.com/office/powerpoint/2010/main" val="376468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07" y="860079"/>
            <a:ext cx="9913544" cy="5262979"/>
          </a:xfrm>
          <a:prstGeom prst="rect">
            <a:avLst/>
          </a:prstGeom>
        </p:spPr>
        <p:txBody>
          <a:bodyPr wrap="square">
            <a:spAutoFit/>
          </a:bodyPr>
          <a:lstStyle/>
          <a:p>
            <a:r>
              <a:rPr lang="en-US" sz="2800" dirty="0"/>
              <a:t>For shorthand purposes, we will refer to these three elements of moral responsibility as</a:t>
            </a:r>
          </a:p>
          <a:p>
            <a:r>
              <a:rPr lang="en-US" sz="2800" dirty="0"/>
              <a:t> (1) causality, (2) knowledge, and (3) freedom. </a:t>
            </a:r>
          </a:p>
          <a:p>
            <a:endParaRPr lang="en-US" sz="2800" dirty="0"/>
          </a:p>
          <a:p>
            <a:r>
              <a:rPr lang="en-US" sz="2800" dirty="0"/>
              <a:t>This means the absence of any of these three elements will completely eliminate a person’s responsibility for an injury and so will fully “excuse” a person from any blame for the injury. </a:t>
            </a:r>
            <a:r>
              <a:rPr lang="en-US" sz="2800" dirty="0" err="1"/>
              <a:t>Pg</a:t>
            </a:r>
            <a:r>
              <a:rPr lang="en-US" sz="2800" dirty="0"/>
              <a:t> 63,64 pdf</a:t>
            </a:r>
          </a:p>
          <a:p>
            <a:endParaRPr lang="en-US" sz="2800" dirty="0"/>
          </a:p>
          <a:p>
            <a:r>
              <a:rPr lang="en-US" sz="2800" dirty="0"/>
              <a:t>There are also several “mitigating factors” that can lessen a person’s moral responsibility depending on the severity of the wrong.</a:t>
            </a:r>
          </a:p>
        </p:txBody>
      </p:sp>
    </p:spTree>
    <p:extLst>
      <p:ext uri="{BB962C8B-B14F-4D97-AF65-F5344CB8AC3E}">
        <p14:creationId xmlns:p14="http://schemas.microsoft.com/office/powerpoint/2010/main" val="270630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1683" y="778598"/>
            <a:ext cx="6536602" cy="646331"/>
          </a:xfrm>
          <a:prstGeom prst="rect">
            <a:avLst/>
          </a:prstGeom>
          <a:noFill/>
        </p:spPr>
        <p:txBody>
          <a:bodyPr wrap="square" rtlCol="0">
            <a:spAutoFit/>
          </a:bodyPr>
          <a:lstStyle/>
          <a:p>
            <a:r>
              <a:rPr lang="en-US" dirty="0"/>
              <a:t>Discussion on page 65 pdf</a:t>
            </a:r>
          </a:p>
          <a:p>
            <a:endParaRPr lang="en-US" dirty="0"/>
          </a:p>
        </p:txBody>
      </p:sp>
      <p:sp>
        <p:nvSpPr>
          <p:cNvPr id="3" name="Rectangle 2"/>
          <p:cNvSpPr/>
          <p:nvPr/>
        </p:nvSpPr>
        <p:spPr>
          <a:xfrm>
            <a:off x="706170" y="1638677"/>
            <a:ext cx="10438646" cy="4401205"/>
          </a:xfrm>
          <a:prstGeom prst="rect">
            <a:avLst/>
          </a:prstGeom>
        </p:spPr>
        <p:txBody>
          <a:bodyPr wrap="square">
            <a:spAutoFit/>
          </a:bodyPr>
          <a:lstStyle/>
          <a:p>
            <a:pPr marL="342900" indent="-342900">
              <a:buFont typeface="+mj-lt"/>
              <a:buAutoNum type="arabicPeriod"/>
            </a:pPr>
            <a:r>
              <a:rPr lang="en-US" sz="2800" dirty="0"/>
              <a:t>Circumstances that diminish the person’s contribution to the act that caused or brought about an injury.</a:t>
            </a:r>
          </a:p>
          <a:p>
            <a:pPr marL="342900" indent="-342900">
              <a:buFont typeface="+mj-lt"/>
              <a:buAutoNum type="arabicPeriod"/>
            </a:pPr>
            <a:endParaRPr lang="en-US" sz="2800" dirty="0"/>
          </a:p>
          <a:p>
            <a:pPr marL="342900" indent="-342900">
              <a:buFont typeface="+mj-lt"/>
              <a:buAutoNum type="arabicPeriod"/>
            </a:pPr>
            <a:r>
              <a:rPr lang="en-US" sz="2800" dirty="0"/>
              <a:t>Second, circumstances can produce uncertainty about a variety of matters.</a:t>
            </a:r>
          </a:p>
          <a:p>
            <a:pPr marL="342900" indent="-342900">
              <a:buFont typeface="+mj-lt"/>
              <a:buAutoNum type="arabicPeriod"/>
            </a:pPr>
            <a:endParaRPr lang="en-US" sz="2800" dirty="0"/>
          </a:p>
          <a:p>
            <a:pPr marL="342900" indent="-342900">
              <a:buFont typeface="+mj-lt"/>
              <a:buAutoNum type="arabicPeriod"/>
            </a:pPr>
            <a:r>
              <a:rPr lang="en-US" sz="2800" dirty="0"/>
              <a:t>Third, a person may find it difficult to avoid a certain course of action because he or she is subjected to threats or duress of some sort or because avoiding that course of action will impose heavy costs on the person</a:t>
            </a:r>
          </a:p>
        </p:txBody>
      </p:sp>
    </p:spTree>
    <p:extLst>
      <p:ext uri="{BB962C8B-B14F-4D97-AF65-F5344CB8AC3E}">
        <p14:creationId xmlns:p14="http://schemas.microsoft.com/office/powerpoint/2010/main" val="182812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0022" y="1039909"/>
            <a:ext cx="10224381" cy="2677656"/>
          </a:xfrm>
          <a:prstGeom prst="rect">
            <a:avLst/>
          </a:prstGeom>
        </p:spPr>
        <p:txBody>
          <a:bodyPr wrap="square">
            <a:spAutoFit/>
          </a:bodyPr>
          <a:lstStyle/>
          <a:p>
            <a:r>
              <a:rPr lang="en-US" sz="2800" dirty="0"/>
              <a:t>4.	Fourth, the extent to which these three mitigating circumstances can diminish a person’s responsibility for a wrongful injury depends on how serious the wrong was. For example, if doing something is very seriously wrong, then even heavy pressures and minimal contribution may not substantially reduce a person’s responsibility for the act.</a:t>
            </a:r>
          </a:p>
        </p:txBody>
      </p:sp>
    </p:spTree>
    <p:extLst>
      <p:ext uri="{BB962C8B-B14F-4D97-AF65-F5344CB8AC3E}">
        <p14:creationId xmlns:p14="http://schemas.microsoft.com/office/powerpoint/2010/main" val="379790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039"/>
          </a:xfrm>
        </p:spPr>
        <p:txBody>
          <a:bodyPr>
            <a:normAutofit/>
          </a:bodyPr>
          <a:lstStyle/>
          <a:p>
            <a:r>
              <a:rPr lang="en-US" sz="5400" b="1" dirty="0">
                <a:solidFill>
                  <a:srgbClr val="FF0000"/>
                </a:solidFill>
                <a:latin typeface="+mn-lt"/>
              </a:rPr>
              <a:t>SUMMARY</a:t>
            </a:r>
          </a:p>
        </p:txBody>
      </p:sp>
      <p:sp>
        <p:nvSpPr>
          <p:cNvPr id="3" name="Rectangle 2"/>
          <p:cNvSpPr/>
          <p:nvPr/>
        </p:nvSpPr>
        <p:spPr>
          <a:xfrm>
            <a:off x="838200" y="1466661"/>
            <a:ext cx="10515600" cy="4832092"/>
          </a:xfrm>
          <a:prstGeom prst="rect">
            <a:avLst/>
          </a:prstGeom>
        </p:spPr>
        <p:txBody>
          <a:bodyPr wrap="square">
            <a:spAutoFit/>
          </a:bodyPr>
          <a:lstStyle/>
          <a:p>
            <a:r>
              <a:rPr lang="en-US" sz="2800" b="1" dirty="0"/>
              <a:t>First</a:t>
            </a:r>
            <a:r>
              <a:rPr lang="en-US" sz="2800" dirty="0"/>
              <a:t>, an individual is morally responsible for an injury when </a:t>
            </a:r>
          </a:p>
          <a:p>
            <a:endParaRPr lang="en-US" sz="2800" dirty="0"/>
          </a:p>
          <a:p>
            <a:pPr marL="514350" indent="-514350">
              <a:buAutoNum type="arabicParenBoth"/>
            </a:pPr>
            <a:r>
              <a:rPr lang="en-US" sz="2800" dirty="0"/>
              <a:t>the person caused the injury or failed to prevent it when he or she could and should have done so, </a:t>
            </a:r>
          </a:p>
          <a:p>
            <a:pPr marL="514350" indent="-514350">
              <a:buAutoNum type="arabicParenBoth"/>
            </a:pPr>
            <a:endParaRPr lang="en-US" sz="2800" dirty="0"/>
          </a:p>
          <a:p>
            <a:pPr marL="514350" indent="-514350">
              <a:buAutoNum type="arabicParenBoth"/>
            </a:pPr>
            <a:r>
              <a:rPr lang="en-US" sz="2800" dirty="0"/>
              <a:t>the person knew what he or she was doing, and </a:t>
            </a:r>
          </a:p>
          <a:p>
            <a:pPr marL="514350" indent="-514350">
              <a:buAutoNum type="arabicParenBoth"/>
            </a:pPr>
            <a:endParaRPr lang="en-US" sz="2800" dirty="0"/>
          </a:p>
          <a:p>
            <a:pPr marL="514350" indent="-514350">
              <a:buAutoNum type="arabicParenBoth"/>
            </a:pPr>
            <a:r>
              <a:rPr lang="en-US" sz="2800" dirty="0"/>
              <a:t>The person acted of his or her own free will. </a:t>
            </a:r>
          </a:p>
          <a:p>
            <a:pPr marL="514350" indent="-514350">
              <a:buAutoNum type="arabicParenBoth"/>
            </a:pPr>
            <a:endParaRPr lang="en-US" sz="2800" dirty="0"/>
          </a:p>
          <a:p>
            <a:r>
              <a:rPr lang="en-US" sz="2800" b="1" dirty="0"/>
              <a:t>Second</a:t>
            </a:r>
            <a:r>
              <a:rPr lang="en-US" sz="2800" dirty="0"/>
              <a:t>, moral responsibility is completely eliminated (excused) by the absence of any of these three elements.</a:t>
            </a:r>
          </a:p>
        </p:txBody>
      </p:sp>
    </p:spTree>
    <p:extLst>
      <p:ext uri="{BB962C8B-B14F-4D97-AF65-F5344CB8AC3E}">
        <p14:creationId xmlns:p14="http://schemas.microsoft.com/office/powerpoint/2010/main" val="412436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903" y="642797"/>
            <a:ext cx="10592554" cy="6001643"/>
          </a:xfrm>
          <a:prstGeom prst="rect">
            <a:avLst/>
          </a:prstGeom>
        </p:spPr>
        <p:txBody>
          <a:bodyPr wrap="square">
            <a:spAutoFit/>
          </a:bodyPr>
          <a:lstStyle/>
          <a:p>
            <a:r>
              <a:rPr lang="en-US" sz="3200" b="1" dirty="0"/>
              <a:t>Third</a:t>
            </a:r>
            <a:r>
              <a:rPr lang="en-US" sz="3200" dirty="0"/>
              <a:t>, moral responsibility for a wrong or an injury is mitigated by </a:t>
            </a:r>
          </a:p>
          <a:p>
            <a:r>
              <a:rPr lang="en-US" sz="3200" dirty="0"/>
              <a:t>	(a) minimal contribution (although minimal contribution does not mitigate if you have a specific duty to prevent the wrong), </a:t>
            </a:r>
          </a:p>
          <a:p>
            <a:r>
              <a:rPr lang="en-US" sz="3200" dirty="0"/>
              <a:t>	(b) uncertainty, and </a:t>
            </a:r>
          </a:p>
          <a:p>
            <a:r>
              <a:rPr lang="en-US" sz="3200" dirty="0"/>
              <a:t>	(c) difficulty. </a:t>
            </a:r>
          </a:p>
          <a:p>
            <a:endParaRPr lang="en-US" sz="3200" dirty="0"/>
          </a:p>
          <a:p>
            <a:r>
              <a:rPr lang="en-US" sz="3200" dirty="0"/>
              <a:t>But the extent to which these three factors lessen your responsibility depends on </a:t>
            </a:r>
          </a:p>
          <a:p>
            <a:r>
              <a:rPr lang="en-US" sz="3200" dirty="0"/>
              <a:t>	(d) how serious the wrong is: the more serious the wrong, the less these three factors mitigate.</a:t>
            </a:r>
          </a:p>
        </p:txBody>
      </p:sp>
    </p:spTree>
    <p:extLst>
      <p:ext uri="{BB962C8B-B14F-4D97-AF65-F5344CB8AC3E}">
        <p14:creationId xmlns:p14="http://schemas.microsoft.com/office/powerpoint/2010/main" val="425804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673" y="512907"/>
            <a:ext cx="10515600" cy="1325563"/>
          </a:xfrm>
        </p:spPr>
        <p:txBody>
          <a:bodyPr>
            <a:noAutofit/>
          </a:bodyPr>
          <a:lstStyle/>
          <a:p>
            <a:r>
              <a:rPr lang="en-US" sz="6000" dirty="0">
                <a:solidFill>
                  <a:srgbClr val="FF0000"/>
                </a:solidFill>
                <a:latin typeface="Algerian" panose="04020705040A02060702" pitchFamily="82" charset="0"/>
              </a:rPr>
              <a:t>Responsibility for Cooperating with Evil </a:t>
            </a:r>
          </a:p>
        </p:txBody>
      </p:sp>
      <p:sp>
        <p:nvSpPr>
          <p:cNvPr id="3" name="Rectangle 2"/>
          <p:cNvSpPr/>
          <p:nvPr/>
        </p:nvSpPr>
        <p:spPr>
          <a:xfrm>
            <a:off x="628073" y="2272145"/>
            <a:ext cx="11028218" cy="3970318"/>
          </a:xfrm>
          <a:prstGeom prst="rect">
            <a:avLst/>
          </a:prstGeom>
        </p:spPr>
        <p:txBody>
          <a:bodyPr wrap="square">
            <a:spAutoFit/>
          </a:bodyPr>
          <a:lstStyle/>
          <a:p>
            <a:r>
              <a:rPr lang="en-US" sz="2800" dirty="0"/>
              <a:t>A member of an executive committee may knowingly vote to do something fraudulent and their resulting vote may license a corporate activity that defrauds stockholders; one team of managers designs a car, another team tests it, and a third team builds it; a manager orders something illegal and employees carry out those orders; one group knowingly defrauds buyers and another group silently enjoys the resulting profits; one person supplies the means and another person carries out the act; one group does the wrong and another group conceals it. The possible variations on cooperation in evil are endless.</a:t>
            </a:r>
          </a:p>
        </p:txBody>
      </p:sp>
    </p:spTree>
    <p:extLst>
      <p:ext uri="{BB962C8B-B14F-4D97-AF65-F5344CB8AC3E}">
        <p14:creationId xmlns:p14="http://schemas.microsoft.com/office/powerpoint/2010/main" val="291864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75" y="1847850"/>
            <a:ext cx="8284151" cy="2862322"/>
          </a:xfrm>
          <a:prstGeom prst="rect">
            <a:avLst/>
          </a:prstGeom>
        </p:spPr>
        <p:txBody>
          <a:bodyPr wrap="square">
            <a:spAutoFit/>
          </a:bodyPr>
          <a:lstStyle/>
          <a:p>
            <a:r>
              <a:rPr lang="en-US" sz="6000" b="1" dirty="0">
                <a:solidFill>
                  <a:srgbClr val="FF0000"/>
                </a:solidFill>
                <a:latin typeface="Chiller" panose="04020404031007020602" pitchFamily="82" charset="0"/>
              </a:rPr>
              <a:t>Who is morally responsible for such jointly produced acts when the acts themselves are evil?</a:t>
            </a:r>
          </a:p>
        </p:txBody>
      </p:sp>
    </p:spTree>
    <p:extLst>
      <p:ext uri="{BB962C8B-B14F-4D97-AF65-F5344CB8AC3E}">
        <p14:creationId xmlns:p14="http://schemas.microsoft.com/office/powerpoint/2010/main" val="147663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745" y="748145"/>
            <a:ext cx="10566400" cy="4401205"/>
          </a:xfrm>
          <a:prstGeom prst="rect">
            <a:avLst/>
          </a:prstGeom>
        </p:spPr>
        <p:txBody>
          <a:bodyPr wrap="square">
            <a:spAutoFit/>
          </a:bodyPr>
          <a:lstStyle/>
          <a:p>
            <a:r>
              <a:rPr lang="en-US" sz="2800" dirty="0"/>
              <a:t>The traditional view is that each person who knowingly and freely cooperates to produce a corporate act is morally responsible for the act.</a:t>
            </a:r>
          </a:p>
          <a:p>
            <a:endParaRPr lang="en-US" sz="2800" dirty="0"/>
          </a:p>
          <a:p>
            <a:r>
              <a:rPr lang="en-US" sz="2800" dirty="0">
                <a:solidFill>
                  <a:srgbClr val="FF0000"/>
                </a:solidFill>
              </a:rPr>
              <a:t>Critics of this traditional view of </a:t>
            </a:r>
            <a:r>
              <a:rPr lang="en-US" sz="2800" dirty="0"/>
              <a:t>the individual’s responsibility for corporate acts have claimed that when the members of an organized group such as a corporation act together, their corporate act should be attributed to the group and, consequently, the corporate group and not the individuals who make up the group, must be held responsible for the act.</a:t>
            </a:r>
          </a:p>
        </p:txBody>
      </p:sp>
    </p:spTree>
    <p:extLst>
      <p:ext uri="{BB962C8B-B14F-4D97-AF65-F5344CB8AC3E}">
        <p14:creationId xmlns:p14="http://schemas.microsoft.com/office/powerpoint/2010/main" val="176965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491" y="711200"/>
            <a:ext cx="10732654" cy="5693866"/>
          </a:xfrm>
          <a:prstGeom prst="rect">
            <a:avLst/>
          </a:prstGeom>
        </p:spPr>
        <p:txBody>
          <a:bodyPr wrap="square">
            <a:spAutoFit/>
          </a:bodyPr>
          <a:lstStyle/>
          <a:p>
            <a:r>
              <a:rPr lang="en-US" sz="2800" dirty="0"/>
              <a:t>For example, we normally credit the manufacture of a defective car to the corporation that made it and not to the individual engineers involved in its manufacture.</a:t>
            </a:r>
          </a:p>
          <a:p>
            <a:endParaRPr lang="en-US" sz="2800" dirty="0"/>
          </a:p>
          <a:p>
            <a:r>
              <a:rPr lang="en-US" sz="2800" dirty="0">
                <a:solidFill>
                  <a:srgbClr val="FF0000"/>
                </a:solidFill>
              </a:rPr>
              <a:t>Traditionalists</a:t>
            </a:r>
            <a:r>
              <a:rPr lang="en-US" sz="2800" dirty="0"/>
              <a:t>, however, can reply that, although we sometimes attribute acts to corporate groups, this linguistic and legal fact does not change the moral reality behind all corporate acts: Individuals had to carry out the particular actions that brought about the corporate act. </a:t>
            </a:r>
          </a:p>
          <a:p>
            <a:endParaRPr lang="en-US" sz="2800" dirty="0"/>
          </a:p>
          <a:p>
            <a:r>
              <a:rPr lang="en-US" sz="2800" dirty="0"/>
              <a:t>People sometimes claim, however, that when a subordinate acts on the orders of a legitimate superior, the subordinate is absolved of responsibility for that act.</a:t>
            </a:r>
          </a:p>
          <a:p>
            <a:endParaRPr lang="en-US" sz="2800" dirty="0"/>
          </a:p>
        </p:txBody>
      </p:sp>
    </p:spTree>
    <p:extLst>
      <p:ext uri="{BB962C8B-B14F-4D97-AF65-F5344CB8AC3E}">
        <p14:creationId xmlns:p14="http://schemas.microsoft.com/office/powerpoint/2010/main" val="95938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882" y="1240325"/>
            <a:ext cx="9832064" cy="4401205"/>
          </a:xfrm>
          <a:prstGeom prst="rect">
            <a:avLst/>
          </a:prstGeom>
        </p:spPr>
        <p:txBody>
          <a:bodyPr wrap="square">
            <a:spAutoFit/>
          </a:bodyPr>
          <a:lstStyle/>
          <a:p>
            <a:pPr marL="457200" indent="-457200">
              <a:buFont typeface="Wingdings" panose="05000000000000000000" pitchFamily="2" charset="2"/>
              <a:buChar char="§"/>
            </a:pPr>
            <a:r>
              <a:rPr lang="en-US" sz="2800" dirty="0"/>
              <a:t>So far our discussion has focused on judgments about right and wrong, and good and evil.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Moral reasoning, however, is sometimes directed at a different kind of judgment: determining whether a person is morally responsible for an injury or for a wrong.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 judgment about a person’s moral responsibility for wrongdoing is a judgment that the person acted intentionally and so should be blamed or punished, or should pay restitution</a:t>
            </a:r>
          </a:p>
        </p:txBody>
      </p:sp>
    </p:spTree>
    <p:extLst>
      <p:ext uri="{BB962C8B-B14F-4D97-AF65-F5344CB8AC3E}">
        <p14:creationId xmlns:p14="http://schemas.microsoft.com/office/powerpoint/2010/main" val="115227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417" y="314038"/>
            <a:ext cx="10797309" cy="6124754"/>
          </a:xfrm>
          <a:prstGeom prst="rect">
            <a:avLst/>
          </a:prstGeom>
        </p:spPr>
        <p:txBody>
          <a:bodyPr wrap="square">
            <a:spAutoFit/>
          </a:bodyPr>
          <a:lstStyle/>
          <a:p>
            <a:r>
              <a:rPr lang="en-US" sz="2800" dirty="0"/>
              <a:t>Several years ago, for example, the managers of a company that made computer parts ordered their employees to write a government report that falsely stated that the computer parts the company sold to the government had been tested for defects when in fact they had not. </a:t>
            </a:r>
          </a:p>
          <a:p>
            <a:endParaRPr lang="en-US" sz="2800" dirty="0"/>
          </a:p>
          <a:p>
            <a:r>
              <a:rPr lang="en-US" sz="2800" dirty="0"/>
              <a:t>Some employees objected to falsifying the government reports, but when the managers insisted it was an order and the company wanted it, the employees complied with their orders. When the falsified reports were discovered, the managers argued that employees should not be held morally responsible because they were following orders. </a:t>
            </a:r>
          </a:p>
          <a:p>
            <a:endParaRPr lang="en-US" sz="2800" dirty="0"/>
          </a:p>
          <a:p>
            <a:r>
              <a:rPr lang="en-US" sz="2800" dirty="0"/>
              <a:t>Please go through the case studies on page 72, 73</a:t>
            </a:r>
          </a:p>
          <a:p>
            <a:r>
              <a:rPr lang="en-US" sz="2800" i="1" dirty="0"/>
              <a:t>Slavery in the Chocolate Industry</a:t>
            </a:r>
          </a:p>
          <a:p>
            <a:r>
              <a:rPr lang="en-US" sz="2800" i="1" dirty="0"/>
              <a:t>Aaron Beam and the HealthSouth Fraud</a:t>
            </a:r>
          </a:p>
        </p:txBody>
      </p:sp>
    </p:spTree>
    <p:extLst>
      <p:ext uri="{BB962C8B-B14F-4D97-AF65-F5344CB8AC3E}">
        <p14:creationId xmlns:p14="http://schemas.microsoft.com/office/powerpoint/2010/main" val="5719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881" y="597530"/>
            <a:ext cx="9859224" cy="4832092"/>
          </a:xfrm>
          <a:prstGeom prst="rect">
            <a:avLst/>
          </a:prstGeom>
        </p:spPr>
        <p:txBody>
          <a:bodyPr wrap="square">
            <a:spAutoFit/>
          </a:bodyPr>
          <a:lstStyle/>
          <a:p>
            <a:pPr marL="457200" indent="-457200">
              <a:buFont typeface="Wingdings" panose="05000000000000000000" pitchFamily="2" charset="2"/>
              <a:buChar char="§"/>
            </a:pPr>
            <a:r>
              <a:rPr lang="en-US" sz="2800" dirty="0"/>
              <a:t>The kind of moral responsibility we are discussing here should not be confused with a second but distinct form of “moral responsibility.”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The term moral responsibility is sometimes used to mean “moral duty” or “moral obligation.”</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For example, when we say, “</a:t>
            </a:r>
            <a:r>
              <a:rPr lang="en-US" sz="2800" dirty="0" err="1"/>
              <a:t>Vandiver</a:t>
            </a:r>
            <a:r>
              <a:rPr lang="en-US" sz="2800" dirty="0"/>
              <a:t> had a moral responsibility not to lie,” we are using the words “moral responsibility” to mean “moral obligation.” This is not the kind of moral responsibility that we are talking about here.</a:t>
            </a:r>
          </a:p>
        </p:txBody>
      </p:sp>
    </p:spTree>
    <p:extLst>
      <p:ext uri="{BB962C8B-B14F-4D97-AF65-F5344CB8AC3E}">
        <p14:creationId xmlns:p14="http://schemas.microsoft.com/office/powerpoint/2010/main" val="361089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7608" y="1566249"/>
            <a:ext cx="9171160" cy="3970318"/>
          </a:xfrm>
          <a:prstGeom prst="rect">
            <a:avLst/>
          </a:prstGeom>
        </p:spPr>
        <p:txBody>
          <a:bodyPr wrap="square">
            <a:spAutoFit/>
          </a:bodyPr>
          <a:lstStyle/>
          <a:p>
            <a:pPr marL="457200" indent="-457200">
              <a:buFont typeface="Wingdings" panose="05000000000000000000" pitchFamily="2" charset="2"/>
              <a:buChar char="§"/>
            </a:pPr>
            <a:r>
              <a:rPr lang="en-US" sz="2800" dirty="0"/>
              <a:t> The kind of moral responsibility we are discussing is when we say a person is to blame for something.</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For example, if we say, “</a:t>
            </a:r>
            <a:r>
              <a:rPr lang="en-US" sz="2800" dirty="0" err="1"/>
              <a:t>Vandiver</a:t>
            </a:r>
            <a:r>
              <a:rPr lang="en-US" sz="2800" dirty="0"/>
              <a:t> is morally responsible for the deaths of any pilots who crashed when trying to land the A7-D plane,” then we are using the words “is morally responsible” to mean “is to blame.” </a:t>
            </a:r>
            <a:r>
              <a:rPr lang="en-US" sz="2800" dirty="0">
                <a:solidFill>
                  <a:srgbClr val="FF0000"/>
                </a:solidFill>
              </a:rPr>
              <a:t>It is this second meaning of moral responsibility that we are talking about here. </a:t>
            </a:r>
          </a:p>
        </p:txBody>
      </p:sp>
    </p:spTree>
    <p:extLst>
      <p:ext uri="{BB962C8B-B14F-4D97-AF65-F5344CB8AC3E}">
        <p14:creationId xmlns:p14="http://schemas.microsoft.com/office/powerpoint/2010/main" val="73395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186" y="1493821"/>
            <a:ext cx="10366218" cy="3970318"/>
          </a:xfrm>
          <a:prstGeom prst="rect">
            <a:avLst/>
          </a:prstGeom>
        </p:spPr>
        <p:txBody>
          <a:bodyPr wrap="square">
            <a:spAutoFit/>
          </a:bodyPr>
          <a:lstStyle/>
          <a:p>
            <a:pPr marL="457200" indent="-457200">
              <a:buFont typeface="Wingdings" panose="05000000000000000000" pitchFamily="2" charset="2"/>
              <a:buChar char="§"/>
            </a:pPr>
            <a:r>
              <a:rPr lang="en-US" sz="2800" dirty="0"/>
              <a:t>Getting clear about what moral responsibility (i.e., being to blame) involves is important for several reasons.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b="1" dirty="0">
                <a:solidFill>
                  <a:srgbClr val="FF0000"/>
                </a:solidFill>
              </a:rPr>
              <a:t>First, and most importantly, </a:t>
            </a:r>
            <a:r>
              <a:rPr lang="en-US" sz="2800" i="1" dirty="0"/>
              <a:t>determining who is morally responsible for a wrong allows us to identify who should fix the wrong. </a:t>
            </a:r>
            <a:r>
              <a:rPr lang="en-US" sz="2800" dirty="0"/>
              <a:t>If, for example, you are morally responsible for harming your neighbor, then you are the one who should compensate your neighbor for his or her losses, at least to the extent that those losses can be compensated.</a:t>
            </a:r>
          </a:p>
        </p:txBody>
      </p:sp>
    </p:spTree>
    <p:extLst>
      <p:ext uri="{BB962C8B-B14F-4D97-AF65-F5344CB8AC3E}">
        <p14:creationId xmlns:p14="http://schemas.microsoft.com/office/powerpoint/2010/main" val="357866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010" y="887240"/>
            <a:ext cx="9641940" cy="4401205"/>
          </a:xfrm>
          <a:prstGeom prst="rect">
            <a:avLst/>
          </a:prstGeom>
        </p:spPr>
        <p:txBody>
          <a:bodyPr wrap="square">
            <a:spAutoFit/>
          </a:bodyPr>
          <a:lstStyle/>
          <a:p>
            <a:pPr marL="457200" indent="-457200">
              <a:buFont typeface="Wingdings" panose="05000000000000000000" pitchFamily="2" charset="2"/>
              <a:buChar char="§"/>
            </a:pPr>
            <a:r>
              <a:rPr lang="en-US" sz="2800" b="1" dirty="0">
                <a:solidFill>
                  <a:srgbClr val="FF0000"/>
                </a:solidFill>
              </a:rPr>
              <a:t>Second</a:t>
            </a:r>
            <a:r>
              <a:rPr lang="en-US" sz="2800" dirty="0"/>
              <a:t>, determining whether or not someone is really morally responsible for, say, breaking a law or a rule, allows us to ensure that we do not mistakenly punish, penalize, or blame an innocent person.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Most businesses, for example, have rules against “conflicts of interest” and employees sometimes break these rules without realizing what they were doing. It would be a mistake to punish such employees if they really were not morally responsible for what they did.</a:t>
            </a:r>
          </a:p>
        </p:txBody>
      </p:sp>
    </p:spTree>
    <p:extLst>
      <p:ext uri="{BB962C8B-B14F-4D97-AF65-F5344CB8AC3E}">
        <p14:creationId xmlns:p14="http://schemas.microsoft.com/office/powerpoint/2010/main" val="298022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8788" y="866156"/>
            <a:ext cx="9038376" cy="4832092"/>
          </a:xfrm>
          <a:prstGeom prst="rect">
            <a:avLst/>
          </a:prstGeom>
        </p:spPr>
        <p:txBody>
          <a:bodyPr wrap="square">
            <a:spAutoFit/>
          </a:bodyPr>
          <a:lstStyle/>
          <a:p>
            <a:r>
              <a:rPr lang="en-US" sz="2800" b="1" dirty="0">
                <a:solidFill>
                  <a:srgbClr val="FF0000"/>
                </a:solidFill>
              </a:rPr>
              <a:t>Third,</a:t>
            </a:r>
            <a:r>
              <a:rPr lang="en-US" sz="2800" dirty="0"/>
              <a:t> determining whether you are or are not morally responsible for someone’s injury helps to ensure that you do not end up feeling shame or guilt when you should not be feeling these emotions. </a:t>
            </a:r>
          </a:p>
          <a:p>
            <a:endParaRPr lang="en-US" sz="2800" dirty="0"/>
          </a:p>
          <a:p>
            <a:r>
              <a:rPr lang="en-US" sz="2800" dirty="0"/>
              <a:t>For example, if you inflict a bad injury on a fellow worker while operating a machine, you will probably feel pretty bad about what happened. But whether you should feel guilty or ashamed depends on whether you are morally responsible for what happened for if, say, the injury was an accident then you are not morally responsible and so are not guilty. </a:t>
            </a:r>
          </a:p>
        </p:txBody>
      </p:sp>
    </p:spTree>
    <p:extLst>
      <p:ext uri="{BB962C8B-B14F-4D97-AF65-F5344CB8AC3E}">
        <p14:creationId xmlns:p14="http://schemas.microsoft.com/office/powerpoint/2010/main" val="36225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796" y="841972"/>
            <a:ext cx="10637822" cy="5693866"/>
          </a:xfrm>
          <a:prstGeom prst="rect">
            <a:avLst/>
          </a:prstGeom>
        </p:spPr>
        <p:txBody>
          <a:bodyPr wrap="square">
            <a:spAutoFit/>
          </a:bodyPr>
          <a:lstStyle/>
          <a:p>
            <a:pPr marL="457200" indent="-457200">
              <a:buFont typeface="Wingdings" panose="05000000000000000000" pitchFamily="2" charset="2"/>
              <a:buChar char="§"/>
            </a:pPr>
            <a:r>
              <a:rPr lang="en-US" sz="2800" b="1" dirty="0">
                <a:solidFill>
                  <a:srgbClr val="FF0000"/>
                </a:solidFill>
              </a:rPr>
              <a:t>And fourth</a:t>
            </a:r>
            <a:r>
              <a:rPr lang="en-US" sz="2800" dirty="0"/>
              <a:t>, knowing exactly what moral responsibility is may help keep us from wrongly trying to rationalize our conduct. When a person realizes </a:t>
            </a:r>
            <a:r>
              <a:rPr lang="en-US" sz="2800"/>
              <a:t>that his/her </a:t>
            </a:r>
            <a:r>
              <a:rPr lang="en-US" sz="2800" dirty="0"/>
              <a:t>actions resulted in serious injuries to others</a:t>
            </a:r>
            <a:r>
              <a:rPr lang="en-US" sz="2800"/>
              <a:t>, s/he </a:t>
            </a:r>
            <a:r>
              <a:rPr lang="en-US" sz="2800" dirty="0"/>
              <a:t>may not want to </a:t>
            </a:r>
            <a:r>
              <a:rPr lang="en-US" sz="2800"/>
              <a:t>accept her/his </a:t>
            </a:r>
            <a:r>
              <a:rPr lang="en-US" sz="2800" dirty="0"/>
              <a:t>responsibility for </a:t>
            </a:r>
            <a:r>
              <a:rPr lang="en-US" sz="2800"/>
              <a:t>what s/he </a:t>
            </a:r>
            <a:r>
              <a:rPr lang="en-US" sz="2800" dirty="0"/>
              <a:t>did.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In such situations, we sometimes try to escape responsibility for our actions by coming up with rationalizations that we use to deceive ourselves, as well as others.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Hopefully, being clear about what moral responsibility involves will help us see our own responsibility more clearly and help us avoid rationalizations and self-deception.</a:t>
            </a:r>
          </a:p>
        </p:txBody>
      </p:sp>
    </p:spTree>
    <p:extLst>
      <p:ext uri="{BB962C8B-B14F-4D97-AF65-F5344CB8AC3E}">
        <p14:creationId xmlns:p14="http://schemas.microsoft.com/office/powerpoint/2010/main" val="97178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667" y="778598"/>
            <a:ext cx="9976919" cy="4832092"/>
          </a:xfrm>
          <a:prstGeom prst="rect">
            <a:avLst/>
          </a:prstGeom>
        </p:spPr>
        <p:txBody>
          <a:bodyPr wrap="square">
            <a:spAutoFit/>
          </a:bodyPr>
          <a:lstStyle/>
          <a:p>
            <a:r>
              <a:rPr lang="en-US" sz="2800" dirty="0"/>
              <a:t>So when is a person morally responsible—or to blame—for an injury? We can summarize the traditional view in this way: </a:t>
            </a:r>
          </a:p>
          <a:p>
            <a:endParaRPr lang="en-US" sz="2800" i="1" dirty="0"/>
          </a:p>
          <a:p>
            <a:r>
              <a:rPr lang="en-US" sz="2800" i="1" dirty="0"/>
              <a:t>	A person is morally responsible for an injury when the person 	caused the injury and did so knowingly and of his or her own 	free will.</a:t>
            </a:r>
          </a:p>
          <a:p>
            <a:endParaRPr lang="en-US" sz="2800" dirty="0"/>
          </a:p>
          <a:p>
            <a:r>
              <a:rPr lang="en-US" sz="2800" dirty="0"/>
              <a:t>But this characterization ignores the fact that </a:t>
            </a:r>
          </a:p>
          <a:p>
            <a:endParaRPr lang="en-US" sz="2800" dirty="0"/>
          </a:p>
          <a:p>
            <a:r>
              <a:rPr lang="en-US" sz="2800" dirty="0"/>
              <a:t>	</a:t>
            </a:r>
            <a:r>
              <a:rPr lang="en-US" sz="2800" i="1" dirty="0"/>
              <a:t>people are sometimes responsible for injuries which they did 	not cause, but which they could and should have prevented. </a:t>
            </a:r>
          </a:p>
        </p:txBody>
      </p:sp>
    </p:spTree>
    <p:extLst>
      <p:ext uri="{BB962C8B-B14F-4D97-AF65-F5344CB8AC3E}">
        <p14:creationId xmlns:p14="http://schemas.microsoft.com/office/powerpoint/2010/main" val="120398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TotalTime>
  <Words>1649</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Calibri Light</vt:lpstr>
      <vt:lpstr>Chiller</vt:lpstr>
      <vt:lpstr>Wingdings</vt:lpstr>
      <vt:lpstr>Office Theme</vt:lpstr>
      <vt:lpstr>Moral Responsibility and Blame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Responsibility for Cooperating with Evil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Moral Responsibility and Blame </dc:title>
  <dc:creator>Microsoft account</dc:creator>
  <cp:lastModifiedBy>Hina Yousaf</cp:lastModifiedBy>
  <cp:revision>39</cp:revision>
  <dcterms:created xsi:type="dcterms:W3CDTF">2023-03-08T09:52:02Z</dcterms:created>
  <dcterms:modified xsi:type="dcterms:W3CDTF">2024-03-05T04:41:21Z</dcterms:modified>
</cp:coreProperties>
</file>