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78" r:id="rId3"/>
    <p:sldId id="407" r:id="rId4"/>
    <p:sldId id="401" r:id="rId5"/>
    <p:sldId id="406" r:id="rId6"/>
    <p:sldId id="403" r:id="rId7"/>
    <p:sldId id="419" r:id="rId8"/>
    <p:sldId id="405" r:id="rId9"/>
    <p:sldId id="404" r:id="rId10"/>
    <p:sldId id="415" r:id="rId11"/>
    <p:sldId id="416" r:id="rId12"/>
    <p:sldId id="417" r:id="rId13"/>
    <p:sldId id="402" r:id="rId14"/>
    <p:sldId id="410" r:id="rId15"/>
    <p:sldId id="418" r:id="rId16"/>
    <p:sldId id="409" r:id="rId17"/>
    <p:sldId id="411" r:id="rId18"/>
    <p:sldId id="412" r:id="rId19"/>
    <p:sldId id="413" r:id="rId20"/>
    <p:sldId id="414"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00FFFF"/>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D35C57-5252-4492-9CEA-0E7C1FD0ED50}" v="6" dt="2022-08-25T07:13:49.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42" d="100"/>
          <a:sy n="42" d="100"/>
        </p:scale>
        <p:origin x="589"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599" y="633040"/>
            <a:ext cx="8662730" cy="886265"/>
          </a:xfrm>
        </p:spPr>
        <p:txBody>
          <a:bodyPr anchor="t">
            <a:noAutofit/>
          </a:bodyPr>
          <a:lstStyle/>
          <a:p>
            <a:r>
              <a:rPr lang="en-US" sz="6000" b="1" dirty="0" smtClean="0"/>
              <a:t>Robotics Lab 5</a:t>
            </a:r>
            <a:endParaRPr lang="en-US" sz="6000" b="1" dirty="0"/>
          </a:p>
        </p:txBody>
      </p:sp>
      <p:sp>
        <p:nvSpPr>
          <p:cNvPr id="3" name="Subtitle 2"/>
          <p:cNvSpPr>
            <a:spLocks noGrp="1"/>
          </p:cNvSpPr>
          <p:nvPr>
            <p:ph type="subTitle" idx="1"/>
          </p:nvPr>
        </p:nvSpPr>
        <p:spPr>
          <a:xfrm>
            <a:off x="581194" y="5681911"/>
            <a:ext cx="10993546" cy="836373"/>
          </a:xfrm>
        </p:spPr>
        <p:txBody>
          <a:bodyPr>
            <a:normAutofit/>
          </a:bodyPr>
          <a:lstStyle/>
          <a:p>
            <a:pPr algn="ctr">
              <a:spcBef>
                <a:spcPts val="0"/>
              </a:spcBef>
              <a:spcAft>
                <a:spcPts val="0"/>
              </a:spcAft>
            </a:pPr>
            <a:r>
              <a:rPr lang="en-US" sz="2000" dirty="0" smtClean="0">
                <a:solidFill>
                  <a:schemeClr val="bg1"/>
                </a:solidFill>
              </a:rPr>
              <a:t>School of electrical engineering and computer science</a:t>
            </a:r>
          </a:p>
          <a:p>
            <a:pPr algn="ctr">
              <a:spcBef>
                <a:spcPts val="0"/>
              </a:spcBef>
              <a:spcAft>
                <a:spcPts val="0"/>
              </a:spcAft>
            </a:pPr>
            <a:r>
              <a:rPr lang="en-US" sz="2000" dirty="0" smtClean="0">
                <a:solidFill>
                  <a:schemeClr val="bg1"/>
                </a:solidFill>
              </a:rPr>
              <a:t>National University of Sciences and Technology</a:t>
            </a:r>
            <a:endParaRPr lang="en-US" sz="2000" dirty="0">
              <a:solidFill>
                <a:schemeClr val="bg1"/>
              </a:solidFill>
            </a:endParaRPr>
          </a:p>
        </p:txBody>
      </p:sp>
      <p:sp>
        <p:nvSpPr>
          <p:cNvPr id="5" name="Title 1"/>
          <p:cNvSpPr txBox="1">
            <a:spLocks/>
          </p:cNvSpPr>
          <p:nvPr/>
        </p:nvSpPr>
        <p:spPr>
          <a:xfrm>
            <a:off x="1143887" y="1459343"/>
            <a:ext cx="7732813" cy="633048"/>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600" b="1" cap="none" dirty="0" smtClean="0"/>
              <a:t>Gazebo Simulator and</a:t>
            </a:r>
            <a:endParaRPr lang="en-US" sz="4600" b="1" cap="none" dirty="0"/>
          </a:p>
        </p:txBody>
      </p:sp>
      <p:sp>
        <p:nvSpPr>
          <p:cNvPr id="9" name="Oval 8"/>
          <p:cNvSpPr/>
          <p:nvPr/>
        </p:nvSpPr>
        <p:spPr>
          <a:xfrm>
            <a:off x="8342149" y="590844"/>
            <a:ext cx="3204972" cy="32049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294" y="762875"/>
            <a:ext cx="2779575" cy="2779575"/>
          </a:xfrm>
          <a:prstGeom prst="rect">
            <a:avLst/>
          </a:prstGeom>
        </p:spPr>
      </p:pic>
      <p:sp>
        <p:nvSpPr>
          <p:cNvPr id="18" name="Snip Same Side Corner Rectangle 17"/>
          <p:cNvSpPr/>
          <p:nvPr/>
        </p:nvSpPr>
        <p:spPr>
          <a:xfrm>
            <a:off x="450166" y="2897949"/>
            <a:ext cx="4149969" cy="1038547"/>
          </a:xfrm>
          <a:prstGeom prst="snip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 name="Title 1"/>
          <p:cNvSpPr txBox="1">
            <a:spLocks/>
          </p:cNvSpPr>
          <p:nvPr/>
        </p:nvSpPr>
        <p:spPr>
          <a:xfrm>
            <a:off x="703384" y="2999014"/>
            <a:ext cx="5683347" cy="100526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smtClean="0">
                <a:solidFill>
                  <a:schemeClr val="bg1"/>
                </a:solidFill>
              </a:rPr>
              <a:t>MUNADI SIAL</a:t>
            </a:r>
            <a:endParaRPr lang="en-US" sz="4400" dirty="0">
              <a:solidFill>
                <a:schemeClr val="bg1"/>
              </a:solidFill>
            </a:endParaRPr>
          </a:p>
        </p:txBody>
      </p:sp>
      <p:sp>
        <p:nvSpPr>
          <p:cNvPr id="14" name="Title 1"/>
          <p:cNvSpPr txBox="1">
            <a:spLocks/>
          </p:cNvSpPr>
          <p:nvPr/>
        </p:nvSpPr>
        <p:spPr>
          <a:xfrm>
            <a:off x="1150645" y="2036118"/>
            <a:ext cx="7732813" cy="67525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600" b="1" cap="none" dirty="0" smtClean="0"/>
              <a:t>Velocity Messages</a:t>
            </a:r>
            <a:endParaRPr lang="en-US" sz="4600" b="1" cap="none"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 y="4297509"/>
            <a:ext cx="1353425" cy="133588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846" y="4300523"/>
            <a:ext cx="1313788" cy="1296763"/>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7219" y="4281071"/>
            <a:ext cx="1387545" cy="136956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0238" y="4252020"/>
            <a:ext cx="1366154" cy="1379206"/>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9479" y="4296080"/>
            <a:ext cx="1357634" cy="1370604"/>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0200" y="4313927"/>
            <a:ext cx="1320675" cy="1333292"/>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3962" y="4296080"/>
            <a:ext cx="1325190" cy="1386487"/>
          </a:xfrm>
          <a:prstGeom prst="rect">
            <a:avLst/>
          </a:prstGeom>
        </p:spPr>
      </p:pic>
    </p:spTree>
    <p:extLst>
      <p:ext uri="{BB962C8B-B14F-4D97-AF65-F5344CB8AC3E}">
        <p14:creationId xmlns:p14="http://schemas.microsoft.com/office/powerpoint/2010/main" val="401567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39" y="295425"/>
            <a:ext cx="6211389"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Laser Range Finder</a:t>
            </a:r>
            <a:endParaRPr lang="en-US" sz="4400" cap="none" dirty="0">
              <a:solidFill>
                <a:srgbClr val="4D1434"/>
              </a:solidFill>
            </a:endParaRPr>
          </a:p>
        </p:txBody>
      </p:sp>
      <p:sp>
        <p:nvSpPr>
          <p:cNvPr id="15" name="Title 1"/>
          <p:cNvSpPr txBox="1">
            <a:spLocks/>
          </p:cNvSpPr>
          <p:nvPr/>
        </p:nvSpPr>
        <p:spPr>
          <a:xfrm>
            <a:off x="548640" y="1153550"/>
            <a:ext cx="11465169" cy="523318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laser range finder is by default in 360 degrees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will modify the laser span to about 90 degrees and reduce the number of laser samples. This is done to better visualize in the simulation and reduce unneeded computation costs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will increase the span and samples when it will be required</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8590" b="7410"/>
          <a:stretch/>
        </p:blipFill>
        <p:spPr>
          <a:xfrm>
            <a:off x="1484434" y="3376247"/>
            <a:ext cx="4276579" cy="3083907"/>
          </a:xfrm>
          <a:prstGeom prst="rect">
            <a:avLst/>
          </a:prstGeom>
          <a:ln w="28575">
            <a:solidFill>
              <a:schemeClr val="accent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304" b="18969"/>
          <a:stretch/>
        </p:blipFill>
        <p:spPr>
          <a:xfrm>
            <a:off x="6639951" y="3376247"/>
            <a:ext cx="4171363" cy="3084021"/>
          </a:xfrm>
          <a:prstGeom prst="rect">
            <a:avLst/>
          </a:prstGeom>
          <a:ln w="28575">
            <a:solidFill>
              <a:schemeClr val="accent1"/>
            </a:solidFill>
          </a:ln>
        </p:spPr>
      </p:pic>
    </p:spTree>
    <p:extLst>
      <p:ext uri="{BB962C8B-B14F-4D97-AF65-F5344CB8AC3E}">
        <p14:creationId xmlns:p14="http://schemas.microsoft.com/office/powerpoint/2010/main" val="4067777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Laser Range Finder</a:t>
            </a:r>
            <a:endParaRPr lang="en-US" sz="4400" cap="none" dirty="0">
              <a:solidFill>
                <a:srgbClr val="4D1434"/>
              </a:solidFill>
            </a:endParaRPr>
          </a:p>
        </p:txBody>
      </p:sp>
      <p:sp>
        <p:nvSpPr>
          <p:cNvPr id="15" name="Title 1"/>
          <p:cNvSpPr txBox="1">
            <a:spLocks/>
          </p:cNvSpPr>
          <p:nvPr/>
        </p:nvSpPr>
        <p:spPr>
          <a:xfrm>
            <a:off x="548640" y="1153550"/>
            <a:ext cx="4235160" cy="570444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To modify the laser, we will change the values in the </a:t>
            </a:r>
            <a:r>
              <a:rPr lang="en-US" sz="2400" cap="none" dirty="0" err="1" smtClean="0">
                <a:solidFill>
                  <a:prstClr val="black"/>
                </a:solidFill>
                <a:cs typeface="Courier New" panose="02070309020205020404" pitchFamily="49" charset="0"/>
              </a:rPr>
              <a:t>model.sdf</a:t>
            </a:r>
            <a:r>
              <a:rPr lang="en-US" sz="2400" cap="none" dirty="0" smtClean="0">
                <a:solidFill>
                  <a:prstClr val="black"/>
                </a:solidFill>
                <a:cs typeface="Courier New" panose="02070309020205020404" pitchFamily="49" charset="0"/>
              </a:rPr>
              <a:t> file for </a:t>
            </a:r>
            <a:r>
              <a:rPr lang="en-US" sz="2400" cap="none" dirty="0" smtClean="0">
                <a:solidFill>
                  <a:prstClr val="black"/>
                </a:solidFill>
                <a:cs typeface="Courier New" panose="02070309020205020404" pitchFamily="49" charset="0"/>
              </a:rPr>
              <a:t>the robot</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cap="none" dirty="0" err="1" smtClean="0">
                <a:solidFill>
                  <a:prstClr val="black"/>
                </a:solidFill>
                <a:cs typeface="Courier New" panose="02070309020205020404" pitchFamily="49" charset="0"/>
              </a:rPr>
              <a:t>sdf</a:t>
            </a:r>
            <a:r>
              <a:rPr lang="en-US" sz="2400" cap="none" dirty="0" smtClean="0">
                <a:solidFill>
                  <a:prstClr val="black"/>
                </a:solidFill>
                <a:cs typeface="Courier New" panose="02070309020205020404" pitchFamily="49" charset="0"/>
              </a:rPr>
              <a:t> file contains XML code for the geometry of the robot and its individual parts (including the laser)</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will alter the values for the samples, </a:t>
            </a:r>
            <a:r>
              <a:rPr lang="en-US" sz="2400" cap="none" dirty="0" err="1" smtClean="0">
                <a:solidFill>
                  <a:prstClr val="black"/>
                </a:solidFill>
                <a:cs typeface="Courier New" panose="02070309020205020404" pitchFamily="49" charset="0"/>
              </a:rPr>
              <a:t>min_angle</a:t>
            </a:r>
            <a:r>
              <a:rPr lang="en-US" sz="2400" cap="none" dirty="0" smtClean="0">
                <a:solidFill>
                  <a:prstClr val="black"/>
                </a:solidFill>
                <a:cs typeface="Courier New" panose="02070309020205020404" pitchFamily="49" charset="0"/>
              </a:rPr>
              <a:t> and </a:t>
            </a:r>
            <a:r>
              <a:rPr lang="en-US" sz="2400" cap="none" dirty="0" err="1" smtClean="0">
                <a:solidFill>
                  <a:prstClr val="black"/>
                </a:solidFill>
                <a:cs typeface="Courier New" panose="02070309020205020404" pitchFamily="49" charset="0"/>
              </a:rPr>
              <a:t>max_angle</a:t>
            </a:r>
            <a:r>
              <a:rPr lang="en-US" sz="2400" cap="none" dirty="0" smtClean="0">
                <a:solidFill>
                  <a:prstClr val="black"/>
                </a:solidFill>
                <a:cs typeface="Courier New" panose="02070309020205020404" pitchFamily="49" charset="0"/>
              </a:rPr>
              <a:t> tags in the </a:t>
            </a:r>
            <a:r>
              <a:rPr lang="en-US" sz="2400" cap="none" dirty="0" err="1" smtClean="0">
                <a:solidFill>
                  <a:prstClr val="black"/>
                </a:solidFill>
                <a:cs typeface="Courier New" panose="02070309020205020404" pitchFamily="49" charset="0"/>
              </a:rPr>
              <a:t>sdf</a:t>
            </a:r>
            <a:r>
              <a:rPr lang="en-US" sz="2400" cap="none" dirty="0" smtClean="0">
                <a:solidFill>
                  <a:prstClr val="black"/>
                </a:solidFill>
                <a:cs typeface="Courier New" panose="02070309020205020404" pitchFamily="49" charset="0"/>
              </a:rPr>
              <a:t> file</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5199830" y="1013602"/>
            <a:ext cx="6617033" cy="5505578"/>
          </a:xfrm>
          <a:prstGeom prst="rect">
            <a:avLst/>
          </a:prstGeom>
        </p:spPr>
      </p:pic>
      <p:sp>
        <p:nvSpPr>
          <p:cNvPr id="10" name="Rectangle 9"/>
          <p:cNvSpPr/>
          <p:nvPr/>
        </p:nvSpPr>
        <p:spPr>
          <a:xfrm>
            <a:off x="6500061" y="3330293"/>
            <a:ext cx="3600541" cy="3132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 name="Rectangle 10"/>
          <p:cNvSpPr/>
          <p:nvPr/>
        </p:nvSpPr>
        <p:spPr>
          <a:xfrm>
            <a:off x="6302326" y="3914784"/>
            <a:ext cx="4839286" cy="6150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2302457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7132320"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Building Many Packages</a:t>
            </a:r>
            <a:endParaRPr lang="en-US" sz="4400" cap="none" dirty="0">
              <a:solidFill>
                <a:srgbClr val="4D1434"/>
              </a:solidFill>
            </a:endParaRPr>
          </a:p>
        </p:txBody>
      </p:sp>
      <p:sp>
        <p:nvSpPr>
          <p:cNvPr id="15" name="Title 1"/>
          <p:cNvSpPr txBox="1">
            <a:spLocks/>
          </p:cNvSpPr>
          <p:nvPr/>
        </p:nvSpPr>
        <p:spPr>
          <a:xfrm>
            <a:off x="548640" y="1153550"/>
            <a:ext cx="11465169" cy="523318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a:t>
            </a:r>
            <a:r>
              <a:rPr lang="en-US" sz="2400" b="1" cap="none" dirty="0" smtClean="0">
                <a:solidFill>
                  <a:prstClr val="black"/>
                </a:solidFill>
                <a:cs typeface="Courier New" panose="02070309020205020404" pitchFamily="49" charset="0"/>
              </a:rPr>
              <a:t> colcon build </a:t>
            </a:r>
            <a:r>
              <a:rPr lang="en-US" sz="2400" cap="none" dirty="0" smtClean="0">
                <a:solidFill>
                  <a:prstClr val="black"/>
                </a:solidFill>
                <a:cs typeface="Courier New" panose="02070309020205020404" pitchFamily="49" charset="0"/>
              </a:rPr>
              <a:t>command is used to build the packages in the workspace whenever a new node is created or an existing node is modified</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NeuronBot2 contains several packages such as neuronbot2_bringup, neuronbot2_gazebo which contain their own nodes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If we use colcon build, it will build </a:t>
            </a:r>
            <a:r>
              <a:rPr lang="en-US" sz="2400" i="1" cap="none" dirty="0" smtClean="0">
                <a:solidFill>
                  <a:prstClr val="black"/>
                </a:solidFill>
                <a:cs typeface="Courier New" panose="02070309020205020404" pitchFamily="49" charset="0"/>
              </a:rPr>
              <a:t>all</a:t>
            </a:r>
            <a:r>
              <a:rPr lang="en-US" sz="2400" cap="none" dirty="0" smtClean="0">
                <a:solidFill>
                  <a:prstClr val="black"/>
                </a:solidFill>
                <a:cs typeface="Courier New" panose="02070309020205020404" pitchFamily="49" charset="0"/>
              </a:rPr>
              <a:t> the packages. For a large number of packages, this will take a lot of time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To speed up building, we can build </a:t>
            </a:r>
            <a:r>
              <a:rPr lang="en-US" sz="2400" i="1" cap="none" dirty="0" smtClean="0">
                <a:solidFill>
                  <a:prstClr val="black"/>
                </a:solidFill>
                <a:cs typeface="Courier New" panose="02070309020205020404" pitchFamily="49" charset="0"/>
              </a:rPr>
              <a:t>specific</a:t>
            </a:r>
            <a:r>
              <a:rPr lang="en-US" sz="2400" cap="none" dirty="0" smtClean="0">
                <a:solidFill>
                  <a:prstClr val="black"/>
                </a:solidFill>
                <a:cs typeface="Courier New" panose="02070309020205020404" pitchFamily="49" charset="0"/>
              </a:rPr>
              <a:t> packages with the given command</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
        <p:nvSpPr>
          <p:cNvPr id="8" name="Title 1"/>
          <p:cNvSpPr txBox="1">
            <a:spLocks/>
          </p:cNvSpPr>
          <p:nvPr/>
        </p:nvSpPr>
        <p:spPr>
          <a:xfrm>
            <a:off x="1505244" y="4677513"/>
            <a:ext cx="8707901" cy="49236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srgbClr val="40619D"/>
                </a:solidFill>
                <a:latin typeface="Courier New" panose="02070309020205020404" pitchFamily="49" charset="0"/>
                <a:cs typeface="Courier New" panose="02070309020205020404" pitchFamily="49" charset="0"/>
              </a:rPr>
              <a:t>colcon build –-packages-select &lt;package-name&gt; </a:t>
            </a:r>
            <a:endParaRPr lang="en-US" sz="2400" cap="none" dirty="0">
              <a:solidFill>
                <a:srgbClr val="40619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5943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Mobile Robots</a:t>
            </a:r>
            <a:endParaRPr lang="en-US" sz="4400" cap="none" dirty="0">
              <a:solidFill>
                <a:srgbClr val="4D1434"/>
              </a:solidFill>
            </a:endParaRPr>
          </a:p>
        </p:txBody>
      </p:sp>
      <p:sp>
        <p:nvSpPr>
          <p:cNvPr id="15" name="Title 1"/>
          <p:cNvSpPr txBox="1">
            <a:spLocks/>
          </p:cNvSpPr>
          <p:nvPr/>
        </p:nvSpPr>
        <p:spPr>
          <a:xfrm>
            <a:off x="548640" y="1153551"/>
            <a:ext cx="5008098" cy="5401994"/>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Mobile robots are those that have a movable base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In mobile robots, the convention is to use:</a:t>
            </a:r>
          </a:p>
          <a:p>
            <a:pPr marL="800100" lvl="1" indent="-342900">
              <a:buFont typeface="Courier New" panose="02070309020205020404" pitchFamily="49" charset="0"/>
              <a:buChar char="o"/>
            </a:pPr>
            <a:r>
              <a:rPr lang="en-US" sz="2200" cap="none" dirty="0" smtClean="0">
                <a:solidFill>
                  <a:prstClr val="black"/>
                </a:solidFill>
                <a:cs typeface="Courier New" panose="02070309020205020404" pitchFamily="49" charset="0"/>
              </a:rPr>
              <a:t>X-axis for forward and backward direction</a:t>
            </a:r>
          </a:p>
          <a:p>
            <a:pPr marL="800100" lvl="1" indent="-342900">
              <a:buFont typeface="Courier New" panose="02070309020205020404" pitchFamily="49" charset="0"/>
              <a:buChar char="o"/>
            </a:pPr>
            <a:r>
              <a:rPr lang="en-US" sz="2200" cap="none" dirty="0" smtClean="0">
                <a:solidFill>
                  <a:prstClr val="black"/>
                </a:solidFill>
                <a:cs typeface="Courier New" panose="02070309020205020404" pitchFamily="49" charset="0"/>
              </a:rPr>
              <a:t>Y-axis for sideways (or lateral) direction</a:t>
            </a:r>
          </a:p>
          <a:p>
            <a:pPr marL="800100" lvl="1" indent="-342900">
              <a:buFont typeface="Courier New" panose="02070309020205020404" pitchFamily="49" charset="0"/>
              <a:buChar char="o"/>
            </a:pPr>
            <a:r>
              <a:rPr lang="en-US" sz="2200" cap="none" dirty="0" smtClean="0">
                <a:solidFill>
                  <a:prstClr val="black"/>
                </a:solidFill>
                <a:cs typeface="Courier New" panose="02070309020205020404" pitchFamily="49" charset="0"/>
              </a:rPr>
              <a:t>Z-axis for vertical direction (aligned with gravity)</a:t>
            </a:r>
          </a:p>
          <a:p>
            <a:pPr marL="800100" lvl="1" indent="-342900">
              <a:buFont typeface="Courier New" panose="02070309020205020404" pitchFamily="49" charset="0"/>
              <a:buChar char="o"/>
            </a:pPr>
            <a:endParaRPr lang="en-US" sz="22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motion may be </a:t>
            </a:r>
            <a:r>
              <a:rPr lang="en-US" sz="2400" b="1" cap="none" dirty="0" smtClean="0">
                <a:solidFill>
                  <a:prstClr val="black"/>
                </a:solidFill>
                <a:cs typeface="Courier New" panose="02070309020205020404" pitchFamily="49" charset="0"/>
              </a:rPr>
              <a:t>linear</a:t>
            </a:r>
            <a:r>
              <a:rPr lang="en-US" sz="2400" cap="none" dirty="0" smtClean="0">
                <a:solidFill>
                  <a:prstClr val="black"/>
                </a:solidFill>
                <a:cs typeface="Courier New" panose="02070309020205020404" pitchFamily="49" charset="0"/>
              </a:rPr>
              <a:t>; straight along the axis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motion may be </a:t>
            </a:r>
            <a:r>
              <a:rPr lang="en-US" sz="2400" b="1" cap="none" dirty="0" smtClean="0">
                <a:solidFill>
                  <a:prstClr val="black"/>
                </a:solidFill>
                <a:cs typeface="Courier New" panose="02070309020205020404" pitchFamily="49" charset="0"/>
              </a:rPr>
              <a:t>angular</a:t>
            </a:r>
            <a:r>
              <a:rPr lang="en-US" sz="2400" cap="none" dirty="0" smtClean="0">
                <a:solidFill>
                  <a:prstClr val="black"/>
                </a:solidFill>
                <a:cs typeface="Courier New" panose="02070309020205020404" pitchFamily="49" charset="0"/>
              </a:rPr>
              <a:t>; rotation about the axis</a:t>
            </a: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618" y="1153551"/>
            <a:ext cx="5766520" cy="5035359"/>
          </a:xfrm>
          <a:prstGeom prst="rect">
            <a:avLst/>
          </a:prstGeom>
        </p:spPr>
      </p:pic>
    </p:spTree>
    <p:extLst>
      <p:ext uri="{BB962C8B-B14F-4D97-AF65-F5344CB8AC3E}">
        <p14:creationId xmlns:p14="http://schemas.microsoft.com/office/powerpoint/2010/main" val="1608158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Mobile Robots</a:t>
            </a:r>
            <a:endParaRPr lang="en-US" sz="4400" cap="none" dirty="0">
              <a:solidFill>
                <a:srgbClr val="4D1434"/>
              </a:solidFill>
            </a:endParaRPr>
          </a:p>
        </p:txBody>
      </p:sp>
      <p:sp>
        <p:nvSpPr>
          <p:cNvPr id="15" name="Title 1"/>
          <p:cNvSpPr txBox="1">
            <a:spLocks/>
          </p:cNvSpPr>
          <p:nvPr/>
        </p:nvSpPr>
        <p:spPr>
          <a:xfrm>
            <a:off x="673695" y="5412322"/>
            <a:ext cx="4967446" cy="1290306"/>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Robots with differential drive can move forward-backward (linear x) and turn (angular z)</a:t>
            </a: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98" y="1278366"/>
            <a:ext cx="3464938" cy="3992212"/>
          </a:xfrm>
          <a:prstGeom prst="rect">
            <a:avLst/>
          </a:prstGeom>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70" y="1273474"/>
            <a:ext cx="4474234" cy="4061400"/>
          </a:xfrm>
          <a:prstGeom prst="rect">
            <a:avLst/>
          </a:prstGeom>
          <a:ln>
            <a:noFill/>
          </a:ln>
        </p:spPr>
      </p:pic>
      <p:sp>
        <p:nvSpPr>
          <p:cNvPr id="7" name="Title 1"/>
          <p:cNvSpPr txBox="1">
            <a:spLocks/>
          </p:cNvSpPr>
          <p:nvPr/>
        </p:nvSpPr>
        <p:spPr>
          <a:xfrm>
            <a:off x="5868394" y="5452565"/>
            <a:ext cx="6211062" cy="120982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Robots with omnidirectional drive can move forward-backward (linear x), sideways (linear y) and turn (angular z)</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Tree>
    <p:extLst>
      <p:ext uri="{BB962C8B-B14F-4D97-AF65-F5344CB8AC3E}">
        <p14:creationId xmlns:p14="http://schemas.microsoft.com/office/powerpoint/2010/main" val="1656416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Publisher Node</a:t>
            </a:r>
            <a:endParaRPr lang="en-US" sz="4400" cap="none" dirty="0">
              <a:solidFill>
                <a:srgbClr val="4D1434"/>
              </a:solidFill>
            </a:endParaRPr>
          </a:p>
        </p:txBody>
      </p:sp>
      <p:sp>
        <p:nvSpPr>
          <p:cNvPr id="15" name="Title 1"/>
          <p:cNvSpPr txBox="1">
            <a:spLocks/>
          </p:cNvSpPr>
          <p:nvPr/>
        </p:nvSpPr>
        <p:spPr>
          <a:xfrm>
            <a:off x="548640" y="1153551"/>
            <a:ext cx="11396589"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This lab will focus on publisher nodes to command velocities to the robot:</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49932" y="1672267"/>
            <a:ext cx="11595297" cy="4967682"/>
          </a:xfrm>
          <a:prstGeom prst="rect">
            <a:avLst/>
          </a:prstGeom>
          <a:ln>
            <a:solidFill>
              <a:schemeClr val="accent1"/>
            </a:solidFill>
          </a:ln>
        </p:spPr>
      </p:pic>
    </p:spTree>
    <p:extLst>
      <p:ext uri="{BB962C8B-B14F-4D97-AF65-F5344CB8AC3E}">
        <p14:creationId xmlns:p14="http://schemas.microsoft.com/office/powerpoint/2010/main" val="4000180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Message Libraries</a:t>
            </a:r>
            <a:endParaRPr lang="en-US" sz="4400" cap="none" dirty="0">
              <a:solidFill>
                <a:srgbClr val="4D1434"/>
              </a:solidFill>
            </a:endParaRPr>
          </a:p>
        </p:txBody>
      </p:sp>
      <p:sp>
        <p:nvSpPr>
          <p:cNvPr id="15" name="Title 1"/>
          <p:cNvSpPr txBox="1">
            <a:spLocks/>
          </p:cNvSpPr>
          <p:nvPr/>
        </p:nvSpPr>
        <p:spPr>
          <a:xfrm>
            <a:off x="548640" y="1153551"/>
            <a:ext cx="11197883"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b="1" cap="none" dirty="0" err="1" smtClean="0">
                <a:solidFill>
                  <a:prstClr val="black"/>
                </a:solidFill>
                <a:cs typeface="Courier New" panose="02070309020205020404" pitchFamily="49" charset="0"/>
              </a:rPr>
              <a:t>std_msgs</a:t>
            </a:r>
            <a:r>
              <a:rPr lang="en-US" sz="2400" cap="none" dirty="0" smtClean="0">
                <a:solidFill>
                  <a:prstClr val="black"/>
                </a:solidFill>
                <a:cs typeface="Courier New" panose="02070309020205020404" pitchFamily="49" charset="0"/>
              </a:rPr>
              <a:t> library contains message types for standard messages:</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Int32</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Float32</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String</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b="1" cap="none" dirty="0" err="1" smtClean="0">
                <a:solidFill>
                  <a:prstClr val="black"/>
                </a:solidFill>
                <a:cs typeface="Courier New" panose="02070309020205020404" pitchFamily="49" charset="0"/>
              </a:rPr>
              <a:t>geometry_msgs</a:t>
            </a:r>
            <a:r>
              <a:rPr lang="en-US" sz="2400" cap="none" dirty="0" smtClean="0">
                <a:solidFill>
                  <a:prstClr val="black"/>
                </a:solidFill>
                <a:cs typeface="Courier New" panose="02070309020205020404" pitchFamily="49" charset="0"/>
              </a:rPr>
              <a:t> library contains message types for geometric data:</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Pose</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Point</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Twist</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Quaternion</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b="1" cap="none" dirty="0" err="1" smtClean="0">
                <a:solidFill>
                  <a:prstClr val="black"/>
                </a:solidFill>
                <a:cs typeface="Courier New" panose="02070309020205020404" pitchFamily="49" charset="0"/>
              </a:rPr>
              <a:t>sensor_msgs</a:t>
            </a:r>
            <a:r>
              <a:rPr lang="en-US" sz="2400" cap="none" dirty="0" smtClean="0">
                <a:solidFill>
                  <a:prstClr val="black"/>
                </a:solidFill>
                <a:cs typeface="Courier New" panose="02070309020205020404" pitchFamily="49" charset="0"/>
              </a:rPr>
              <a:t> library contains message types for sensor data:</a:t>
            </a:r>
          </a:p>
          <a:p>
            <a:pPr marL="800100" lvl="1" indent="-342900">
              <a:buFont typeface="Courier New" panose="02070309020205020404" pitchFamily="49" charset="0"/>
              <a:buChar char="o"/>
            </a:pPr>
            <a:r>
              <a:rPr lang="en-US" sz="2000" cap="none" dirty="0" smtClean="0">
                <a:solidFill>
                  <a:prstClr val="black"/>
                </a:solidFill>
                <a:cs typeface="Courier New" panose="02070309020205020404" pitchFamily="49" charset="0"/>
              </a:rPr>
              <a:t>Image</a:t>
            </a:r>
          </a:p>
          <a:p>
            <a:pPr marL="800100" lvl="1" indent="-342900">
              <a:buFont typeface="Courier New" panose="02070309020205020404" pitchFamily="49" charset="0"/>
              <a:buChar char="o"/>
            </a:pPr>
            <a:r>
              <a:rPr lang="en-US" sz="2000" cap="none" dirty="0" err="1" smtClean="0">
                <a:solidFill>
                  <a:prstClr val="black"/>
                </a:solidFill>
                <a:cs typeface="Courier New" panose="02070309020205020404" pitchFamily="49" charset="0"/>
              </a:rPr>
              <a:t>LaserScan</a:t>
            </a:r>
            <a:endParaRPr lang="en-US" sz="2000" cap="none" dirty="0" smtClean="0">
              <a:solidFill>
                <a:prstClr val="black"/>
              </a:solidFill>
              <a:cs typeface="Courier New" panose="02070309020205020404" pitchFamily="49" charset="0"/>
            </a:endParaRPr>
          </a:p>
          <a:p>
            <a:pPr marL="800100" lvl="1" indent="-342900">
              <a:buFont typeface="Courier New" panose="02070309020205020404" pitchFamily="49" charset="0"/>
              <a:buChar char="o"/>
            </a:pPr>
            <a:r>
              <a:rPr lang="en-US" sz="2000" cap="none" dirty="0" err="1" smtClean="0">
                <a:solidFill>
                  <a:prstClr val="black"/>
                </a:solidFill>
                <a:cs typeface="Courier New" panose="02070309020205020404" pitchFamily="49" charset="0"/>
              </a:rPr>
              <a:t>PointCloud</a:t>
            </a:r>
            <a:endParaRPr lang="en-US" sz="2000" cap="none" dirty="0" smtClean="0">
              <a:solidFill>
                <a:prstClr val="black"/>
              </a:solidFill>
              <a:cs typeface="Courier New" panose="02070309020205020404" pitchFamily="49" charset="0"/>
            </a:endParaRPr>
          </a:p>
          <a:p>
            <a:pPr marL="800100" lvl="1" indent="-342900">
              <a:buFont typeface="Courier New" panose="02070309020205020404" pitchFamily="49" charset="0"/>
              <a:buChar char="o"/>
            </a:pPr>
            <a:r>
              <a:rPr lang="en-US" sz="2000" cap="none" dirty="0" err="1" smtClean="0">
                <a:solidFill>
                  <a:prstClr val="black"/>
                </a:solidFill>
                <a:cs typeface="Courier New" panose="02070309020205020404" pitchFamily="49" charset="0"/>
              </a:rPr>
              <a:t>MagneticFIeld</a:t>
            </a:r>
            <a:endParaRPr lang="en-US" sz="20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Tree>
    <p:extLst>
      <p:ext uri="{BB962C8B-B14F-4D97-AF65-F5344CB8AC3E}">
        <p14:creationId xmlns:p14="http://schemas.microsoft.com/office/powerpoint/2010/main" val="219993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Twist Messages</a:t>
            </a:r>
            <a:endParaRPr lang="en-US" sz="4400" cap="none" dirty="0">
              <a:solidFill>
                <a:srgbClr val="4D1434"/>
              </a:solidFill>
            </a:endParaRPr>
          </a:p>
        </p:txBody>
      </p:sp>
      <p:sp>
        <p:nvSpPr>
          <p:cNvPr id="15" name="Title 1"/>
          <p:cNvSpPr txBox="1">
            <a:spLocks/>
          </p:cNvSpPr>
          <p:nvPr/>
        </p:nvSpPr>
        <p:spPr>
          <a:xfrm>
            <a:off x="548640" y="1153551"/>
            <a:ext cx="11197883"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b="1" cap="none" dirty="0" err="1" smtClean="0">
                <a:solidFill>
                  <a:prstClr val="black"/>
                </a:solidFill>
                <a:cs typeface="Courier New" panose="02070309020205020404" pitchFamily="49" charset="0"/>
              </a:rPr>
              <a:t>geometry_msgs</a:t>
            </a:r>
            <a:r>
              <a:rPr lang="en-US" sz="2400" b="1" cap="none" dirty="0" smtClean="0">
                <a:solidFill>
                  <a:prstClr val="black"/>
                </a:solidFill>
                <a:cs typeface="Courier New" panose="02070309020205020404" pitchFamily="49" charset="0"/>
              </a:rPr>
              <a:t> </a:t>
            </a:r>
            <a:r>
              <a:rPr lang="en-US" sz="2400" cap="none" dirty="0" smtClean="0">
                <a:solidFill>
                  <a:prstClr val="black"/>
                </a:solidFill>
                <a:cs typeface="Courier New" panose="02070309020205020404" pitchFamily="49" charset="0"/>
              </a:rPr>
              <a:t>library contains message types for geometric data</a:t>
            </a:r>
            <a:r>
              <a:rPr lang="en-US" sz="2400" cap="none" dirty="0">
                <a:solidFill>
                  <a:prstClr val="black"/>
                </a:solidFill>
                <a:cs typeface="Courier New" panose="02070309020205020404" pitchFamily="49" charset="0"/>
              </a:rPr>
              <a:t> </a:t>
            </a:r>
            <a:r>
              <a:rPr lang="en-US" sz="2400" cap="none" dirty="0" smtClean="0">
                <a:solidFill>
                  <a:prstClr val="black"/>
                </a:solidFill>
                <a:cs typeface="Courier New" panose="02070309020205020404" pitchFamily="49" charset="0"/>
              </a:rPr>
              <a:t>and includes message types such as Pose, Twist etc</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a:t>
            </a:r>
            <a:r>
              <a:rPr lang="en-US" sz="2400" b="1" cap="none" dirty="0" smtClean="0">
                <a:solidFill>
                  <a:prstClr val="black"/>
                </a:solidFill>
                <a:cs typeface="Courier New" panose="02070309020205020404" pitchFamily="49" charset="0"/>
              </a:rPr>
              <a:t>Twist </a:t>
            </a:r>
            <a:r>
              <a:rPr lang="en-US" sz="2400" cap="none" dirty="0" smtClean="0">
                <a:solidFill>
                  <a:prstClr val="black"/>
                </a:solidFill>
                <a:cs typeface="Courier New" panose="02070309020205020404" pitchFamily="49" charset="0"/>
              </a:rPr>
              <a:t>message is a way to express linear and angular velocities in three dimensions</a:t>
            </a:r>
          </a:p>
          <a:p>
            <a:pPr marL="342900" indent="-342900">
              <a:buFont typeface="Arial" panose="020B0604020202020204" pitchFamily="34" charset="0"/>
              <a:buChar char="•"/>
            </a:pPr>
            <a:r>
              <a:rPr lang="en-US" sz="2400" cap="none" dirty="0">
                <a:solidFill>
                  <a:prstClr val="black"/>
                </a:solidFill>
                <a:cs typeface="Courier New" panose="02070309020205020404" pitchFamily="49" charset="0"/>
              </a:rPr>
              <a:t>ROS software that interacts with mobile platforms </a:t>
            </a:r>
            <a:r>
              <a:rPr lang="en-US" sz="2400" cap="none" dirty="0" smtClean="0">
                <a:solidFill>
                  <a:prstClr val="black"/>
                </a:solidFill>
                <a:cs typeface="Courier New" panose="02070309020205020404" pitchFamily="49" charset="0"/>
              </a:rPr>
              <a:t>virtually always </a:t>
            </a:r>
            <a:r>
              <a:rPr lang="en-US" sz="2400" cap="none" dirty="0">
                <a:solidFill>
                  <a:prstClr val="black"/>
                </a:solidFill>
                <a:cs typeface="Courier New" panose="02070309020205020404" pitchFamily="49" charset="0"/>
              </a:rPr>
              <a:t>uses a Twist message for the </a:t>
            </a:r>
            <a:r>
              <a:rPr lang="en-US" sz="2400" cap="none" dirty="0" smtClean="0">
                <a:solidFill>
                  <a:prstClr val="black"/>
                </a:solidFill>
                <a:cs typeface="Courier New" panose="02070309020205020404" pitchFamily="49" charset="0"/>
              </a:rPr>
              <a:t>velocities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While it may seem easier to express motion in terms of wheel velocities, using Twist messages for the movement of the vehicle’s center allows the software to abstract away the kinematics of the vehicle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With such abstraction, whether the mobile platform’s actuators are arranged as differential drive, Ackermann steering, or omnidirectional drive is irrelevant</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Tree>
    <p:extLst>
      <p:ext uri="{BB962C8B-B14F-4D97-AF65-F5344CB8AC3E}">
        <p14:creationId xmlns:p14="http://schemas.microsoft.com/office/powerpoint/2010/main" val="4170370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Twist Messages</a:t>
            </a:r>
            <a:endParaRPr lang="en-US" sz="4400" cap="none" dirty="0">
              <a:solidFill>
                <a:srgbClr val="4D1434"/>
              </a:solidFill>
            </a:endParaRPr>
          </a:p>
        </p:txBody>
      </p:sp>
      <p:sp>
        <p:nvSpPr>
          <p:cNvPr id="15" name="Title 1"/>
          <p:cNvSpPr txBox="1">
            <a:spLocks/>
          </p:cNvSpPr>
          <p:nvPr/>
        </p:nvSpPr>
        <p:spPr>
          <a:xfrm>
            <a:off x="548640" y="1153551"/>
            <a:ext cx="11197883"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A Twist message is a vector of 6 values each of float64 type</a:t>
            </a: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linear.x</a:t>
            </a:r>
            <a:endParaRPr lang="en-US" sz="2400" cap="none" dirty="0" smtClean="0">
              <a:solidFill>
                <a:prstClr val="black"/>
              </a:solidFill>
              <a:cs typeface="Courier New" panose="02070309020205020404" pitchFamily="49" charset="0"/>
            </a:endParaRP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linear.y</a:t>
            </a:r>
            <a:endParaRPr lang="en-US" sz="2400" cap="none" dirty="0" smtClean="0">
              <a:solidFill>
                <a:prstClr val="black"/>
              </a:solidFill>
              <a:cs typeface="Courier New" panose="02070309020205020404" pitchFamily="49" charset="0"/>
            </a:endParaRP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linear.z</a:t>
            </a:r>
            <a:endParaRPr lang="en-US" sz="2400" cap="none" dirty="0" smtClean="0">
              <a:solidFill>
                <a:prstClr val="black"/>
              </a:solidFill>
              <a:cs typeface="Courier New" panose="02070309020205020404" pitchFamily="49" charset="0"/>
            </a:endParaRP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angular.x</a:t>
            </a:r>
            <a:endParaRPr lang="en-US" sz="2400" cap="none" dirty="0" smtClean="0">
              <a:solidFill>
                <a:prstClr val="black"/>
              </a:solidFill>
              <a:cs typeface="Courier New" panose="02070309020205020404" pitchFamily="49" charset="0"/>
            </a:endParaRP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angular.y</a:t>
            </a:r>
            <a:endParaRPr lang="en-US" sz="2400" cap="none" dirty="0" smtClean="0">
              <a:solidFill>
                <a:prstClr val="black"/>
              </a:solidFill>
              <a:cs typeface="Courier New" panose="02070309020205020404" pitchFamily="49" charset="0"/>
            </a:endParaRPr>
          </a:p>
          <a:p>
            <a:pPr marL="1714500" lvl="3" indent="-342900">
              <a:buFont typeface="Courier New" panose="02070309020205020404" pitchFamily="49" charset="0"/>
              <a:buChar char="o"/>
            </a:pPr>
            <a:r>
              <a:rPr lang="en-US" sz="2400" cap="none" dirty="0" err="1" smtClean="0">
                <a:solidFill>
                  <a:prstClr val="black"/>
                </a:solidFill>
                <a:cs typeface="Courier New" panose="02070309020205020404" pitchFamily="49" charset="0"/>
              </a:rPr>
              <a:t>angular.z</a:t>
            </a: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For wheeled robots that move on a flat 2-D surface (called planar robots) we only need the linear x, linear y and angular z velocities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remaining velocities are used by robots that are capable of more general motions such as aerial, underwater and space robots. For example, a drone has linear z (thrust), angular x (roll), angular y (pitch) and angular z (yaw) velocities</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644493"/>
            <a:ext cx="2701706" cy="2452422"/>
          </a:xfrm>
          <a:prstGeom prst="rect">
            <a:avLst/>
          </a:prstGeom>
          <a:ln>
            <a:noFill/>
          </a:ln>
        </p:spPr>
      </p:pic>
    </p:spTree>
    <p:extLst>
      <p:ext uri="{BB962C8B-B14F-4D97-AF65-F5344CB8AC3E}">
        <p14:creationId xmlns:p14="http://schemas.microsoft.com/office/powerpoint/2010/main" val="358711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Twist Messages</a:t>
            </a:r>
            <a:endParaRPr lang="en-US" sz="4400" cap="none" dirty="0">
              <a:solidFill>
                <a:srgbClr val="4D1434"/>
              </a:solidFill>
            </a:endParaRPr>
          </a:p>
        </p:txBody>
      </p:sp>
      <p:sp>
        <p:nvSpPr>
          <p:cNvPr id="15" name="Title 1"/>
          <p:cNvSpPr txBox="1">
            <a:spLocks/>
          </p:cNvSpPr>
          <p:nvPr/>
        </p:nvSpPr>
        <p:spPr>
          <a:xfrm>
            <a:off x="548640" y="1153551"/>
            <a:ext cx="11310425"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To use the twist messages, we need to include the dependency for </a:t>
            </a:r>
            <a:r>
              <a:rPr lang="en-US" sz="2400" cap="none" dirty="0" err="1" smtClean="0">
                <a:solidFill>
                  <a:prstClr val="black"/>
                </a:solidFill>
                <a:cs typeface="Courier New" panose="02070309020205020404" pitchFamily="49" charset="0"/>
              </a:rPr>
              <a:t>geometry_msgs</a:t>
            </a:r>
            <a:r>
              <a:rPr lang="en-US" sz="2400" cap="none" dirty="0" smtClean="0">
                <a:solidFill>
                  <a:prstClr val="black"/>
                </a:solidFill>
                <a:cs typeface="Courier New" panose="02070309020205020404" pitchFamily="49" charset="0"/>
              </a:rPr>
              <a:t> in the package</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can also add the dependency manually in package.xml file</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With the dependency added, we can import the Twist message data type to use in our nodes:</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
        <p:nvSpPr>
          <p:cNvPr id="4" name="Title 1"/>
          <p:cNvSpPr txBox="1">
            <a:spLocks/>
          </p:cNvSpPr>
          <p:nvPr/>
        </p:nvSpPr>
        <p:spPr>
          <a:xfrm>
            <a:off x="1470073" y="2053883"/>
            <a:ext cx="9945859" cy="1223887"/>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srgbClr val="40619D"/>
                </a:solidFill>
                <a:latin typeface="Courier New" panose="02070309020205020404" pitchFamily="49" charset="0"/>
                <a:cs typeface="Courier New" panose="02070309020205020404" pitchFamily="49" charset="0"/>
              </a:rPr>
              <a:t>ros2 </a:t>
            </a:r>
            <a:r>
              <a:rPr lang="en-US" sz="2400" cap="none" dirty="0" err="1" smtClean="0">
                <a:solidFill>
                  <a:srgbClr val="40619D"/>
                </a:solidFill>
                <a:latin typeface="Courier New" panose="02070309020205020404" pitchFamily="49" charset="0"/>
                <a:cs typeface="Courier New" panose="02070309020205020404" pitchFamily="49" charset="0"/>
              </a:rPr>
              <a:t>pkg</a:t>
            </a:r>
            <a:r>
              <a:rPr lang="en-US" sz="2400" cap="none" dirty="0" smtClean="0">
                <a:solidFill>
                  <a:srgbClr val="40619D"/>
                </a:solidFill>
                <a:latin typeface="Courier New" panose="02070309020205020404" pitchFamily="49" charset="0"/>
                <a:cs typeface="Courier New" panose="02070309020205020404" pitchFamily="49" charset="0"/>
              </a:rPr>
              <a:t> create</a:t>
            </a:r>
            <a:r>
              <a:rPr lang="en-US" sz="2400" i="1" cap="none" dirty="0" smtClean="0">
                <a:solidFill>
                  <a:srgbClr val="40619D"/>
                </a:solidFill>
                <a:latin typeface="Courier New" panose="02070309020205020404" pitchFamily="49" charset="0"/>
                <a:cs typeface="Courier New" panose="02070309020205020404" pitchFamily="49" charset="0"/>
              </a:rPr>
              <a:t> –build-type </a:t>
            </a:r>
            <a:r>
              <a:rPr lang="en-US" sz="2400" cap="none" dirty="0" err="1" smtClean="0">
                <a:solidFill>
                  <a:srgbClr val="40619D"/>
                </a:solidFill>
                <a:latin typeface="Courier New" panose="02070309020205020404" pitchFamily="49" charset="0"/>
                <a:cs typeface="Courier New" panose="02070309020205020404" pitchFamily="49" charset="0"/>
              </a:rPr>
              <a:t>ament_python</a:t>
            </a:r>
            <a:r>
              <a:rPr lang="en-US" sz="2400" cap="none" dirty="0" smtClean="0">
                <a:solidFill>
                  <a:srgbClr val="40619D"/>
                </a:solidFill>
                <a:latin typeface="Courier New" panose="02070309020205020404" pitchFamily="49" charset="0"/>
                <a:cs typeface="Courier New" panose="02070309020205020404" pitchFamily="49" charset="0"/>
              </a:rPr>
              <a:t> </a:t>
            </a:r>
            <a:r>
              <a:rPr lang="en-US" sz="2400" cap="none" dirty="0" err="1" smtClean="0">
                <a:solidFill>
                  <a:srgbClr val="40619D"/>
                </a:solidFill>
                <a:latin typeface="Courier New" panose="02070309020205020404" pitchFamily="49" charset="0"/>
                <a:cs typeface="Courier New" panose="02070309020205020404" pitchFamily="49" charset="0"/>
              </a:rPr>
              <a:t>myPackage</a:t>
            </a:r>
            <a:r>
              <a:rPr lang="en-US" sz="2400" cap="none" dirty="0" smtClean="0">
                <a:solidFill>
                  <a:srgbClr val="40619D"/>
                </a:solidFill>
                <a:latin typeface="Courier New" panose="02070309020205020404" pitchFamily="49" charset="0"/>
                <a:cs typeface="Courier New" panose="02070309020205020404" pitchFamily="49" charset="0"/>
              </a:rPr>
              <a:t> </a:t>
            </a:r>
          </a:p>
          <a:p>
            <a:r>
              <a:rPr lang="en-US" sz="2400" i="1" cap="none" dirty="0" smtClean="0">
                <a:solidFill>
                  <a:srgbClr val="40619D"/>
                </a:solidFill>
                <a:latin typeface="Courier New" panose="02070309020205020404" pitchFamily="49" charset="0"/>
                <a:cs typeface="Courier New" panose="02070309020205020404" pitchFamily="49" charset="0"/>
              </a:rPr>
              <a:t>–-dependencies </a:t>
            </a:r>
            <a:r>
              <a:rPr lang="en-US" sz="2400" cap="none" dirty="0" err="1" smtClean="0">
                <a:solidFill>
                  <a:srgbClr val="40619D"/>
                </a:solidFill>
                <a:latin typeface="Courier New" panose="02070309020205020404" pitchFamily="49" charset="0"/>
                <a:cs typeface="Courier New" panose="02070309020205020404" pitchFamily="49" charset="0"/>
              </a:rPr>
              <a:t>rclpy</a:t>
            </a:r>
            <a:r>
              <a:rPr lang="en-US" sz="2400" cap="none" dirty="0" smtClean="0">
                <a:solidFill>
                  <a:srgbClr val="40619D"/>
                </a:solidFill>
                <a:latin typeface="Courier New" panose="02070309020205020404" pitchFamily="49" charset="0"/>
                <a:cs typeface="Courier New" panose="02070309020205020404" pitchFamily="49" charset="0"/>
              </a:rPr>
              <a:t> </a:t>
            </a:r>
            <a:r>
              <a:rPr lang="en-US" sz="2400" cap="none" dirty="0" err="1" smtClean="0">
                <a:solidFill>
                  <a:srgbClr val="40619D"/>
                </a:solidFill>
                <a:latin typeface="Courier New" panose="02070309020205020404" pitchFamily="49" charset="0"/>
                <a:cs typeface="Courier New" panose="02070309020205020404" pitchFamily="49" charset="0"/>
              </a:rPr>
              <a:t>std_msgs</a:t>
            </a:r>
            <a:r>
              <a:rPr lang="en-US" sz="2400" cap="none" dirty="0" smtClean="0">
                <a:solidFill>
                  <a:srgbClr val="40619D"/>
                </a:solidFill>
                <a:latin typeface="Courier New" panose="02070309020205020404" pitchFamily="49" charset="0"/>
                <a:cs typeface="Courier New" panose="02070309020205020404" pitchFamily="49" charset="0"/>
              </a:rPr>
              <a:t> </a:t>
            </a:r>
            <a:r>
              <a:rPr lang="en-US" sz="2400" b="1" cap="none" dirty="0" err="1" smtClean="0">
                <a:solidFill>
                  <a:srgbClr val="40619D"/>
                </a:solidFill>
                <a:latin typeface="Courier New" panose="02070309020205020404" pitchFamily="49" charset="0"/>
                <a:cs typeface="Courier New" panose="02070309020205020404" pitchFamily="49" charset="0"/>
              </a:rPr>
              <a:t>geometry_msgs</a:t>
            </a:r>
            <a:r>
              <a:rPr lang="en-US" sz="2400" cap="none" dirty="0" smtClean="0">
                <a:solidFill>
                  <a:srgbClr val="40619D"/>
                </a:solidFill>
                <a:latin typeface="Courier New" panose="02070309020205020404" pitchFamily="49" charset="0"/>
                <a:cs typeface="Courier New" panose="02070309020205020404" pitchFamily="49" charset="0"/>
              </a:rPr>
              <a:t> </a:t>
            </a:r>
          </a:p>
          <a:p>
            <a:r>
              <a:rPr lang="en-US" sz="2400" i="1" cap="none" dirty="0" smtClean="0">
                <a:solidFill>
                  <a:srgbClr val="40619D"/>
                </a:solidFill>
                <a:latin typeface="Courier New" panose="02070309020205020404" pitchFamily="49" charset="0"/>
                <a:cs typeface="Courier New" panose="02070309020205020404" pitchFamily="49" charset="0"/>
              </a:rPr>
              <a:t>–-node-name </a:t>
            </a:r>
            <a:r>
              <a:rPr lang="en-US" sz="2400" cap="none" dirty="0" err="1" smtClean="0">
                <a:solidFill>
                  <a:srgbClr val="40619D"/>
                </a:solidFill>
                <a:latin typeface="Courier New" panose="02070309020205020404" pitchFamily="49" charset="0"/>
                <a:cs typeface="Courier New" panose="02070309020205020404" pitchFamily="49" charset="0"/>
              </a:rPr>
              <a:t>myNode</a:t>
            </a:r>
            <a:r>
              <a:rPr lang="en-US" sz="2400" cap="none" dirty="0" smtClean="0">
                <a:solidFill>
                  <a:srgbClr val="40619D"/>
                </a:solidFill>
                <a:latin typeface="Courier New" panose="02070309020205020404" pitchFamily="49" charset="0"/>
                <a:cs typeface="Courier New" panose="02070309020205020404" pitchFamily="49" charset="0"/>
              </a:rPr>
              <a:t> </a:t>
            </a:r>
            <a:endParaRPr lang="en-US" sz="2400" cap="none" dirty="0">
              <a:solidFill>
                <a:srgbClr val="40619D"/>
              </a:solidFill>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1470073" y="5022164"/>
            <a:ext cx="9945859" cy="1223887"/>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srgbClr val="40619D"/>
                </a:solidFill>
                <a:latin typeface="Courier New" panose="02070309020205020404" pitchFamily="49" charset="0"/>
                <a:cs typeface="Courier New" panose="02070309020205020404" pitchFamily="49" charset="0"/>
              </a:rPr>
              <a:t>from geometry_msgs.msg import Twist</a:t>
            </a:r>
            <a:endParaRPr lang="en-US" sz="2400" cap="none" dirty="0">
              <a:solidFill>
                <a:srgbClr val="40619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9025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10508566"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Overview</a:t>
            </a:r>
            <a:endParaRPr lang="en-US" sz="4400" cap="none" dirty="0">
              <a:solidFill>
                <a:srgbClr val="4D1434"/>
              </a:solidFill>
            </a:endParaRPr>
          </a:p>
        </p:txBody>
      </p:sp>
      <p:sp>
        <p:nvSpPr>
          <p:cNvPr id="15" name="Title 1"/>
          <p:cNvSpPr txBox="1">
            <a:spLocks/>
          </p:cNvSpPr>
          <p:nvPr/>
        </p:nvSpPr>
        <p:spPr>
          <a:xfrm>
            <a:off x="548640" y="1153551"/>
            <a:ext cx="10649243" cy="5289452"/>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This lab will focus on the following objectives:</a:t>
            </a:r>
          </a:p>
          <a:p>
            <a:pPr lvl="1">
              <a:lnSpc>
                <a:spcPct val="200000"/>
              </a:lnSpc>
            </a:pPr>
            <a:r>
              <a:rPr lang="en-US" sz="2400" cap="none" dirty="0" smtClean="0">
                <a:solidFill>
                  <a:prstClr val="black"/>
                </a:solidFill>
                <a:cs typeface="Courier New" panose="02070309020205020404" pitchFamily="49" charset="0"/>
              </a:rPr>
              <a:t>1. Using the </a:t>
            </a:r>
            <a:r>
              <a:rPr lang="en-US" sz="2400" b="1" cap="none" dirty="0" smtClean="0">
                <a:solidFill>
                  <a:prstClr val="black"/>
                </a:solidFill>
                <a:cs typeface="Courier New" panose="02070309020205020404" pitchFamily="49" charset="0"/>
              </a:rPr>
              <a:t>Gazebo Simulator </a:t>
            </a:r>
            <a:r>
              <a:rPr lang="en-US" sz="2400" cap="none" dirty="0" smtClean="0">
                <a:solidFill>
                  <a:prstClr val="black"/>
                </a:solidFill>
                <a:cs typeface="Courier New" panose="02070309020205020404" pitchFamily="49" charset="0"/>
              </a:rPr>
              <a:t>with ROS</a:t>
            </a:r>
            <a:endParaRPr lang="en-US" sz="2400" b="1" cap="none" dirty="0" smtClean="0">
              <a:solidFill>
                <a:prstClr val="black"/>
              </a:solidFill>
              <a:cs typeface="Courier New" panose="02070309020205020404" pitchFamily="49" charset="0"/>
            </a:endParaRPr>
          </a:p>
          <a:p>
            <a:pPr lvl="1">
              <a:lnSpc>
                <a:spcPct val="200000"/>
              </a:lnSpc>
            </a:pPr>
            <a:r>
              <a:rPr lang="en-US" sz="2400" cap="none" dirty="0" smtClean="0">
                <a:solidFill>
                  <a:prstClr val="black"/>
                </a:solidFill>
                <a:cs typeface="Courier New" panose="02070309020205020404" pitchFamily="49" charset="0"/>
              </a:rPr>
              <a:t>2. </a:t>
            </a:r>
            <a:r>
              <a:rPr lang="en-US" sz="2400" b="1" cap="none" dirty="0" smtClean="0">
                <a:solidFill>
                  <a:prstClr val="black"/>
                </a:solidFill>
                <a:cs typeface="Courier New" panose="02070309020205020404" pitchFamily="49" charset="0"/>
              </a:rPr>
              <a:t>Cloning</a:t>
            </a:r>
            <a:r>
              <a:rPr lang="en-US" sz="2400" cap="none" dirty="0" smtClean="0">
                <a:solidFill>
                  <a:prstClr val="black"/>
                </a:solidFill>
                <a:cs typeface="Courier New" panose="02070309020205020404" pitchFamily="49" charset="0"/>
              </a:rPr>
              <a:t> a robot package from an existing repository</a:t>
            </a:r>
          </a:p>
          <a:p>
            <a:pPr lvl="1">
              <a:lnSpc>
                <a:spcPct val="200000"/>
              </a:lnSpc>
            </a:pPr>
            <a:r>
              <a:rPr lang="en-US" sz="2400" cap="none" dirty="0" smtClean="0">
                <a:solidFill>
                  <a:prstClr val="black"/>
                </a:solidFill>
                <a:cs typeface="Courier New" panose="02070309020205020404" pitchFamily="49" charset="0"/>
              </a:rPr>
              <a:t>3. Performing teleoperation in the robot simulation</a:t>
            </a:r>
          </a:p>
          <a:p>
            <a:pPr lvl="1">
              <a:lnSpc>
                <a:spcPct val="200000"/>
              </a:lnSpc>
            </a:pPr>
            <a:r>
              <a:rPr lang="en-US" sz="2400" cap="none" dirty="0" smtClean="0">
                <a:solidFill>
                  <a:prstClr val="black"/>
                </a:solidFill>
                <a:cs typeface="Courier New" panose="02070309020205020404" pitchFamily="49" charset="0"/>
              </a:rPr>
              <a:t>4. Understanding linear and angular velocities</a:t>
            </a:r>
          </a:p>
          <a:p>
            <a:pPr lvl="1">
              <a:lnSpc>
                <a:spcPct val="200000"/>
              </a:lnSpc>
            </a:pPr>
            <a:r>
              <a:rPr lang="en-US" sz="2400" cap="none" dirty="0" smtClean="0">
                <a:solidFill>
                  <a:prstClr val="black"/>
                </a:solidFill>
                <a:cs typeface="Courier New" panose="02070309020205020404" pitchFamily="49" charset="0"/>
              </a:rPr>
              <a:t>5. </a:t>
            </a:r>
            <a:r>
              <a:rPr lang="en-US" sz="2400" dirty="0">
                <a:solidFill>
                  <a:prstClr val="black"/>
                </a:solidFill>
                <a:cs typeface="Courier New" panose="02070309020205020404" pitchFamily="49" charset="0"/>
              </a:rPr>
              <a:t>Publishing</a:t>
            </a:r>
            <a:r>
              <a:rPr lang="en-US" sz="2400" b="1" dirty="0">
                <a:solidFill>
                  <a:prstClr val="black"/>
                </a:solidFill>
                <a:cs typeface="Courier New" panose="02070309020205020404" pitchFamily="49" charset="0"/>
              </a:rPr>
              <a:t> </a:t>
            </a:r>
            <a:r>
              <a:rPr lang="en-US" sz="2400" b="1" dirty="0" smtClean="0">
                <a:solidFill>
                  <a:prstClr val="black"/>
                </a:solidFill>
                <a:cs typeface="Courier New" panose="02070309020205020404" pitchFamily="49" charset="0"/>
              </a:rPr>
              <a:t>Twist </a:t>
            </a:r>
            <a:r>
              <a:rPr lang="en-US" sz="2400" b="1" dirty="0">
                <a:solidFill>
                  <a:prstClr val="black"/>
                </a:solidFill>
                <a:cs typeface="Courier New" panose="02070309020205020404" pitchFamily="49" charset="0"/>
              </a:rPr>
              <a:t>messages </a:t>
            </a:r>
            <a:r>
              <a:rPr lang="en-US" sz="2400" dirty="0">
                <a:solidFill>
                  <a:prstClr val="black"/>
                </a:solidFill>
                <a:cs typeface="Courier New" panose="02070309020205020404" pitchFamily="49" charset="0"/>
              </a:rPr>
              <a:t>for commanding velocities</a:t>
            </a: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p:txBody>
      </p:sp>
    </p:spTree>
    <p:extLst>
      <p:ext uri="{BB962C8B-B14F-4D97-AF65-F5344CB8AC3E}">
        <p14:creationId xmlns:p14="http://schemas.microsoft.com/office/powerpoint/2010/main" val="3659518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Twist Messages</a:t>
            </a:r>
            <a:endParaRPr lang="en-US" sz="4400" cap="none" dirty="0">
              <a:solidFill>
                <a:srgbClr val="4D1434"/>
              </a:solidFill>
            </a:endParaRPr>
          </a:p>
        </p:txBody>
      </p:sp>
      <p:sp>
        <p:nvSpPr>
          <p:cNvPr id="15" name="Title 1"/>
          <p:cNvSpPr txBox="1">
            <a:spLocks/>
          </p:cNvSpPr>
          <p:nvPr/>
        </p:nvSpPr>
        <p:spPr>
          <a:xfrm>
            <a:off x="548640" y="1153551"/>
            <a:ext cx="11310425" cy="530352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After importing, we can initialize the Twist message object (in this lab, we will do this in the timer callback function):</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can set the linear velocity of the Twist object by:</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a:solidFill>
                  <a:prstClr val="black"/>
                </a:solidFill>
                <a:cs typeface="Courier New" panose="02070309020205020404" pitchFamily="49" charset="0"/>
              </a:rPr>
              <a:t>We can </a:t>
            </a:r>
            <a:r>
              <a:rPr lang="en-US" sz="2400" cap="none" dirty="0" smtClean="0">
                <a:solidFill>
                  <a:prstClr val="black"/>
                </a:solidFill>
                <a:cs typeface="Courier New" panose="02070309020205020404" pitchFamily="49" charset="0"/>
              </a:rPr>
              <a:t>set the angular </a:t>
            </a:r>
            <a:r>
              <a:rPr lang="en-US" sz="2400" cap="none" dirty="0">
                <a:solidFill>
                  <a:prstClr val="black"/>
                </a:solidFill>
                <a:cs typeface="Courier New" panose="02070309020205020404" pitchFamily="49" charset="0"/>
              </a:rPr>
              <a:t>velocity of the Twist </a:t>
            </a:r>
            <a:r>
              <a:rPr lang="en-US" sz="2400" cap="none" dirty="0" smtClean="0">
                <a:solidFill>
                  <a:prstClr val="black"/>
                </a:solidFill>
                <a:cs typeface="Courier New" panose="02070309020205020404" pitchFamily="49" charset="0"/>
              </a:rPr>
              <a:t>object by:</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Then these velocity messages can be published to a topic</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velocities topics is generally named as </a:t>
            </a:r>
            <a:r>
              <a:rPr lang="en-US" sz="2400" b="1" cap="none" dirty="0" smtClean="0">
                <a:solidFill>
                  <a:prstClr val="black"/>
                </a:solidFill>
                <a:cs typeface="Courier New" panose="02070309020205020404" pitchFamily="49" charset="0"/>
              </a:rPr>
              <a:t>‘</a:t>
            </a:r>
            <a:r>
              <a:rPr lang="en-US" sz="2400" b="1" cap="none" dirty="0" err="1" smtClean="0">
                <a:solidFill>
                  <a:prstClr val="black"/>
                </a:solidFill>
                <a:cs typeface="Courier New" panose="02070309020205020404" pitchFamily="49" charset="0"/>
              </a:rPr>
              <a:t>cmd_vel</a:t>
            </a:r>
            <a:r>
              <a:rPr lang="en-US" sz="2400" b="1" cap="none" dirty="0" smtClean="0">
                <a:solidFill>
                  <a:prstClr val="black"/>
                </a:solidFill>
                <a:cs typeface="Courier New" panose="02070309020205020404" pitchFamily="49" charset="0"/>
              </a:rPr>
              <a:t>’</a:t>
            </a:r>
            <a:r>
              <a:rPr lang="en-US" sz="2400" cap="none" dirty="0" smtClean="0">
                <a:solidFill>
                  <a:prstClr val="black"/>
                </a:solidFill>
                <a:cs typeface="Courier New" panose="02070309020205020404" pitchFamily="49" charset="0"/>
              </a:rPr>
              <a:t> in ROS programs</a:t>
            </a: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
        <p:nvSpPr>
          <p:cNvPr id="6" name="Title 1"/>
          <p:cNvSpPr txBox="1">
            <a:spLocks/>
          </p:cNvSpPr>
          <p:nvPr/>
        </p:nvSpPr>
        <p:spPr>
          <a:xfrm>
            <a:off x="1484141" y="3049173"/>
            <a:ext cx="9945858" cy="57325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err="1" smtClean="0">
                <a:solidFill>
                  <a:srgbClr val="40619D"/>
                </a:solidFill>
                <a:latin typeface="Courier New" panose="02070309020205020404" pitchFamily="49" charset="0"/>
                <a:cs typeface="Courier New" panose="02070309020205020404" pitchFamily="49" charset="0"/>
              </a:rPr>
              <a:t>msg.linear.x</a:t>
            </a:r>
            <a:r>
              <a:rPr lang="en-US" sz="2400" cap="none" dirty="0" smtClean="0">
                <a:solidFill>
                  <a:srgbClr val="40619D"/>
                </a:solidFill>
                <a:latin typeface="Courier New" panose="02070309020205020404" pitchFamily="49" charset="0"/>
                <a:cs typeface="Courier New" panose="02070309020205020404" pitchFamily="49" charset="0"/>
              </a:rPr>
              <a:t> = 1.0</a:t>
            </a:r>
          </a:p>
        </p:txBody>
      </p:sp>
      <p:sp>
        <p:nvSpPr>
          <p:cNvPr id="7" name="Title 1"/>
          <p:cNvSpPr txBox="1">
            <a:spLocks/>
          </p:cNvSpPr>
          <p:nvPr/>
        </p:nvSpPr>
        <p:spPr>
          <a:xfrm>
            <a:off x="1484141" y="1960099"/>
            <a:ext cx="9945858" cy="515815"/>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err="1">
                <a:solidFill>
                  <a:srgbClr val="40619D"/>
                </a:solidFill>
                <a:latin typeface="Courier New" panose="02070309020205020404" pitchFamily="49" charset="0"/>
                <a:cs typeface="Courier New" panose="02070309020205020404" pitchFamily="49" charset="0"/>
              </a:rPr>
              <a:t>msg</a:t>
            </a:r>
            <a:r>
              <a:rPr lang="en-US" sz="2400" cap="none" dirty="0">
                <a:solidFill>
                  <a:srgbClr val="40619D"/>
                </a:solidFill>
                <a:latin typeface="Courier New" panose="02070309020205020404" pitchFamily="49" charset="0"/>
                <a:cs typeface="Courier New" panose="02070309020205020404" pitchFamily="49" charset="0"/>
              </a:rPr>
              <a:t> = Twist</a:t>
            </a:r>
            <a:r>
              <a:rPr lang="en-US" sz="2400" cap="none" dirty="0" smtClean="0">
                <a:solidFill>
                  <a:srgbClr val="40619D"/>
                </a:solidFill>
                <a:latin typeface="Courier New" panose="02070309020205020404" pitchFamily="49" charset="0"/>
                <a:cs typeface="Courier New" panose="02070309020205020404" pitchFamily="49" charset="0"/>
              </a:rPr>
              <a:t>()</a:t>
            </a:r>
          </a:p>
        </p:txBody>
      </p:sp>
      <p:sp>
        <p:nvSpPr>
          <p:cNvPr id="8" name="Title 1"/>
          <p:cNvSpPr txBox="1">
            <a:spLocks/>
          </p:cNvSpPr>
          <p:nvPr/>
        </p:nvSpPr>
        <p:spPr>
          <a:xfrm>
            <a:off x="1484141" y="5261313"/>
            <a:ext cx="9945858" cy="52754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err="1" smtClean="0">
                <a:solidFill>
                  <a:srgbClr val="40619D"/>
                </a:solidFill>
                <a:latin typeface="Courier New" panose="02070309020205020404" pitchFamily="49" charset="0"/>
                <a:cs typeface="Courier New" panose="02070309020205020404" pitchFamily="49" charset="0"/>
              </a:rPr>
              <a:t>self.publisher</a:t>
            </a:r>
            <a:r>
              <a:rPr lang="en-US" sz="2400" cap="none" dirty="0" err="1">
                <a:solidFill>
                  <a:srgbClr val="40619D"/>
                </a:solidFill>
                <a:latin typeface="Courier New" panose="02070309020205020404" pitchFamily="49" charset="0"/>
                <a:cs typeface="Courier New" panose="02070309020205020404" pitchFamily="49" charset="0"/>
              </a:rPr>
              <a:t>_.publish</a:t>
            </a:r>
            <a:r>
              <a:rPr lang="en-US" sz="2400" cap="none" dirty="0">
                <a:solidFill>
                  <a:srgbClr val="40619D"/>
                </a:solidFill>
                <a:latin typeface="Courier New" panose="02070309020205020404" pitchFamily="49" charset="0"/>
                <a:cs typeface="Courier New" panose="02070309020205020404" pitchFamily="49" charset="0"/>
              </a:rPr>
              <a:t>(</a:t>
            </a:r>
            <a:r>
              <a:rPr lang="en-US" sz="2400" cap="none" dirty="0" err="1">
                <a:solidFill>
                  <a:srgbClr val="40619D"/>
                </a:solidFill>
                <a:latin typeface="Courier New" panose="02070309020205020404" pitchFamily="49" charset="0"/>
                <a:cs typeface="Courier New" panose="02070309020205020404" pitchFamily="49" charset="0"/>
              </a:rPr>
              <a:t>msg</a:t>
            </a:r>
            <a:r>
              <a:rPr lang="en-US" sz="2400" cap="none" dirty="0">
                <a:solidFill>
                  <a:srgbClr val="40619D"/>
                </a:solidFill>
                <a:latin typeface="Courier New" panose="02070309020205020404" pitchFamily="49" charset="0"/>
                <a:cs typeface="Courier New" panose="02070309020205020404" pitchFamily="49" charset="0"/>
              </a:rPr>
              <a:t>)</a:t>
            </a:r>
          </a:p>
        </p:txBody>
      </p:sp>
      <p:sp>
        <p:nvSpPr>
          <p:cNvPr id="9" name="Title 1"/>
          <p:cNvSpPr txBox="1">
            <a:spLocks/>
          </p:cNvSpPr>
          <p:nvPr/>
        </p:nvSpPr>
        <p:spPr>
          <a:xfrm>
            <a:off x="1484141" y="4155243"/>
            <a:ext cx="9945858" cy="57325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err="1" smtClean="0">
                <a:solidFill>
                  <a:srgbClr val="40619D"/>
                </a:solidFill>
                <a:latin typeface="Courier New" panose="02070309020205020404" pitchFamily="49" charset="0"/>
                <a:cs typeface="Courier New" panose="02070309020205020404" pitchFamily="49" charset="0"/>
              </a:rPr>
              <a:t>msg.angular.x</a:t>
            </a:r>
            <a:r>
              <a:rPr lang="en-US" sz="2400" cap="none" dirty="0" smtClean="0">
                <a:solidFill>
                  <a:srgbClr val="40619D"/>
                </a:solidFill>
                <a:latin typeface="Courier New" panose="02070309020205020404" pitchFamily="49" charset="0"/>
                <a:cs typeface="Courier New" panose="02070309020205020404" pitchFamily="49" charset="0"/>
              </a:rPr>
              <a:t> = 1.0</a:t>
            </a:r>
          </a:p>
        </p:txBody>
      </p:sp>
    </p:spTree>
    <p:extLst>
      <p:ext uri="{BB962C8B-B14F-4D97-AF65-F5344CB8AC3E}">
        <p14:creationId xmlns:p14="http://schemas.microsoft.com/office/powerpoint/2010/main" val="3962717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
            <a:ext cx="12192000" cy="125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txBox="1">
            <a:spLocks/>
          </p:cNvSpPr>
          <p:nvPr/>
        </p:nvSpPr>
        <p:spPr>
          <a:xfrm>
            <a:off x="548640" y="267289"/>
            <a:ext cx="751214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chemeClr val="bg1"/>
                </a:solidFill>
              </a:rPr>
              <a:t>Lab Tasks</a:t>
            </a:r>
            <a:endParaRPr lang="en-US" sz="4400" cap="none" dirty="0">
              <a:solidFill>
                <a:schemeClr val="bg1"/>
              </a:solidFill>
            </a:endParaRPr>
          </a:p>
        </p:txBody>
      </p:sp>
      <p:sp>
        <p:nvSpPr>
          <p:cNvPr id="7" name="Content Placeholder 2">
            <a:extLst>
              <a:ext uri="{FF2B5EF4-FFF2-40B4-BE49-F238E27FC236}">
                <a16:creationId xmlns:mc="http://schemas.openxmlformats.org/markup-compatibility/2006" xmlns:a14="http://schemas.microsoft.com/office/drawing/2010/main" xmlns="" xmlns:a16="http://schemas.microsoft.com/office/drawing/2014/main" id="{54745B62-F9F6-45FA-3269-784092BDEEE1}"/>
              </a:ext>
            </a:extLst>
          </p:cNvPr>
          <p:cNvSpPr txBox="1">
            <a:spLocks/>
          </p:cNvSpPr>
          <p:nvPr/>
        </p:nvSpPr>
        <p:spPr>
          <a:xfrm>
            <a:off x="581192" y="1571737"/>
            <a:ext cx="11029615" cy="5286263"/>
          </a:xfrm>
          <a:prstGeom prst="rect">
            <a:avLst/>
          </a:prstGeom>
        </p:spPr>
        <p:txBody>
          <a:bodyPr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dirty="0" smtClean="0">
                <a:latin typeface="+mj-lt"/>
              </a:rPr>
              <a:t>Download the manual from LMS</a:t>
            </a:r>
          </a:p>
          <a:p>
            <a:r>
              <a:rPr lang="en-US" sz="2800" dirty="0" smtClean="0">
                <a:latin typeface="+mj-lt"/>
              </a:rPr>
              <a:t>Perform the Lab Tasks as given in the manual and submit it on LMS</a:t>
            </a:r>
          </a:p>
          <a:p>
            <a:r>
              <a:rPr lang="en-US" sz="2800" dirty="0" smtClean="0">
                <a:latin typeface="+mj-lt"/>
              </a:rPr>
              <a:t>Remember to execute scripts with the terminal</a:t>
            </a:r>
          </a:p>
          <a:p>
            <a:pPr marL="0" indent="0" algn="ctr">
              <a:lnSpc>
                <a:spcPct val="150000"/>
              </a:lnSpc>
              <a:buNone/>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7809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10508566"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Robotic Simulators</a:t>
            </a:r>
            <a:endParaRPr lang="en-US" sz="4400" cap="none" dirty="0">
              <a:solidFill>
                <a:srgbClr val="4D1434"/>
              </a:solidFill>
            </a:endParaRPr>
          </a:p>
        </p:txBody>
      </p:sp>
      <p:sp>
        <p:nvSpPr>
          <p:cNvPr id="15" name="Title 1"/>
          <p:cNvSpPr txBox="1">
            <a:spLocks/>
          </p:cNvSpPr>
          <p:nvPr/>
        </p:nvSpPr>
        <p:spPr>
          <a:xfrm>
            <a:off x="548640" y="1153551"/>
            <a:ext cx="11282289" cy="5387923"/>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A real robot requires significant investments such as high cost, lab space, battery recharging and repairing etc</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Even the best robots break periodically due to environmental conditions, operator error and manufacturing defects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Such problems can be avoided by using </a:t>
            </a:r>
            <a:r>
              <a:rPr lang="en-US" sz="2400" b="1" cap="none" dirty="0" smtClean="0">
                <a:solidFill>
                  <a:prstClr val="black"/>
                </a:solidFill>
                <a:cs typeface="Courier New" panose="02070309020205020404" pitchFamily="49" charset="0"/>
              </a:rPr>
              <a:t>simulated</a:t>
            </a:r>
            <a:r>
              <a:rPr lang="en-US" sz="2400" cap="none" dirty="0" smtClean="0">
                <a:solidFill>
                  <a:prstClr val="black"/>
                </a:solidFill>
                <a:cs typeface="Courier New" panose="02070309020205020404" pitchFamily="49" charset="0"/>
              </a:rPr>
              <a:t> robots.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In a simulation, we can model as much (or as little) of reality as desired</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Sensors and actuators can be modeled as ideal devices or they can have various levels of noise, distortion and errors etc</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vast majority of ROS graph can run identically on both simulations and real robots (although some parameter tuning is required)</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There are a number of robotic simulators:</a:t>
            </a:r>
          </a:p>
        </p:txBody>
      </p:sp>
      <p:sp>
        <p:nvSpPr>
          <p:cNvPr id="4" name="Title 1"/>
          <p:cNvSpPr txBox="1">
            <a:spLocks/>
          </p:cNvSpPr>
          <p:nvPr/>
        </p:nvSpPr>
        <p:spPr>
          <a:xfrm>
            <a:off x="1617784" y="5247245"/>
            <a:ext cx="4529798" cy="129422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Courier New" panose="02070309020205020404" pitchFamily="49" charset="0"/>
              <a:buChar char="o"/>
            </a:pPr>
            <a:r>
              <a:rPr lang="en-US" sz="2200" cap="none" dirty="0" smtClean="0">
                <a:solidFill>
                  <a:prstClr val="black"/>
                </a:solidFill>
                <a:cs typeface="Courier New" panose="02070309020205020404" pitchFamily="49" charset="0"/>
              </a:rPr>
              <a:t>Gazebo</a:t>
            </a:r>
          </a:p>
          <a:p>
            <a:pPr marL="342900" indent="-342900">
              <a:buFont typeface="Courier New" panose="02070309020205020404" pitchFamily="49" charset="0"/>
              <a:buChar char="o"/>
            </a:pPr>
            <a:r>
              <a:rPr lang="en-US" sz="2200" cap="none" dirty="0" err="1" smtClean="0">
                <a:solidFill>
                  <a:prstClr val="black"/>
                </a:solidFill>
                <a:cs typeface="Courier New" panose="02070309020205020404" pitchFamily="49" charset="0"/>
              </a:rPr>
              <a:t>Webots</a:t>
            </a:r>
            <a:endParaRPr lang="en-US" sz="2200" cap="none" dirty="0" smtClean="0">
              <a:solidFill>
                <a:prstClr val="black"/>
              </a:solidFill>
              <a:cs typeface="Courier New" panose="02070309020205020404" pitchFamily="49" charset="0"/>
            </a:endParaRPr>
          </a:p>
          <a:p>
            <a:pPr marL="342900" indent="-342900">
              <a:buFont typeface="Courier New" panose="02070309020205020404" pitchFamily="49" charset="0"/>
              <a:buChar char="o"/>
            </a:pPr>
            <a:r>
              <a:rPr lang="en-US" sz="2200" cap="none" dirty="0" err="1" smtClean="0">
                <a:solidFill>
                  <a:prstClr val="black"/>
                </a:solidFill>
                <a:cs typeface="Courier New" panose="02070309020205020404" pitchFamily="49" charset="0"/>
              </a:rPr>
              <a:t>CoppeliaSim</a:t>
            </a:r>
            <a:r>
              <a:rPr lang="en-US" sz="2200" cap="none" dirty="0" smtClean="0">
                <a:solidFill>
                  <a:prstClr val="black"/>
                </a:solidFill>
                <a:cs typeface="Courier New" panose="02070309020205020404" pitchFamily="49" charset="0"/>
              </a:rPr>
              <a:t> (formerly V-REP)</a:t>
            </a:r>
          </a:p>
        </p:txBody>
      </p:sp>
      <p:sp>
        <p:nvSpPr>
          <p:cNvPr id="5" name="Title 1"/>
          <p:cNvSpPr txBox="1">
            <a:spLocks/>
          </p:cNvSpPr>
          <p:nvPr/>
        </p:nvSpPr>
        <p:spPr>
          <a:xfrm>
            <a:off x="6778282" y="5247245"/>
            <a:ext cx="3657600" cy="129422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Courier New" panose="02070309020205020404" pitchFamily="49" charset="0"/>
              <a:buChar char="o"/>
            </a:pPr>
            <a:r>
              <a:rPr lang="en-US" sz="2200" cap="none" dirty="0" err="1" smtClean="0">
                <a:solidFill>
                  <a:prstClr val="black"/>
                </a:solidFill>
                <a:cs typeface="Courier New" panose="02070309020205020404" pitchFamily="49" charset="0"/>
              </a:rPr>
              <a:t>SimSpark</a:t>
            </a:r>
            <a:endParaRPr lang="en-US" sz="2200" cap="none" dirty="0" smtClean="0">
              <a:solidFill>
                <a:prstClr val="black"/>
              </a:solidFill>
              <a:cs typeface="Courier New" panose="02070309020205020404" pitchFamily="49" charset="0"/>
            </a:endParaRPr>
          </a:p>
          <a:p>
            <a:pPr marL="342900" indent="-342900">
              <a:buFont typeface="Courier New" panose="02070309020205020404" pitchFamily="49" charset="0"/>
              <a:buChar char="o"/>
            </a:pPr>
            <a:r>
              <a:rPr lang="en-US" sz="2200" cap="none" dirty="0" err="1" smtClean="0">
                <a:solidFill>
                  <a:prstClr val="black"/>
                </a:solidFill>
                <a:cs typeface="Courier New" panose="02070309020205020404" pitchFamily="49" charset="0"/>
              </a:rPr>
              <a:t>RoboDK</a:t>
            </a:r>
            <a:endParaRPr lang="en-US" sz="2200" cap="none" dirty="0" smtClean="0">
              <a:solidFill>
                <a:prstClr val="black"/>
              </a:solidFill>
              <a:cs typeface="Courier New" panose="02070309020205020404" pitchFamily="49" charset="0"/>
            </a:endParaRPr>
          </a:p>
          <a:p>
            <a:pPr marL="342900" indent="-342900">
              <a:buFont typeface="Courier New" panose="02070309020205020404" pitchFamily="49" charset="0"/>
              <a:buChar char="o"/>
            </a:pPr>
            <a:r>
              <a:rPr lang="en-US" sz="2200" cap="none" dirty="0" err="1" smtClean="0">
                <a:solidFill>
                  <a:prstClr val="black"/>
                </a:solidFill>
                <a:cs typeface="Courier New" panose="02070309020205020404" pitchFamily="49" charset="0"/>
              </a:rPr>
              <a:t>OpenRAVE</a:t>
            </a:r>
            <a:endParaRPr lang="en-US" sz="2200" cap="none" dirty="0" smtClean="0">
              <a:solidFill>
                <a:prstClr val="black"/>
              </a:solidFill>
              <a:cs typeface="Courier New" panose="02070309020205020404" pitchFamily="49" charset="0"/>
            </a:endParaRPr>
          </a:p>
        </p:txBody>
      </p:sp>
    </p:spTree>
    <p:extLst>
      <p:ext uri="{BB962C8B-B14F-4D97-AF65-F5344CB8AC3E}">
        <p14:creationId xmlns:p14="http://schemas.microsoft.com/office/powerpoint/2010/main" val="476484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Gazebo Simulator</a:t>
            </a:r>
            <a:endParaRPr lang="en-US" sz="4400" cap="none" dirty="0">
              <a:solidFill>
                <a:srgbClr val="4D1434"/>
              </a:solidFill>
            </a:endParaRPr>
          </a:p>
        </p:txBody>
      </p:sp>
      <p:sp>
        <p:nvSpPr>
          <p:cNvPr id="15" name="Title 1"/>
          <p:cNvSpPr txBox="1">
            <a:spLocks/>
          </p:cNvSpPr>
          <p:nvPr/>
        </p:nvSpPr>
        <p:spPr>
          <a:xfrm>
            <a:off x="548641" y="1153551"/>
            <a:ext cx="4988258" cy="4839286"/>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Gazebo is a popular physics simulator used very widely with ROS</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With Gazebo, you can do robot programming without having to buy an actual robot</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physics simulator can closely approximate real-life implementation so it is useful for tests that risk hardware damage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In this lab, we will use Gazebo 11 (classic) for the simulations</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117" y="509161"/>
            <a:ext cx="2771333" cy="2700594"/>
          </a:xfrm>
          <a:prstGeom prst="rect">
            <a:avLst/>
          </a:prstGeom>
          <a:ln>
            <a:solidFill>
              <a:schemeClr val="accent1"/>
            </a:solidFill>
          </a:ln>
        </p:spPr>
      </p:pic>
      <p:pic>
        <p:nvPicPr>
          <p:cNvPr id="1026" name="Picture 2" descr="Gazebo Logo PNG Vector (EPS)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175" y="1266547"/>
            <a:ext cx="1197027" cy="14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450" y="3328315"/>
            <a:ext cx="5893483" cy="3265815"/>
          </a:xfrm>
          <a:prstGeom prst="rect">
            <a:avLst/>
          </a:prstGeom>
        </p:spPr>
      </p:pic>
      <p:pic>
        <p:nvPicPr>
          <p:cNvPr id="9" name="Picture 8"/>
          <p:cNvPicPr>
            <a:picLocks noChangeAspect="1"/>
          </p:cNvPicPr>
          <p:nvPr/>
        </p:nvPicPr>
        <p:blipFill>
          <a:blip r:embed="rId5"/>
          <a:stretch>
            <a:fillRect/>
          </a:stretch>
        </p:blipFill>
        <p:spPr>
          <a:xfrm>
            <a:off x="10009521" y="509161"/>
            <a:ext cx="1968244" cy="2680509"/>
          </a:xfrm>
          <a:prstGeom prst="rect">
            <a:avLst/>
          </a:prstGeom>
          <a:ln>
            <a:solidFill>
              <a:schemeClr val="tx1"/>
            </a:solidFill>
          </a:ln>
        </p:spPr>
      </p:pic>
    </p:spTree>
    <p:extLst>
      <p:ext uri="{BB962C8B-B14F-4D97-AF65-F5344CB8AC3E}">
        <p14:creationId xmlns:p14="http://schemas.microsoft.com/office/powerpoint/2010/main" val="1722985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Gazebo Simulator</a:t>
            </a:r>
            <a:endParaRPr lang="en-US" sz="4400" cap="none" dirty="0">
              <a:solidFill>
                <a:srgbClr val="4D1434"/>
              </a:solidFill>
            </a:endParaRPr>
          </a:p>
        </p:txBody>
      </p:sp>
      <p:sp>
        <p:nvSpPr>
          <p:cNvPr id="15" name="Title 1"/>
          <p:cNvSpPr txBox="1">
            <a:spLocks/>
          </p:cNvSpPr>
          <p:nvPr/>
        </p:nvSpPr>
        <p:spPr>
          <a:xfrm>
            <a:off x="548640" y="1153551"/>
            <a:ext cx="10508565" cy="4839286"/>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To install Gazebo, open the terminal and type the following command:</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Once installed, run Gazebo from the installed software or with the following terminal command:</a:t>
            </a: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Complete installation instructions can be found on the official Gazebo documentation:</a:t>
            </a:r>
          </a:p>
        </p:txBody>
      </p:sp>
      <p:sp>
        <p:nvSpPr>
          <p:cNvPr id="5" name="Title 1"/>
          <p:cNvSpPr txBox="1">
            <a:spLocks/>
          </p:cNvSpPr>
          <p:nvPr/>
        </p:nvSpPr>
        <p:spPr>
          <a:xfrm>
            <a:off x="1153550" y="4934745"/>
            <a:ext cx="9791115" cy="759658"/>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solidFill>
                  <a:srgbClr val="40619D"/>
                </a:solidFill>
                <a:latin typeface="Courier New" panose="02070309020205020404" pitchFamily="49" charset="0"/>
                <a:cs typeface="Courier New" panose="02070309020205020404" pitchFamily="49" charset="0"/>
              </a:rPr>
              <a:t>https://classic.gazebosim.org/tutorials?tut=install_ubuntu&amp;ver=11.0</a:t>
            </a:r>
          </a:p>
        </p:txBody>
      </p:sp>
      <p:sp>
        <p:nvSpPr>
          <p:cNvPr id="6" name="Title 1"/>
          <p:cNvSpPr txBox="1">
            <a:spLocks/>
          </p:cNvSpPr>
          <p:nvPr/>
        </p:nvSpPr>
        <p:spPr>
          <a:xfrm>
            <a:off x="1153551" y="3112989"/>
            <a:ext cx="6654019" cy="49236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srgbClr val="40619D"/>
                </a:solidFill>
                <a:latin typeface="Courier New" panose="02070309020205020404" pitchFamily="49" charset="0"/>
                <a:cs typeface="Courier New" panose="02070309020205020404" pitchFamily="49" charset="0"/>
              </a:rPr>
              <a:t>gazebo</a:t>
            </a:r>
            <a:endParaRPr lang="en-US" sz="2400" cap="none" dirty="0">
              <a:solidFill>
                <a:srgbClr val="40619D"/>
              </a:solidFill>
              <a:latin typeface="Courier New" panose="02070309020205020404" pitchFamily="49" charset="0"/>
              <a:cs typeface="Courier New" panose="02070309020205020404" pitchFamily="49" charset="0"/>
            </a:endParaRPr>
          </a:p>
        </p:txBody>
      </p:sp>
      <p:sp>
        <p:nvSpPr>
          <p:cNvPr id="7" name="Title 1"/>
          <p:cNvSpPr txBox="1">
            <a:spLocks/>
          </p:cNvSpPr>
          <p:nvPr/>
        </p:nvSpPr>
        <p:spPr>
          <a:xfrm>
            <a:off x="1153550" y="1703868"/>
            <a:ext cx="7343336" cy="49236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solidFill>
                  <a:srgbClr val="40619D"/>
                </a:solidFill>
                <a:latin typeface="Courier New" panose="02070309020205020404" pitchFamily="49" charset="0"/>
                <a:cs typeface="Courier New" panose="02070309020205020404" pitchFamily="49" charset="0"/>
              </a:rPr>
              <a:t>curl -</a:t>
            </a:r>
            <a:r>
              <a:rPr lang="en-US" sz="2400" cap="none" dirty="0" err="1">
                <a:solidFill>
                  <a:srgbClr val="40619D"/>
                </a:solidFill>
                <a:latin typeface="Courier New" panose="02070309020205020404" pitchFamily="49" charset="0"/>
                <a:cs typeface="Courier New" panose="02070309020205020404" pitchFamily="49" charset="0"/>
              </a:rPr>
              <a:t>sSL</a:t>
            </a:r>
            <a:r>
              <a:rPr lang="en-US" sz="2400" cap="none" dirty="0">
                <a:solidFill>
                  <a:srgbClr val="40619D"/>
                </a:solidFill>
                <a:latin typeface="Courier New" panose="02070309020205020404" pitchFamily="49" charset="0"/>
                <a:cs typeface="Courier New" panose="02070309020205020404" pitchFamily="49" charset="0"/>
              </a:rPr>
              <a:t> http://get.gazebosim.org | </a:t>
            </a:r>
            <a:r>
              <a:rPr lang="en-US" sz="2400" cap="none" dirty="0" err="1">
                <a:solidFill>
                  <a:srgbClr val="40619D"/>
                </a:solidFill>
                <a:latin typeface="Courier New" panose="02070309020205020404" pitchFamily="49" charset="0"/>
                <a:cs typeface="Courier New" panose="02070309020205020404" pitchFamily="49" charset="0"/>
              </a:rPr>
              <a:t>sh</a:t>
            </a:r>
            <a:endParaRPr lang="en-US" sz="2400" cap="none" dirty="0">
              <a:solidFill>
                <a:srgbClr val="40619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0309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396536"/>
            <a:ext cx="5521903" cy="6225828"/>
          </a:xfrm>
          <a:prstGeom prst="rect">
            <a:avLst/>
          </a:prstGeom>
        </p:spPr>
      </p:pic>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Example - NeuronBot2</a:t>
            </a:r>
          </a:p>
        </p:txBody>
      </p:sp>
      <p:sp>
        <p:nvSpPr>
          <p:cNvPr id="15" name="Title 1"/>
          <p:cNvSpPr txBox="1">
            <a:spLocks/>
          </p:cNvSpPr>
          <p:nvPr/>
        </p:nvSpPr>
        <p:spPr>
          <a:xfrm>
            <a:off x="548640" y="1153550"/>
            <a:ext cx="5767753" cy="523318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NeuronBot2 is the latest version of </a:t>
            </a:r>
            <a:r>
              <a:rPr lang="en-US" sz="2400" cap="none" dirty="0" err="1" smtClean="0">
                <a:solidFill>
                  <a:prstClr val="black"/>
                </a:solidFill>
                <a:cs typeface="Courier New" panose="02070309020205020404" pitchFamily="49" charset="0"/>
              </a:rPr>
              <a:t>NeuronBot</a:t>
            </a:r>
            <a:r>
              <a:rPr lang="en-US" sz="2400" cap="none" dirty="0" smtClean="0">
                <a:solidFill>
                  <a:prstClr val="black"/>
                </a:solidFill>
                <a:cs typeface="Courier New" panose="02070309020205020404" pitchFamily="49" charset="0"/>
              </a:rPr>
              <a:t> created by </a:t>
            </a:r>
            <a:r>
              <a:rPr lang="en-US" sz="2400" cap="none" dirty="0" err="1" smtClean="0">
                <a:solidFill>
                  <a:prstClr val="black"/>
                </a:solidFill>
                <a:cs typeface="Courier New" panose="02070309020205020404" pitchFamily="49" charset="0"/>
              </a:rPr>
              <a:t>Adlink</a:t>
            </a: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NeuronBot2 has support for both ROS1 and ROS2 (including Humble)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The NeuronBot2 repository can be found on GitHub which contains packages for testing, simulation, navigation as well as controlling the hardware</a:t>
            </a:r>
          </a:p>
          <a:p>
            <a:pPr marL="342900" indent="-342900">
              <a:buFont typeface="Arial" panose="020B0604020202020204" pitchFamily="34" charset="0"/>
              <a:buChar char="•"/>
            </a:pPr>
            <a:r>
              <a:rPr lang="en-US" sz="2400" cap="none" dirty="0" smtClean="0">
                <a:solidFill>
                  <a:prstClr val="black"/>
                </a:solidFill>
                <a:cs typeface="Courier New" panose="02070309020205020404" pitchFamily="49" charset="0"/>
              </a:rPr>
              <a:t>We can </a:t>
            </a:r>
            <a:r>
              <a:rPr lang="en-US" sz="2400" b="1" cap="none" dirty="0" smtClean="0">
                <a:solidFill>
                  <a:prstClr val="black"/>
                </a:solidFill>
                <a:cs typeface="Courier New" panose="02070309020205020404" pitchFamily="49" charset="0"/>
              </a:rPr>
              <a:t>clone</a:t>
            </a:r>
            <a:r>
              <a:rPr lang="en-US" sz="2400" cap="none" dirty="0" smtClean="0">
                <a:solidFill>
                  <a:prstClr val="black"/>
                </a:solidFill>
                <a:cs typeface="Courier New" panose="02070309020205020404" pitchFamily="49" charset="0"/>
              </a:rPr>
              <a:t> the package into our workspace in order to use it for simulations</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spTree>
    <p:extLst>
      <p:ext uri="{BB962C8B-B14F-4D97-AF65-F5344CB8AC3E}">
        <p14:creationId xmlns:p14="http://schemas.microsoft.com/office/powerpoint/2010/main" val="72617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Example – TurtleBot3</a:t>
            </a:r>
            <a:endParaRPr lang="en-US" sz="4400" cap="none" dirty="0" smtClean="0">
              <a:solidFill>
                <a:srgbClr val="4D1434"/>
              </a:solidFill>
            </a:endParaRPr>
          </a:p>
        </p:txBody>
      </p:sp>
      <p:sp>
        <p:nvSpPr>
          <p:cNvPr id="15" name="Title 1"/>
          <p:cNvSpPr txBox="1">
            <a:spLocks/>
          </p:cNvSpPr>
          <p:nvPr/>
        </p:nvSpPr>
        <p:spPr>
          <a:xfrm>
            <a:off x="548640" y="1153550"/>
            <a:ext cx="3794760" cy="5233181"/>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Turtle Bot 3 </a:t>
            </a:r>
            <a:r>
              <a:rPr lang="en-US" sz="2400" cap="none" dirty="0">
                <a:solidFill>
                  <a:prstClr val="black"/>
                </a:solidFill>
                <a:cs typeface="Courier New" panose="02070309020205020404" pitchFamily="49" charset="0"/>
              </a:rPr>
              <a:t>is a </a:t>
            </a:r>
            <a:r>
              <a:rPr lang="en-US" sz="2400" cap="none" dirty="0" smtClean="0">
                <a:solidFill>
                  <a:prstClr val="black"/>
                </a:solidFill>
                <a:cs typeface="Courier New" panose="02070309020205020404" pitchFamily="49" charset="0"/>
              </a:rPr>
              <a:t>compact, programmable mobile </a:t>
            </a:r>
            <a:r>
              <a:rPr lang="en-US" sz="2400" cap="none" dirty="0">
                <a:solidFill>
                  <a:prstClr val="black"/>
                </a:solidFill>
                <a:cs typeface="Courier New" panose="02070309020205020404" pitchFamily="49" charset="0"/>
              </a:rPr>
              <a:t>robot </a:t>
            </a:r>
            <a:r>
              <a:rPr lang="en-US" sz="2400" cap="none" dirty="0" smtClean="0">
                <a:solidFill>
                  <a:prstClr val="black"/>
                </a:solidFill>
                <a:cs typeface="Courier New" panose="02070309020205020404" pitchFamily="49" charset="0"/>
              </a:rPr>
              <a:t>available for </a:t>
            </a:r>
            <a:r>
              <a:rPr lang="en-US" sz="2400" cap="none" dirty="0">
                <a:solidFill>
                  <a:prstClr val="black"/>
                </a:solidFill>
                <a:cs typeface="Courier New" panose="02070309020205020404" pitchFamily="49" charset="0"/>
              </a:rPr>
              <a:t>use </a:t>
            </a:r>
            <a:r>
              <a:rPr lang="en-US" sz="2400" cap="none" dirty="0" smtClean="0">
                <a:solidFill>
                  <a:prstClr val="black"/>
                </a:solidFill>
                <a:cs typeface="Courier New" panose="02070309020205020404" pitchFamily="49" charset="0"/>
              </a:rPr>
              <a:t>in the domains of </a:t>
            </a:r>
            <a:r>
              <a:rPr lang="en-US" sz="2400" cap="none" dirty="0">
                <a:solidFill>
                  <a:prstClr val="black"/>
                </a:solidFill>
                <a:cs typeface="Courier New" panose="02070309020205020404" pitchFamily="49" charset="0"/>
              </a:rPr>
              <a:t>education, research, hobby, and </a:t>
            </a:r>
            <a:r>
              <a:rPr lang="en-US" sz="2400" cap="none" dirty="0" smtClean="0">
                <a:solidFill>
                  <a:prstClr val="black"/>
                </a:solidFill>
                <a:cs typeface="Courier New" panose="02070309020205020404" pitchFamily="49" charset="0"/>
              </a:rPr>
              <a:t>prototyping.</a:t>
            </a:r>
          </a:p>
          <a:p>
            <a:endParaRPr lang="en-US" sz="2400" cap="none" dirty="0">
              <a:solidFill>
                <a:prstClr val="black"/>
              </a:solidFill>
              <a:cs typeface="Courier New" panose="02070309020205020404" pitchFamily="49" charset="0"/>
            </a:endParaRPr>
          </a:p>
          <a:p>
            <a:r>
              <a:rPr lang="en-US" sz="2400" cap="none" dirty="0" smtClean="0">
                <a:solidFill>
                  <a:prstClr val="black"/>
                </a:solidFill>
                <a:cs typeface="Courier New" panose="02070309020205020404" pitchFamily="49" charset="0"/>
              </a:rPr>
              <a:t>It consists of various models such as Burger type, Waffle type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6886"/>
          <a:stretch/>
        </p:blipFill>
        <p:spPr>
          <a:xfrm>
            <a:off x="4343400" y="860361"/>
            <a:ext cx="7447485" cy="5795411"/>
          </a:xfrm>
          <a:prstGeom prst="rect">
            <a:avLst/>
          </a:prstGeom>
        </p:spPr>
      </p:pic>
    </p:spTree>
    <p:extLst>
      <p:ext uri="{BB962C8B-B14F-4D97-AF65-F5344CB8AC3E}">
        <p14:creationId xmlns:p14="http://schemas.microsoft.com/office/powerpoint/2010/main" val="143352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smtClean="0">
                <a:solidFill>
                  <a:srgbClr val="4D1434"/>
                </a:solidFill>
              </a:rPr>
              <a:t>Gazebo Models</a:t>
            </a:r>
            <a:endParaRPr lang="en-US" sz="4400" cap="none" dirty="0">
              <a:solidFill>
                <a:srgbClr val="4D1434"/>
              </a:solidFill>
            </a:endParaRPr>
          </a:p>
        </p:txBody>
      </p:sp>
      <p:sp>
        <p:nvSpPr>
          <p:cNvPr id="15" name="Title 1"/>
          <p:cNvSpPr txBox="1">
            <a:spLocks/>
          </p:cNvSpPr>
          <p:nvPr/>
        </p:nvSpPr>
        <p:spPr>
          <a:xfrm>
            <a:off x="548641" y="1153550"/>
            <a:ext cx="4343639" cy="5403635"/>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A package may contain several different models of a robot. For example, the NeuronBot2 package </a:t>
            </a:r>
            <a:r>
              <a:rPr lang="en-US" sz="2400" cap="none" dirty="0" smtClean="0">
                <a:solidFill>
                  <a:prstClr val="black"/>
                </a:solidFill>
                <a:cs typeface="Courier New" panose="02070309020205020404" pitchFamily="49" charset="0"/>
              </a:rPr>
              <a:t>contains 3 </a:t>
            </a:r>
            <a:r>
              <a:rPr lang="en-US" sz="2400" cap="none" dirty="0" smtClean="0">
                <a:solidFill>
                  <a:prstClr val="black"/>
                </a:solidFill>
                <a:cs typeface="Courier New" panose="02070309020205020404" pitchFamily="49" charset="0"/>
              </a:rPr>
              <a:t>models:</a:t>
            </a:r>
          </a:p>
          <a:p>
            <a:pPr marL="914400" lvl="1" indent="-457200">
              <a:buFont typeface="+mj-lt"/>
              <a:buAutoNum type="arabicPeriod"/>
            </a:pPr>
            <a:r>
              <a:rPr lang="en-US" sz="2400" cap="none" dirty="0" smtClean="0">
                <a:solidFill>
                  <a:prstClr val="black"/>
                </a:solidFill>
                <a:cs typeface="Courier New" panose="02070309020205020404" pitchFamily="49" charset="0"/>
              </a:rPr>
              <a:t>No camera</a:t>
            </a:r>
          </a:p>
          <a:p>
            <a:pPr marL="914400" lvl="1" indent="-457200">
              <a:buFont typeface="+mj-lt"/>
              <a:buAutoNum type="arabicPeriod"/>
            </a:pPr>
            <a:r>
              <a:rPr lang="en-US" sz="2400" cap="none" dirty="0" smtClean="0">
                <a:solidFill>
                  <a:prstClr val="black"/>
                </a:solidFill>
                <a:cs typeface="Courier New" panose="02070309020205020404" pitchFamily="49" charset="0"/>
              </a:rPr>
              <a:t>Camera </a:t>
            </a:r>
            <a:r>
              <a:rPr lang="en-US" sz="2400" cap="none" dirty="0" smtClean="0">
                <a:solidFill>
                  <a:prstClr val="black"/>
                </a:solidFill>
                <a:cs typeface="Courier New" panose="02070309020205020404" pitchFamily="49" charset="0"/>
              </a:rPr>
              <a:t>on front</a:t>
            </a:r>
          </a:p>
          <a:p>
            <a:pPr marL="914400" lvl="1" indent="-457200">
              <a:buFont typeface="+mj-lt"/>
              <a:buAutoNum type="arabicPeriod"/>
            </a:pPr>
            <a:r>
              <a:rPr lang="en-US" sz="2400" cap="none" dirty="0" smtClean="0">
                <a:solidFill>
                  <a:prstClr val="black"/>
                </a:solidFill>
                <a:cs typeface="Courier New" panose="02070309020205020404" pitchFamily="49" charset="0"/>
              </a:rPr>
              <a:t>Camera on top</a:t>
            </a:r>
          </a:p>
          <a:p>
            <a:endParaRPr lang="en-US" sz="2400" cap="none" dirty="0" smtClean="0">
              <a:solidFill>
                <a:prstClr val="black"/>
              </a:solidFill>
              <a:cs typeface="Courier New" panose="02070309020205020404" pitchFamily="49" charset="0"/>
            </a:endParaRPr>
          </a:p>
          <a:p>
            <a:r>
              <a:rPr lang="en-US" sz="2400" cap="none" dirty="0" smtClean="0">
                <a:solidFill>
                  <a:prstClr val="black"/>
                </a:solidFill>
                <a:cs typeface="Courier New" panose="02070309020205020404" pitchFamily="49" charset="0"/>
              </a:rPr>
              <a:t>They all have the same name in the Insert tab of Gazebo but are actually different models that can be spawned separately in the environment</a:t>
            </a: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843" y="569849"/>
            <a:ext cx="6638900" cy="5987336"/>
          </a:xfrm>
          <a:prstGeom prst="rect">
            <a:avLst/>
          </a:prstGeom>
          <a:ln w="28575">
            <a:solidFill>
              <a:schemeClr val="tx1"/>
            </a:solidFill>
          </a:ln>
        </p:spPr>
      </p:pic>
      <p:sp>
        <p:nvSpPr>
          <p:cNvPr id="6" name="Rectangle 5"/>
          <p:cNvSpPr/>
          <p:nvPr/>
        </p:nvSpPr>
        <p:spPr>
          <a:xfrm>
            <a:off x="6092099" y="3514777"/>
            <a:ext cx="1726218" cy="24753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 name="Rectangle 7"/>
          <p:cNvSpPr/>
          <p:nvPr/>
        </p:nvSpPr>
        <p:spPr>
          <a:xfrm>
            <a:off x="6092099" y="3823529"/>
            <a:ext cx="1726218" cy="247531"/>
          </a:xfrm>
          <a:prstGeom prst="rect">
            <a:avLst/>
          </a:prstGeom>
          <a:no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 name="Rectangle 8"/>
          <p:cNvSpPr/>
          <p:nvPr/>
        </p:nvSpPr>
        <p:spPr>
          <a:xfrm>
            <a:off x="6092099" y="4132701"/>
            <a:ext cx="1726218" cy="247531"/>
          </a:xfrm>
          <a:prstGeom prst="rect">
            <a:avLst/>
          </a:prstGeom>
          <a:noFill/>
          <a:ln w="38100">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 name="Title 1"/>
          <p:cNvSpPr txBox="1">
            <a:spLocks/>
          </p:cNvSpPr>
          <p:nvPr/>
        </p:nvSpPr>
        <p:spPr>
          <a:xfrm>
            <a:off x="7901049" y="3407451"/>
            <a:ext cx="1932732" cy="47278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smtClean="0">
                <a:solidFill>
                  <a:srgbClr val="FFFF00"/>
                </a:solidFill>
                <a:cs typeface="Courier New" panose="02070309020205020404" pitchFamily="49" charset="0"/>
              </a:rPr>
              <a:t>No camera</a:t>
            </a:r>
          </a:p>
          <a:p>
            <a:pPr marL="342900" indent="-342900">
              <a:buFont typeface="Arial" panose="020B0604020202020204" pitchFamily="34" charset="0"/>
              <a:buChar char="•"/>
            </a:pPr>
            <a:endParaRPr lang="en-US" sz="2400" cap="none" dirty="0" smtClean="0">
              <a:solidFill>
                <a:srgbClr val="FFFF00"/>
              </a:solidFill>
              <a:cs typeface="Courier New" panose="02070309020205020404" pitchFamily="49" charset="0"/>
            </a:endParaRPr>
          </a:p>
        </p:txBody>
      </p:sp>
      <p:sp>
        <p:nvSpPr>
          <p:cNvPr id="11" name="Title 1"/>
          <p:cNvSpPr txBox="1">
            <a:spLocks/>
          </p:cNvSpPr>
          <p:nvPr/>
        </p:nvSpPr>
        <p:spPr>
          <a:xfrm>
            <a:off x="7901049" y="3729510"/>
            <a:ext cx="3328164" cy="47278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smtClean="0">
                <a:solidFill>
                  <a:srgbClr val="00FFFF"/>
                </a:solidFill>
                <a:cs typeface="Courier New" panose="02070309020205020404" pitchFamily="49" charset="0"/>
              </a:rPr>
              <a:t>Camera on front</a:t>
            </a:r>
          </a:p>
          <a:p>
            <a:pPr marL="342900" indent="-342900">
              <a:buFont typeface="Arial" panose="020B0604020202020204" pitchFamily="34" charset="0"/>
              <a:buChar char="•"/>
            </a:pPr>
            <a:endParaRPr lang="en-US" sz="2400" cap="none" dirty="0" smtClean="0">
              <a:solidFill>
                <a:srgbClr val="00FFFF"/>
              </a:solidFill>
              <a:cs typeface="Courier New" panose="02070309020205020404" pitchFamily="49" charset="0"/>
            </a:endParaRPr>
          </a:p>
        </p:txBody>
      </p:sp>
      <p:sp>
        <p:nvSpPr>
          <p:cNvPr id="12" name="Title 1"/>
          <p:cNvSpPr txBox="1">
            <a:spLocks/>
          </p:cNvSpPr>
          <p:nvPr/>
        </p:nvSpPr>
        <p:spPr>
          <a:xfrm>
            <a:off x="7901049" y="4051571"/>
            <a:ext cx="2700875" cy="472789"/>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smtClean="0">
                <a:solidFill>
                  <a:srgbClr val="66FF66"/>
                </a:solidFill>
                <a:cs typeface="Courier New" panose="02070309020205020404" pitchFamily="49" charset="0"/>
              </a:rPr>
              <a:t>Camera on top</a:t>
            </a:r>
          </a:p>
          <a:p>
            <a:pPr marL="342900" indent="-342900">
              <a:buFont typeface="Arial" panose="020B0604020202020204" pitchFamily="34" charset="0"/>
              <a:buChar char="•"/>
            </a:pPr>
            <a:endParaRPr lang="en-US" sz="2400" cap="none" dirty="0" smtClean="0">
              <a:solidFill>
                <a:srgbClr val="66FF66"/>
              </a:solidFill>
              <a:cs typeface="Courier New" panose="02070309020205020404" pitchFamily="49" charset="0"/>
            </a:endParaRPr>
          </a:p>
        </p:txBody>
      </p:sp>
    </p:spTree>
    <p:extLst>
      <p:ext uri="{BB962C8B-B14F-4D97-AF65-F5344CB8AC3E}">
        <p14:creationId xmlns:p14="http://schemas.microsoft.com/office/powerpoint/2010/main" val="3018061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548640" y="295425"/>
            <a:ext cx="9397218" cy="70338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smtClean="0">
                <a:solidFill>
                  <a:srgbClr val="4D1434"/>
                </a:solidFill>
              </a:rPr>
              <a:t>Laser and Camera</a:t>
            </a:r>
            <a:endParaRPr lang="en-US" sz="4400" cap="none" dirty="0">
              <a:solidFill>
                <a:srgbClr val="4D1434"/>
              </a:solidFill>
            </a:endParaRPr>
          </a:p>
        </p:txBody>
      </p:sp>
      <p:sp>
        <p:nvSpPr>
          <p:cNvPr id="15" name="Title 1"/>
          <p:cNvSpPr txBox="1">
            <a:spLocks/>
          </p:cNvSpPr>
          <p:nvPr/>
        </p:nvSpPr>
        <p:spPr>
          <a:xfrm>
            <a:off x="562708" y="1097279"/>
            <a:ext cx="10958732" cy="506438"/>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smtClean="0">
                <a:solidFill>
                  <a:prstClr val="black"/>
                </a:solidFill>
                <a:cs typeface="Courier New" panose="02070309020205020404" pitchFamily="49" charset="0"/>
              </a:rPr>
              <a:t>A robot may contain </a:t>
            </a:r>
            <a:r>
              <a:rPr lang="en-US" sz="2400" cap="none" dirty="0" smtClean="0">
                <a:solidFill>
                  <a:prstClr val="black"/>
                </a:solidFill>
                <a:cs typeface="Courier New" panose="02070309020205020404" pitchFamily="49" charset="0"/>
              </a:rPr>
              <a:t>a camera and a laser range finder</a:t>
            </a: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a:p>
            <a:pPr marL="342900" indent="-342900">
              <a:buFont typeface="Arial" panose="020B0604020202020204" pitchFamily="34" charset="0"/>
              <a:buChar char="•"/>
            </a:pPr>
            <a:endParaRPr lang="en-US" sz="2400" cap="none" dirty="0" smtClean="0">
              <a:solidFill>
                <a:prstClr val="black"/>
              </a:solidFill>
              <a:cs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66" y="1688681"/>
            <a:ext cx="9379633" cy="4958285"/>
          </a:xfrm>
          <a:prstGeom prst="rect">
            <a:avLst/>
          </a:prstGeom>
          <a:ln w="28575">
            <a:solidFill>
              <a:schemeClr val="accent1"/>
            </a:solidFill>
          </a:ln>
        </p:spPr>
      </p:pic>
    </p:spTree>
    <p:extLst>
      <p:ext uri="{BB962C8B-B14F-4D97-AF65-F5344CB8AC3E}">
        <p14:creationId xmlns:p14="http://schemas.microsoft.com/office/powerpoint/2010/main" val="1903776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3175</TotalTime>
  <Words>1262</Words>
  <Application>Microsoft Office PowerPoint</Application>
  <PresentationFormat>Widescreen</PresentationFormat>
  <Paragraphs>196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 Math</vt:lpstr>
      <vt:lpstr>Courier New</vt:lpstr>
      <vt:lpstr>Gill Sans MT</vt:lpstr>
      <vt:lpstr>Wingdings 2</vt:lpstr>
      <vt:lpstr>Dividend</vt:lpstr>
      <vt:lpstr>Robotics Lab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Munadi Sial</cp:lastModifiedBy>
  <cp:revision>743</cp:revision>
  <dcterms:created xsi:type="dcterms:W3CDTF">2022-08-25T07:12:22Z</dcterms:created>
  <dcterms:modified xsi:type="dcterms:W3CDTF">2024-03-03T18:30:19Z</dcterms:modified>
</cp:coreProperties>
</file>