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32" r:id="rId2"/>
  </p:sldMasterIdLst>
  <p:notesMasterIdLst>
    <p:notesMasterId r:id="rId39"/>
  </p:notesMasterIdLst>
  <p:handoutMasterIdLst>
    <p:handoutMasterId r:id="rId40"/>
  </p:handoutMasterIdLst>
  <p:sldIdLst>
    <p:sldId id="427" r:id="rId3"/>
    <p:sldId id="258" r:id="rId4"/>
    <p:sldId id="257" r:id="rId5"/>
    <p:sldId id="497" r:id="rId6"/>
    <p:sldId id="478" r:id="rId7"/>
    <p:sldId id="502" r:id="rId8"/>
    <p:sldId id="362" r:id="rId9"/>
    <p:sldId id="498" r:id="rId10"/>
    <p:sldId id="266" r:id="rId11"/>
    <p:sldId id="260" r:id="rId12"/>
    <p:sldId id="354" r:id="rId13"/>
    <p:sldId id="456" r:id="rId14"/>
    <p:sldId id="499" r:id="rId15"/>
    <p:sldId id="500" r:id="rId16"/>
    <p:sldId id="488" r:id="rId17"/>
    <p:sldId id="490" r:id="rId18"/>
    <p:sldId id="489" r:id="rId19"/>
    <p:sldId id="503" r:id="rId20"/>
    <p:sldId id="493" r:id="rId21"/>
    <p:sldId id="504" r:id="rId22"/>
    <p:sldId id="505" r:id="rId23"/>
    <p:sldId id="506" r:id="rId24"/>
    <p:sldId id="464" r:id="rId25"/>
    <p:sldId id="459" r:id="rId26"/>
    <p:sldId id="448" r:id="rId27"/>
    <p:sldId id="454" r:id="rId28"/>
    <p:sldId id="455" r:id="rId29"/>
    <p:sldId id="458" r:id="rId30"/>
    <p:sldId id="507" r:id="rId31"/>
    <p:sldId id="508" r:id="rId32"/>
    <p:sldId id="509" r:id="rId33"/>
    <p:sldId id="510" r:id="rId34"/>
    <p:sldId id="511" r:id="rId35"/>
    <p:sldId id="492" r:id="rId36"/>
    <p:sldId id="491" r:id="rId37"/>
    <p:sldId id="47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5805F2A-42C8-D9E9-EF79-CD5477749611}" name="Bostan  Khan" initials="BK" userId="S::bkhan.mscs19seecs@student.nust.edu.pk::bace0ed3-4e6a-491e-9e73-ed10f1a893a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367C11-0641-4028-BBDC-E87F948F7FC3}" v="40" dt="2024-01-30T07:10:02.7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87320" autoAdjust="0"/>
  </p:normalViewPr>
  <p:slideViewPr>
    <p:cSldViewPr>
      <p:cViewPr varScale="1">
        <p:scale>
          <a:sx n="68" d="100"/>
          <a:sy n="68" d="100"/>
        </p:scale>
        <p:origin x="17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47" Type="http://schemas.microsoft.com/office/2018/10/relationships/authors" Targe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45"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stan  Khan" userId="bace0ed3-4e6a-491e-9e73-ed10f1a893a5" providerId="ADAL" clId="{7F367C11-0641-4028-BBDC-E87F948F7FC3}"/>
    <pc:docChg chg="undo custSel modSld">
      <pc:chgData name="Bostan  Khan" userId="bace0ed3-4e6a-491e-9e73-ed10f1a893a5" providerId="ADAL" clId="{7F367C11-0641-4028-BBDC-E87F948F7FC3}" dt="2024-01-30T10:39:52.842" v="139"/>
      <pc:docMkLst>
        <pc:docMk/>
      </pc:docMkLst>
      <pc:sldChg chg="modSp mod">
        <pc:chgData name="Bostan  Khan" userId="bace0ed3-4e6a-491e-9e73-ed10f1a893a5" providerId="ADAL" clId="{7F367C11-0641-4028-BBDC-E87F948F7FC3}" dt="2024-01-30T07:10:53.825" v="133" actId="20577"/>
        <pc:sldMkLst>
          <pc:docMk/>
          <pc:sldMk cId="0" sldId="260"/>
        </pc:sldMkLst>
        <pc:spChg chg="mod">
          <ac:chgData name="Bostan  Khan" userId="bace0ed3-4e6a-491e-9e73-ed10f1a893a5" providerId="ADAL" clId="{7F367C11-0641-4028-BBDC-E87F948F7FC3}" dt="2024-01-30T07:10:53.825" v="133" actId="20577"/>
          <ac:spMkLst>
            <pc:docMk/>
            <pc:sldMk cId="0" sldId="260"/>
            <ac:spMk id="6" creationId="{00000000-0000-0000-0000-000000000000}"/>
          </ac:spMkLst>
        </pc:spChg>
      </pc:sldChg>
      <pc:sldChg chg="addSp delSp modSp mod">
        <pc:chgData name="Bostan  Khan" userId="bace0ed3-4e6a-491e-9e73-ed10f1a893a5" providerId="ADAL" clId="{7F367C11-0641-4028-BBDC-E87F948F7FC3}" dt="2024-01-30T07:10:02.704" v="125" actId="27918"/>
        <pc:sldMkLst>
          <pc:docMk/>
          <pc:sldMk cId="0" sldId="266"/>
        </pc:sldMkLst>
        <pc:graphicFrameChg chg="add del mod">
          <ac:chgData name="Bostan  Khan" userId="bace0ed3-4e6a-491e-9e73-ed10f1a893a5" providerId="ADAL" clId="{7F367C11-0641-4028-BBDC-E87F948F7FC3}" dt="2024-01-30T07:07:59.558" v="62" actId="478"/>
          <ac:graphicFrameMkLst>
            <pc:docMk/>
            <pc:sldMk cId="0" sldId="266"/>
            <ac:graphicFrameMk id="3" creationId="{15D68E82-647C-C9DC-7071-77F5D44E1D21}"/>
          </ac:graphicFrameMkLst>
        </pc:graphicFrameChg>
        <pc:graphicFrameChg chg="add mod modGraphic">
          <ac:chgData name="Bostan  Khan" userId="bace0ed3-4e6a-491e-9e73-ed10f1a893a5" providerId="ADAL" clId="{7F367C11-0641-4028-BBDC-E87F948F7FC3}" dt="2024-01-30T07:09:40.616" v="114" actId="1076"/>
          <ac:graphicFrameMkLst>
            <pc:docMk/>
            <pc:sldMk cId="0" sldId="266"/>
            <ac:graphicFrameMk id="4" creationId="{28ECC352-DB74-6AF5-115E-32B62A9F81F6}"/>
          </ac:graphicFrameMkLst>
        </pc:graphicFrameChg>
        <pc:graphicFrameChg chg="add mod">
          <ac:chgData name="Bostan  Khan" userId="bace0ed3-4e6a-491e-9e73-ed10f1a893a5" providerId="ADAL" clId="{7F367C11-0641-4028-BBDC-E87F948F7FC3}" dt="2024-01-30T07:10:02.175" v="122"/>
          <ac:graphicFrameMkLst>
            <pc:docMk/>
            <pc:sldMk cId="0" sldId="266"/>
            <ac:graphicFrameMk id="6" creationId="{15D68E82-647C-C9DC-7071-77F5D44E1D21}"/>
          </ac:graphicFrameMkLst>
        </pc:graphicFrameChg>
        <pc:graphicFrameChg chg="add mod">
          <ac:chgData name="Bostan  Khan" userId="bace0ed3-4e6a-491e-9e73-ed10f1a893a5" providerId="ADAL" clId="{7F367C11-0641-4028-BBDC-E87F948F7FC3}" dt="2024-01-30T07:08:33.987" v="89"/>
          <ac:graphicFrameMkLst>
            <pc:docMk/>
            <pc:sldMk cId="0" sldId="266"/>
            <ac:graphicFrameMk id="7" creationId="{8A5B7DF2-2ED6-4506-B59C-8AA791B7C256}"/>
          </ac:graphicFrameMkLst>
        </pc:graphicFrameChg>
        <pc:graphicFrameChg chg="add mod">
          <ac:chgData name="Bostan  Khan" userId="bace0ed3-4e6a-491e-9e73-ed10f1a893a5" providerId="ADAL" clId="{7F367C11-0641-4028-BBDC-E87F948F7FC3}" dt="2024-01-30T07:09:57.153" v="121" actId="404"/>
          <ac:graphicFrameMkLst>
            <pc:docMk/>
            <pc:sldMk cId="0" sldId="266"/>
            <ac:graphicFrameMk id="8" creationId="{8A5B7DF2-2ED6-4506-B59C-8AA791B7C256}"/>
          </ac:graphicFrameMkLst>
        </pc:graphicFrameChg>
      </pc:sldChg>
      <pc:sldChg chg="addSp delSp modSp mod">
        <pc:chgData name="Bostan  Khan" userId="bace0ed3-4e6a-491e-9e73-ed10f1a893a5" providerId="ADAL" clId="{7F367C11-0641-4028-BBDC-E87F948F7FC3}" dt="2024-01-30T07:03:34.528" v="56" actId="1076"/>
        <pc:sldMkLst>
          <pc:docMk/>
          <pc:sldMk cId="0" sldId="362"/>
        </pc:sldMkLst>
        <pc:spChg chg="mod">
          <ac:chgData name="Bostan  Khan" userId="bace0ed3-4e6a-491e-9e73-ed10f1a893a5" providerId="ADAL" clId="{7F367C11-0641-4028-BBDC-E87F948F7FC3}" dt="2024-01-30T07:01:28.604" v="16" actId="1076"/>
          <ac:spMkLst>
            <pc:docMk/>
            <pc:sldMk cId="0" sldId="362"/>
            <ac:spMk id="2" creationId="{00000000-0000-0000-0000-000000000000}"/>
          </ac:spMkLst>
        </pc:spChg>
        <pc:spChg chg="add del mod">
          <ac:chgData name="Bostan  Khan" userId="bace0ed3-4e6a-491e-9e73-ed10f1a893a5" providerId="ADAL" clId="{7F367C11-0641-4028-BBDC-E87F948F7FC3}" dt="2024-01-30T07:01:22.137" v="14"/>
          <ac:spMkLst>
            <pc:docMk/>
            <pc:sldMk cId="0" sldId="362"/>
            <ac:spMk id="3" creationId="{00000000-0000-0000-0000-000000000000}"/>
          </ac:spMkLst>
        </pc:spChg>
        <pc:spChg chg="mod">
          <ac:chgData name="Bostan  Khan" userId="bace0ed3-4e6a-491e-9e73-ed10f1a893a5" providerId="ADAL" clId="{7F367C11-0641-4028-BBDC-E87F948F7FC3}" dt="2024-01-30T07:02:16.089" v="34" actId="1076"/>
          <ac:spMkLst>
            <pc:docMk/>
            <pc:sldMk cId="0" sldId="362"/>
            <ac:spMk id="4" creationId="{00000000-0000-0000-0000-000000000000}"/>
          </ac:spMkLst>
        </pc:spChg>
        <pc:spChg chg="mod">
          <ac:chgData name="Bostan  Khan" userId="bace0ed3-4e6a-491e-9e73-ed10f1a893a5" providerId="ADAL" clId="{7F367C11-0641-4028-BBDC-E87F948F7FC3}" dt="2024-01-30T07:01:28.604" v="16" actId="1076"/>
          <ac:spMkLst>
            <pc:docMk/>
            <pc:sldMk cId="0" sldId="362"/>
            <ac:spMk id="5" creationId="{00000000-0000-0000-0000-000000000000}"/>
          </ac:spMkLst>
        </pc:spChg>
        <pc:spChg chg="mod">
          <ac:chgData name="Bostan  Khan" userId="bace0ed3-4e6a-491e-9e73-ed10f1a893a5" providerId="ADAL" clId="{7F367C11-0641-4028-BBDC-E87F948F7FC3}" dt="2024-01-30T07:02:28.400" v="40" actId="1076"/>
          <ac:spMkLst>
            <pc:docMk/>
            <pc:sldMk cId="0" sldId="362"/>
            <ac:spMk id="6" creationId="{00000000-0000-0000-0000-000000000000}"/>
          </ac:spMkLst>
        </pc:spChg>
        <pc:spChg chg="del mod">
          <ac:chgData name="Bostan  Khan" userId="bace0ed3-4e6a-491e-9e73-ed10f1a893a5" providerId="ADAL" clId="{7F367C11-0641-4028-BBDC-E87F948F7FC3}" dt="2024-01-30T07:02:09.207" v="31" actId="478"/>
          <ac:spMkLst>
            <pc:docMk/>
            <pc:sldMk cId="0" sldId="362"/>
            <ac:spMk id="7" creationId="{00000000-0000-0000-0000-000000000000}"/>
          </ac:spMkLst>
        </pc:spChg>
        <pc:spChg chg="add del mod">
          <ac:chgData name="Bostan  Khan" userId="bace0ed3-4e6a-491e-9e73-ed10f1a893a5" providerId="ADAL" clId="{7F367C11-0641-4028-BBDC-E87F948F7FC3}" dt="2024-01-30T07:02:11.010" v="32" actId="478"/>
          <ac:spMkLst>
            <pc:docMk/>
            <pc:sldMk cId="0" sldId="362"/>
            <ac:spMk id="14" creationId="{C6A3E3D3-A14E-A405-45CD-63216A0411C7}"/>
          </ac:spMkLst>
        </pc:spChg>
        <pc:graphicFrameChg chg="add mod">
          <ac:chgData name="Bostan  Khan" userId="bace0ed3-4e6a-491e-9e73-ed10f1a893a5" providerId="ADAL" clId="{7F367C11-0641-4028-BBDC-E87F948F7FC3}" dt="2024-01-30T07:01:12.320" v="0"/>
          <ac:graphicFrameMkLst>
            <pc:docMk/>
            <pc:sldMk cId="0" sldId="362"/>
            <ac:graphicFrameMk id="8" creationId="{4F02C89F-E391-4B19-3098-D70BC9ECEA01}"/>
          </ac:graphicFrameMkLst>
        </pc:graphicFrameChg>
        <pc:graphicFrameChg chg="add mod">
          <ac:chgData name="Bostan  Khan" userId="bace0ed3-4e6a-491e-9e73-ed10f1a893a5" providerId="ADAL" clId="{7F367C11-0641-4028-BBDC-E87F948F7FC3}" dt="2024-01-30T07:01:18.646" v="13"/>
          <ac:graphicFrameMkLst>
            <pc:docMk/>
            <pc:sldMk cId="0" sldId="362"/>
            <ac:graphicFrameMk id="9" creationId="{6A998BA5-80D1-2BBF-1581-BA1ED530446C}"/>
          </ac:graphicFrameMkLst>
        </pc:graphicFrameChg>
        <pc:graphicFrameChg chg="add mod modGraphic">
          <ac:chgData name="Bostan  Khan" userId="bace0ed3-4e6a-491e-9e73-ed10f1a893a5" providerId="ADAL" clId="{7F367C11-0641-4028-BBDC-E87F948F7FC3}" dt="2024-01-30T07:03:31.199" v="55" actId="1076"/>
          <ac:graphicFrameMkLst>
            <pc:docMk/>
            <pc:sldMk cId="0" sldId="362"/>
            <ac:graphicFrameMk id="10" creationId="{69CCCC6C-4E89-5936-C2D2-CA22FD05CA38}"/>
          </ac:graphicFrameMkLst>
        </pc:graphicFrameChg>
        <pc:graphicFrameChg chg="add mod">
          <ac:chgData name="Bostan  Khan" userId="bace0ed3-4e6a-491e-9e73-ed10f1a893a5" providerId="ADAL" clId="{7F367C11-0641-4028-BBDC-E87F948F7FC3}" dt="2024-01-30T07:02:05.527" v="29"/>
          <ac:graphicFrameMkLst>
            <pc:docMk/>
            <pc:sldMk cId="0" sldId="362"/>
            <ac:graphicFrameMk id="11" creationId="{3542C502-7F5E-93B8-36D3-163EB09AD003}"/>
          </ac:graphicFrameMkLst>
        </pc:graphicFrameChg>
        <pc:graphicFrameChg chg="add mod modGraphic">
          <ac:chgData name="Bostan  Khan" userId="bace0ed3-4e6a-491e-9e73-ed10f1a893a5" providerId="ADAL" clId="{7F367C11-0641-4028-BBDC-E87F948F7FC3}" dt="2024-01-30T07:03:34.528" v="56" actId="1076"/>
          <ac:graphicFrameMkLst>
            <pc:docMk/>
            <pc:sldMk cId="0" sldId="362"/>
            <ac:graphicFrameMk id="12" creationId="{4BDAF0E6-25EA-87B4-C3D1-B05AE76DD717}"/>
          </ac:graphicFrameMkLst>
        </pc:graphicFrameChg>
        <pc:picChg chg="mod">
          <ac:chgData name="Bostan  Khan" userId="bace0ed3-4e6a-491e-9e73-ed10f1a893a5" providerId="ADAL" clId="{7F367C11-0641-4028-BBDC-E87F948F7FC3}" dt="2024-01-30T07:01:28.604" v="16" actId="1076"/>
          <ac:picMkLst>
            <pc:docMk/>
            <pc:sldMk cId="0" sldId="362"/>
            <ac:picMk id="137218" creationId="{00000000-0000-0000-0000-000000000000}"/>
          </ac:picMkLst>
        </pc:picChg>
      </pc:sldChg>
      <pc:sldChg chg="modNotes">
        <pc:chgData name="Bostan  Khan" userId="bace0ed3-4e6a-491e-9e73-ed10f1a893a5" providerId="ADAL" clId="{7F367C11-0641-4028-BBDC-E87F948F7FC3}" dt="2024-01-30T07:01:13.517" v="8" actId="27636"/>
        <pc:sldMkLst>
          <pc:docMk/>
          <pc:sldMk cId="0" sldId="455"/>
        </pc:sldMkLst>
      </pc:sldChg>
      <pc:sldChg chg="modNotes modNotesTx">
        <pc:chgData name="Bostan  Khan" userId="bace0ed3-4e6a-491e-9e73-ed10f1a893a5" providerId="ADAL" clId="{7F367C11-0641-4028-BBDC-E87F948F7FC3}" dt="2024-01-30T10:39:52.842" v="139"/>
        <pc:sldMkLst>
          <pc:docMk/>
          <pc:sldMk cId="0" sldId="458"/>
        </pc:sldMkLst>
      </pc:sldChg>
      <pc:sldChg chg="modSp mod modNotes">
        <pc:chgData name="Bostan  Khan" userId="bace0ed3-4e6a-491e-9e73-ed10f1a893a5" providerId="ADAL" clId="{7F367C11-0641-4028-BBDC-E87F948F7FC3}" dt="2024-01-30T07:15:58.680" v="137" actId="14100"/>
        <pc:sldMkLst>
          <pc:docMk/>
          <pc:sldMk cId="0" sldId="459"/>
        </pc:sldMkLst>
        <pc:spChg chg="mod">
          <ac:chgData name="Bostan  Khan" userId="bace0ed3-4e6a-491e-9e73-ed10f1a893a5" providerId="ADAL" clId="{7F367C11-0641-4028-BBDC-E87F948F7FC3}" dt="2024-01-30T07:15:58.680" v="137" actId="14100"/>
          <ac:spMkLst>
            <pc:docMk/>
            <pc:sldMk cId="0" sldId="459"/>
            <ac:spMk id="3" creationId="{00000000-0000-0000-0000-000000000000}"/>
          </ac:spMkLst>
        </pc:spChg>
      </pc:sldChg>
      <pc:sldChg chg="modNotes">
        <pc:chgData name="Bostan  Khan" userId="bace0ed3-4e6a-491e-9e73-ed10f1a893a5" providerId="ADAL" clId="{7F367C11-0641-4028-BBDC-E87F948F7FC3}" dt="2024-01-30T07:01:13.330" v="6" actId="27636"/>
        <pc:sldMkLst>
          <pc:docMk/>
          <pc:sldMk cId="2957807815" sldId="500"/>
        </pc:sldMkLst>
      </pc:sldChg>
    </pc:docChg>
  </pc:docChgLst>
  <pc:docChgLst>
    <pc:chgData name="Bostan  Khan" userId="bace0ed3-4e6a-491e-9e73-ed10f1a893a5" providerId="ADAL" clId="{9A3DF248-5DB6-4ED2-BEEF-CF31393E94B0}"/>
    <pc:docChg chg="custSel delSld modSld">
      <pc:chgData name="Bostan  Khan" userId="bace0ed3-4e6a-491e-9e73-ed10f1a893a5" providerId="ADAL" clId="{9A3DF248-5DB6-4ED2-BEEF-CF31393E94B0}" dt="2024-01-29T04:21:22.075" v="102"/>
      <pc:docMkLst>
        <pc:docMk/>
      </pc:docMkLst>
      <pc:sldChg chg="modSp mod">
        <pc:chgData name="Bostan  Khan" userId="bace0ed3-4e6a-491e-9e73-ed10f1a893a5" providerId="ADAL" clId="{9A3DF248-5DB6-4ED2-BEEF-CF31393E94B0}" dt="2024-01-28T12:07:26.892" v="78" actId="108"/>
        <pc:sldMkLst>
          <pc:docMk/>
          <pc:sldMk cId="0" sldId="257"/>
        </pc:sldMkLst>
        <pc:spChg chg="mod">
          <ac:chgData name="Bostan  Khan" userId="bace0ed3-4e6a-491e-9e73-ed10f1a893a5" providerId="ADAL" clId="{9A3DF248-5DB6-4ED2-BEEF-CF31393E94B0}" dt="2024-01-28T12:07:26.892" v="78" actId="108"/>
          <ac:spMkLst>
            <pc:docMk/>
            <pc:sldMk cId="0" sldId="257"/>
            <ac:spMk id="4" creationId="{00000000-0000-0000-0000-000000000000}"/>
          </ac:spMkLst>
        </pc:spChg>
      </pc:sldChg>
      <pc:sldChg chg="modSp mod">
        <pc:chgData name="Bostan  Khan" userId="bace0ed3-4e6a-491e-9e73-ed10f1a893a5" providerId="ADAL" clId="{9A3DF248-5DB6-4ED2-BEEF-CF31393E94B0}" dt="2024-01-28T11:56:22.125" v="40" actId="20577"/>
        <pc:sldMkLst>
          <pc:docMk/>
          <pc:sldMk cId="0" sldId="258"/>
        </pc:sldMkLst>
        <pc:spChg chg="mod">
          <ac:chgData name="Bostan  Khan" userId="bace0ed3-4e6a-491e-9e73-ed10f1a893a5" providerId="ADAL" clId="{9A3DF248-5DB6-4ED2-BEEF-CF31393E94B0}" dt="2024-01-28T11:56:22.125" v="40" actId="20577"/>
          <ac:spMkLst>
            <pc:docMk/>
            <pc:sldMk cId="0" sldId="258"/>
            <ac:spMk id="8" creationId="{00000000-0000-0000-0000-000000000000}"/>
          </ac:spMkLst>
        </pc:spChg>
      </pc:sldChg>
      <pc:sldChg chg="modSp mod">
        <pc:chgData name="Bostan  Khan" userId="bace0ed3-4e6a-491e-9e73-ed10f1a893a5" providerId="ADAL" clId="{9A3DF248-5DB6-4ED2-BEEF-CF31393E94B0}" dt="2024-01-28T13:20:01.683" v="97" actId="20577"/>
        <pc:sldMkLst>
          <pc:docMk/>
          <pc:sldMk cId="0" sldId="260"/>
        </pc:sldMkLst>
        <pc:spChg chg="mod">
          <ac:chgData name="Bostan  Khan" userId="bace0ed3-4e6a-491e-9e73-ed10f1a893a5" providerId="ADAL" clId="{9A3DF248-5DB6-4ED2-BEEF-CF31393E94B0}" dt="2024-01-28T13:20:01.683" v="97" actId="20577"/>
          <ac:spMkLst>
            <pc:docMk/>
            <pc:sldMk cId="0" sldId="260"/>
            <ac:spMk id="6" creationId="{00000000-0000-0000-0000-000000000000}"/>
          </ac:spMkLst>
        </pc:spChg>
      </pc:sldChg>
      <pc:sldChg chg="addSp delSp modSp mod">
        <pc:chgData name="Bostan  Khan" userId="bace0ed3-4e6a-491e-9e73-ed10f1a893a5" providerId="ADAL" clId="{9A3DF248-5DB6-4ED2-BEEF-CF31393E94B0}" dt="2024-01-28T12:38:27.437" v="93" actId="1076"/>
        <pc:sldMkLst>
          <pc:docMk/>
          <pc:sldMk cId="0" sldId="266"/>
        </pc:sldMkLst>
        <pc:graphicFrameChg chg="add mod">
          <ac:chgData name="Bostan  Khan" userId="bace0ed3-4e6a-491e-9e73-ed10f1a893a5" providerId="ADAL" clId="{9A3DF248-5DB6-4ED2-BEEF-CF31393E94B0}" dt="2024-01-28T12:38:27.437" v="93" actId="1076"/>
          <ac:graphicFrameMkLst>
            <pc:docMk/>
            <pc:sldMk cId="0" sldId="266"/>
            <ac:graphicFrameMk id="3" creationId="{15D68E82-647C-C9DC-7071-77F5D44E1D21}"/>
          </ac:graphicFrameMkLst>
        </pc:graphicFrameChg>
        <pc:graphicFrameChg chg="del mod">
          <ac:chgData name="Bostan  Khan" userId="bace0ed3-4e6a-491e-9e73-ed10f1a893a5" providerId="ADAL" clId="{9A3DF248-5DB6-4ED2-BEEF-CF31393E94B0}" dt="2024-01-28T12:38:22.148" v="89" actId="478"/>
          <ac:graphicFrameMkLst>
            <pc:docMk/>
            <pc:sldMk cId="0" sldId="266"/>
            <ac:graphicFrameMk id="6" creationId="{BBAF3980-6AAE-7C4D-AC75-61EED5B1F794}"/>
          </ac:graphicFrameMkLst>
        </pc:graphicFrameChg>
      </pc:sldChg>
      <pc:sldChg chg="modNotesTx">
        <pc:chgData name="Bostan  Khan" userId="bace0ed3-4e6a-491e-9e73-ed10f1a893a5" providerId="ADAL" clId="{9A3DF248-5DB6-4ED2-BEEF-CF31393E94B0}" dt="2024-01-28T13:44:02.600" v="100"/>
        <pc:sldMkLst>
          <pc:docMk/>
          <pc:sldMk cId="0" sldId="455"/>
        </pc:sldMkLst>
      </pc:sldChg>
      <pc:sldChg chg="modNotesTx">
        <pc:chgData name="Bostan  Khan" userId="bace0ed3-4e6a-491e-9e73-ed10f1a893a5" providerId="ADAL" clId="{9A3DF248-5DB6-4ED2-BEEF-CF31393E94B0}" dt="2024-01-28T13:48:57.006" v="101"/>
        <pc:sldMkLst>
          <pc:docMk/>
          <pc:sldMk cId="0" sldId="458"/>
        </pc:sldMkLst>
      </pc:sldChg>
      <pc:sldChg chg="modNotesTx">
        <pc:chgData name="Bostan  Khan" userId="bace0ed3-4e6a-491e-9e73-ed10f1a893a5" providerId="ADAL" clId="{9A3DF248-5DB6-4ED2-BEEF-CF31393E94B0}" dt="2024-01-28T13:40:23.214" v="99"/>
        <pc:sldMkLst>
          <pc:docMk/>
          <pc:sldMk cId="0" sldId="459"/>
        </pc:sldMkLst>
      </pc:sldChg>
      <pc:sldChg chg="modNotesTx">
        <pc:chgData name="Bostan  Khan" userId="bace0ed3-4e6a-491e-9e73-ed10f1a893a5" providerId="ADAL" clId="{9A3DF248-5DB6-4ED2-BEEF-CF31393E94B0}" dt="2024-01-28T13:26:59.233" v="98"/>
        <pc:sldMkLst>
          <pc:docMk/>
          <pc:sldMk cId="2957807815" sldId="500"/>
        </pc:sldMkLst>
      </pc:sldChg>
      <pc:sldChg chg="addCm delCm modNotesTx">
        <pc:chgData name="Bostan  Khan" userId="bace0ed3-4e6a-491e-9e73-ed10f1a893a5" providerId="ADAL" clId="{9A3DF248-5DB6-4ED2-BEEF-CF31393E94B0}" dt="2024-01-29T04:21:22.075" v="102"/>
        <pc:sldMkLst>
          <pc:docMk/>
          <pc:sldMk cId="3339389365" sldId="502"/>
        </pc:sldMkLst>
        <pc:extLst>
          <p:ext xmlns:p="http://schemas.openxmlformats.org/presentationml/2006/main" uri="{D6D511B9-2390-475A-947B-AFAB55BFBCF1}">
            <pc226:cmChg xmlns:pc226="http://schemas.microsoft.com/office/powerpoint/2022/06/main/command" chg="add del">
              <pc226:chgData name="Bostan  Khan" userId="bace0ed3-4e6a-491e-9e73-ed10f1a893a5" providerId="ADAL" clId="{9A3DF248-5DB6-4ED2-BEEF-CF31393E94B0}" dt="2024-01-29T04:21:22.075" v="102"/>
              <pc2:cmMkLst xmlns:pc2="http://schemas.microsoft.com/office/powerpoint/2019/9/main/command">
                <pc:docMk/>
                <pc:sldMk cId="3339389365" sldId="502"/>
                <pc2:cmMk id="{B0C10FE0-7C33-4B28-BB1B-8BDD43BF015D}"/>
              </pc2:cmMkLst>
            </pc226:cmChg>
          </p:ext>
        </pc:extLst>
      </pc:sldChg>
      <pc:sldChg chg="del">
        <pc:chgData name="Bostan  Khan" userId="bace0ed3-4e6a-491e-9e73-ed10f1a893a5" providerId="ADAL" clId="{9A3DF248-5DB6-4ED2-BEEF-CF31393E94B0}" dt="2024-01-28T13:19:44.774" v="94" actId="47"/>
        <pc:sldMkLst>
          <pc:docMk/>
          <pc:sldMk cId="2695501950" sldId="512"/>
        </pc:sldMkLst>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400" b="1" i="0" u="none" strike="noStrike" kern="1200" cap="all" spc="50" baseline="0" dirty="0">
                <a:solidFill>
                  <a:srgbClr val="000000">
                    <a:lumMod val="65000"/>
                    <a:lumOff val="35000"/>
                  </a:srgbClr>
                </a:solidFill>
              </a:rPr>
              <a:t>Class Marks Distribution</a:t>
            </a:r>
          </a:p>
        </c:rich>
      </c:tx>
      <c:overlay val="0"/>
      <c:spPr>
        <a:noFill/>
        <a:ln>
          <a:noFill/>
        </a:ln>
        <a:effectLst/>
      </c:spPr>
    </c:title>
    <c:autoTitleDeleted val="0"/>
    <c:plotArea>
      <c:layout/>
      <c:pieChart>
        <c:varyColors val="1"/>
        <c:ser>
          <c:idx val="1"/>
          <c:order val="0"/>
          <c:dLbls>
            <c:spPr>
              <a:noFill/>
              <a:ln>
                <a:noFill/>
              </a:ln>
              <a:effectLst/>
            </c:spPr>
            <c:txPr>
              <a:bodyPr wrap="square" lIns="38100" tIns="19050" rIns="38100" bIns="19050" anchor="ctr">
                <a:spAutoFit/>
              </a:bodyPr>
              <a:lstStyle/>
              <a:p>
                <a:pPr>
                  <a:defRPr sz="1400"/>
                </a:pPr>
                <a:endParaRPr lang="en-001"/>
              </a:p>
            </c:txPr>
            <c:dLblPos val="bestFit"/>
            <c:showLegendKey val="0"/>
            <c:showVal val="1"/>
            <c:showCatName val="0"/>
            <c:showSerName val="0"/>
            <c:showPercent val="0"/>
            <c:showBubbleSize val="0"/>
            <c:showLeaderLines val="1"/>
            <c:extLst>
              <c:ext xmlns:c15="http://schemas.microsoft.com/office/drawing/2012/chart" uri="{CE6537A1-D6FC-4f65-9D91-7224C49458BB}"/>
            </c:extLst>
          </c:dLbls>
          <c:cat>
            <c:strRef>
              <c:f>Sheet1!$M$7:$M$10</c:f>
              <c:strCache>
                <c:ptCount val="4"/>
                <c:pt idx="0">
                  <c:v>Assignments</c:v>
                </c:pt>
                <c:pt idx="1">
                  <c:v>Quiz exams</c:v>
                </c:pt>
                <c:pt idx="2">
                  <c:v>Midterm</c:v>
                </c:pt>
                <c:pt idx="3">
                  <c:v>End Semester Exam</c:v>
                </c:pt>
              </c:strCache>
            </c:strRef>
          </c:cat>
          <c:val>
            <c:numRef>
              <c:f>Sheet1!$N$7:$N$10</c:f>
              <c:numCache>
                <c:formatCode>0%</c:formatCode>
                <c:ptCount val="4"/>
                <c:pt idx="0">
                  <c:v>0.1</c:v>
                </c:pt>
                <c:pt idx="1">
                  <c:v>0.15</c:v>
                </c:pt>
                <c:pt idx="2">
                  <c:v>0.3</c:v>
                </c:pt>
                <c:pt idx="3">
                  <c:v>0.45</c:v>
                </c:pt>
              </c:numCache>
            </c:numRef>
          </c:val>
          <c:extLst>
            <c:ext xmlns:c16="http://schemas.microsoft.com/office/drawing/2014/chart" uri="{C3380CC4-5D6E-409C-BE32-E72D297353CC}">
              <c16:uniqueId val="{00000000-E1B1-4629-93FE-85A7E1B46B2B}"/>
            </c:ext>
          </c:extLst>
        </c:ser>
        <c:ser>
          <c:idx val="2"/>
          <c:order val="1"/>
          <c:dPt>
            <c:idx val="0"/>
            <c:bubble3D val="0"/>
            <c:spPr>
              <a:solidFill>
                <a:schemeClr val="accent1"/>
              </a:solidFill>
              <a:ln w="19050">
                <a:solidFill>
                  <a:schemeClr val="lt1"/>
                </a:solidFill>
              </a:ln>
              <a:effectLst/>
            </c:spPr>
            <c:extLst>
              <c:ext xmlns:c16="http://schemas.microsoft.com/office/drawing/2014/chart" uri="{C3380CC4-5D6E-409C-BE32-E72D297353CC}">
                <c16:uniqueId val="{00000002-E1B1-4629-93FE-85A7E1B46B2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4-E1B1-4629-93FE-85A7E1B46B2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6-E1B1-4629-93FE-85A7E1B46B2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8-E1B1-4629-93FE-85A7E1B46B2B}"/>
              </c:ext>
            </c:extLst>
          </c:dPt>
          <c:dLbls>
            <c:spPr>
              <a:noFill/>
              <a:ln>
                <a:noFill/>
              </a:ln>
              <a:effectLst/>
            </c:spPr>
            <c:dLblPos val="bestFit"/>
            <c:showLegendKey val="0"/>
            <c:showVal val="1"/>
            <c:showCatName val="0"/>
            <c:showSerName val="0"/>
            <c:showPercent val="0"/>
            <c:showBubbleSize val="0"/>
            <c:showLeaderLines val="1"/>
            <c:extLst>
              <c:ext xmlns:c15="http://schemas.microsoft.com/office/drawing/2012/chart" uri="{CE6537A1-D6FC-4f65-9D91-7224C49458BB}"/>
            </c:extLst>
          </c:dLbls>
          <c:cat>
            <c:strRef>
              <c:f>Sheet1!$M$7:$M$10</c:f>
              <c:strCache>
                <c:ptCount val="4"/>
                <c:pt idx="0">
                  <c:v>Assignments</c:v>
                </c:pt>
                <c:pt idx="1">
                  <c:v>Quiz exams</c:v>
                </c:pt>
                <c:pt idx="2">
                  <c:v>Midterm</c:v>
                </c:pt>
                <c:pt idx="3">
                  <c:v>End Semester Exam</c:v>
                </c:pt>
              </c:strCache>
            </c:strRef>
          </c:cat>
          <c:val>
            <c:numRef>
              <c:f>Sheet1!$N$7:$N$10</c:f>
              <c:numCache>
                <c:formatCode>0%</c:formatCode>
                <c:ptCount val="4"/>
                <c:pt idx="0">
                  <c:v>0.1</c:v>
                </c:pt>
                <c:pt idx="1">
                  <c:v>0.15</c:v>
                </c:pt>
                <c:pt idx="2">
                  <c:v>0.3</c:v>
                </c:pt>
                <c:pt idx="3">
                  <c:v>0.45</c:v>
                </c:pt>
              </c:numCache>
            </c:numRef>
          </c:val>
          <c:extLst>
            <c:ext xmlns:c16="http://schemas.microsoft.com/office/drawing/2014/chart" uri="{C3380CC4-5D6E-409C-BE32-E72D297353CC}">
              <c16:uniqueId val="{00000009-E1B1-4629-93FE-85A7E1B46B2B}"/>
            </c:ext>
          </c:extLst>
        </c:ser>
        <c:ser>
          <c:idx val="3"/>
          <c:order val="2"/>
          <c:dPt>
            <c:idx val="0"/>
            <c:bubble3D val="0"/>
            <c:spPr>
              <a:solidFill>
                <a:schemeClr val="accent1"/>
              </a:solidFill>
              <a:ln w="19050">
                <a:solidFill>
                  <a:schemeClr val="lt1"/>
                </a:solidFill>
              </a:ln>
              <a:effectLst/>
            </c:spPr>
            <c:extLst>
              <c:ext xmlns:c16="http://schemas.microsoft.com/office/drawing/2014/chart" uri="{C3380CC4-5D6E-409C-BE32-E72D297353CC}">
                <c16:uniqueId val="{0000000B-E1B1-4629-93FE-85A7E1B46B2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D-E1B1-4629-93FE-85A7E1B46B2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F-E1B1-4629-93FE-85A7E1B46B2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1-E1B1-4629-93FE-85A7E1B46B2B}"/>
              </c:ext>
            </c:extLst>
          </c:dPt>
          <c:dLbls>
            <c:spPr>
              <a:noFill/>
              <a:ln>
                <a:noFill/>
              </a:ln>
              <a:effectLst/>
            </c:spPr>
            <c:dLblPos val="bestFit"/>
            <c:showLegendKey val="0"/>
            <c:showVal val="1"/>
            <c:showCatName val="0"/>
            <c:showSerName val="0"/>
            <c:showPercent val="0"/>
            <c:showBubbleSize val="0"/>
            <c:showLeaderLines val="1"/>
            <c:extLst>
              <c:ext xmlns:c15="http://schemas.microsoft.com/office/drawing/2012/chart" uri="{CE6537A1-D6FC-4f65-9D91-7224C49458BB}"/>
            </c:extLst>
          </c:dLbls>
          <c:cat>
            <c:strRef>
              <c:f>Sheet1!$M$7:$M$10</c:f>
              <c:strCache>
                <c:ptCount val="4"/>
                <c:pt idx="0">
                  <c:v>Assignments</c:v>
                </c:pt>
                <c:pt idx="1">
                  <c:v>Quiz exams</c:v>
                </c:pt>
                <c:pt idx="2">
                  <c:v>Midterm</c:v>
                </c:pt>
                <c:pt idx="3">
                  <c:v>End Semester Exam</c:v>
                </c:pt>
              </c:strCache>
            </c:strRef>
          </c:cat>
          <c:val>
            <c:numRef>
              <c:f>Sheet1!$N$7:$N$10</c:f>
              <c:numCache>
                <c:formatCode>0%</c:formatCode>
                <c:ptCount val="4"/>
                <c:pt idx="0">
                  <c:v>0.1</c:v>
                </c:pt>
                <c:pt idx="1">
                  <c:v>0.15</c:v>
                </c:pt>
                <c:pt idx="2">
                  <c:v>0.3</c:v>
                </c:pt>
                <c:pt idx="3">
                  <c:v>0.45</c:v>
                </c:pt>
              </c:numCache>
            </c:numRef>
          </c:val>
          <c:extLst>
            <c:ext xmlns:c16="http://schemas.microsoft.com/office/drawing/2014/chart" uri="{C3380CC4-5D6E-409C-BE32-E72D297353CC}">
              <c16:uniqueId val="{00000012-E1B1-4629-93FE-85A7E1B46B2B}"/>
            </c:ext>
          </c:extLst>
        </c:ser>
        <c:ser>
          <c:idx val="4"/>
          <c:order val="3"/>
          <c:dPt>
            <c:idx val="0"/>
            <c:bubble3D val="0"/>
            <c:spPr>
              <a:solidFill>
                <a:schemeClr val="accent1"/>
              </a:solidFill>
              <a:ln w="19050">
                <a:solidFill>
                  <a:schemeClr val="lt1"/>
                </a:solidFill>
              </a:ln>
              <a:effectLst/>
            </c:spPr>
            <c:extLst>
              <c:ext xmlns:c16="http://schemas.microsoft.com/office/drawing/2014/chart" uri="{C3380CC4-5D6E-409C-BE32-E72D297353CC}">
                <c16:uniqueId val="{00000014-E1B1-4629-93FE-85A7E1B46B2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6-E1B1-4629-93FE-85A7E1B46B2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8-E1B1-4629-93FE-85A7E1B46B2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A-E1B1-4629-93FE-85A7E1B46B2B}"/>
              </c:ext>
            </c:extLst>
          </c:dPt>
          <c:dLbls>
            <c:spPr>
              <a:noFill/>
              <a:ln>
                <a:noFill/>
              </a:ln>
              <a:effectLst/>
            </c:spPr>
            <c:dLblPos val="bestFit"/>
            <c:showLegendKey val="0"/>
            <c:showVal val="1"/>
            <c:showCatName val="0"/>
            <c:showSerName val="0"/>
            <c:showPercent val="0"/>
            <c:showBubbleSize val="0"/>
            <c:showLeaderLines val="1"/>
            <c:extLst>
              <c:ext xmlns:c15="http://schemas.microsoft.com/office/drawing/2012/chart" uri="{CE6537A1-D6FC-4f65-9D91-7224C49458BB}"/>
            </c:extLst>
          </c:dLbls>
          <c:cat>
            <c:strRef>
              <c:f>Sheet1!$M$7:$M$10</c:f>
              <c:strCache>
                <c:ptCount val="4"/>
                <c:pt idx="0">
                  <c:v>Assignments</c:v>
                </c:pt>
                <c:pt idx="1">
                  <c:v>Quiz exams</c:v>
                </c:pt>
                <c:pt idx="2">
                  <c:v>Midterm</c:v>
                </c:pt>
                <c:pt idx="3">
                  <c:v>End Semester Exam</c:v>
                </c:pt>
              </c:strCache>
            </c:strRef>
          </c:cat>
          <c:val>
            <c:numRef>
              <c:f>Sheet1!$N$7:$N$10</c:f>
              <c:numCache>
                <c:formatCode>0%</c:formatCode>
                <c:ptCount val="4"/>
                <c:pt idx="0">
                  <c:v>0.1</c:v>
                </c:pt>
                <c:pt idx="1">
                  <c:v>0.15</c:v>
                </c:pt>
                <c:pt idx="2">
                  <c:v>0.3</c:v>
                </c:pt>
                <c:pt idx="3">
                  <c:v>0.45</c:v>
                </c:pt>
              </c:numCache>
            </c:numRef>
          </c:val>
          <c:extLst>
            <c:ext xmlns:c16="http://schemas.microsoft.com/office/drawing/2014/chart" uri="{C3380CC4-5D6E-409C-BE32-E72D297353CC}">
              <c16:uniqueId val="{0000001B-E1B1-4629-93FE-85A7E1B46B2B}"/>
            </c:ext>
          </c:extLst>
        </c:ser>
        <c:ser>
          <c:idx val="5"/>
          <c:order val="4"/>
          <c:dPt>
            <c:idx val="0"/>
            <c:bubble3D val="0"/>
            <c:spPr>
              <a:solidFill>
                <a:schemeClr val="accent1"/>
              </a:solidFill>
              <a:ln w="19050">
                <a:solidFill>
                  <a:schemeClr val="lt1"/>
                </a:solidFill>
              </a:ln>
              <a:effectLst/>
            </c:spPr>
            <c:extLst>
              <c:ext xmlns:c16="http://schemas.microsoft.com/office/drawing/2014/chart" uri="{C3380CC4-5D6E-409C-BE32-E72D297353CC}">
                <c16:uniqueId val="{0000001D-E1B1-4629-93FE-85A7E1B46B2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F-E1B1-4629-93FE-85A7E1B46B2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1-E1B1-4629-93FE-85A7E1B46B2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23-E1B1-4629-93FE-85A7E1B46B2B}"/>
              </c:ext>
            </c:extLst>
          </c:dPt>
          <c:dLbls>
            <c:spPr>
              <a:noFill/>
              <a:ln>
                <a:noFill/>
              </a:ln>
              <a:effectLst/>
            </c:spPr>
            <c:dLblPos val="bestFit"/>
            <c:showLegendKey val="0"/>
            <c:showVal val="1"/>
            <c:showCatName val="0"/>
            <c:showSerName val="0"/>
            <c:showPercent val="0"/>
            <c:showBubbleSize val="0"/>
            <c:showLeaderLines val="1"/>
            <c:extLst>
              <c:ext xmlns:c15="http://schemas.microsoft.com/office/drawing/2012/chart" uri="{CE6537A1-D6FC-4f65-9D91-7224C49458BB}"/>
            </c:extLst>
          </c:dLbls>
          <c:cat>
            <c:strRef>
              <c:f>Sheet1!$M$7:$M$10</c:f>
              <c:strCache>
                <c:ptCount val="4"/>
                <c:pt idx="0">
                  <c:v>Assignments</c:v>
                </c:pt>
                <c:pt idx="1">
                  <c:v>Quiz exams</c:v>
                </c:pt>
                <c:pt idx="2">
                  <c:v>Midterm</c:v>
                </c:pt>
                <c:pt idx="3">
                  <c:v>End Semester Exam</c:v>
                </c:pt>
              </c:strCache>
            </c:strRef>
          </c:cat>
          <c:val>
            <c:numRef>
              <c:f>Sheet1!$N$7:$N$10</c:f>
              <c:numCache>
                <c:formatCode>0%</c:formatCode>
                <c:ptCount val="4"/>
                <c:pt idx="0">
                  <c:v>0.1</c:v>
                </c:pt>
                <c:pt idx="1">
                  <c:v>0.15</c:v>
                </c:pt>
                <c:pt idx="2">
                  <c:v>0.3</c:v>
                </c:pt>
                <c:pt idx="3">
                  <c:v>0.45</c:v>
                </c:pt>
              </c:numCache>
            </c:numRef>
          </c:val>
          <c:extLst>
            <c:ext xmlns:c16="http://schemas.microsoft.com/office/drawing/2014/chart" uri="{C3380CC4-5D6E-409C-BE32-E72D297353CC}">
              <c16:uniqueId val="{00000024-E1B1-4629-93FE-85A7E1B46B2B}"/>
            </c:ext>
          </c:extLst>
        </c:ser>
        <c:ser>
          <c:idx val="6"/>
          <c:order val="5"/>
          <c:dPt>
            <c:idx val="0"/>
            <c:bubble3D val="0"/>
            <c:spPr>
              <a:solidFill>
                <a:schemeClr val="accent1"/>
              </a:solidFill>
              <a:ln w="19050">
                <a:solidFill>
                  <a:schemeClr val="lt1"/>
                </a:solidFill>
              </a:ln>
              <a:effectLst/>
            </c:spPr>
            <c:extLst>
              <c:ext xmlns:c16="http://schemas.microsoft.com/office/drawing/2014/chart" uri="{C3380CC4-5D6E-409C-BE32-E72D297353CC}">
                <c16:uniqueId val="{00000026-E1B1-4629-93FE-85A7E1B46B2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8-E1B1-4629-93FE-85A7E1B46B2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A-E1B1-4629-93FE-85A7E1B46B2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2C-E1B1-4629-93FE-85A7E1B46B2B}"/>
              </c:ext>
            </c:extLst>
          </c:dPt>
          <c:dLbls>
            <c:spPr>
              <a:noFill/>
              <a:ln>
                <a:noFill/>
              </a:ln>
              <a:effectLst/>
            </c:spPr>
            <c:dLblPos val="bestFit"/>
            <c:showLegendKey val="0"/>
            <c:showVal val="1"/>
            <c:showCatName val="0"/>
            <c:showSerName val="0"/>
            <c:showPercent val="0"/>
            <c:showBubbleSize val="0"/>
            <c:showLeaderLines val="1"/>
            <c:extLst>
              <c:ext xmlns:c15="http://schemas.microsoft.com/office/drawing/2012/chart" uri="{CE6537A1-D6FC-4f65-9D91-7224C49458BB}"/>
            </c:extLst>
          </c:dLbls>
          <c:cat>
            <c:strRef>
              <c:f>Sheet1!$M$7:$M$10</c:f>
              <c:strCache>
                <c:ptCount val="4"/>
                <c:pt idx="0">
                  <c:v>Assignments</c:v>
                </c:pt>
                <c:pt idx="1">
                  <c:v>Quiz exams</c:v>
                </c:pt>
                <c:pt idx="2">
                  <c:v>Midterm</c:v>
                </c:pt>
                <c:pt idx="3">
                  <c:v>End Semester Exam</c:v>
                </c:pt>
              </c:strCache>
            </c:strRef>
          </c:cat>
          <c:val>
            <c:numRef>
              <c:f>Sheet1!$N$7:$N$10</c:f>
              <c:numCache>
                <c:formatCode>0%</c:formatCode>
                <c:ptCount val="4"/>
                <c:pt idx="0">
                  <c:v>0.1</c:v>
                </c:pt>
                <c:pt idx="1">
                  <c:v>0.15</c:v>
                </c:pt>
                <c:pt idx="2">
                  <c:v>0.3</c:v>
                </c:pt>
                <c:pt idx="3">
                  <c:v>0.45</c:v>
                </c:pt>
              </c:numCache>
            </c:numRef>
          </c:val>
          <c:extLst>
            <c:ext xmlns:c16="http://schemas.microsoft.com/office/drawing/2014/chart" uri="{C3380CC4-5D6E-409C-BE32-E72D297353CC}">
              <c16:uniqueId val="{0000002D-E1B1-4629-93FE-85A7E1B46B2B}"/>
            </c:ext>
          </c:extLst>
        </c:ser>
        <c:ser>
          <c:idx val="0"/>
          <c:order val="6"/>
          <c:dPt>
            <c:idx val="0"/>
            <c:bubble3D val="0"/>
            <c:spPr>
              <a:solidFill>
                <a:schemeClr val="accent1"/>
              </a:solidFill>
              <a:ln w="19050">
                <a:solidFill>
                  <a:schemeClr val="lt1"/>
                </a:solidFill>
              </a:ln>
              <a:effectLst/>
            </c:spPr>
            <c:extLst>
              <c:ext xmlns:c16="http://schemas.microsoft.com/office/drawing/2014/chart" uri="{C3380CC4-5D6E-409C-BE32-E72D297353CC}">
                <c16:uniqueId val="{0000002F-E1B1-4629-93FE-85A7E1B46B2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31-E1B1-4629-93FE-85A7E1B46B2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33-E1B1-4629-93FE-85A7E1B46B2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5-E1B1-4629-93FE-85A7E1B46B2B}"/>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001"/>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Sheet1!$M$7:$M$10</c:f>
              <c:strCache>
                <c:ptCount val="4"/>
                <c:pt idx="0">
                  <c:v>Assignments</c:v>
                </c:pt>
                <c:pt idx="1">
                  <c:v>Quiz exams</c:v>
                </c:pt>
                <c:pt idx="2">
                  <c:v>Midterm</c:v>
                </c:pt>
                <c:pt idx="3">
                  <c:v>End Semester Exam</c:v>
                </c:pt>
              </c:strCache>
            </c:strRef>
          </c:cat>
          <c:val>
            <c:numRef>
              <c:f>Sheet1!$N$7:$N$10</c:f>
              <c:numCache>
                <c:formatCode>0%</c:formatCode>
                <c:ptCount val="4"/>
                <c:pt idx="0">
                  <c:v>0.1</c:v>
                </c:pt>
                <c:pt idx="1">
                  <c:v>0.15</c:v>
                </c:pt>
                <c:pt idx="2">
                  <c:v>0.3</c:v>
                </c:pt>
                <c:pt idx="3">
                  <c:v>0.45</c:v>
                </c:pt>
              </c:numCache>
            </c:numRef>
          </c:val>
          <c:extLst>
            <c:ext xmlns:c16="http://schemas.microsoft.com/office/drawing/2014/chart" uri="{C3380CC4-5D6E-409C-BE32-E72D297353CC}">
              <c16:uniqueId val="{00000036-E1B1-4629-93FE-85A7E1B46B2B}"/>
            </c:ext>
          </c:extLst>
        </c:ser>
        <c:dLbls>
          <c:dLblPos val="bestFit"/>
          <c:showLegendKey val="0"/>
          <c:showVal val="1"/>
          <c:showCatName val="0"/>
          <c:showSerName val="0"/>
          <c:showPercent val="0"/>
          <c:showBubbleSize val="0"/>
          <c:showLeaderLines val="1"/>
        </c:dLbls>
        <c:firstSliceAng val="0"/>
      </c:pieChart>
    </c:plotArea>
    <c:legend>
      <c:legendPos val="b"/>
      <c:overlay val="0"/>
      <c:spPr>
        <a:noFill/>
        <a:ln>
          <a:noFill/>
        </a:ln>
        <a:effectLst/>
      </c:spPr>
      <c:txPr>
        <a:bodyPr rot="0" spcFirstLastPara="1" vertOverflow="ellipsis" vert="horz" wrap="square" anchor="ctr" anchorCtr="1"/>
        <a:lstStyle/>
        <a:p>
          <a:pPr rtl="0">
            <a:defRPr sz="1200" b="0" i="0" u="none" strike="noStrike" kern="1200" baseline="0">
              <a:solidFill>
                <a:schemeClr val="tx1">
                  <a:lumMod val="65000"/>
                  <a:lumOff val="35000"/>
                </a:schemeClr>
              </a:solidFill>
              <a:latin typeface="+mn-lt"/>
              <a:ea typeface="+mn-ea"/>
              <a:cs typeface="+mn-cs"/>
            </a:defRPr>
          </a:pPr>
          <a:endParaRPr lang="en-001"/>
        </a:p>
      </c:txPr>
    </c:legend>
    <c:plotVisOnly val="1"/>
    <c:dispBlanksAs val="gap"/>
    <c:showDLblsOverMax val="0"/>
    <c:extLst/>
  </c:chart>
  <c:txPr>
    <a:bodyPr/>
    <a:lstStyle/>
    <a:p>
      <a:pPr>
        <a:defRPr/>
      </a:pPr>
      <a:endParaRPr lang="en-001"/>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400" b="1" i="0" u="none" strike="noStrike" kern="1200" cap="all" spc="50" baseline="0" dirty="0">
                <a:solidFill>
                  <a:srgbClr val="000000">
                    <a:lumMod val="65000"/>
                    <a:lumOff val="35000"/>
                  </a:srgbClr>
                </a:solidFill>
              </a:rPr>
              <a:t>Lab Marks Distribution</a:t>
            </a:r>
          </a:p>
        </c:rich>
      </c:tx>
      <c:overlay val="0"/>
      <c:spPr>
        <a:noFill/>
        <a:ln>
          <a:noFill/>
        </a:ln>
        <a:effectLst/>
      </c:spPr>
    </c:title>
    <c:autoTitleDeleted val="0"/>
    <c:plotArea>
      <c:layout/>
      <c:pieChart>
        <c:varyColors val="1"/>
        <c:ser>
          <c:idx val="1"/>
          <c:order val="0"/>
          <c:dLbls>
            <c:spPr>
              <a:noFill/>
              <a:ln>
                <a:noFill/>
              </a:ln>
              <a:effectLst/>
            </c:spPr>
            <c:txPr>
              <a:bodyPr wrap="square" lIns="38100" tIns="19050" rIns="38100" bIns="19050" anchor="ctr">
                <a:spAutoFit/>
              </a:bodyPr>
              <a:lstStyle/>
              <a:p>
                <a:pPr>
                  <a:defRPr sz="1400"/>
                </a:pPr>
                <a:endParaRPr lang="en-001"/>
              </a:p>
            </c:txPr>
            <c:dLblPos val="bestFit"/>
            <c:showLegendKey val="0"/>
            <c:showVal val="1"/>
            <c:showCatName val="0"/>
            <c:showSerName val="0"/>
            <c:showPercent val="0"/>
            <c:showBubbleSize val="0"/>
            <c:showLeaderLines val="1"/>
            <c:extLst>
              <c:ext xmlns:c15="http://schemas.microsoft.com/office/drawing/2012/chart" uri="{CE6537A1-D6FC-4f65-9D91-7224C49458BB}"/>
            </c:extLst>
          </c:dLbls>
          <c:cat>
            <c:strRef>
              <c:f>Sheet1!$I$13:$I$14</c:f>
              <c:strCache>
                <c:ptCount val="2"/>
                <c:pt idx="0">
                  <c:v>Lab Tasks</c:v>
                </c:pt>
                <c:pt idx="1">
                  <c:v>Project</c:v>
                </c:pt>
              </c:strCache>
            </c:strRef>
          </c:cat>
          <c:val>
            <c:numRef>
              <c:f>Sheet1!$J$13:$J$14</c:f>
              <c:numCache>
                <c:formatCode>0%</c:formatCode>
                <c:ptCount val="2"/>
                <c:pt idx="0">
                  <c:v>0.7</c:v>
                </c:pt>
                <c:pt idx="1">
                  <c:v>0.3</c:v>
                </c:pt>
              </c:numCache>
            </c:numRef>
          </c:val>
          <c:extLst>
            <c:ext xmlns:c16="http://schemas.microsoft.com/office/drawing/2014/chart" uri="{C3380CC4-5D6E-409C-BE32-E72D297353CC}">
              <c16:uniqueId val="{00000000-6199-46AD-8CDB-A6533EDED66D}"/>
            </c:ext>
          </c:extLst>
        </c:ser>
        <c:dLbls>
          <c:dLblPos val="bestFit"/>
          <c:showLegendKey val="0"/>
          <c:showVal val="1"/>
          <c:showCatName val="0"/>
          <c:showSerName val="0"/>
          <c:showPercent val="0"/>
          <c:showBubbleSize val="0"/>
          <c:showLeaderLines val="1"/>
        </c:dLbls>
        <c:firstSliceAng val="0"/>
      </c:pieChart>
    </c:plotArea>
    <c:legend>
      <c:legendPos val="b"/>
      <c:overlay val="0"/>
      <c:spPr>
        <a:noFill/>
        <a:ln>
          <a:noFill/>
        </a:ln>
        <a:effectLst/>
      </c:spPr>
      <c:txPr>
        <a:bodyPr rot="0" spcFirstLastPara="1" vertOverflow="ellipsis" vert="horz" wrap="square" anchor="ctr" anchorCtr="1"/>
        <a:lstStyle/>
        <a:p>
          <a:pPr rtl="0">
            <a:defRPr sz="1400" b="0" i="0" u="none" strike="noStrike" kern="1200" baseline="0">
              <a:solidFill>
                <a:schemeClr val="tx1">
                  <a:lumMod val="65000"/>
                  <a:lumOff val="35000"/>
                </a:schemeClr>
              </a:solidFill>
              <a:latin typeface="+mn-lt"/>
              <a:ea typeface="+mn-ea"/>
              <a:cs typeface="+mn-cs"/>
            </a:defRPr>
          </a:pPr>
          <a:endParaRPr lang="en-001"/>
        </a:p>
      </c:txPr>
    </c:legend>
    <c:plotVisOnly val="1"/>
    <c:dispBlanksAs val="gap"/>
    <c:showDLblsOverMax val="0"/>
    <c:extLst/>
  </c:chart>
  <c:txPr>
    <a:bodyPr/>
    <a:lstStyle/>
    <a:p>
      <a:pPr>
        <a:defRPr/>
      </a:pPr>
      <a:endParaRPr lang="en-001"/>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650B77-8DFA-4FAA-84A2-4468A725FD6A}" type="datetimeFigureOut">
              <a:rPr lang="en-US" smtClean="0"/>
              <a:pPr/>
              <a:t>2/8/2024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D386FF1-63FC-4AD5-B8C2-108E22E2D9B0}" type="slidenum">
              <a:rPr lang="en-US" smtClean="0"/>
              <a:pPr/>
              <a:t>‹#›</a:t>
            </a:fld>
            <a:endParaRPr lang="en-US"/>
          </a:p>
        </p:txBody>
      </p:sp>
    </p:spTree>
    <p:extLst>
      <p:ext uri="{BB962C8B-B14F-4D97-AF65-F5344CB8AC3E}">
        <p14:creationId xmlns:p14="http://schemas.microsoft.com/office/powerpoint/2010/main" val="14132478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2B2F04-3B90-4738-AAD0-CB4C88CFB2D1}" type="datetimeFigureOut">
              <a:rPr lang="en-US" smtClean="0"/>
              <a:pPr/>
              <a:t>2/8/2024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5D6565-B187-4185-9EB1-B413DBDD0CBE}" type="slidenum">
              <a:rPr lang="en-US" smtClean="0"/>
              <a:pPr/>
              <a:t>‹#›</a:t>
            </a:fld>
            <a:endParaRPr lang="en-US"/>
          </a:p>
        </p:txBody>
      </p:sp>
    </p:spTree>
    <p:extLst>
      <p:ext uri="{BB962C8B-B14F-4D97-AF65-F5344CB8AC3E}">
        <p14:creationId xmlns:p14="http://schemas.microsoft.com/office/powerpoint/2010/main" val="2514014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001" dirty="0"/>
          </a:p>
        </p:txBody>
      </p:sp>
      <p:sp>
        <p:nvSpPr>
          <p:cNvPr id="4" name="Slide Number Placeholder 3"/>
          <p:cNvSpPr>
            <a:spLocks noGrp="1"/>
          </p:cNvSpPr>
          <p:nvPr>
            <p:ph type="sldNum" sz="quarter" idx="5"/>
          </p:nvPr>
        </p:nvSpPr>
        <p:spPr/>
        <p:txBody>
          <a:bodyPr/>
          <a:lstStyle/>
          <a:p>
            <a:fld id="{925D6565-B187-4185-9EB1-B413DBDD0CBE}" type="slidenum">
              <a:rPr lang="en-US" smtClean="0"/>
              <a:pPr/>
              <a:t>1</a:t>
            </a:fld>
            <a:endParaRPr lang="en-US"/>
          </a:p>
        </p:txBody>
      </p:sp>
    </p:spTree>
    <p:extLst>
      <p:ext uri="{BB962C8B-B14F-4D97-AF65-F5344CB8AC3E}">
        <p14:creationId xmlns:p14="http://schemas.microsoft.com/office/powerpoint/2010/main" val="35148557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algn="l"/>
            <a:r>
              <a:rPr lang="en-US" b="0" i="0" dirty="0">
                <a:solidFill>
                  <a:srgbClr val="D1D5DB"/>
                </a:solidFill>
                <a:effectLst/>
                <a:latin typeface="Söhne"/>
              </a:rPr>
              <a:t>The terms "abstract data type" (ADT) and "data structure" are related concepts in computer science, but they represent different perspectives and levels of abstraction.</a:t>
            </a:r>
          </a:p>
          <a:p>
            <a:pPr algn="l"/>
            <a:endParaRPr lang="en-US" b="0" i="0" dirty="0">
              <a:solidFill>
                <a:srgbClr val="D1D5DB"/>
              </a:solidFill>
              <a:effectLst/>
              <a:latin typeface="Söhne"/>
            </a:endParaRPr>
          </a:p>
          <a:p>
            <a:pPr algn="l"/>
            <a:r>
              <a:rPr lang="en-US" b="0" i="0" dirty="0">
                <a:solidFill>
                  <a:srgbClr val="D1D5DB"/>
                </a:solidFill>
                <a:effectLst/>
                <a:latin typeface="Söhne"/>
              </a:rPr>
              <a:t>### Abstract Data Type (ADT):</a:t>
            </a:r>
          </a:p>
          <a:p>
            <a:pPr algn="l"/>
            <a:endParaRPr lang="en-US" b="0" i="0" dirty="0">
              <a:solidFill>
                <a:srgbClr val="D1D5DB"/>
              </a:solidFill>
              <a:effectLst/>
              <a:latin typeface="Söhne"/>
            </a:endParaRPr>
          </a:p>
          <a:p>
            <a:pPr algn="l"/>
            <a:r>
              <a:rPr lang="en-US" b="0" i="0" dirty="0">
                <a:solidFill>
                  <a:srgbClr val="D1D5DB"/>
                </a:solidFill>
                <a:effectLst/>
                <a:latin typeface="Söhne"/>
              </a:rPr>
              <a:t>1. **Definition:**</a:t>
            </a:r>
          </a:p>
          <a:p>
            <a:pPr algn="l"/>
            <a:r>
              <a:rPr lang="en-US" b="0" i="0" dirty="0">
                <a:solidFill>
                  <a:srgbClr val="D1D5DB"/>
                </a:solidFill>
                <a:effectLst/>
                <a:latin typeface="Söhne"/>
              </a:rPr>
              <a:t>   - An Abstract Data Type is a high-level description of a set of operations that can be performed on a collection of data, without specifying the implementation details.</a:t>
            </a:r>
          </a:p>
          <a:p>
            <a:pPr algn="l"/>
            <a:r>
              <a:rPr lang="en-US" b="0" i="0" dirty="0">
                <a:solidFill>
                  <a:srgbClr val="D1D5DB"/>
                </a:solidFill>
                <a:effectLst/>
                <a:latin typeface="Söhne"/>
              </a:rPr>
              <a:t>   - ADTs define a logical model for data and operations on that data, independent of any particular programming language or implementation.</a:t>
            </a:r>
          </a:p>
          <a:p>
            <a:pPr algn="l"/>
            <a:endParaRPr lang="en-US" b="0" i="0" dirty="0">
              <a:solidFill>
                <a:srgbClr val="D1D5DB"/>
              </a:solidFill>
              <a:effectLst/>
              <a:latin typeface="Söhne"/>
            </a:endParaRPr>
          </a:p>
          <a:p>
            <a:pPr algn="l"/>
            <a:r>
              <a:rPr lang="en-US" b="0" i="0" dirty="0">
                <a:solidFill>
                  <a:srgbClr val="D1D5DB"/>
                </a:solidFill>
                <a:effectLst/>
                <a:latin typeface="Söhne"/>
              </a:rPr>
              <a:t>2. **Focus:**</a:t>
            </a:r>
          </a:p>
          <a:p>
            <a:pPr algn="l"/>
            <a:r>
              <a:rPr lang="en-US" b="0" i="0" dirty="0">
                <a:solidFill>
                  <a:srgbClr val="D1D5DB"/>
                </a:solidFill>
                <a:effectLst/>
                <a:latin typeface="Söhne"/>
              </a:rPr>
              <a:t>   - ADTs focus on the behavior or functionality of the data and the operations that can be performed, rather than on how the data is stored or manipulated internally.</a:t>
            </a:r>
          </a:p>
          <a:p>
            <a:pPr algn="l"/>
            <a:endParaRPr lang="en-US" b="0" i="0" dirty="0">
              <a:solidFill>
                <a:srgbClr val="D1D5DB"/>
              </a:solidFill>
              <a:effectLst/>
              <a:latin typeface="Söhne"/>
            </a:endParaRPr>
          </a:p>
          <a:p>
            <a:pPr algn="l"/>
            <a:r>
              <a:rPr lang="en-US" b="0" i="0" dirty="0">
                <a:solidFill>
                  <a:srgbClr val="D1D5DB"/>
                </a:solidFill>
                <a:effectLst/>
                <a:latin typeface="Söhne"/>
              </a:rPr>
              <a:t>3. **Encapsulation:**</a:t>
            </a:r>
          </a:p>
          <a:p>
            <a:pPr algn="l"/>
            <a:r>
              <a:rPr lang="en-US" b="0" i="0" dirty="0">
                <a:solidFill>
                  <a:srgbClr val="D1D5DB"/>
                </a:solidFill>
                <a:effectLst/>
                <a:latin typeface="Söhne"/>
              </a:rPr>
              <a:t>   - Encapsulation is a key concept in ADTs, where the implementation details are hidden from the user. The user interacts with the data and its operations through a well-defined interface.</a:t>
            </a:r>
          </a:p>
          <a:p>
            <a:pPr algn="l"/>
            <a:endParaRPr lang="en-US" b="0" i="0" dirty="0">
              <a:solidFill>
                <a:srgbClr val="D1D5DB"/>
              </a:solidFill>
              <a:effectLst/>
              <a:latin typeface="Söhne"/>
            </a:endParaRPr>
          </a:p>
          <a:p>
            <a:pPr algn="l"/>
            <a:r>
              <a:rPr lang="en-US" b="0" i="0" dirty="0">
                <a:solidFill>
                  <a:srgbClr val="D1D5DB"/>
                </a:solidFill>
                <a:effectLst/>
                <a:latin typeface="Söhne"/>
              </a:rPr>
              <a:t>4. **Examples:**</a:t>
            </a:r>
          </a:p>
          <a:p>
            <a:pPr algn="l"/>
            <a:r>
              <a:rPr lang="en-US" b="0" i="0" dirty="0">
                <a:solidFill>
                  <a:srgbClr val="D1D5DB"/>
                </a:solidFill>
                <a:effectLst/>
                <a:latin typeface="Söhne"/>
              </a:rPr>
              <a:t>   - Examples of ADTs include stacks, queues, sets, maps, and lists. Each ADT has a set of operations (methods) associated with it, defining how elements can be added, removed, or accessed.</a:t>
            </a:r>
          </a:p>
          <a:p>
            <a:pPr algn="l"/>
            <a:endParaRPr lang="en-US" b="0" i="0" dirty="0">
              <a:solidFill>
                <a:srgbClr val="D1D5DB"/>
              </a:solidFill>
              <a:effectLst/>
              <a:latin typeface="Söhne"/>
            </a:endParaRPr>
          </a:p>
          <a:p>
            <a:pPr algn="l"/>
            <a:r>
              <a:rPr lang="en-US" b="0" i="0" dirty="0">
                <a:solidFill>
                  <a:srgbClr val="D1D5DB"/>
                </a:solidFill>
                <a:effectLst/>
                <a:latin typeface="Söhne"/>
              </a:rPr>
              <a:t>### Data Structure:</a:t>
            </a:r>
          </a:p>
          <a:p>
            <a:pPr algn="l"/>
            <a:endParaRPr lang="en-US" b="0" i="0" dirty="0">
              <a:solidFill>
                <a:srgbClr val="D1D5DB"/>
              </a:solidFill>
              <a:effectLst/>
              <a:latin typeface="Söhne"/>
            </a:endParaRPr>
          </a:p>
          <a:p>
            <a:pPr algn="l"/>
            <a:r>
              <a:rPr lang="en-US" b="0" i="0" dirty="0">
                <a:solidFill>
                  <a:srgbClr val="D1D5DB"/>
                </a:solidFill>
                <a:effectLst/>
                <a:latin typeface="Söhne"/>
              </a:rPr>
              <a:t>1. **Definition:**</a:t>
            </a:r>
          </a:p>
          <a:p>
            <a:pPr algn="l"/>
            <a:r>
              <a:rPr lang="en-US" b="0" i="0" dirty="0">
                <a:solidFill>
                  <a:srgbClr val="D1D5DB"/>
                </a:solidFill>
                <a:effectLst/>
                <a:latin typeface="Söhne"/>
              </a:rPr>
              <a:t>   - A data structure refers to the actual implementation of a particular way of organizing and storing data in a computer's memory.</a:t>
            </a:r>
          </a:p>
          <a:p>
            <a:pPr algn="l"/>
            <a:r>
              <a:rPr lang="en-US" b="0" i="0" dirty="0">
                <a:solidFill>
                  <a:srgbClr val="D1D5DB"/>
                </a:solidFill>
                <a:effectLst/>
                <a:latin typeface="Söhne"/>
              </a:rPr>
              <a:t>   - Data structures specify how data is arranged, accessed, and manipulated in terms of algorithms and storage representation.</a:t>
            </a:r>
          </a:p>
          <a:p>
            <a:pPr algn="l"/>
            <a:endParaRPr lang="en-US" b="0" i="0" dirty="0">
              <a:solidFill>
                <a:srgbClr val="D1D5DB"/>
              </a:solidFill>
              <a:effectLst/>
              <a:latin typeface="Söhne"/>
            </a:endParaRPr>
          </a:p>
          <a:p>
            <a:pPr algn="l"/>
            <a:r>
              <a:rPr lang="en-US" b="0" i="0" dirty="0">
                <a:solidFill>
                  <a:srgbClr val="D1D5DB"/>
                </a:solidFill>
                <a:effectLst/>
                <a:latin typeface="Söhne"/>
              </a:rPr>
              <a:t>2. **Focus:**</a:t>
            </a:r>
          </a:p>
          <a:p>
            <a:pPr algn="l"/>
            <a:r>
              <a:rPr lang="en-US" b="0" i="0" dirty="0">
                <a:solidFill>
                  <a:srgbClr val="D1D5DB"/>
                </a:solidFill>
                <a:effectLst/>
                <a:latin typeface="Söhne"/>
              </a:rPr>
              <a:t>   - Data structures focus on the physical organization and layout of data in memory, the relationships between elements, and the algorithms used for performing operations on the data.</a:t>
            </a:r>
          </a:p>
          <a:p>
            <a:pPr algn="l"/>
            <a:endParaRPr lang="en-US" b="0" i="0" dirty="0">
              <a:solidFill>
                <a:srgbClr val="D1D5DB"/>
              </a:solidFill>
              <a:effectLst/>
              <a:latin typeface="Söhne"/>
            </a:endParaRPr>
          </a:p>
          <a:p>
            <a:pPr algn="l"/>
            <a:r>
              <a:rPr lang="en-US" b="0" i="0" dirty="0">
                <a:solidFill>
                  <a:srgbClr val="D1D5DB"/>
                </a:solidFill>
                <a:effectLst/>
                <a:latin typeface="Söhne"/>
              </a:rPr>
              <a:t>3. **Implementation Details:**</a:t>
            </a:r>
          </a:p>
          <a:p>
            <a:pPr algn="l"/>
            <a:r>
              <a:rPr lang="en-US" b="0" i="0" dirty="0">
                <a:solidFill>
                  <a:srgbClr val="D1D5DB"/>
                </a:solidFill>
                <a:effectLst/>
                <a:latin typeface="Söhne"/>
              </a:rPr>
              <a:t>   - Data structures provide the concrete details of how data is stored, retrieved, and manipulated. This includes considerations such as memory allocation, pointers, and algorithms for common operations.</a:t>
            </a:r>
          </a:p>
          <a:p>
            <a:pPr algn="l"/>
            <a:endParaRPr lang="en-US" b="0" i="0" dirty="0">
              <a:solidFill>
                <a:srgbClr val="D1D5DB"/>
              </a:solidFill>
              <a:effectLst/>
              <a:latin typeface="Söhne"/>
            </a:endParaRPr>
          </a:p>
          <a:p>
            <a:pPr algn="l"/>
            <a:r>
              <a:rPr lang="en-US" b="0" i="0" dirty="0">
                <a:solidFill>
                  <a:srgbClr val="D1D5DB"/>
                </a:solidFill>
                <a:effectLst/>
                <a:latin typeface="Söhne"/>
              </a:rPr>
              <a:t>4. **Examples:**</a:t>
            </a:r>
          </a:p>
          <a:p>
            <a:pPr algn="l"/>
            <a:r>
              <a:rPr lang="en-US" b="0" i="0" dirty="0">
                <a:solidFill>
                  <a:srgbClr val="D1D5DB"/>
                </a:solidFill>
                <a:effectLst/>
                <a:latin typeface="Söhne"/>
              </a:rPr>
              <a:t>   - Examples of data structures include arrays, linked lists, trees, graphs, hash tables, and more. Each data structure has specific rules and algorithms governing how data is organized and accessed.</a:t>
            </a:r>
          </a:p>
          <a:p>
            <a:pPr algn="l"/>
            <a:endParaRPr lang="en-US" b="0" i="0" dirty="0">
              <a:solidFill>
                <a:srgbClr val="D1D5DB"/>
              </a:solidFill>
              <a:effectLst/>
              <a:latin typeface="Söhne"/>
            </a:endParaRPr>
          </a:p>
          <a:p>
            <a:pPr algn="l"/>
            <a:r>
              <a:rPr lang="en-US" b="0" i="0" dirty="0">
                <a:solidFill>
                  <a:srgbClr val="D1D5DB"/>
                </a:solidFill>
                <a:effectLst/>
                <a:latin typeface="Söhne"/>
              </a:rPr>
              <a:t>### Relationship:</a:t>
            </a:r>
          </a:p>
          <a:p>
            <a:pPr algn="l"/>
            <a:endParaRPr lang="en-US" b="0" i="0" dirty="0">
              <a:solidFill>
                <a:srgbClr val="D1D5DB"/>
              </a:solidFill>
              <a:effectLst/>
              <a:latin typeface="Söhne"/>
            </a:endParaRPr>
          </a:p>
          <a:p>
            <a:pPr algn="l"/>
            <a:r>
              <a:rPr lang="en-US" b="0" i="0" dirty="0">
                <a:solidFill>
                  <a:srgbClr val="D1D5DB"/>
                </a:solidFill>
                <a:effectLst/>
                <a:latin typeface="Söhne"/>
              </a:rPr>
              <a:t>- ADTs and data structures are closely related, and the implementation of an ADT often involves using one or more data structures. The ADT provides the interface and abstract behavior, while the data structure defines the concrete representation and manipulation of data.</a:t>
            </a:r>
          </a:p>
          <a:p>
            <a:pPr algn="l"/>
            <a:endParaRPr lang="en-US" b="0" i="0" dirty="0">
              <a:solidFill>
                <a:srgbClr val="D1D5DB"/>
              </a:solidFill>
              <a:effectLst/>
              <a:latin typeface="Söhne"/>
            </a:endParaRPr>
          </a:p>
          <a:p>
            <a:pPr algn="l"/>
            <a:r>
              <a:rPr lang="en-US" b="0" i="0" dirty="0">
                <a:solidFill>
                  <a:srgbClr val="D1D5DB"/>
                </a:solidFill>
                <a:effectLst/>
                <a:latin typeface="Söhne"/>
              </a:rPr>
              <a:t>- For example, a stack ADT can be implemented using an array or a linked list as the underlying data structure. The stack operations (push, pop) are part of the ADT's definition, while the choice of a specific data structure influences the efficiency and characteristics of those operations.</a:t>
            </a:r>
          </a:p>
          <a:p>
            <a:pPr algn="l"/>
            <a:endParaRPr lang="en-US" b="0" i="0" dirty="0">
              <a:solidFill>
                <a:srgbClr val="D1D5DB"/>
              </a:solidFill>
              <a:effectLst/>
              <a:latin typeface="Söhne"/>
            </a:endParaRPr>
          </a:p>
          <a:p>
            <a:pPr algn="l"/>
            <a:r>
              <a:rPr lang="en-US" b="0" i="0" dirty="0">
                <a:solidFill>
                  <a:srgbClr val="D1D5DB"/>
                </a:solidFill>
                <a:effectLst/>
                <a:latin typeface="Söhne"/>
              </a:rPr>
              <a:t>In summary, ADTs are high-level specifications of data and operations, while data structures are the actual implementations that realize those specifications in terms of memory layout and algorithms. </a:t>
            </a:r>
            <a:r>
              <a:rPr lang="en-US" b="0" i="0">
                <a:solidFill>
                  <a:srgbClr val="D1D5DB"/>
                </a:solidFill>
                <a:effectLst/>
                <a:latin typeface="Söhne"/>
              </a:rPr>
              <a:t>The combination of ADTs and data structures allows for a clear separation of concerns, promoting modularity and flexibility in software design.</a:t>
            </a:r>
            <a:endParaRPr lang="en-PK" dirty="0"/>
          </a:p>
        </p:txBody>
      </p:sp>
      <p:sp>
        <p:nvSpPr>
          <p:cNvPr id="4" name="Slide Number Placeholder 3"/>
          <p:cNvSpPr>
            <a:spLocks noGrp="1"/>
          </p:cNvSpPr>
          <p:nvPr>
            <p:ph type="sldNum" sz="quarter" idx="5"/>
          </p:nvPr>
        </p:nvSpPr>
        <p:spPr/>
        <p:txBody>
          <a:bodyPr/>
          <a:lstStyle/>
          <a:p>
            <a:fld id="{925D6565-B187-4185-9EB1-B413DBDD0CBE}" type="slidenum">
              <a:rPr lang="en-US" smtClean="0"/>
              <a:pPr/>
              <a:t>28</a:t>
            </a:fld>
            <a:endParaRPr lang="en-US"/>
          </a:p>
        </p:txBody>
      </p:sp>
    </p:spTree>
    <p:extLst>
      <p:ext uri="{BB962C8B-B14F-4D97-AF65-F5344CB8AC3E}">
        <p14:creationId xmlns:p14="http://schemas.microsoft.com/office/powerpoint/2010/main" val="2313979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Abstract Data Types (ADTs) are a concept in computer science that represents a high-level description of a set of operations that can be performed on a data structure, without specifying the underlying implementation details. In other words, an abstract data type defines a logical model for data and operations on that data, but it does not prescribe how these operations are carried out internally.</a:t>
            </a:r>
            <a:endParaRPr lang="en-PK" dirty="0"/>
          </a:p>
        </p:txBody>
      </p:sp>
      <p:sp>
        <p:nvSpPr>
          <p:cNvPr id="4" name="Slide Number Placeholder 3"/>
          <p:cNvSpPr>
            <a:spLocks noGrp="1"/>
          </p:cNvSpPr>
          <p:nvPr>
            <p:ph type="sldNum" sz="quarter" idx="5"/>
          </p:nvPr>
        </p:nvSpPr>
        <p:spPr/>
        <p:txBody>
          <a:bodyPr/>
          <a:lstStyle/>
          <a:p>
            <a:fld id="{925D6565-B187-4185-9EB1-B413DBDD0CBE}" type="slidenum">
              <a:rPr lang="en-US" smtClean="0"/>
              <a:pPr/>
              <a:t>6</a:t>
            </a:fld>
            <a:endParaRPr lang="en-US"/>
          </a:p>
        </p:txBody>
      </p:sp>
    </p:spTree>
    <p:extLst>
      <p:ext uri="{BB962C8B-B14F-4D97-AF65-F5344CB8AC3E}">
        <p14:creationId xmlns:p14="http://schemas.microsoft.com/office/powerpoint/2010/main" val="1151768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925D6565-B187-4185-9EB1-B413DBDD0CBE}" type="slidenum">
              <a:rPr lang="en-US" smtClean="0"/>
              <a:pPr/>
              <a:t>9</a:t>
            </a:fld>
            <a:endParaRPr lang="en-US"/>
          </a:p>
        </p:txBody>
      </p:sp>
    </p:spTree>
    <p:extLst>
      <p:ext uri="{BB962C8B-B14F-4D97-AF65-F5344CB8AC3E}">
        <p14:creationId xmlns:p14="http://schemas.microsoft.com/office/powerpoint/2010/main" val="2554362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www.youtube.com</a:t>
            </a:r>
            <a:r>
              <a:rPr lang="en-GB" dirty="0"/>
              <a:t>/</a:t>
            </a:r>
            <a:r>
              <a:rPr lang="en-GB" dirty="0" err="1"/>
              <a:t>watch?v</a:t>
            </a:r>
            <a:r>
              <a:rPr lang="en-GB" dirty="0"/>
              <a:t>=bum_19loj9A</a:t>
            </a:r>
            <a:endParaRPr lang="en-PK" dirty="0"/>
          </a:p>
        </p:txBody>
      </p:sp>
      <p:sp>
        <p:nvSpPr>
          <p:cNvPr id="4" name="Slide Number Placeholder 3"/>
          <p:cNvSpPr>
            <a:spLocks noGrp="1"/>
          </p:cNvSpPr>
          <p:nvPr>
            <p:ph type="sldNum" sz="quarter" idx="5"/>
          </p:nvPr>
        </p:nvSpPr>
        <p:spPr/>
        <p:txBody>
          <a:bodyPr/>
          <a:lstStyle/>
          <a:p>
            <a:fld id="{925D6565-B187-4185-9EB1-B413DBDD0CBE}" type="slidenum">
              <a:rPr lang="en-US" smtClean="0"/>
              <a:pPr/>
              <a:t>13</a:t>
            </a:fld>
            <a:endParaRPr lang="en-US"/>
          </a:p>
        </p:txBody>
      </p:sp>
    </p:spTree>
    <p:extLst>
      <p:ext uri="{BB962C8B-B14F-4D97-AF65-F5344CB8AC3E}">
        <p14:creationId xmlns:p14="http://schemas.microsoft.com/office/powerpoint/2010/main" val="2233954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algn="l"/>
            <a:r>
              <a:rPr lang="en-US" b="0" i="0" dirty="0">
                <a:solidFill>
                  <a:srgbClr val="D1D5DB"/>
                </a:solidFill>
                <a:effectLst/>
                <a:latin typeface="Söhne"/>
              </a:rPr>
              <a:t>Linear and non-linear data structures are two fundamental classifications of data structures based on the organization and arrangement of elements. The main difference between them lies in how elements are connected or related to each other.</a:t>
            </a:r>
          </a:p>
          <a:p>
            <a:pPr algn="l"/>
            <a:r>
              <a:rPr lang="en-US" b="1" i="0" dirty="0">
                <a:effectLst/>
                <a:latin typeface="Söhne"/>
              </a:rPr>
              <a:t>Linear Data Structures:</a:t>
            </a:r>
          </a:p>
          <a:p>
            <a:pPr algn="l">
              <a:buFont typeface="+mj-lt"/>
              <a:buAutoNum type="arabicPeriod"/>
            </a:pPr>
            <a:r>
              <a:rPr lang="en-US" b="1" i="0" dirty="0">
                <a:solidFill>
                  <a:srgbClr val="D1D5DB"/>
                </a:solidFill>
                <a:effectLst/>
                <a:latin typeface="Söhne"/>
              </a:rPr>
              <a:t>Definition:</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Linear data structures organize elements sequentially, where each element has a unique predecessor and successor, except for the first and last elements.</a:t>
            </a:r>
          </a:p>
          <a:p>
            <a:pPr marL="742950" lvl="1" indent="-285750" algn="l">
              <a:buFont typeface="+mj-lt"/>
              <a:buAutoNum type="arabicPeriod"/>
            </a:pPr>
            <a:r>
              <a:rPr lang="en-US" b="0" i="0" dirty="0">
                <a:solidFill>
                  <a:srgbClr val="D1D5DB"/>
                </a:solidFill>
                <a:effectLst/>
                <a:latin typeface="Söhne"/>
              </a:rPr>
              <a:t>Accessing and traversing elements in a linear structure involves moving through them in a linear or sequential manner.</a:t>
            </a:r>
          </a:p>
          <a:p>
            <a:pPr algn="l">
              <a:buFont typeface="+mj-lt"/>
              <a:buAutoNum type="arabicPeriod"/>
            </a:pPr>
            <a:r>
              <a:rPr lang="en-US" b="1" i="0" dirty="0">
                <a:solidFill>
                  <a:srgbClr val="D1D5DB"/>
                </a:solidFill>
                <a:effectLst/>
                <a:latin typeface="Söhne"/>
              </a:rPr>
              <a:t>Examples:</a:t>
            </a:r>
            <a:endParaRPr lang="en-US" b="0" i="0" dirty="0">
              <a:solidFill>
                <a:srgbClr val="D1D5DB"/>
              </a:solidFill>
              <a:effectLst/>
              <a:latin typeface="Söhne"/>
            </a:endParaRPr>
          </a:p>
          <a:p>
            <a:pPr marL="742950" lvl="1" indent="-285750" algn="l">
              <a:buFont typeface="+mj-lt"/>
              <a:buAutoNum type="arabicPeriod"/>
            </a:pPr>
            <a:r>
              <a:rPr lang="en-US" b="1" i="0" dirty="0">
                <a:solidFill>
                  <a:srgbClr val="D1D5DB"/>
                </a:solidFill>
                <a:effectLst/>
                <a:latin typeface="Söhne"/>
              </a:rPr>
              <a:t>Arrays:</a:t>
            </a:r>
            <a:r>
              <a:rPr lang="en-US" b="0" i="0" dirty="0">
                <a:solidFill>
                  <a:srgbClr val="D1D5DB"/>
                </a:solidFill>
                <a:effectLst/>
                <a:latin typeface="Söhne"/>
              </a:rPr>
              <a:t> Elements are stored in contiguous memory locations, and access is based on indices.</a:t>
            </a:r>
          </a:p>
          <a:p>
            <a:pPr marL="742950" lvl="1" indent="-285750" algn="l">
              <a:buFont typeface="+mj-lt"/>
              <a:buAutoNum type="arabicPeriod"/>
            </a:pPr>
            <a:r>
              <a:rPr lang="en-US" b="1" i="0" dirty="0">
                <a:solidFill>
                  <a:srgbClr val="D1D5DB"/>
                </a:solidFill>
                <a:effectLst/>
                <a:latin typeface="Söhne"/>
              </a:rPr>
              <a:t>Linked Lists:</a:t>
            </a:r>
            <a:r>
              <a:rPr lang="en-US" b="0" i="0" dirty="0">
                <a:solidFill>
                  <a:srgbClr val="D1D5DB"/>
                </a:solidFill>
                <a:effectLst/>
                <a:latin typeface="Söhne"/>
              </a:rPr>
              <a:t> Elements are connected through pointers, forming a chain-like structure.</a:t>
            </a:r>
          </a:p>
          <a:p>
            <a:pPr marL="742950" lvl="1" indent="-285750" algn="l">
              <a:buFont typeface="+mj-lt"/>
              <a:buAutoNum type="arabicPeriod"/>
            </a:pPr>
            <a:r>
              <a:rPr lang="en-US" b="1" i="0" dirty="0">
                <a:solidFill>
                  <a:srgbClr val="D1D5DB"/>
                </a:solidFill>
                <a:effectLst/>
                <a:latin typeface="Söhne"/>
              </a:rPr>
              <a:t>Stacks:</a:t>
            </a:r>
            <a:r>
              <a:rPr lang="en-US" b="0" i="0" dirty="0">
                <a:solidFill>
                  <a:srgbClr val="D1D5DB"/>
                </a:solidFill>
                <a:effectLst/>
                <a:latin typeface="Söhne"/>
              </a:rPr>
              <a:t> Follows the Last-In-First-Out (LIFO) principle, where elements are added and removed from one end.</a:t>
            </a:r>
          </a:p>
          <a:p>
            <a:pPr marL="742950" lvl="1" indent="-285750" algn="l">
              <a:buFont typeface="+mj-lt"/>
              <a:buAutoNum type="arabicPeriod"/>
            </a:pPr>
            <a:r>
              <a:rPr lang="en-US" b="1" i="0" dirty="0">
                <a:solidFill>
                  <a:srgbClr val="D1D5DB"/>
                </a:solidFill>
                <a:effectLst/>
                <a:latin typeface="Söhne"/>
              </a:rPr>
              <a:t>Queues:</a:t>
            </a:r>
            <a:r>
              <a:rPr lang="en-US" b="0" i="0" dirty="0">
                <a:solidFill>
                  <a:srgbClr val="D1D5DB"/>
                </a:solidFill>
                <a:effectLst/>
                <a:latin typeface="Söhne"/>
              </a:rPr>
              <a:t> Follows the First-In-First-Out (FIFO) principle, where elements are added at one end and removed from the other.</a:t>
            </a:r>
          </a:p>
          <a:p>
            <a:pPr algn="l">
              <a:buFont typeface="+mj-lt"/>
              <a:buAutoNum type="arabicPeriod"/>
            </a:pPr>
            <a:r>
              <a:rPr lang="en-US" b="1" i="0" dirty="0">
                <a:solidFill>
                  <a:srgbClr val="D1D5DB"/>
                </a:solidFill>
                <a:effectLst/>
                <a:latin typeface="Söhne"/>
              </a:rPr>
              <a:t>Traversal:</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Linear structures are traversed in a single, linear pass from the beginning to the end or vice versa.</a:t>
            </a:r>
          </a:p>
          <a:p>
            <a:pPr algn="l">
              <a:buFont typeface="+mj-lt"/>
              <a:buAutoNum type="arabicPeriod"/>
            </a:pPr>
            <a:r>
              <a:rPr lang="en-US" b="1" i="0" dirty="0">
                <a:solidFill>
                  <a:srgbClr val="D1D5DB"/>
                </a:solidFill>
                <a:effectLst/>
                <a:latin typeface="Söhne"/>
              </a:rPr>
              <a:t>Memory Allocation:</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Linear structures often use contiguous memory allocation for storage.</a:t>
            </a:r>
          </a:p>
          <a:p>
            <a:pPr algn="l"/>
            <a:r>
              <a:rPr lang="en-US" b="1" i="0" dirty="0">
                <a:effectLst/>
                <a:latin typeface="Söhne"/>
              </a:rPr>
              <a:t>Non-linear Data Structures:</a:t>
            </a:r>
          </a:p>
          <a:p>
            <a:pPr algn="l">
              <a:buFont typeface="+mj-lt"/>
              <a:buAutoNum type="arabicPeriod"/>
            </a:pPr>
            <a:r>
              <a:rPr lang="en-US" b="1" i="0" dirty="0">
                <a:solidFill>
                  <a:srgbClr val="D1D5DB"/>
                </a:solidFill>
                <a:effectLst/>
                <a:latin typeface="Söhne"/>
              </a:rPr>
              <a:t>Definition:</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Non-linear data structures organize elements in a hierarchical or interconnected manner, where each element may have multiple predecessors and/or successors.</a:t>
            </a:r>
          </a:p>
          <a:p>
            <a:pPr marL="742950" lvl="1" indent="-285750" algn="l">
              <a:buFont typeface="+mj-lt"/>
              <a:buAutoNum type="arabicPeriod"/>
            </a:pPr>
            <a:r>
              <a:rPr lang="en-US" b="0" i="0" dirty="0">
                <a:solidFill>
                  <a:srgbClr val="D1D5DB"/>
                </a:solidFill>
                <a:effectLst/>
                <a:latin typeface="Söhne"/>
              </a:rPr>
              <a:t>Accessing and traversing elements in a non-linear structure may involve more complex paths.</a:t>
            </a:r>
          </a:p>
          <a:p>
            <a:pPr algn="l">
              <a:buFont typeface="+mj-lt"/>
              <a:buAutoNum type="arabicPeriod"/>
            </a:pPr>
            <a:r>
              <a:rPr lang="en-US" b="1" i="0" dirty="0">
                <a:solidFill>
                  <a:srgbClr val="D1D5DB"/>
                </a:solidFill>
                <a:effectLst/>
                <a:latin typeface="Söhne"/>
              </a:rPr>
              <a:t>Examples:</a:t>
            </a:r>
            <a:endParaRPr lang="en-US" b="0" i="0" dirty="0">
              <a:solidFill>
                <a:srgbClr val="D1D5DB"/>
              </a:solidFill>
              <a:effectLst/>
              <a:latin typeface="Söhne"/>
            </a:endParaRPr>
          </a:p>
          <a:p>
            <a:pPr marL="742950" lvl="1" indent="-285750" algn="l">
              <a:buFont typeface="+mj-lt"/>
              <a:buAutoNum type="arabicPeriod"/>
            </a:pPr>
            <a:r>
              <a:rPr lang="en-US" b="1" i="0" dirty="0">
                <a:solidFill>
                  <a:srgbClr val="D1D5DB"/>
                </a:solidFill>
                <a:effectLst/>
                <a:latin typeface="Söhne"/>
              </a:rPr>
              <a:t>Trees:</a:t>
            </a:r>
            <a:r>
              <a:rPr lang="en-US" b="0" i="0" dirty="0">
                <a:solidFill>
                  <a:srgbClr val="D1D5DB"/>
                </a:solidFill>
                <a:effectLst/>
                <a:latin typeface="Söhne"/>
              </a:rPr>
              <a:t> Elements are organized hierarchically with a root node and child nodes. Trees can be binary or n-</a:t>
            </a:r>
            <a:r>
              <a:rPr lang="en-US" b="0" i="0" dirty="0" err="1">
                <a:solidFill>
                  <a:srgbClr val="D1D5DB"/>
                </a:solidFill>
                <a:effectLst/>
                <a:latin typeface="Söhne"/>
              </a:rPr>
              <a:t>ary</a:t>
            </a:r>
            <a:r>
              <a:rPr lang="en-US" b="0" i="0" dirty="0">
                <a:solidFill>
                  <a:srgbClr val="D1D5DB"/>
                </a:solidFill>
                <a:effectLst/>
                <a:latin typeface="Söhne"/>
              </a:rPr>
              <a:t>.</a:t>
            </a:r>
          </a:p>
          <a:p>
            <a:pPr marL="742950" lvl="1" indent="-285750" algn="l">
              <a:buFont typeface="+mj-lt"/>
              <a:buAutoNum type="arabicPeriod"/>
            </a:pPr>
            <a:r>
              <a:rPr lang="en-US" b="1" i="0" dirty="0">
                <a:solidFill>
                  <a:srgbClr val="D1D5DB"/>
                </a:solidFill>
                <a:effectLst/>
                <a:latin typeface="Söhne"/>
              </a:rPr>
              <a:t>Graphs:</a:t>
            </a:r>
            <a:r>
              <a:rPr lang="en-US" b="0" i="0" dirty="0">
                <a:solidFill>
                  <a:srgbClr val="D1D5DB"/>
                </a:solidFill>
                <a:effectLst/>
                <a:latin typeface="Söhne"/>
              </a:rPr>
              <a:t> Nodes are connected through edges, and relationships can be more arbitrary and complex.</a:t>
            </a:r>
          </a:p>
          <a:p>
            <a:pPr algn="l">
              <a:buFont typeface="+mj-lt"/>
              <a:buAutoNum type="arabicPeriod"/>
            </a:pPr>
            <a:r>
              <a:rPr lang="en-US" b="1" i="0" dirty="0">
                <a:solidFill>
                  <a:srgbClr val="D1D5DB"/>
                </a:solidFill>
                <a:effectLst/>
                <a:latin typeface="Söhne"/>
              </a:rPr>
              <a:t>Traversal:</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Non-linear structures may require more sophisticated traversal algorithms, such as depth-first search (DFS) or breadth-first search (BFS).</a:t>
            </a:r>
          </a:p>
          <a:p>
            <a:pPr algn="l">
              <a:buFont typeface="+mj-lt"/>
              <a:buAutoNum type="arabicPeriod"/>
            </a:pPr>
            <a:r>
              <a:rPr lang="en-US" b="1" i="0" dirty="0">
                <a:solidFill>
                  <a:srgbClr val="D1D5DB"/>
                </a:solidFill>
                <a:effectLst/>
                <a:latin typeface="Söhne"/>
              </a:rPr>
              <a:t>Memory Allocation:</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Non-linear structures often use dynamic memory allocation and pointers to establish relationships between elements.</a:t>
            </a:r>
          </a:p>
          <a:p>
            <a:pPr algn="l"/>
            <a:r>
              <a:rPr lang="en-US" b="1" i="0" dirty="0">
                <a:effectLst/>
                <a:latin typeface="Söhne"/>
              </a:rPr>
              <a:t>Summary of Differences:</a:t>
            </a:r>
          </a:p>
          <a:p>
            <a:pPr algn="l">
              <a:buFont typeface="Arial" panose="020B0604020202020204" pitchFamily="34" charset="0"/>
              <a:buChar char="•"/>
            </a:pPr>
            <a:r>
              <a:rPr lang="en-US" b="1" i="0" dirty="0">
                <a:solidFill>
                  <a:srgbClr val="D1D5DB"/>
                </a:solidFill>
                <a:effectLst/>
                <a:latin typeface="Söhne"/>
              </a:rPr>
              <a:t>Connectivity:</a:t>
            </a:r>
            <a:endParaRPr lang="en-US" b="0" i="0" dirty="0">
              <a:solidFill>
                <a:srgbClr val="D1D5DB"/>
              </a:solidFill>
              <a:effectLst/>
              <a:latin typeface="Söhne"/>
            </a:endParaRPr>
          </a:p>
          <a:p>
            <a:pPr marL="742950" lvl="1" indent="-285750" algn="l">
              <a:buFont typeface="Arial" panose="020B0604020202020204" pitchFamily="34" charset="0"/>
              <a:buChar char="•"/>
            </a:pPr>
            <a:r>
              <a:rPr lang="en-US" b="1" i="0" dirty="0">
                <a:solidFill>
                  <a:srgbClr val="D1D5DB"/>
                </a:solidFill>
                <a:effectLst/>
                <a:latin typeface="Söhne"/>
              </a:rPr>
              <a:t>Linear:</a:t>
            </a:r>
            <a:r>
              <a:rPr lang="en-US" b="0" i="0" dirty="0">
                <a:solidFill>
                  <a:srgbClr val="D1D5DB"/>
                </a:solidFill>
                <a:effectLst/>
                <a:latin typeface="Söhne"/>
              </a:rPr>
              <a:t> Elements are connected in a linear, sequential manner.</a:t>
            </a:r>
          </a:p>
          <a:p>
            <a:pPr marL="742950" lvl="1" indent="-285750" algn="l">
              <a:buFont typeface="Arial" panose="020B0604020202020204" pitchFamily="34" charset="0"/>
              <a:buChar char="•"/>
            </a:pPr>
            <a:r>
              <a:rPr lang="en-US" b="1" i="0" dirty="0">
                <a:solidFill>
                  <a:srgbClr val="D1D5DB"/>
                </a:solidFill>
                <a:effectLst/>
                <a:latin typeface="Söhne"/>
              </a:rPr>
              <a:t>Non-linear:</a:t>
            </a:r>
            <a:r>
              <a:rPr lang="en-US" b="0" i="0" dirty="0">
                <a:solidFill>
                  <a:srgbClr val="D1D5DB"/>
                </a:solidFill>
                <a:effectLst/>
                <a:latin typeface="Söhne"/>
              </a:rPr>
              <a:t> Elements have more complex relationships, with multiple predecessors and/or successors.</a:t>
            </a:r>
          </a:p>
          <a:p>
            <a:pPr algn="l">
              <a:buFont typeface="Arial" panose="020B0604020202020204" pitchFamily="34" charset="0"/>
              <a:buChar char="•"/>
            </a:pPr>
            <a:r>
              <a:rPr lang="en-US" b="1" i="0" dirty="0">
                <a:solidFill>
                  <a:srgbClr val="D1D5DB"/>
                </a:solidFill>
                <a:effectLst/>
                <a:latin typeface="Söhne"/>
              </a:rPr>
              <a:t>Traversal:</a:t>
            </a:r>
            <a:endParaRPr lang="en-US" b="0" i="0" dirty="0">
              <a:solidFill>
                <a:srgbClr val="D1D5DB"/>
              </a:solidFill>
              <a:effectLst/>
              <a:latin typeface="Söhne"/>
            </a:endParaRPr>
          </a:p>
          <a:p>
            <a:pPr marL="742950" lvl="1" indent="-285750" algn="l">
              <a:buFont typeface="Arial" panose="020B0604020202020204" pitchFamily="34" charset="0"/>
              <a:buChar char="•"/>
            </a:pPr>
            <a:r>
              <a:rPr lang="en-US" b="1" i="0" dirty="0">
                <a:solidFill>
                  <a:srgbClr val="D1D5DB"/>
                </a:solidFill>
                <a:effectLst/>
                <a:latin typeface="Söhne"/>
              </a:rPr>
              <a:t>Linear:</a:t>
            </a:r>
            <a:r>
              <a:rPr lang="en-US" b="0" i="0" dirty="0">
                <a:solidFill>
                  <a:srgbClr val="D1D5DB"/>
                </a:solidFill>
                <a:effectLst/>
                <a:latin typeface="Söhne"/>
              </a:rPr>
              <a:t> Traversal is straightforward, moving from the first to the last element or vice versa.</a:t>
            </a:r>
          </a:p>
          <a:p>
            <a:pPr marL="742950" lvl="1" indent="-285750" algn="l">
              <a:buFont typeface="Arial" panose="020B0604020202020204" pitchFamily="34" charset="0"/>
              <a:buChar char="•"/>
            </a:pPr>
            <a:r>
              <a:rPr lang="en-US" b="1" i="0" dirty="0">
                <a:solidFill>
                  <a:srgbClr val="D1D5DB"/>
                </a:solidFill>
                <a:effectLst/>
                <a:latin typeface="Söhne"/>
              </a:rPr>
              <a:t>Non-linear:</a:t>
            </a:r>
            <a:r>
              <a:rPr lang="en-US" b="0" i="0" dirty="0">
                <a:solidFill>
                  <a:srgbClr val="D1D5DB"/>
                </a:solidFill>
                <a:effectLst/>
                <a:latin typeface="Söhne"/>
              </a:rPr>
              <a:t> Traversal may involve more complex paths, depending on the structure.</a:t>
            </a:r>
          </a:p>
          <a:p>
            <a:pPr algn="l">
              <a:buFont typeface="Arial" panose="020B0604020202020204" pitchFamily="34" charset="0"/>
              <a:buChar char="•"/>
            </a:pPr>
            <a:r>
              <a:rPr lang="en-US" b="1" i="0" dirty="0">
                <a:solidFill>
                  <a:srgbClr val="D1D5DB"/>
                </a:solidFill>
                <a:effectLst/>
                <a:latin typeface="Söhne"/>
              </a:rPr>
              <a:t>Examples:</a:t>
            </a:r>
            <a:endParaRPr lang="en-US" b="0" i="0" dirty="0">
              <a:solidFill>
                <a:srgbClr val="D1D5DB"/>
              </a:solidFill>
              <a:effectLst/>
              <a:latin typeface="Söhne"/>
            </a:endParaRPr>
          </a:p>
          <a:p>
            <a:pPr marL="742950" lvl="1" indent="-285750" algn="l">
              <a:buFont typeface="Arial" panose="020B0604020202020204" pitchFamily="34" charset="0"/>
              <a:buChar char="•"/>
            </a:pPr>
            <a:r>
              <a:rPr lang="en-US" b="1" i="0" dirty="0">
                <a:solidFill>
                  <a:srgbClr val="D1D5DB"/>
                </a:solidFill>
                <a:effectLst/>
                <a:latin typeface="Söhne"/>
              </a:rPr>
              <a:t>Linear:</a:t>
            </a:r>
            <a:r>
              <a:rPr lang="en-US" b="0" i="0" dirty="0">
                <a:solidFill>
                  <a:srgbClr val="D1D5DB"/>
                </a:solidFill>
                <a:effectLst/>
                <a:latin typeface="Söhne"/>
              </a:rPr>
              <a:t> Arrays, Linked Lists, Stacks, Queues.</a:t>
            </a:r>
          </a:p>
          <a:p>
            <a:pPr marL="742950" lvl="1" indent="-285750" algn="l">
              <a:buFont typeface="Arial" panose="020B0604020202020204" pitchFamily="34" charset="0"/>
              <a:buChar char="•"/>
            </a:pPr>
            <a:r>
              <a:rPr lang="en-US" b="1" i="0" dirty="0">
                <a:solidFill>
                  <a:srgbClr val="D1D5DB"/>
                </a:solidFill>
                <a:effectLst/>
                <a:latin typeface="Söhne"/>
              </a:rPr>
              <a:t>Non-linear:</a:t>
            </a:r>
            <a:r>
              <a:rPr lang="en-US" b="0" i="0" dirty="0">
                <a:solidFill>
                  <a:srgbClr val="D1D5DB"/>
                </a:solidFill>
                <a:effectLst/>
                <a:latin typeface="Söhne"/>
              </a:rPr>
              <a:t> Trees, Graphs.</a:t>
            </a:r>
          </a:p>
          <a:p>
            <a:pPr algn="l">
              <a:buFont typeface="Arial" panose="020B0604020202020204" pitchFamily="34" charset="0"/>
              <a:buChar char="•"/>
            </a:pPr>
            <a:r>
              <a:rPr lang="en-US" b="1" i="0" dirty="0">
                <a:solidFill>
                  <a:srgbClr val="D1D5DB"/>
                </a:solidFill>
                <a:effectLst/>
                <a:latin typeface="Söhne"/>
              </a:rPr>
              <a:t>Memory Allocation:</a:t>
            </a:r>
            <a:endParaRPr lang="en-US" b="0" i="0" dirty="0">
              <a:solidFill>
                <a:srgbClr val="D1D5DB"/>
              </a:solidFill>
              <a:effectLst/>
              <a:latin typeface="Söhne"/>
            </a:endParaRPr>
          </a:p>
          <a:p>
            <a:pPr marL="742950" lvl="1" indent="-285750" algn="l">
              <a:buFont typeface="Arial" panose="020B0604020202020204" pitchFamily="34" charset="0"/>
              <a:buChar char="•"/>
            </a:pPr>
            <a:r>
              <a:rPr lang="en-US" b="1" i="0" dirty="0">
                <a:solidFill>
                  <a:srgbClr val="D1D5DB"/>
                </a:solidFill>
                <a:effectLst/>
                <a:latin typeface="Söhne"/>
              </a:rPr>
              <a:t>Linear:</a:t>
            </a:r>
            <a:r>
              <a:rPr lang="en-US" b="0" i="0" dirty="0">
                <a:solidFill>
                  <a:srgbClr val="D1D5DB"/>
                </a:solidFill>
                <a:effectLst/>
                <a:latin typeface="Söhne"/>
              </a:rPr>
              <a:t> Often uses contiguous memory allocation.</a:t>
            </a:r>
          </a:p>
          <a:p>
            <a:pPr marL="742950" lvl="1" indent="-285750" algn="l">
              <a:buFont typeface="Arial" panose="020B0604020202020204" pitchFamily="34" charset="0"/>
              <a:buChar char="•"/>
            </a:pPr>
            <a:r>
              <a:rPr lang="en-US" b="1" i="0" dirty="0">
                <a:solidFill>
                  <a:srgbClr val="D1D5DB"/>
                </a:solidFill>
                <a:effectLst/>
                <a:latin typeface="Söhne"/>
              </a:rPr>
              <a:t>Non-linear:</a:t>
            </a:r>
            <a:r>
              <a:rPr lang="en-US" b="0" i="0" dirty="0">
                <a:solidFill>
                  <a:srgbClr val="D1D5DB"/>
                </a:solidFill>
                <a:effectLst/>
                <a:latin typeface="Söhne"/>
              </a:rPr>
              <a:t> Often uses dynamic memory allocation and pointers.</a:t>
            </a:r>
          </a:p>
          <a:p>
            <a:pPr algn="l"/>
            <a:r>
              <a:rPr lang="en-US" b="0" i="0" dirty="0">
                <a:solidFill>
                  <a:srgbClr val="D1D5DB"/>
                </a:solidFill>
                <a:effectLst/>
                <a:latin typeface="Söhne"/>
              </a:rPr>
              <a:t>Understanding the differences between linear and non-linear data structures is essential for choosing the right data structure for specific applications and designing algorithms that efficiently manipulate data.</a:t>
            </a:r>
          </a:p>
          <a:p>
            <a:endParaRPr lang="en-PK" dirty="0"/>
          </a:p>
        </p:txBody>
      </p:sp>
      <p:sp>
        <p:nvSpPr>
          <p:cNvPr id="4" name="Slide Number Placeholder 3"/>
          <p:cNvSpPr>
            <a:spLocks noGrp="1"/>
          </p:cNvSpPr>
          <p:nvPr>
            <p:ph type="sldNum" sz="quarter" idx="5"/>
          </p:nvPr>
        </p:nvSpPr>
        <p:spPr/>
        <p:txBody>
          <a:bodyPr/>
          <a:lstStyle/>
          <a:p>
            <a:fld id="{925D6565-B187-4185-9EB1-B413DBDD0CBE}" type="slidenum">
              <a:rPr lang="en-US" smtClean="0"/>
              <a:pPr/>
              <a:t>14</a:t>
            </a:fld>
            <a:endParaRPr lang="en-US"/>
          </a:p>
        </p:txBody>
      </p:sp>
    </p:spTree>
    <p:extLst>
      <p:ext uri="{BB962C8B-B14F-4D97-AF65-F5344CB8AC3E}">
        <p14:creationId xmlns:p14="http://schemas.microsoft.com/office/powerpoint/2010/main" val="2005830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www.youtube.com</a:t>
            </a:r>
            <a:r>
              <a:rPr lang="en-GB" dirty="0"/>
              <a:t>/</a:t>
            </a:r>
            <a:r>
              <a:rPr lang="en-GB" dirty="0" err="1"/>
              <a:t>watch?v</a:t>
            </a:r>
            <a:r>
              <a:rPr lang="en-GB" dirty="0"/>
              <a:t>=jc1t0KFsOcs</a:t>
            </a:r>
            <a:endParaRPr lang="en-PK" dirty="0"/>
          </a:p>
        </p:txBody>
      </p:sp>
      <p:sp>
        <p:nvSpPr>
          <p:cNvPr id="4" name="Slide Number Placeholder 3"/>
          <p:cNvSpPr>
            <a:spLocks noGrp="1"/>
          </p:cNvSpPr>
          <p:nvPr>
            <p:ph type="sldNum" sz="quarter" idx="5"/>
          </p:nvPr>
        </p:nvSpPr>
        <p:spPr/>
        <p:txBody>
          <a:bodyPr/>
          <a:lstStyle/>
          <a:p>
            <a:fld id="{925D6565-B187-4185-9EB1-B413DBDD0CBE}" type="slidenum">
              <a:rPr lang="en-US" smtClean="0"/>
              <a:pPr/>
              <a:t>15</a:t>
            </a:fld>
            <a:endParaRPr lang="en-US"/>
          </a:p>
        </p:txBody>
      </p:sp>
    </p:spTree>
    <p:extLst>
      <p:ext uri="{BB962C8B-B14F-4D97-AF65-F5344CB8AC3E}">
        <p14:creationId xmlns:p14="http://schemas.microsoft.com/office/powerpoint/2010/main" val="3791630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algn="l"/>
            <a:r>
              <a:rPr lang="en-US" b="0" i="0" dirty="0">
                <a:solidFill>
                  <a:srgbClr val="D1D5DB"/>
                </a:solidFill>
                <a:effectLst/>
                <a:latin typeface="Söhne"/>
              </a:rPr>
              <a:t>Abstract Data Types (ADTs) are a concept in computer science that represents a high-level description of a set of operations that can be performed on a data structure, without specifying the underlying implementation details. In other words, an abstract data type defines a logical model for data and operations on that data, but it does not prescribe how these operations are carried out internally.</a:t>
            </a:r>
          </a:p>
          <a:p>
            <a:pPr algn="l"/>
            <a:r>
              <a:rPr lang="en-US" b="0" i="0" dirty="0">
                <a:solidFill>
                  <a:srgbClr val="D1D5DB"/>
                </a:solidFill>
                <a:effectLst/>
                <a:latin typeface="Söhne"/>
              </a:rPr>
              <a:t>ADTs are a way of abstracting and encapsulating data structures, providing a clear separation between what an operation does and how it is implemented. This abstraction is crucial for software development because it allows programmers to focus on the functionality of the data without worrying about the implementation details.</a:t>
            </a:r>
          </a:p>
          <a:p>
            <a:pPr algn="l"/>
            <a:r>
              <a:rPr lang="en-US" b="0" i="0" dirty="0">
                <a:solidFill>
                  <a:srgbClr val="D1D5DB"/>
                </a:solidFill>
                <a:effectLst/>
                <a:latin typeface="Söhne"/>
              </a:rPr>
              <a:t>Here are some key characteristics of Abstract Data Types:</a:t>
            </a:r>
          </a:p>
          <a:p>
            <a:pPr algn="l">
              <a:buFont typeface="+mj-lt"/>
              <a:buAutoNum type="arabicPeriod"/>
            </a:pPr>
            <a:r>
              <a:rPr lang="en-US" b="1" i="0" dirty="0">
                <a:solidFill>
                  <a:srgbClr val="D1D5DB"/>
                </a:solidFill>
                <a:effectLst/>
                <a:latin typeface="Söhne"/>
              </a:rPr>
              <a:t>Encapsulation:</a:t>
            </a:r>
            <a:r>
              <a:rPr lang="en-US" b="0" i="0" dirty="0">
                <a:solidFill>
                  <a:srgbClr val="D1D5DB"/>
                </a:solidFill>
                <a:effectLst/>
                <a:latin typeface="Söhne"/>
              </a:rPr>
              <a:t> ADTs encapsulate the implementation details of a data structure, hiding them from the user. Users only interact with the data and its operations.</a:t>
            </a:r>
          </a:p>
          <a:p>
            <a:pPr algn="l">
              <a:buFont typeface="+mj-lt"/>
              <a:buAutoNum type="arabicPeriod"/>
            </a:pPr>
            <a:r>
              <a:rPr lang="en-US" b="1" i="0" dirty="0">
                <a:solidFill>
                  <a:srgbClr val="D1D5DB"/>
                </a:solidFill>
                <a:effectLst/>
                <a:latin typeface="Söhne"/>
              </a:rPr>
              <a:t>Operations:</a:t>
            </a:r>
            <a:r>
              <a:rPr lang="en-US" b="0" i="0" dirty="0">
                <a:solidFill>
                  <a:srgbClr val="D1D5DB"/>
                </a:solidFill>
                <a:effectLst/>
                <a:latin typeface="Söhne"/>
              </a:rPr>
              <a:t> ADTs define a set of operations that can be performed on the data. These operations represent the behavior or functionality of the data structure.</a:t>
            </a:r>
          </a:p>
          <a:p>
            <a:pPr algn="l">
              <a:buFont typeface="+mj-lt"/>
              <a:buAutoNum type="arabicPeriod"/>
            </a:pPr>
            <a:r>
              <a:rPr lang="en-US" b="1" i="0" dirty="0">
                <a:solidFill>
                  <a:srgbClr val="D1D5DB"/>
                </a:solidFill>
                <a:effectLst/>
                <a:latin typeface="Söhne"/>
              </a:rPr>
              <a:t>Interface:</a:t>
            </a:r>
            <a:r>
              <a:rPr lang="en-US" b="0" i="0" dirty="0">
                <a:solidFill>
                  <a:srgbClr val="D1D5DB"/>
                </a:solidFill>
                <a:effectLst/>
                <a:latin typeface="Söhne"/>
              </a:rPr>
              <a:t> The interface of an ADT specifies the set of operations that can be performed, their parameters, and their return types. It does not specify how these operations are implemented.</a:t>
            </a:r>
          </a:p>
          <a:p>
            <a:pPr algn="l">
              <a:buFont typeface="+mj-lt"/>
              <a:buAutoNum type="arabicPeriod"/>
            </a:pPr>
            <a:r>
              <a:rPr lang="en-US" b="1" i="0" dirty="0">
                <a:solidFill>
                  <a:srgbClr val="D1D5DB"/>
                </a:solidFill>
                <a:effectLst/>
                <a:latin typeface="Söhne"/>
              </a:rPr>
              <a:t>Data Abstraction:</a:t>
            </a:r>
            <a:r>
              <a:rPr lang="en-US" b="0" i="0" dirty="0">
                <a:solidFill>
                  <a:srgbClr val="D1D5DB"/>
                </a:solidFill>
                <a:effectLst/>
                <a:latin typeface="Söhne"/>
              </a:rPr>
              <a:t> ADTs provide a level of abstraction by allowing users to work with data at a conceptual level, without needing to understand the inner workings of the underlying data structure.</a:t>
            </a:r>
          </a:p>
          <a:p>
            <a:pPr algn="l"/>
            <a:r>
              <a:rPr lang="en-US" b="0" i="0" dirty="0">
                <a:solidFill>
                  <a:srgbClr val="D1D5DB"/>
                </a:solidFill>
                <a:effectLst/>
                <a:latin typeface="Söhne"/>
              </a:rPr>
              <a:t>Common examples of abstract data types include:</a:t>
            </a:r>
          </a:p>
          <a:p>
            <a:pPr algn="l">
              <a:buFont typeface="Arial" panose="020B0604020202020204" pitchFamily="34" charset="0"/>
              <a:buChar char="•"/>
            </a:pPr>
            <a:r>
              <a:rPr lang="en-US" b="1" i="0" dirty="0">
                <a:solidFill>
                  <a:srgbClr val="D1D5DB"/>
                </a:solidFill>
                <a:effectLst/>
                <a:latin typeface="Söhne"/>
              </a:rPr>
              <a:t>Stacks:</a:t>
            </a:r>
            <a:r>
              <a:rPr lang="en-US" b="0" i="0" dirty="0">
                <a:solidFill>
                  <a:srgbClr val="D1D5DB"/>
                </a:solidFill>
                <a:effectLst/>
                <a:latin typeface="Söhne"/>
              </a:rPr>
              <a:t> A collection of elements with two main operations: push (to add an element) and pop (to remove the top element).</a:t>
            </a:r>
          </a:p>
          <a:p>
            <a:pPr algn="l">
              <a:buFont typeface="Arial" panose="020B0604020202020204" pitchFamily="34" charset="0"/>
              <a:buChar char="•"/>
            </a:pPr>
            <a:r>
              <a:rPr lang="en-US" b="1" i="0" dirty="0">
                <a:solidFill>
                  <a:srgbClr val="D1D5DB"/>
                </a:solidFill>
                <a:effectLst/>
                <a:latin typeface="Söhne"/>
              </a:rPr>
              <a:t>Queues:</a:t>
            </a:r>
            <a:r>
              <a:rPr lang="en-US" b="0" i="0" dirty="0">
                <a:solidFill>
                  <a:srgbClr val="D1D5DB"/>
                </a:solidFill>
                <a:effectLst/>
                <a:latin typeface="Söhne"/>
              </a:rPr>
              <a:t> Similar to stacks but follows the First-In-First-Out (FIFO) principle, with operations like enqueue and dequeue.</a:t>
            </a:r>
          </a:p>
          <a:p>
            <a:pPr algn="l">
              <a:buFont typeface="Arial" panose="020B0604020202020204" pitchFamily="34" charset="0"/>
              <a:buChar char="•"/>
            </a:pPr>
            <a:r>
              <a:rPr lang="en-US" b="1" i="0" dirty="0">
                <a:solidFill>
                  <a:srgbClr val="D1D5DB"/>
                </a:solidFill>
                <a:effectLst/>
                <a:latin typeface="Söhne"/>
              </a:rPr>
              <a:t>Lists:</a:t>
            </a:r>
            <a:r>
              <a:rPr lang="en-US" b="0" i="0" dirty="0">
                <a:solidFill>
                  <a:srgbClr val="D1D5DB"/>
                </a:solidFill>
                <a:effectLst/>
                <a:latin typeface="Söhne"/>
              </a:rPr>
              <a:t> A collection of elements where the order is significant, with operations like insert, delete, and retrieve.</a:t>
            </a:r>
          </a:p>
          <a:p>
            <a:pPr algn="l">
              <a:buFont typeface="Arial" panose="020B0604020202020204" pitchFamily="34" charset="0"/>
              <a:buChar char="•"/>
            </a:pPr>
            <a:r>
              <a:rPr lang="en-US" b="1" i="0" dirty="0">
                <a:solidFill>
                  <a:srgbClr val="D1D5DB"/>
                </a:solidFill>
                <a:effectLst/>
                <a:latin typeface="Söhne"/>
              </a:rPr>
              <a:t>Sets:</a:t>
            </a:r>
            <a:r>
              <a:rPr lang="en-US" b="0" i="0" dirty="0">
                <a:solidFill>
                  <a:srgbClr val="D1D5DB"/>
                </a:solidFill>
                <a:effectLst/>
                <a:latin typeface="Söhne"/>
              </a:rPr>
              <a:t> An unordered collection of unique elements with operations like add, remove, and check for membership.</a:t>
            </a:r>
          </a:p>
          <a:p>
            <a:pPr algn="l">
              <a:buFont typeface="Arial" panose="020B0604020202020204" pitchFamily="34" charset="0"/>
              <a:buChar char="•"/>
            </a:pPr>
            <a:r>
              <a:rPr lang="en-US" b="1" i="0" dirty="0">
                <a:solidFill>
                  <a:srgbClr val="D1D5DB"/>
                </a:solidFill>
                <a:effectLst/>
                <a:latin typeface="Söhne"/>
              </a:rPr>
              <a:t>Maps (or Dictionaries):</a:t>
            </a:r>
            <a:r>
              <a:rPr lang="en-US" b="0" i="0" dirty="0">
                <a:solidFill>
                  <a:srgbClr val="D1D5DB"/>
                </a:solidFill>
                <a:effectLst/>
                <a:latin typeface="Söhne"/>
              </a:rPr>
              <a:t> A collection of key-value pairs with operations like insert, delete, and lookup based on the key.</a:t>
            </a:r>
          </a:p>
          <a:p>
            <a:pPr algn="l">
              <a:buFont typeface="Arial" panose="020B0604020202020204" pitchFamily="34" charset="0"/>
              <a:buChar char="•"/>
            </a:pPr>
            <a:r>
              <a:rPr lang="en-US" b="1" i="0" dirty="0">
                <a:solidFill>
                  <a:srgbClr val="D1D5DB"/>
                </a:solidFill>
                <a:effectLst/>
                <a:latin typeface="Söhne"/>
              </a:rPr>
              <a:t>Trees:</a:t>
            </a:r>
            <a:r>
              <a:rPr lang="en-US" b="0" i="0" dirty="0">
                <a:solidFill>
                  <a:srgbClr val="D1D5DB"/>
                </a:solidFill>
                <a:effectLst/>
                <a:latin typeface="Söhne"/>
              </a:rPr>
              <a:t> A hierarchical structure with nodes, where each node has a value and may have child nodes. Operations include insertion, deletion, and traversal.</a:t>
            </a:r>
          </a:p>
          <a:p>
            <a:pPr algn="l"/>
            <a:r>
              <a:rPr lang="en-US" b="0" i="0" dirty="0">
                <a:solidFill>
                  <a:srgbClr val="D1D5DB"/>
                </a:solidFill>
                <a:effectLst/>
                <a:latin typeface="Söhne"/>
              </a:rPr>
              <a:t>It's important to note that while ADTs define what operations can be performed, the choice of a specific data structure to implement an ADT involves considerations of efficiency, space complexity, and other practical concerns. Common programming languages often provide built-in support for some abstract data types, and developers can also implement custom ADTs as needed for specific applications.</a:t>
            </a:r>
          </a:p>
          <a:p>
            <a:endParaRPr lang="en-PK" dirty="0"/>
          </a:p>
        </p:txBody>
      </p:sp>
      <p:sp>
        <p:nvSpPr>
          <p:cNvPr id="4" name="Slide Number Placeholder 3"/>
          <p:cNvSpPr>
            <a:spLocks noGrp="1"/>
          </p:cNvSpPr>
          <p:nvPr>
            <p:ph type="sldNum" sz="quarter" idx="5"/>
          </p:nvPr>
        </p:nvSpPr>
        <p:spPr/>
        <p:txBody>
          <a:bodyPr/>
          <a:lstStyle/>
          <a:p>
            <a:fld id="{925D6565-B187-4185-9EB1-B413DBDD0CBE}" type="slidenum">
              <a:rPr lang="en-US" smtClean="0"/>
              <a:pPr/>
              <a:t>24</a:t>
            </a:fld>
            <a:endParaRPr lang="en-US"/>
          </a:p>
        </p:txBody>
      </p:sp>
    </p:spTree>
    <p:extLst>
      <p:ext uri="{BB962C8B-B14F-4D97-AF65-F5344CB8AC3E}">
        <p14:creationId xmlns:p14="http://schemas.microsoft.com/office/powerpoint/2010/main" val="3873816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www.youtube.com</a:t>
            </a:r>
            <a:r>
              <a:rPr lang="en-GB" dirty="0"/>
              <a:t>/</a:t>
            </a:r>
            <a:r>
              <a:rPr lang="en-GB" dirty="0" err="1"/>
              <a:t>watch?v</a:t>
            </a:r>
            <a:r>
              <a:rPr lang="en-GB" dirty="0"/>
              <a:t>=</a:t>
            </a:r>
            <a:r>
              <a:rPr lang="en-GB" dirty="0" err="1"/>
              <a:t>ZniDyolzrBw</a:t>
            </a:r>
            <a:endParaRPr lang="en-PK" dirty="0"/>
          </a:p>
        </p:txBody>
      </p:sp>
      <p:sp>
        <p:nvSpPr>
          <p:cNvPr id="4" name="Slide Number Placeholder 3"/>
          <p:cNvSpPr>
            <a:spLocks noGrp="1"/>
          </p:cNvSpPr>
          <p:nvPr>
            <p:ph type="sldNum" sz="quarter" idx="5"/>
          </p:nvPr>
        </p:nvSpPr>
        <p:spPr/>
        <p:txBody>
          <a:bodyPr/>
          <a:lstStyle/>
          <a:p>
            <a:fld id="{925D6565-B187-4185-9EB1-B413DBDD0CBE}" type="slidenum">
              <a:rPr lang="en-US" smtClean="0"/>
              <a:pPr/>
              <a:t>25</a:t>
            </a:fld>
            <a:endParaRPr lang="en-US"/>
          </a:p>
        </p:txBody>
      </p:sp>
    </p:spTree>
    <p:extLst>
      <p:ext uri="{BB962C8B-B14F-4D97-AF65-F5344CB8AC3E}">
        <p14:creationId xmlns:p14="http://schemas.microsoft.com/office/powerpoint/2010/main" val="2740664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algn="l"/>
            <a:r>
              <a:rPr lang="en-US" b="0" i="0" dirty="0">
                <a:solidFill>
                  <a:srgbClr val="D1D5DB"/>
                </a:solidFill>
                <a:effectLst/>
                <a:latin typeface="Söhne"/>
              </a:rPr>
              <a:t>Encapsulation, in the context of Abstract Data Types (ADTs), refers to the bundling of data and the methods that operate on that data into a single unit. It is a fundamental concept in object-oriented programming (OOP) and is closely related to the idea of information hiding.</a:t>
            </a:r>
          </a:p>
          <a:p>
            <a:pPr algn="l"/>
            <a:r>
              <a:rPr lang="en-US" b="0" i="0" dirty="0">
                <a:solidFill>
                  <a:srgbClr val="D1D5DB"/>
                </a:solidFill>
                <a:effectLst/>
                <a:latin typeface="Söhne"/>
              </a:rPr>
              <a:t>Here's a breakdown of encapsulation in terms of ADTs:</a:t>
            </a:r>
          </a:p>
          <a:p>
            <a:pPr algn="l">
              <a:buFont typeface="+mj-lt"/>
              <a:buAutoNum type="arabicPeriod"/>
            </a:pPr>
            <a:r>
              <a:rPr lang="en-US" b="1" i="0" dirty="0">
                <a:solidFill>
                  <a:srgbClr val="D1D5DB"/>
                </a:solidFill>
                <a:effectLst/>
                <a:latin typeface="Söhne"/>
              </a:rPr>
              <a:t>Data Hiding:</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Encapsulation allows the internal details of an ADT (such as the structure of the data and the implementation of methods) to be hidden from the external world.</a:t>
            </a:r>
          </a:p>
          <a:p>
            <a:pPr marL="742950" lvl="1" indent="-285750" algn="l">
              <a:buFont typeface="+mj-lt"/>
              <a:buAutoNum type="arabicPeriod"/>
            </a:pPr>
            <a:r>
              <a:rPr lang="en-US" b="0" i="0" dirty="0">
                <a:solidFill>
                  <a:srgbClr val="D1D5DB"/>
                </a:solidFill>
                <a:effectLst/>
                <a:latin typeface="Söhne"/>
              </a:rPr>
              <a:t>The ADT's interface, which includes a set of operations or methods, becomes the only means of interacting with the data. The user of the ADT does not need to know how the data is stored or how the methods are implemented.</a:t>
            </a:r>
          </a:p>
          <a:p>
            <a:pPr algn="l">
              <a:buFont typeface="+mj-lt"/>
              <a:buAutoNum type="arabicPeriod"/>
            </a:pPr>
            <a:r>
              <a:rPr lang="en-US" b="1" i="0" dirty="0">
                <a:solidFill>
                  <a:srgbClr val="D1D5DB"/>
                </a:solidFill>
                <a:effectLst/>
                <a:latin typeface="Söhne"/>
              </a:rPr>
              <a:t>Protection of Invariants:</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Invariants are conditions or properties that are expected to hold true for the data within the ADT. Encapsulation helps in protecting these invariants by controlling access to the data.</a:t>
            </a:r>
          </a:p>
          <a:p>
            <a:pPr marL="742950" lvl="1" indent="-285750" algn="l">
              <a:buFont typeface="+mj-lt"/>
              <a:buAutoNum type="arabicPeriod"/>
            </a:pPr>
            <a:r>
              <a:rPr lang="en-US" b="0" i="0" dirty="0">
                <a:solidFill>
                  <a:srgbClr val="D1D5DB"/>
                </a:solidFill>
                <a:effectLst/>
                <a:latin typeface="Söhne"/>
              </a:rPr>
              <a:t>By providing a well-defined interface, encapsulation ensures that the data can only be modified in a controlled manner through the specified methods, reducing the risk of unintended changes that could violate invariants.</a:t>
            </a:r>
          </a:p>
          <a:p>
            <a:pPr algn="l">
              <a:buFont typeface="+mj-lt"/>
              <a:buAutoNum type="arabicPeriod"/>
            </a:pPr>
            <a:r>
              <a:rPr lang="en-US" b="1" i="0" dirty="0">
                <a:solidFill>
                  <a:srgbClr val="D1D5DB"/>
                </a:solidFill>
                <a:effectLst/>
                <a:latin typeface="Söhne"/>
              </a:rPr>
              <a:t>Implementation Flexibility:</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Encapsulation allows for changes to the internal implementation of an ADT without affecting the code that uses the ADT. As long as the interface remains unchanged, modifications to the internal details do not impact external code.</a:t>
            </a:r>
          </a:p>
          <a:p>
            <a:pPr marL="742950" lvl="1" indent="-285750" algn="l">
              <a:buFont typeface="+mj-lt"/>
              <a:buAutoNum type="arabicPeriod"/>
            </a:pPr>
            <a:r>
              <a:rPr lang="en-US" b="0" i="0" dirty="0">
                <a:solidFill>
                  <a:srgbClr val="D1D5DB"/>
                </a:solidFill>
                <a:effectLst/>
                <a:latin typeface="Söhne"/>
              </a:rPr>
              <a:t>This flexibility is crucial for maintaining and evolving software systems. It enables developers to improve or optimize the internal workings of an ADT without requiring changes to every part of the codebase that uses the ADT.</a:t>
            </a:r>
          </a:p>
          <a:p>
            <a:pPr algn="l">
              <a:buFont typeface="+mj-lt"/>
              <a:buAutoNum type="arabicPeriod"/>
            </a:pPr>
            <a:r>
              <a:rPr lang="en-US" b="1" i="0" dirty="0">
                <a:solidFill>
                  <a:srgbClr val="D1D5DB"/>
                </a:solidFill>
                <a:effectLst/>
                <a:latin typeface="Söhne"/>
              </a:rPr>
              <a:t>Enhanced Modularity:</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Encapsulation promotes modular design by encapsulating related data and methods into a single unit. This makes it easier to manage and understand complex systems.</a:t>
            </a:r>
          </a:p>
          <a:p>
            <a:pPr marL="742950" lvl="1" indent="-285750" algn="l">
              <a:buFont typeface="+mj-lt"/>
              <a:buAutoNum type="arabicPeriod"/>
            </a:pPr>
            <a:r>
              <a:rPr lang="en-US" b="0" i="0" dirty="0">
                <a:solidFill>
                  <a:srgbClr val="D1D5DB"/>
                </a:solidFill>
                <a:effectLst/>
                <a:latin typeface="Söhne"/>
              </a:rPr>
              <a:t>Modules or classes that represent ADTs can be independently developed, tested, and maintained, contributing to a modular and scalable software architecture.</a:t>
            </a:r>
          </a:p>
          <a:p>
            <a:pPr algn="l">
              <a:buFont typeface="+mj-lt"/>
              <a:buAutoNum type="arabicPeriod"/>
            </a:pPr>
            <a:r>
              <a:rPr lang="en-US" b="1" i="0" dirty="0">
                <a:solidFill>
                  <a:srgbClr val="D1D5DB"/>
                </a:solidFill>
                <a:effectLst/>
                <a:latin typeface="Söhne"/>
              </a:rPr>
              <a:t>Security and Abstraction:</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Encapsulation enhances security by limiting access to the internal details of an ADT. It reduces the risk of unintended interference or misuse of the data.</a:t>
            </a:r>
          </a:p>
          <a:p>
            <a:pPr marL="742950" lvl="1" indent="-285750" algn="l">
              <a:buFont typeface="+mj-lt"/>
              <a:buAutoNum type="arabicPeriod"/>
            </a:pPr>
            <a:r>
              <a:rPr lang="en-US" b="0" i="0" dirty="0">
                <a:solidFill>
                  <a:srgbClr val="D1D5DB"/>
                </a:solidFill>
                <a:effectLst/>
                <a:latin typeface="Söhne"/>
              </a:rPr>
              <a:t>Abstraction, which is another key OOP principle, is closely related to encapsulation. Abstraction involves representing the essential features of an object while hiding unnecessary details. Encapsulation facilitates abstraction by hiding the implementation details.</a:t>
            </a:r>
          </a:p>
          <a:p>
            <a:pPr algn="l"/>
            <a:r>
              <a:rPr lang="en-US" b="0" i="0" dirty="0">
                <a:solidFill>
                  <a:srgbClr val="D1D5DB"/>
                </a:solidFill>
                <a:effectLst/>
                <a:latin typeface="Söhne"/>
              </a:rPr>
              <a:t>In summary, encapsulation in the context of ADTs provides a way to organize and structure code by bundling data and methods together while controlling access to the internal details. It contributes to the principles of data hiding, invariants protection, implementation flexibility, modularity, security, and abstraction in software design.</a:t>
            </a:r>
          </a:p>
          <a:p>
            <a:endParaRPr lang="en-PK" dirty="0"/>
          </a:p>
        </p:txBody>
      </p:sp>
      <p:sp>
        <p:nvSpPr>
          <p:cNvPr id="4" name="Slide Number Placeholder 3"/>
          <p:cNvSpPr>
            <a:spLocks noGrp="1"/>
          </p:cNvSpPr>
          <p:nvPr>
            <p:ph type="sldNum" sz="quarter" idx="5"/>
          </p:nvPr>
        </p:nvSpPr>
        <p:spPr/>
        <p:txBody>
          <a:bodyPr/>
          <a:lstStyle/>
          <a:p>
            <a:fld id="{925D6565-B187-4185-9EB1-B413DBDD0CBE}" type="slidenum">
              <a:rPr lang="en-US" smtClean="0"/>
              <a:pPr/>
              <a:t>27</a:t>
            </a:fld>
            <a:endParaRPr lang="en-US"/>
          </a:p>
        </p:txBody>
      </p:sp>
    </p:spTree>
    <p:extLst>
      <p:ext uri="{BB962C8B-B14F-4D97-AF65-F5344CB8AC3E}">
        <p14:creationId xmlns:p14="http://schemas.microsoft.com/office/powerpoint/2010/main" val="736762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9/13/2011</a:t>
            </a:r>
          </a:p>
        </p:txBody>
      </p:sp>
      <p:sp>
        <p:nvSpPr>
          <p:cNvPr id="5" name="Footer Placeholder 4"/>
          <p:cNvSpPr>
            <a:spLocks noGrp="1"/>
          </p:cNvSpPr>
          <p:nvPr>
            <p:ph type="ftr" sz="quarter" idx="11"/>
          </p:nvPr>
        </p:nvSpPr>
        <p:spPr/>
        <p:txBody>
          <a:bodyPr/>
          <a:lstStyle/>
          <a:p>
            <a:r>
              <a:rPr lang="en-US"/>
              <a:t>Dept of CS&amp;SE, Bahria University, ISB</a:t>
            </a:r>
          </a:p>
        </p:txBody>
      </p:sp>
      <p:sp>
        <p:nvSpPr>
          <p:cNvPr id="6" name="Slide Number Placeholder 5"/>
          <p:cNvSpPr>
            <a:spLocks noGrp="1"/>
          </p:cNvSpPr>
          <p:nvPr>
            <p:ph type="sldNum" sz="quarter" idx="12"/>
          </p:nvPr>
        </p:nvSpPr>
        <p:spPr/>
        <p:txBody>
          <a:bodyPr/>
          <a:lstStyle/>
          <a:p>
            <a:fld id="{45FAC0DA-9E9A-46CF-9B4F-FE515D1884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9/13/2011</a:t>
            </a:r>
          </a:p>
        </p:txBody>
      </p:sp>
      <p:sp>
        <p:nvSpPr>
          <p:cNvPr id="5" name="Footer Placeholder 4"/>
          <p:cNvSpPr>
            <a:spLocks noGrp="1"/>
          </p:cNvSpPr>
          <p:nvPr>
            <p:ph type="ftr" sz="quarter" idx="11"/>
          </p:nvPr>
        </p:nvSpPr>
        <p:spPr/>
        <p:txBody>
          <a:bodyPr/>
          <a:lstStyle/>
          <a:p>
            <a:r>
              <a:rPr lang="en-US"/>
              <a:t>Dept of CS&amp;SE, Bahria University, ISB</a:t>
            </a:r>
          </a:p>
        </p:txBody>
      </p:sp>
      <p:sp>
        <p:nvSpPr>
          <p:cNvPr id="6" name="Slide Number Placeholder 5"/>
          <p:cNvSpPr>
            <a:spLocks noGrp="1"/>
          </p:cNvSpPr>
          <p:nvPr>
            <p:ph type="sldNum" sz="quarter" idx="12"/>
          </p:nvPr>
        </p:nvSpPr>
        <p:spPr/>
        <p:txBody>
          <a:bodyPr/>
          <a:lstStyle/>
          <a:p>
            <a:fld id="{45FAC0DA-9E9A-46CF-9B4F-FE515D1884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9/13/2011</a:t>
            </a:r>
          </a:p>
        </p:txBody>
      </p:sp>
      <p:sp>
        <p:nvSpPr>
          <p:cNvPr id="5" name="Footer Placeholder 4"/>
          <p:cNvSpPr>
            <a:spLocks noGrp="1"/>
          </p:cNvSpPr>
          <p:nvPr>
            <p:ph type="ftr" sz="quarter" idx="11"/>
          </p:nvPr>
        </p:nvSpPr>
        <p:spPr/>
        <p:txBody>
          <a:bodyPr/>
          <a:lstStyle/>
          <a:p>
            <a:r>
              <a:rPr lang="en-US"/>
              <a:t>Dept of CS&amp;SE, Bahria University, ISB</a:t>
            </a:r>
          </a:p>
        </p:txBody>
      </p:sp>
      <p:sp>
        <p:nvSpPr>
          <p:cNvPr id="6" name="Slide Number Placeholder 5"/>
          <p:cNvSpPr>
            <a:spLocks noGrp="1"/>
          </p:cNvSpPr>
          <p:nvPr>
            <p:ph type="sldNum" sz="quarter" idx="12"/>
          </p:nvPr>
        </p:nvSpPr>
        <p:spPr/>
        <p:txBody>
          <a:bodyPr/>
          <a:lstStyle/>
          <a:p>
            <a:fld id="{45FAC0DA-9E9A-46CF-9B4F-FE515D18848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85C4-B977-4429-87D6-E045F5388D1E}"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0464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EF607B-A47E-422C-9BEF-122CCDB7C526}" type="datetime1">
              <a:rPr lang="en-US" smtClean="0"/>
              <a:pPr/>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85C4-B977-4429-87D6-E045F5388D1E}" type="slidenum">
              <a:rPr lang="en-US" smtClean="0"/>
              <a:pPr/>
              <a:t>‹#›</a:t>
            </a:fld>
            <a:endParaRPr lang="en-US"/>
          </a:p>
        </p:txBody>
      </p:sp>
    </p:spTree>
    <p:extLst>
      <p:ext uri="{BB962C8B-B14F-4D97-AF65-F5344CB8AC3E}">
        <p14:creationId xmlns:p14="http://schemas.microsoft.com/office/powerpoint/2010/main" val="3518441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9/13/2011</a:t>
            </a:r>
          </a:p>
        </p:txBody>
      </p:sp>
      <p:sp>
        <p:nvSpPr>
          <p:cNvPr id="5" name="Footer Placeholder 4"/>
          <p:cNvSpPr>
            <a:spLocks noGrp="1"/>
          </p:cNvSpPr>
          <p:nvPr>
            <p:ph type="ftr" sz="quarter" idx="11"/>
          </p:nvPr>
        </p:nvSpPr>
        <p:spPr/>
        <p:txBody>
          <a:bodyPr/>
          <a:lstStyle/>
          <a:p>
            <a:r>
              <a:rPr lang="en-US"/>
              <a:t>Dept of CS&amp;SE, Bahria University, ISB</a:t>
            </a:r>
          </a:p>
        </p:txBody>
      </p:sp>
      <p:sp>
        <p:nvSpPr>
          <p:cNvPr id="6" name="Slide Number Placeholder 5"/>
          <p:cNvSpPr>
            <a:spLocks noGrp="1"/>
          </p:cNvSpPr>
          <p:nvPr>
            <p:ph type="sldNum" sz="quarter" idx="12"/>
          </p:nvPr>
        </p:nvSpPr>
        <p:spPr/>
        <p:txBody>
          <a:bodyPr/>
          <a:lstStyle/>
          <a:p>
            <a:fld id="{D55C85C4-B977-4429-87D6-E045F5388D1E}"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70052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9/13/2011</a:t>
            </a:r>
          </a:p>
        </p:txBody>
      </p:sp>
      <p:sp>
        <p:nvSpPr>
          <p:cNvPr id="6" name="Footer Placeholder 5"/>
          <p:cNvSpPr>
            <a:spLocks noGrp="1"/>
          </p:cNvSpPr>
          <p:nvPr>
            <p:ph type="ftr" sz="quarter" idx="11"/>
          </p:nvPr>
        </p:nvSpPr>
        <p:spPr/>
        <p:txBody>
          <a:bodyPr/>
          <a:lstStyle/>
          <a:p>
            <a:r>
              <a:rPr lang="en-US"/>
              <a:t>Dept of CS&amp;SE, Bahria University, ISB</a:t>
            </a:r>
          </a:p>
        </p:txBody>
      </p:sp>
      <p:sp>
        <p:nvSpPr>
          <p:cNvPr id="7" name="Slide Number Placeholder 6"/>
          <p:cNvSpPr>
            <a:spLocks noGrp="1"/>
          </p:cNvSpPr>
          <p:nvPr>
            <p:ph type="sldNum" sz="quarter" idx="12"/>
          </p:nvPr>
        </p:nvSpPr>
        <p:spPr/>
        <p:txBody>
          <a:bodyPr/>
          <a:lstStyle/>
          <a:p>
            <a:fld id="{D55C85C4-B977-4429-87D6-E045F5388D1E}" type="slidenum">
              <a:rPr lang="en-US" smtClean="0"/>
              <a:pPr/>
              <a:t>‹#›</a:t>
            </a:fld>
            <a:endParaRPr lang="en-US"/>
          </a:p>
        </p:txBody>
      </p:sp>
    </p:spTree>
    <p:extLst>
      <p:ext uri="{BB962C8B-B14F-4D97-AF65-F5344CB8AC3E}">
        <p14:creationId xmlns:p14="http://schemas.microsoft.com/office/powerpoint/2010/main" val="25659385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9/13/2011</a:t>
            </a:r>
          </a:p>
        </p:txBody>
      </p:sp>
      <p:sp>
        <p:nvSpPr>
          <p:cNvPr id="8" name="Footer Placeholder 7"/>
          <p:cNvSpPr>
            <a:spLocks noGrp="1"/>
          </p:cNvSpPr>
          <p:nvPr>
            <p:ph type="ftr" sz="quarter" idx="11"/>
          </p:nvPr>
        </p:nvSpPr>
        <p:spPr/>
        <p:txBody>
          <a:bodyPr/>
          <a:lstStyle/>
          <a:p>
            <a:r>
              <a:rPr lang="en-US"/>
              <a:t>Dept of CS&amp;SE, Bahria University, ISB</a:t>
            </a:r>
          </a:p>
        </p:txBody>
      </p:sp>
      <p:sp>
        <p:nvSpPr>
          <p:cNvPr id="9" name="Slide Number Placeholder 8"/>
          <p:cNvSpPr>
            <a:spLocks noGrp="1"/>
          </p:cNvSpPr>
          <p:nvPr>
            <p:ph type="sldNum" sz="quarter" idx="12"/>
          </p:nvPr>
        </p:nvSpPr>
        <p:spPr/>
        <p:txBody>
          <a:bodyPr/>
          <a:lstStyle/>
          <a:p>
            <a:fld id="{D55C85C4-B977-4429-87D6-E045F5388D1E}" type="slidenum">
              <a:rPr lang="en-US" smtClean="0"/>
              <a:pPr/>
              <a:t>‹#›</a:t>
            </a:fld>
            <a:endParaRPr lang="en-US"/>
          </a:p>
        </p:txBody>
      </p:sp>
    </p:spTree>
    <p:extLst>
      <p:ext uri="{BB962C8B-B14F-4D97-AF65-F5344CB8AC3E}">
        <p14:creationId xmlns:p14="http://schemas.microsoft.com/office/powerpoint/2010/main" val="3943376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9/13/2011</a:t>
            </a:r>
          </a:p>
        </p:txBody>
      </p:sp>
      <p:sp>
        <p:nvSpPr>
          <p:cNvPr id="4" name="Footer Placeholder 3"/>
          <p:cNvSpPr>
            <a:spLocks noGrp="1"/>
          </p:cNvSpPr>
          <p:nvPr>
            <p:ph type="ftr" sz="quarter" idx="11"/>
          </p:nvPr>
        </p:nvSpPr>
        <p:spPr/>
        <p:txBody>
          <a:bodyPr/>
          <a:lstStyle/>
          <a:p>
            <a:r>
              <a:rPr lang="en-US"/>
              <a:t>Dept of CS&amp;SE, Bahria University, ISB</a:t>
            </a:r>
          </a:p>
        </p:txBody>
      </p:sp>
      <p:sp>
        <p:nvSpPr>
          <p:cNvPr id="5" name="Slide Number Placeholder 4"/>
          <p:cNvSpPr>
            <a:spLocks noGrp="1"/>
          </p:cNvSpPr>
          <p:nvPr>
            <p:ph type="sldNum" sz="quarter" idx="12"/>
          </p:nvPr>
        </p:nvSpPr>
        <p:spPr/>
        <p:txBody>
          <a:bodyPr/>
          <a:lstStyle/>
          <a:p>
            <a:fld id="{D55C85C4-B977-4429-87D6-E045F5388D1E}" type="slidenum">
              <a:rPr lang="en-US" smtClean="0"/>
              <a:pPr/>
              <a:t>‹#›</a:t>
            </a:fld>
            <a:endParaRPr lang="en-US"/>
          </a:p>
        </p:txBody>
      </p:sp>
    </p:spTree>
    <p:extLst>
      <p:ext uri="{BB962C8B-B14F-4D97-AF65-F5344CB8AC3E}">
        <p14:creationId xmlns:p14="http://schemas.microsoft.com/office/powerpoint/2010/main" val="18975923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9/13/2011</a:t>
            </a:r>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Dept of CS&amp;SE, Bahria University, ISB</a:t>
            </a:r>
          </a:p>
        </p:txBody>
      </p:sp>
      <p:sp>
        <p:nvSpPr>
          <p:cNvPr id="9" name="Slide Number Placeholder 8"/>
          <p:cNvSpPr>
            <a:spLocks noGrp="1"/>
          </p:cNvSpPr>
          <p:nvPr>
            <p:ph type="sldNum" sz="quarter" idx="12"/>
          </p:nvPr>
        </p:nvSpPr>
        <p:spPr/>
        <p:txBody>
          <a:bodyPr/>
          <a:lstStyle/>
          <a:p>
            <a:fld id="{D55C85C4-B977-4429-87D6-E045F5388D1E}" type="slidenum">
              <a:rPr lang="en-US" smtClean="0"/>
              <a:pPr/>
              <a:t>‹#›</a:t>
            </a:fld>
            <a:endParaRPr lang="en-US"/>
          </a:p>
        </p:txBody>
      </p:sp>
    </p:spTree>
    <p:extLst>
      <p:ext uri="{BB962C8B-B14F-4D97-AF65-F5344CB8AC3E}">
        <p14:creationId xmlns:p14="http://schemas.microsoft.com/office/powerpoint/2010/main" val="17106474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r>
              <a:rPr lang="en-US"/>
              <a:t>9/13/2011</a:t>
            </a:r>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Dept of CS&amp;SE, Bahria University, ISB</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5C85C4-B977-4429-87D6-E045F5388D1E}" type="slidenum">
              <a:rPr lang="en-US" smtClean="0"/>
              <a:pPr/>
              <a:t>‹#›</a:t>
            </a:fld>
            <a:endParaRPr lang="en-US"/>
          </a:p>
        </p:txBody>
      </p:sp>
    </p:spTree>
    <p:extLst>
      <p:ext uri="{BB962C8B-B14F-4D97-AF65-F5344CB8AC3E}">
        <p14:creationId xmlns:p14="http://schemas.microsoft.com/office/powerpoint/2010/main" val="724131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9/13/2011</a:t>
            </a:r>
          </a:p>
        </p:txBody>
      </p:sp>
      <p:sp>
        <p:nvSpPr>
          <p:cNvPr id="5" name="Footer Placeholder 4"/>
          <p:cNvSpPr>
            <a:spLocks noGrp="1"/>
          </p:cNvSpPr>
          <p:nvPr>
            <p:ph type="ftr" sz="quarter" idx="11"/>
          </p:nvPr>
        </p:nvSpPr>
        <p:spPr/>
        <p:txBody>
          <a:bodyPr/>
          <a:lstStyle/>
          <a:p>
            <a:r>
              <a:rPr lang="en-US"/>
              <a:t>Dept of CS&amp;SE, Bahria University, ISB</a:t>
            </a:r>
          </a:p>
        </p:txBody>
      </p:sp>
      <p:sp>
        <p:nvSpPr>
          <p:cNvPr id="6" name="Slide Number Placeholder 5"/>
          <p:cNvSpPr>
            <a:spLocks noGrp="1"/>
          </p:cNvSpPr>
          <p:nvPr>
            <p:ph type="sldNum" sz="quarter" idx="12"/>
          </p:nvPr>
        </p:nvSpPr>
        <p:spPr/>
        <p:txBody>
          <a:bodyPr/>
          <a:lstStyle/>
          <a:p>
            <a:fld id="{45FAC0DA-9E9A-46CF-9B4F-FE515D188480}"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9/13/2011</a:t>
            </a:r>
          </a:p>
        </p:txBody>
      </p:sp>
      <p:sp>
        <p:nvSpPr>
          <p:cNvPr id="6" name="Footer Placeholder 5"/>
          <p:cNvSpPr>
            <a:spLocks noGrp="1"/>
          </p:cNvSpPr>
          <p:nvPr>
            <p:ph type="ftr" sz="quarter" idx="11"/>
          </p:nvPr>
        </p:nvSpPr>
        <p:spPr/>
        <p:txBody>
          <a:bodyPr/>
          <a:lstStyle/>
          <a:p>
            <a:r>
              <a:rPr lang="en-US"/>
              <a:t>Dept of CS&amp;SE, Bahria University, ISB</a:t>
            </a:r>
          </a:p>
        </p:txBody>
      </p:sp>
      <p:sp>
        <p:nvSpPr>
          <p:cNvPr id="7" name="Slide Number Placeholder 6"/>
          <p:cNvSpPr>
            <a:spLocks noGrp="1"/>
          </p:cNvSpPr>
          <p:nvPr>
            <p:ph type="sldNum" sz="quarter" idx="12"/>
          </p:nvPr>
        </p:nvSpPr>
        <p:spPr/>
        <p:txBody>
          <a:bodyPr/>
          <a:lstStyle/>
          <a:p>
            <a:fld id="{D55C85C4-B977-4429-87D6-E045F5388D1E}" type="slidenum">
              <a:rPr lang="en-US" smtClean="0"/>
              <a:pPr/>
              <a:t>‹#›</a:t>
            </a:fld>
            <a:endParaRPr lang="en-US"/>
          </a:p>
        </p:txBody>
      </p:sp>
    </p:spTree>
    <p:extLst>
      <p:ext uri="{BB962C8B-B14F-4D97-AF65-F5344CB8AC3E}">
        <p14:creationId xmlns:p14="http://schemas.microsoft.com/office/powerpoint/2010/main" val="11149809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9/13/2011</a:t>
            </a:r>
          </a:p>
        </p:txBody>
      </p:sp>
      <p:sp>
        <p:nvSpPr>
          <p:cNvPr id="5" name="Footer Placeholder 4"/>
          <p:cNvSpPr>
            <a:spLocks noGrp="1"/>
          </p:cNvSpPr>
          <p:nvPr>
            <p:ph type="ftr" sz="quarter" idx="11"/>
          </p:nvPr>
        </p:nvSpPr>
        <p:spPr/>
        <p:txBody>
          <a:bodyPr/>
          <a:lstStyle/>
          <a:p>
            <a:r>
              <a:rPr lang="en-US"/>
              <a:t>Dept of CS&amp;SE, Bahria University, ISB</a:t>
            </a:r>
          </a:p>
        </p:txBody>
      </p:sp>
      <p:sp>
        <p:nvSpPr>
          <p:cNvPr id="6" name="Slide Number Placeholder 5"/>
          <p:cNvSpPr>
            <a:spLocks noGrp="1"/>
          </p:cNvSpPr>
          <p:nvPr>
            <p:ph type="sldNum" sz="quarter" idx="12"/>
          </p:nvPr>
        </p:nvSpPr>
        <p:spPr/>
        <p:txBody>
          <a:bodyPr/>
          <a:lstStyle/>
          <a:p>
            <a:fld id="{D55C85C4-B977-4429-87D6-E045F5388D1E}" type="slidenum">
              <a:rPr lang="en-US" smtClean="0"/>
              <a:pPr/>
              <a:t>‹#›</a:t>
            </a:fld>
            <a:endParaRPr lang="en-US"/>
          </a:p>
        </p:txBody>
      </p:sp>
    </p:spTree>
    <p:extLst>
      <p:ext uri="{BB962C8B-B14F-4D97-AF65-F5344CB8AC3E}">
        <p14:creationId xmlns:p14="http://schemas.microsoft.com/office/powerpoint/2010/main" val="25525785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9/13/2011</a:t>
            </a:r>
          </a:p>
        </p:txBody>
      </p:sp>
      <p:sp>
        <p:nvSpPr>
          <p:cNvPr id="5" name="Footer Placeholder 4"/>
          <p:cNvSpPr>
            <a:spLocks noGrp="1"/>
          </p:cNvSpPr>
          <p:nvPr>
            <p:ph type="ftr" sz="quarter" idx="11"/>
          </p:nvPr>
        </p:nvSpPr>
        <p:spPr/>
        <p:txBody>
          <a:bodyPr/>
          <a:lstStyle/>
          <a:p>
            <a:r>
              <a:rPr lang="en-US"/>
              <a:t>Dept of CS&amp;SE, Bahria University, ISB</a:t>
            </a:r>
          </a:p>
        </p:txBody>
      </p:sp>
      <p:sp>
        <p:nvSpPr>
          <p:cNvPr id="6" name="Slide Number Placeholder 5"/>
          <p:cNvSpPr>
            <a:spLocks noGrp="1"/>
          </p:cNvSpPr>
          <p:nvPr>
            <p:ph type="sldNum" sz="quarter" idx="12"/>
          </p:nvPr>
        </p:nvSpPr>
        <p:spPr/>
        <p:txBody>
          <a:bodyPr/>
          <a:lstStyle/>
          <a:p>
            <a:fld id="{D55C85C4-B977-4429-87D6-E045F5388D1E}" type="slidenum">
              <a:rPr lang="en-US" smtClean="0"/>
              <a:pPr/>
              <a:t>‹#›</a:t>
            </a:fld>
            <a:endParaRPr lang="en-US"/>
          </a:p>
        </p:txBody>
      </p:sp>
    </p:spTree>
    <p:extLst>
      <p:ext uri="{BB962C8B-B14F-4D97-AF65-F5344CB8AC3E}">
        <p14:creationId xmlns:p14="http://schemas.microsoft.com/office/powerpoint/2010/main" val="1252231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9/13/2011</a:t>
            </a:r>
          </a:p>
        </p:txBody>
      </p:sp>
      <p:sp>
        <p:nvSpPr>
          <p:cNvPr id="5" name="Footer Placeholder 4"/>
          <p:cNvSpPr>
            <a:spLocks noGrp="1"/>
          </p:cNvSpPr>
          <p:nvPr>
            <p:ph type="ftr" sz="quarter" idx="11"/>
          </p:nvPr>
        </p:nvSpPr>
        <p:spPr/>
        <p:txBody>
          <a:bodyPr/>
          <a:lstStyle/>
          <a:p>
            <a:r>
              <a:rPr lang="en-US"/>
              <a:t>Dept of CS&amp;SE, Bahria University, ISB</a:t>
            </a:r>
          </a:p>
        </p:txBody>
      </p:sp>
      <p:sp>
        <p:nvSpPr>
          <p:cNvPr id="6" name="Slide Number Placeholder 5"/>
          <p:cNvSpPr>
            <a:spLocks noGrp="1"/>
          </p:cNvSpPr>
          <p:nvPr>
            <p:ph type="sldNum" sz="quarter" idx="12"/>
          </p:nvPr>
        </p:nvSpPr>
        <p:spPr/>
        <p:txBody>
          <a:bodyPr/>
          <a:lstStyle/>
          <a:p>
            <a:fld id="{45FAC0DA-9E9A-46CF-9B4F-FE515D1884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9/13/2011</a:t>
            </a:r>
          </a:p>
        </p:txBody>
      </p:sp>
      <p:sp>
        <p:nvSpPr>
          <p:cNvPr id="6" name="Footer Placeholder 5"/>
          <p:cNvSpPr>
            <a:spLocks noGrp="1"/>
          </p:cNvSpPr>
          <p:nvPr>
            <p:ph type="ftr" sz="quarter" idx="11"/>
          </p:nvPr>
        </p:nvSpPr>
        <p:spPr/>
        <p:txBody>
          <a:bodyPr/>
          <a:lstStyle/>
          <a:p>
            <a:r>
              <a:rPr lang="en-US"/>
              <a:t>Dept of CS&amp;SE, Bahria University, ISB</a:t>
            </a:r>
          </a:p>
        </p:txBody>
      </p:sp>
      <p:sp>
        <p:nvSpPr>
          <p:cNvPr id="7" name="Slide Number Placeholder 6"/>
          <p:cNvSpPr>
            <a:spLocks noGrp="1"/>
          </p:cNvSpPr>
          <p:nvPr>
            <p:ph type="sldNum" sz="quarter" idx="12"/>
          </p:nvPr>
        </p:nvSpPr>
        <p:spPr/>
        <p:txBody>
          <a:bodyPr/>
          <a:lstStyle/>
          <a:p>
            <a:fld id="{45FAC0DA-9E9A-46CF-9B4F-FE515D1884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9/13/2011</a:t>
            </a:r>
          </a:p>
        </p:txBody>
      </p:sp>
      <p:sp>
        <p:nvSpPr>
          <p:cNvPr id="8" name="Footer Placeholder 7"/>
          <p:cNvSpPr>
            <a:spLocks noGrp="1"/>
          </p:cNvSpPr>
          <p:nvPr>
            <p:ph type="ftr" sz="quarter" idx="11"/>
          </p:nvPr>
        </p:nvSpPr>
        <p:spPr/>
        <p:txBody>
          <a:bodyPr/>
          <a:lstStyle/>
          <a:p>
            <a:r>
              <a:rPr lang="en-US"/>
              <a:t>Dept of CS&amp;SE, Bahria University, ISB</a:t>
            </a:r>
          </a:p>
        </p:txBody>
      </p:sp>
      <p:sp>
        <p:nvSpPr>
          <p:cNvPr id="9" name="Slide Number Placeholder 8"/>
          <p:cNvSpPr>
            <a:spLocks noGrp="1"/>
          </p:cNvSpPr>
          <p:nvPr>
            <p:ph type="sldNum" sz="quarter" idx="12"/>
          </p:nvPr>
        </p:nvSpPr>
        <p:spPr/>
        <p:txBody>
          <a:bodyPr/>
          <a:lstStyle/>
          <a:p>
            <a:fld id="{45FAC0DA-9E9A-46CF-9B4F-FE515D1884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9/13/2011</a:t>
            </a:r>
          </a:p>
        </p:txBody>
      </p:sp>
      <p:sp>
        <p:nvSpPr>
          <p:cNvPr id="4" name="Footer Placeholder 3"/>
          <p:cNvSpPr>
            <a:spLocks noGrp="1"/>
          </p:cNvSpPr>
          <p:nvPr>
            <p:ph type="ftr" sz="quarter" idx="11"/>
          </p:nvPr>
        </p:nvSpPr>
        <p:spPr/>
        <p:txBody>
          <a:bodyPr/>
          <a:lstStyle/>
          <a:p>
            <a:r>
              <a:rPr lang="en-US"/>
              <a:t>Dept of CS&amp;SE, Bahria University, ISB</a:t>
            </a:r>
          </a:p>
        </p:txBody>
      </p:sp>
      <p:sp>
        <p:nvSpPr>
          <p:cNvPr id="5" name="Slide Number Placeholder 4"/>
          <p:cNvSpPr>
            <a:spLocks noGrp="1"/>
          </p:cNvSpPr>
          <p:nvPr>
            <p:ph type="sldNum" sz="quarter" idx="12"/>
          </p:nvPr>
        </p:nvSpPr>
        <p:spPr/>
        <p:txBody>
          <a:bodyPr/>
          <a:lstStyle/>
          <a:p>
            <a:fld id="{45FAC0DA-9E9A-46CF-9B4F-FE515D1884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9/13/2011</a:t>
            </a:r>
          </a:p>
        </p:txBody>
      </p:sp>
      <p:sp>
        <p:nvSpPr>
          <p:cNvPr id="3" name="Footer Placeholder 2"/>
          <p:cNvSpPr>
            <a:spLocks noGrp="1"/>
          </p:cNvSpPr>
          <p:nvPr>
            <p:ph type="ftr" sz="quarter" idx="11"/>
          </p:nvPr>
        </p:nvSpPr>
        <p:spPr/>
        <p:txBody>
          <a:bodyPr/>
          <a:lstStyle/>
          <a:p>
            <a:r>
              <a:rPr lang="en-US"/>
              <a:t>Dept of CS&amp;SE, Bahria University, ISB</a:t>
            </a:r>
          </a:p>
        </p:txBody>
      </p:sp>
      <p:sp>
        <p:nvSpPr>
          <p:cNvPr id="4" name="Slide Number Placeholder 3"/>
          <p:cNvSpPr>
            <a:spLocks noGrp="1"/>
          </p:cNvSpPr>
          <p:nvPr>
            <p:ph type="sldNum" sz="quarter" idx="12"/>
          </p:nvPr>
        </p:nvSpPr>
        <p:spPr/>
        <p:txBody>
          <a:bodyPr/>
          <a:lstStyle/>
          <a:p>
            <a:fld id="{45FAC0DA-9E9A-46CF-9B4F-FE515D1884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9/13/2011</a:t>
            </a:r>
          </a:p>
        </p:txBody>
      </p:sp>
      <p:sp>
        <p:nvSpPr>
          <p:cNvPr id="6" name="Footer Placeholder 5"/>
          <p:cNvSpPr>
            <a:spLocks noGrp="1"/>
          </p:cNvSpPr>
          <p:nvPr>
            <p:ph type="ftr" sz="quarter" idx="11"/>
          </p:nvPr>
        </p:nvSpPr>
        <p:spPr/>
        <p:txBody>
          <a:bodyPr/>
          <a:lstStyle/>
          <a:p>
            <a:r>
              <a:rPr lang="en-US"/>
              <a:t>Dept of CS&amp;SE, Bahria University, ISB</a:t>
            </a:r>
          </a:p>
        </p:txBody>
      </p:sp>
      <p:sp>
        <p:nvSpPr>
          <p:cNvPr id="7" name="Slide Number Placeholder 6"/>
          <p:cNvSpPr>
            <a:spLocks noGrp="1"/>
          </p:cNvSpPr>
          <p:nvPr>
            <p:ph type="sldNum" sz="quarter" idx="12"/>
          </p:nvPr>
        </p:nvSpPr>
        <p:spPr/>
        <p:txBody>
          <a:bodyPr/>
          <a:lstStyle/>
          <a:p>
            <a:fld id="{45FAC0DA-9E9A-46CF-9B4F-FE515D1884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9/13/2011</a:t>
            </a:r>
          </a:p>
        </p:txBody>
      </p:sp>
      <p:sp>
        <p:nvSpPr>
          <p:cNvPr id="6" name="Footer Placeholder 5"/>
          <p:cNvSpPr>
            <a:spLocks noGrp="1"/>
          </p:cNvSpPr>
          <p:nvPr>
            <p:ph type="ftr" sz="quarter" idx="11"/>
          </p:nvPr>
        </p:nvSpPr>
        <p:spPr/>
        <p:txBody>
          <a:bodyPr/>
          <a:lstStyle/>
          <a:p>
            <a:r>
              <a:rPr lang="en-US"/>
              <a:t>Dept of CS&amp;SE, Bahria University, ISB</a:t>
            </a:r>
          </a:p>
        </p:txBody>
      </p:sp>
      <p:sp>
        <p:nvSpPr>
          <p:cNvPr id="7" name="Slide Number Placeholder 6"/>
          <p:cNvSpPr>
            <a:spLocks noGrp="1"/>
          </p:cNvSpPr>
          <p:nvPr>
            <p:ph type="sldNum" sz="quarter" idx="12"/>
          </p:nvPr>
        </p:nvSpPr>
        <p:spPr/>
        <p:txBody>
          <a:bodyPr/>
          <a:lstStyle/>
          <a:p>
            <a:fld id="{45FAC0DA-9E9A-46CF-9B4F-FE515D1884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9/13/2011</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Dept of CS&amp;SE, Bahria University, ISB</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FAC0DA-9E9A-46CF-9B4F-FE515D1884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r>
              <a:rPr lang="en-US"/>
              <a:t>9/13/2011</a:t>
            </a:r>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Dept of CS&amp;SE, Bahria University, ISB</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5FAC0DA-9E9A-46CF-9B4F-FE515D188480}"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174828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sz="7200"/>
              <a:t>Introduction</a:t>
            </a:r>
            <a:endParaRPr lang="en-US" sz="7200" dirty="0"/>
          </a:p>
        </p:txBody>
      </p:sp>
      <p:sp>
        <p:nvSpPr>
          <p:cNvPr id="5" name="Slide Number Placeholder 4"/>
          <p:cNvSpPr>
            <a:spLocks noGrp="1"/>
          </p:cNvSpPr>
          <p:nvPr>
            <p:ph type="sldNum" sz="quarter" idx="12"/>
          </p:nvPr>
        </p:nvSpPr>
        <p:spPr/>
        <p:txBody>
          <a:bodyPr/>
          <a:lstStyle/>
          <a:p>
            <a:fld id="{D55C85C4-B977-4429-87D6-E045F5388D1E}" type="slidenum">
              <a:rPr lang="en-US" smtClean="0"/>
              <a:pPr/>
              <a:t>1</a:t>
            </a:fld>
            <a:endParaRPr lang="en-US"/>
          </a:p>
        </p:txBody>
      </p:sp>
      <p:sp>
        <p:nvSpPr>
          <p:cNvPr id="4" name="Title 1"/>
          <p:cNvSpPr txBox="1">
            <a:spLocks/>
          </p:cNvSpPr>
          <p:nvPr/>
        </p:nvSpPr>
        <p:spPr>
          <a:xfrm>
            <a:off x="822960" y="357166"/>
            <a:ext cx="7133416" cy="911594"/>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small" spc="0" normalizeH="0" baseline="0" noProof="0" dirty="0">
                <a:ln>
                  <a:noFill/>
                </a:ln>
                <a:solidFill>
                  <a:schemeClr val="tx2"/>
                </a:solidFill>
                <a:effectLst/>
                <a:uLnTx/>
                <a:uFillTx/>
                <a:latin typeface="+mj-lt"/>
                <a:ea typeface="+mj-ea"/>
                <a:cs typeface="+mj-cs"/>
              </a:rPr>
              <a:t>Data structures and algorithms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Material</a:t>
            </a:r>
          </a:p>
        </p:txBody>
      </p:sp>
      <p:sp>
        <p:nvSpPr>
          <p:cNvPr id="4" name="Slide Number Placeholder 3"/>
          <p:cNvSpPr>
            <a:spLocks noGrp="1"/>
          </p:cNvSpPr>
          <p:nvPr>
            <p:ph type="sldNum" sz="quarter" idx="12"/>
          </p:nvPr>
        </p:nvSpPr>
        <p:spPr/>
        <p:txBody>
          <a:bodyPr/>
          <a:lstStyle/>
          <a:p>
            <a:fld id="{D55C85C4-B977-4429-87D6-E045F5388D1E}" type="slidenum">
              <a:rPr lang="en-US" smtClean="0"/>
              <a:pPr/>
              <a:t>10</a:t>
            </a:fld>
            <a:endParaRPr lang="en-US"/>
          </a:p>
        </p:txBody>
      </p:sp>
      <p:sp>
        <p:nvSpPr>
          <p:cNvPr id="6" name="Rounded Rectangle 5"/>
          <p:cNvSpPr/>
          <p:nvPr/>
        </p:nvSpPr>
        <p:spPr>
          <a:xfrm>
            <a:off x="670424" y="1844824"/>
            <a:ext cx="7848872" cy="4320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b="1" dirty="0"/>
              <a:t>Data Structures &amp; Algorithms Using C++, Fourth or latest Edition, Nell Dale</a:t>
            </a:r>
          </a:p>
          <a:p>
            <a:pPr marL="342900" indent="-342900">
              <a:buAutoNum type="arabicPeriod"/>
            </a:pPr>
            <a:r>
              <a:rPr lang="en-US" b="1" dirty="0"/>
              <a:t>Adam Drozdek. Data Structures and Algorithms in C++, sixth Edition (2016) </a:t>
            </a:r>
            <a:endParaRPr lang="en-PK" b="1" dirty="0"/>
          </a:p>
        </p:txBody>
      </p:sp>
      <p:pic>
        <p:nvPicPr>
          <p:cNvPr id="7" name="Picture 2" descr="http://images.indiebound.com/717/049/9780547049717.jpg"/>
          <p:cNvPicPr>
            <a:picLocks noChangeAspect="1" noChangeArrowheads="1"/>
          </p:cNvPicPr>
          <p:nvPr/>
        </p:nvPicPr>
        <p:blipFill>
          <a:blip r:embed="rId2" cstate="print"/>
          <a:srcRect/>
          <a:stretch>
            <a:fillRect/>
          </a:stretch>
        </p:blipFill>
        <p:spPr bwMode="auto">
          <a:xfrm>
            <a:off x="7308304" y="0"/>
            <a:ext cx="1835696" cy="1737361"/>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55C85C4-B977-4429-87D6-E045F5388D1E}" type="slidenum">
              <a:rPr lang="en-US" smtClean="0"/>
              <a:pPr/>
              <a:t>11</a:t>
            </a:fld>
            <a:endParaRPr lang="en-US"/>
          </a:p>
        </p:txBody>
      </p:sp>
      <p:sp>
        <p:nvSpPr>
          <p:cNvPr id="165890" name="AutoShape 2" descr="data:image/jpeg;base64,/9j/4AAQSkZJRgABAQAAAQABAAD/2wCEAAkGBhAQDxUQEhAVEBAWExEXGBQYFhAVExIVFxcXFRcSFBYXHCYgGB0jGhQUHy8gJCcpLCwsFR4zNTAqNSYuMCkBCQoKDgwOGg8PGikkHyQ1LCopKiosLSwsLDUvNSksLDQsLC0sKSksLCosLCwpLCkpLCwsKSwsLCwsLC0sLyw1Kv/AABEIAOMA3gMBIgACEQEDEQH/xAAbAAEAAgMBAQAAAAAAAAAAAAAABgcDBAUBAv/EAEEQAAIBAQMGBw4FBQEBAAAAAAABAgMEBhEFITFBUWESEyJxgZGyBxQjMjM0QlJicnOhscGCksLR4RZUY6LwQ0T/xAAZAQADAQEBAAAAAAAAAAAAAAAABAUBAgP/xAAnEQACAQQCAQMFAQEAAAAAAAAAAQIDERIxBCEyQVFxFCJCgZEzYf/aAAwDAQACEQMRAD8AvEAAAAAAAAAAAAAAAADi3y8wre6u1E7Rxb5eYVvdXaicVPB/DOJ+LKlABDJAM9h8rT+JT7SMBnsPlafxKfaRq2atl2gAvFkAAAAAAAAAAAAAAAAAAAAAAAAB5KSSxbwSzt6ktoAeg5uTrw2e0VJ0qU+HKCTb1SWhuL1pPDPvR0jE0+0YmnoAA00HFvl5hW91dqJ2ji3y8wre6u1E4qeD+GcT8WVKACGSAZ7D5Wn8Sn2kYDPYfK0/iU+0jVs1bLtABeLIAAAADUeVqKrd7upFVsE+Draepb82OGkxtLZjdjbABpoAAAAAAAAAAANHLGWKdlpOrUebQorxpy1RRjaSuzG0ldmTKWU6VnpupVlwYrrk/VitbKyvFeyra24rwdHVBPxt83r5tC+ZpZay3VtdTjKjzejFeLBbF93rOeS63Ic+lon1a7n0tG3kvKM7PWjWh40Xo1SWuL3NFw2C2wrUo1YPGMkmv2e9PN0FJkw7n+XuLqd7TfIm8YezP1fxfVbzeLVxli9MOPUxeL9SxAAVCiDi3y8wre6u1E7Rxb5eYVvdXaicVPB/DOJ+LKlABDJAM9h8rT+JT7SMBnsPlafxKfaRq2atl2gAvFkAAANHLOVYWahKtLUsy9aT0RXT8sSn7Va51akqs3jOUnJvfu2YauY7t9cv981+BB40abaWyUtEp/ZfyRwk8mrnKy0ibXqZSstIml2b9uOFK0vhR0KrplHdPat+nbiT6E00mmmmk01nTT1plGklupe6VlapVG5WdvndLfHdtXVv9KHJt9s/6elGvbqRZ4PmlVjKKlFqUWk01nTT0NM+ikPAAAAAAAYLdbYUacqtR8GEVi39ltbeYqTL2XKlrrOpLNFZoQ1Qjs53rf8AB1b73i74q8TB+Bpt6NE56HLmWdLpesjBL5NbN4rROr1cnitAACgsD2Mmning1nT1p7UeG9knI9a1VOLpRx2yeaMFtk/+ZqTbsjUm3ZFm3Wy4rXZ1JvwseTNe163M1n69h2TjXcuxTscXg3OpJJSk8UnhqUdCXz3nZLdPLFZbK0MsVlsHFvl5hW91dqJ2ji3y8wre6u1EKng/hhPxZUoAIZIBnsPlafxKfaRgM9h8rT+JT7SNWzVsu0AF4sgjN+Mv970eKg8KtRNb4Q0OXO9C6dhJiJ3sua7TJ16UnxuCxhJ8mSSzKL9F/Lm0njWyweOzyq5YvErcH3WoyhJwlFxkng01g09jR8EYlAAABK7l3p4iSoVZeBk+S3/5yf6X8nn2lklFljXDvFxtPveo8akFyW9M4LVzx0c2G8f4tb8H+h3j1fwf6JcACgOgjt9sud72fgReFWpjFbYx9KXU8Fve4kRUV6Mrd82qc08YLkQ92OvpeL6Rbk1MIdbZ4V54x69TkAAkkwAGzk3J87RVjSgsZSfQlrk9yQJX6RqVzbyBkCpbKvAjyYLBznqivu3qRauTMmUrPTVOlHgxXXJ65SetnzkjJNOy0VSgsy0vXKWuTN0r0KKpq72UqVJQX/QABg9wcW+XmFb3V2onaOLfLzCt7q7UTip4P4ZxPxZUoAIZIBnsPlafxKfaRgM9h8rT+JT7SNWzVsu0AF4sgAABwrzXWp2uGKwhXS5M9vsz2r6fJ1darLOlOVOcXGcXg09X/bS7iN3yuyrTT4ymvDwWb/JH1Hv2fyJ8ihkso7Fa9HL7lsq8Hp4TCeDPYbbOjVjVg8Jxaa37U9zWK6TAATsbouvJtvjXowrQ8WSx5nri96eK6DZID3OMrYSnZpPM8Zw5140elYPoZPi1SqZwTKtOecbnGvdlLiLHUknhKS4EeeWbHoXCfQVITbul23GdKitCUpvnfJj9JdZCSfypZTt7CPIledvYAAVFwWVcLIfE0ePkvCVUsPZp6UunT1bCDXfyZ3zaadL0W8Ze4s8vlm6S4oxSWCzLZsHuJTu82OcaF3kz0AFEeAAAAcW+XmFb3V2onaOLfLzCt7q7UTip4P4ZxPxZUoAIZIBnsPlafxKfaRgM9h8rT+JT7SNWzVsu0AF4sgAAAAAAVrf3IfE1uPgsKdVvHZGppfXp5+ERUuPL+S1abNOl6TWMXsms8X15uZsp1rDcyTyaeE7r1JvIhjK69TwACwubOTbc6FaFZaYST51rXSsV0l00qilFSTxTSae1POmUaWtci3cbYoY53DGm/wAPi/6uI9w59uI5xZduJBL5WnjLdV2RcYL8MUn8+EcQ2cp1uHXqz9arUfXJmsJzd5NisneTYAByck57mlhz1a7Xq012pfoJ2R64ln4Fhg9c5Tk/zOK+UUSEs0I400VaKtBAAHseoAAADi3y8wre6u1E7Rxb5eYVvdXaicVPB/DOJ+LKlABDJAM9h8rT+JT7SMBnsPlafxKfaRq2atl2gAvFkAAAAAAAVJe+w8TbasUsIyamuaed/wC3C6i2yvu6XZ8KtGp60Jx/K0122K8uN4X9hbkq8LkMABKJwJ33M7TmrUt8Jrpxi/pEghJLh21UrTNvQ6Uu1D+T2oSxqJnrRdpojkni29rZ4fU44NrY2uo+TxPIHp4egBb91oYWGh8KD61j9zqHKurPGw0H/iiurN9jqlyHiixDxQAB2dAAAAOLfLzCt7q7UTtHFvl5hW91dqJxU8H8M4n4sqUAEMkAz2HytP4lPtIwGew+Vp/Ep9pGrZq2XaAC8WQAAAAAABCu6ZDwVF+3Ndcf4JqQrumz8HRW2c31RS+54cj/ADZ41/8ANkAABHJYNzJVXg1G/Zf1Rpm7kijwqjXst/OP7nUdnUdnzlWjwLRVhsq1F/szUO7fWy8XbqmyXBmumKx+akcIJq0mgmrSaAAOTktK4Np4dhitcJVI/PhL5SRIiA9zW34Tq0G9KU1zrky+Tj1E+LFCWVNFWjK8EAAe56gAAAOVemzTqWOrCEXObisIrS+UmdUGSWSaMaurFQf0tbf7ap1L9x/S1t/tqnUv3LfAn9HH3Yr9LH3ZUH9LW3+2qdS/cy2S7NsVSDdmqJKcG3gsyUln0ltAPo4+7N+lj7gADo0AAAAAAAK97pdpxrUqfq05S/NLD9BYRUN6rfx1sqzTxipcBc0OT82m+kU5crQt7i3JlaFjkgAlk4EnuBY1UtM8dCpS63KGH0ZGCe9zOy8mtVw0uEF0JyfaR78eN6iPairzRj7pdhz0q6XrU32o/rIMW9ejJnfFkqU0sZJcKPvRzpdOddJUJ3yoWnf3O+RG07+4AAqLG9kXKTs9op1tUZZ1ti80l1NlyU6iklJPFNJp6mnnTKNLE7n+XeHT72m+XBYw9qGz8L+TWwd4lSzxfqN8adniyYAApD4AAAAAAAAAAAAAAAAAAAAAAAcq82Ve9rLOonhPDgw9+WZdWd9BUBJL8Zd74r8XB40qWKWyU/Sl9lzPaRsk8mpnPrSJteeUuvQAAWFwWxcyw8VYqaawlNOb/HnX+vBKzyRk92ivTor0pJPdHTJ9SZc8IpJJLBJYJbFsHuHDtyHOLHtyPSpr35I72tUklhTny4bMG88eh49GBbJwr4ZD76s74KxqwxlDa9sOlfNIZ5FPOHW0e9eGceiqAASCYDNY7ZOjUjVg+DOLxT+z2p6OkwgNGlxZBy3C10VUjmlonHXCWzm2M6RTWRssVLLVVSm90ovxZx9V/vqLVyLlula6fDpvP6UX40Hsa++srUK6qKz2UqNZTVns6AAGT3AAAAAAAAAAAAAAAAAETvvefiYOz0peGkuU1/5xf6nq2LPsNi9V7oWVOnTanaGtGlU/alv2L/nWVWrKcnKTcpNttvO23rYlyK9vtjsUr1rfbE+AATRAAG1kzJ07RWjRh40nhjqitcnuSxZqV+kalfomPc4yR49qktOMIc3py68F0MnJgsVjjRpxpQWEYxSXRre/X0mctUoYRUSrThhGwAB6HoVxfu7nFVO+aa8HN8pL0JvXzS+vOiJF32mzQqQlTnFShJNNPQ0yqLyXenY6uGeVKWPAntXqv2l89JM5NHF5LRPr0sXktHHAAmKg2bBlCpQqKpSm4SXU1sa1rcawBO3aNTsWbkC/FGvhCrhRq73yJP2ZPRzP5knKLO1ki91ps2EVPjKa9CeLS916Y/TcP0+Xbqf9G6fJ9JFtAiuTu6HZqmaqpUJb+VD80c/WkSKy5QpVVjTqQqL2ZRf0HY1Iy0xuM4y0zYAB2dgAAABz7dl6zUfKVoRezHGX5ViyM5T7pEFmoUnJ+tPNHois76cDynVhDbPOVSMdsmVevGEXKclGK0ttJLnbIPeK/wDjjTsuZaHVaz/gT+r6tZFcp5ar2mWNWo5bI6Ix5orN06TREavKcuo9CdTkOXUej2Um223i3nbedt7WzwATFQAAAFm3Iu73vS42osK1RLNrhDSo870voWo4tx7q8Nq1Vo8hZ6cX6b9d7lq2vPz2CUOLRt98v0Pcelb7n+gAB8cAAAAa2UcnU7RTdKpHhRfWnqknqaNkGNX6ZjVyobwXdq2OphLlU2+RU1S3PZLccku612OFWDp1IqcGs6f/AGZ7yt7yXKqWfGpSxq0dO2dNe0ta3rpJlbjOPcdCFWg49x0RkACgqAAAA9TweKzPbrPAAG/Ry7aoZo2iqls4cmups2o3wty/+iXSqb+sTjA6U5LTZ0pyXqded7La9Npn0cBfRGlaMqV6nj1qk9znNrqxNUA5ye2Dk3tgAHJyAAAAA+6dOUpKMU5SbwSSbbexJaQA+CXXRua6zVevHCjpjB6am9+z9ebT0Ls3EUcKtpSctKpaUt89r3aOcmw/Q435T/g7Roesv4eRiksFmR6AUB0AAAAAAAAAAAAAIxl64tGvjOlhRq7l4OT3xWh711MgOVMh17NLCrTcVqks8Jc0vtpLlPmpSjJOMkpRelNJp86YrU40Z9rpi9Tjxl2umUaCzMqdz+zVcXTboS3Z4flejoaIrlC4lspZ4xVaO2Dz/leD6sRGfHnH0/gnKhOPoR0GSvZ503wZwlB7JJxfUzGeB4gAAAAAAADaseS61Z+DpTqb1FtdL0I1K+jUrmqCWZO7nVonnqzjRjs8efUsy6yW5KufZbPg1DjJr054SfOloXQhiHGnLfR7w485b6IHkW51ptOEuDxVL15JrFezHTL5LeWDkS7NCyLkR4VTDPUlg5PcvVW5fM6wH6dCNPv1HKdGMPkAA9z2AAAAAAAAAAAAAAAAAAAAAAAD4q0YyWEoqS2NJrqZy7VdSxTxbs8E/Zxh2GgDmUU9o5cU9og+XcjUKTfAhwfxTf1ZHJrOzwEiskpdEyqkn0ZbNTUpYMmd3rtWWr49LhfjqL6SPAd8eKb7R3QSb7JXZrvWSl4lnpp7eCm+t4s6CQBVSS0UUktHoANNAAAAAAAAAAAAAD//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65892" name="Picture 4" descr="http://rise365.com/wp-content/uploads/2012/03/start_000.jpeg"/>
          <p:cNvPicPr>
            <a:picLocks noChangeAspect="1" noChangeArrowheads="1"/>
          </p:cNvPicPr>
          <p:nvPr/>
        </p:nvPicPr>
        <p:blipFill>
          <a:blip r:embed="rId2" cstate="print"/>
          <a:srcRect/>
          <a:stretch>
            <a:fillRect/>
          </a:stretch>
        </p:blipFill>
        <p:spPr bwMode="auto">
          <a:xfrm>
            <a:off x="357158" y="214290"/>
            <a:ext cx="1214446" cy="1238352"/>
          </a:xfrm>
          <a:prstGeom prst="rect">
            <a:avLst/>
          </a:prstGeom>
          <a:noFill/>
        </p:spPr>
      </p:pic>
      <p:pic>
        <p:nvPicPr>
          <p:cNvPr id="165894" name="Picture 6" descr="http://futurestartup.com/wp-content/uploads/2012/11/start.jpg"/>
          <p:cNvPicPr>
            <a:picLocks noChangeAspect="1" noChangeArrowheads="1"/>
          </p:cNvPicPr>
          <p:nvPr/>
        </p:nvPicPr>
        <p:blipFill>
          <a:blip r:embed="rId3" cstate="print"/>
          <a:srcRect/>
          <a:stretch>
            <a:fillRect/>
          </a:stretch>
        </p:blipFill>
        <p:spPr bwMode="auto">
          <a:xfrm>
            <a:off x="544589" y="1628800"/>
            <a:ext cx="7869811" cy="4232702"/>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Hierarchy</a:t>
            </a:r>
          </a:p>
        </p:txBody>
      </p:sp>
      <p:sp>
        <p:nvSpPr>
          <p:cNvPr id="3" name="Content Placeholder 2"/>
          <p:cNvSpPr>
            <a:spLocks noGrp="1"/>
          </p:cNvSpPr>
          <p:nvPr>
            <p:ph idx="1"/>
          </p:nvPr>
        </p:nvSpPr>
        <p:spPr>
          <a:xfrm>
            <a:off x="822959" y="1845734"/>
            <a:ext cx="7543801" cy="1871298"/>
          </a:xfrm>
        </p:spPr>
        <p:txBody>
          <a:bodyPr>
            <a:normAutofit fontScale="92500" lnSpcReduction="20000"/>
          </a:bodyPr>
          <a:lstStyle/>
          <a:p>
            <a:r>
              <a:rPr lang="en-US" dirty="0"/>
              <a:t>From smallest to largest</a:t>
            </a:r>
          </a:p>
          <a:p>
            <a:pPr lvl="1"/>
            <a:r>
              <a:rPr lang="en-US" dirty="0"/>
              <a:t>Bit: (1s or 0s)</a:t>
            </a:r>
          </a:p>
          <a:p>
            <a:pPr lvl="1"/>
            <a:r>
              <a:rPr lang="en-US" dirty="0">
                <a:solidFill>
                  <a:srgbClr val="FF0000"/>
                </a:solidFill>
              </a:rPr>
              <a:t>Nibble (4 Bits)</a:t>
            </a:r>
          </a:p>
          <a:p>
            <a:pPr lvl="1"/>
            <a:r>
              <a:rPr lang="en-US" dirty="0"/>
              <a:t>Byte: 8 bits (char)</a:t>
            </a:r>
          </a:p>
          <a:p>
            <a:pPr lvl="1"/>
            <a:r>
              <a:rPr lang="en-US" dirty="0"/>
              <a:t>Field: group of characters with some meaning</a:t>
            </a:r>
          </a:p>
          <a:p>
            <a:pPr lvl="1"/>
            <a:r>
              <a:rPr lang="en-US" dirty="0"/>
              <a:t>Record: group of related fields</a:t>
            </a:r>
          </a:p>
          <a:p>
            <a:pPr lvl="1"/>
            <a:r>
              <a:rPr lang="en-US" dirty="0"/>
              <a:t>Database: group of related files</a:t>
            </a:r>
          </a:p>
          <a:p>
            <a:pPr marL="201168" lvl="1" indent="0">
              <a:buNone/>
            </a:pPr>
            <a:endParaRPr lang="en-US" dirty="0"/>
          </a:p>
          <a:p>
            <a:pPr lvl="1"/>
            <a:endParaRPr lang="en-US" dirty="0"/>
          </a:p>
          <a:p>
            <a:pPr lvl="1"/>
            <a:endParaRPr lang="en-US" dirty="0"/>
          </a:p>
          <a:p>
            <a:endParaRPr lang="en-US" dirty="0"/>
          </a:p>
        </p:txBody>
      </p:sp>
      <p:sp>
        <p:nvSpPr>
          <p:cNvPr id="4" name="Slide Number Placeholder 3"/>
          <p:cNvSpPr>
            <a:spLocks noGrp="1"/>
          </p:cNvSpPr>
          <p:nvPr>
            <p:ph type="sldNum" sz="quarter" idx="12"/>
          </p:nvPr>
        </p:nvSpPr>
        <p:spPr/>
        <p:txBody>
          <a:bodyPr/>
          <a:lstStyle/>
          <a:p>
            <a:fld id="{D55C85C4-B977-4429-87D6-E045F5388D1E}" type="slidenum">
              <a:rPr lang="en-US" smtClean="0"/>
              <a:pPr/>
              <a:t>12</a:t>
            </a:fld>
            <a:endParaRPr lang="en-US"/>
          </a:p>
        </p:txBody>
      </p:sp>
      <p:grpSp>
        <p:nvGrpSpPr>
          <p:cNvPr id="5" name="Group 1086"/>
          <p:cNvGrpSpPr>
            <a:grpSpLocks/>
          </p:cNvGrpSpPr>
          <p:nvPr/>
        </p:nvGrpSpPr>
        <p:grpSpPr bwMode="auto">
          <a:xfrm>
            <a:off x="3707904" y="3356991"/>
            <a:ext cx="5118403" cy="2880321"/>
            <a:chOff x="1056" y="768"/>
            <a:chExt cx="3258" cy="1824"/>
          </a:xfrm>
        </p:grpSpPr>
        <p:sp>
          <p:nvSpPr>
            <p:cNvPr id="6" name="Rectangle 1087"/>
            <p:cNvSpPr>
              <a:spLocks noChangeArrowheads="1"/>
            </p:cNvSpPr>
            <p:nvPr/>
          </p:nvSpPr>
          <p:spPr bwMode="auto">
            <a:xfrm>
              <a:off x="1423" y="2393"/>
              <a:ext cx="104" cy="103"/>
            </a:xfrm>
            <a:prstGeom prst="rect">
              <a:avLst/>
            </a:prstGeom>
            <a:noFill/>
            <a:ln w="0">
              <a:noFill/>
              <a:miter lim="800000"/>
              <a:headEnd/>
              <a:tailEnd/>
            </a:ln>
            <a:effectLst/>
          </p:spPr>
          <p:txBody>
            <a:bodyPr lIns="0" tIns="0" rIns="0" bIns="0"/>
            <a:lstStyle/>
            <a:p>
              <a:pPr algn="l" eaLnBrk="0" hangingPunct="0">
                <a:lnSpc>
                  <a:spcPct val="80000"/>
                </a:lnSpc>
                <a:spcBef>
                  <a:spcPct val="0"/>
                </a:spcBef>
              </a:pPr>
              <a:endParaRPr lang="en-US" sz="1000">
                <a:solidFill>
                  <a:srgbClr val="000000"/>
                </a:solidFill>
                <a:latin typeface="Courier New" pitchFamily="49" charset="0"/>
              </a:endParaRPr>
            </a:p>
            <a:p>
              <a:pPr algn="l" eaLnBrk="0" hangingPunct="0">
                <a:lnSpc>
                  <a:spcPct val="80000"/>
                </a:lnSpc>
                <a:spcBef>
                  <a:spcPct val="0"/>
                </a:spcBef>
              </a:pPr>
              <a:r>
                <a:rPr lang="en-US" sz="1400" noProof="1">
                  <a:solidFill>
                    <a:srgbClr val="000000"/>
                  </a:solidFill>
                  <a:latin typeface="Courier New" pitchFamily="49" charset="0"/>
                </a:rPr>
                <a:t>1</a:t>
              </a:r>
            </a:p>
          </p:txBody>
        </p:sp>
        <p:sp>
          <p:nvSpPr>
            <p:cNvPr id="7" name="Rectangle 1088"/>
            <p:cNvSpPr>
              <a:spLocks noChangeArrowheads="1"/>
            </p:cNvSpPr>
            <p:nvPr/>
          </p:nvSpPr>
          <p:spPr bwMode="auto">
            <a:xfrm>
              <a:off x="1344" y="2174"/>
              <a:ext cx="650" cy="102"/>
            </a:xfrm>
            <a:prstGeom prst="rect">
              <a:avLst/>
            </a:prstGeom>
            <a:noFill/>
            <a:ln w="0">
              <a:noFill/>
              <a:miter lim="800000"/>
              <a:headEnd/>
              <a:tailEnd/>
            </a:ln>
            <a:effectLst/>
          </p:spPr>
          <p:txBody>
            <a:bodyPr lIns="0" tIns="0" rIns="0" bIns="0"/>
            <a:lstStyle/>
            <a:p>
              <a:pPr algn="l" eaLnBrk="0" hangingPunct="0">
                <a:lnSpc>
                  <a:spcPct val="80000"/>
                </a:lnSpc>
                <a:spcBef>
                  <a:spcPct val="0"/>
                </a:spcBef>
              </a:pPr>
              <a:r>
                <a:rPr lang="en-US" sz="1400" noProof="1">
                  <a:solidFill>
                    <a:srgbClr val="000000"/>
                  </a:solidFill>
                  <a:latin typeface="Courier New" pitchFamily="49" charset="0"/>
                </a:rPr>
                <a:t>01001010</a:t>
              </a:r>
            </a:p>
          </p:txBody>
        </p:sp>
        <p:sp>
          <p:nvSpPr>
            <p:cNvPr id="8" name="Rectangle 1089"/>
            <p:cNvSpPr>
              <a:spLocks noChangeArrowheads="1"/>
            </p:cNvSpPr>
            <p:nvPr/>
          </p:nvSpPr>
          <p:spPr bwMode="auto">
            <a:xfrm>
              <a:off x="1437" y="1952"/>
              <a:ext cx="571" cy="103"/>
            </a:xfrm>
            <a:prstGeom prst="rect">
              <a:avLst/>
            </a:prstGeom>
            <a:noFill/>
            <a:ln w="0">
              <a:noFill/>
              <a:miter lim="800000"/>
              <a:headEnd/>
              <a:tailEnd/>
            </a:ln>
            <a:effectLst/>
          </p:spPr>
          <p:txBody>
            <a:bodyPr lIns="0" tIns="0" rIns="0" bIns="0"/>
            <a:lstStyle/>
            <a:p>
              <a:pPr eaLnBrk="0" hangingPunct="0">
                <a:lnSpc>
                  <a:spcPct val="80000"/>
                </a:lnSpc>
                <a:spcBef>
                  <a:spcPct val="0"/>
                </a:spcBef>
              </a:pPr>
              <a:r>
                <a:rPr lang="en-US" sz="1400">
                  <a:solidFill>
                    <a:srgbClr val="000000"/>
                  </a:solidFill>
                  <a:latin typeface="Courier New" pitchFamily="49" charset="0"/>
                </a:rPr>
                <a:t>Judy</a:t>
              </a:r>
              <a:endParaRPr lang="en-US" sz="1400" noProof="1">
                <a:solidFill>
                  <a:srgbClr val="000000"/>
                </a:solidFill>
                <a:latin typeface="Courier New" pitchFamily="49" charset="0"/>
              </a:endParaRPr>
            </a:p>
          </p:txBody>
        </p:sp>
        <p:sp>
          <p:nvSpPr>
            <p:cNvPr id="9" name="Rectangle 1090"/>
            <p:cNvSpPr>
              <a:spLocks noChangeArrowheads="1"/>
            </p:cNvSpPr>
            <p:nvPr/>
          </p:nvSpPr>
          <p:spPr bwMode="auto">
            <a:xfrm>
              <a:off x="1537" y="1733"/>
              <a:ext cx="338" cy="103"/>
            </a:xfrm>
            <a:prstGeom prst="rect">
              <a:avLst/>
            </a:prstGeom>
            <a:noFill/>
            <a:ln w="0">
              <a:noFill/>
              <a:miter lim="800000"/>
              <a:headEnd/>
              <a:tailEnd/>
            </a:ln>
            <a:effectLst/>
          </p:spPr>
          <p:txBody>
            <a:bodyPr lIns="0" tIns="0" rIns="0" bIns="0"/>
            <a:lstStyle/>
            <a:p>
              <a:pPr eaLnBrk="0" hangingPunct="0">
                <a:lnSpc>
                  <a:spcPct val="80000"/>
                </a:lnSpc>
                <a:spcBef>
                  <a:spcPct val="0"/>
                </a:spcBef>
              </a:pPr>
              <a:r>
                <a:rPr lang="en-US" sz="1400" noProof="1">
                  <a:solidFill>
                    <a:srgbClr val="000000"/>
                  </a:solidFill>
                  <a:latin typeface="Courier New" pitchFamily="49" charset="0"/>
                </a:rPr>
                <a:t>Judy</a:t>
              </a:r>
            </a:p>
          </p:txBody>
        </p:sp>
        <p:sp>
          <p:nvSpPr>
            <p:cNvPr id="10" name="Rectangle 1091"/>
            <p:cNvSpPr>
              <a:spLocks noChangeArrowheads="1"/>
            </p:cNvSpPr>
            <p:nvPr/>
          </p:nvSpPr>
          <p:spPr bwMode="auto">
            <a:xfrm>
              <a:off x="1965" y="1733"/>
              <a:ext cx="415" cy="103"/>
            </a:xfrm>
            <a:prstGeom prst="rect">
              <a:avLst/>
            </a:prstGeom>
            <a:noFill/>
            <a:ln w="0">
              <a:noFill/>
              <a:miter lim="800000"/>
              <a:headEnd/>
              <a:tailEnd/>
            </a:ln>
            <a:effectLst/>
          </p:spPr>
          <p:txBody>
            <a:bodyPr lIns="0" tIns="0" rIns="0" bIns="0"/>
            <a:lstStyle/>
            <a:p>
              <a:pPr eaLnBrk="0" hangingPunct="0">
                <a:lnSpc>
                  <a:spcPct val="80000"/>
                </a:lnSpc>
                <a:spcBef>
                  <a:spcPct val="0"/>
                </a:spcBef>
              </a:pPr>
              <a:r>
                <a:rPr lang="en-US" sz="1400" noProof="1">
                  <a:solidFill>
                    <a:srgbClr val="000000"/>
                  </a:solidFill>
                  <a:latin typeface="Courier New" pitchFamily="49" charset="0"/>
                </a:rPr>
                <a:t>Green</a:t>
              </a:r>
            </a:p>
          </p:txBody>
        </p:sp>
        <p:sp>
          <p:nvSpPr>
            <p:cNvPr id="11" name="Freeform 1092"/>
            <p:cNvSpPr>
              <a:spLocks/>
            </p:cNvSpPr>
            <p:nvPr/>
          </p:nvSpPr>
          <p:spPr bwMode="auto">
            <a:xfrm>
              <a:off x="1454" y="2272"/>
              <a:ext cx="1" cy="132"/>
            </a:xfrm>
            <a:custGeom>
              <a:avLst/>
              <a:gdLst/>
              <a:ahLst/>
              <a:cxnLst>
                <a:cxn ang="0">
                  <a:pos x="0" y="0"/>
                </a:cxn>
                <a:cxn ang="0">
                  <a:pos x="0" y="19944"/>
                </a:cxn>
              </a:cxnLst>
              <a:rect l="0" t="0" r="r" b="b"/>
              <a:pathLst>
                <a:path w="20000" h="20000">
                  <a:moveTo>
                    <a:pt x="0" y="0"/>
                  </a:moveTo>
                  <a:lnTo>
                    <a:pt x="0" y="19944"/>
                  </a:lnTo>
                </a:path>
              </a:pathLst>
            </a:custGeom>
            <a:noFill/>
            <a:ln w="3175" cap="flat">
              <a:solidFill>
                <a:srgbClr val="000000"/>
              </a:solidFill>
              <a:prstDash val="solid"/>
              <a:round/>
              <a:headEnd type="triangle" w="lg" len="sm"/>
              <a:tailEnd type="none" w="med" len="med"/>
            </a:ln>
            <a:effectLst/>
          </p:spPr>
          <p:txBody>
            <a:bodyPr/>
            <a:lstStyle/>
            <a:p>
              <a:endParaRPr lang="en-US"/>
            </a:p>
          </p:txBody>
        </p:sp>
        <p:sp>
          <p:nvSpPr>
            <p:cNvPr id="12" name="Freeform 1093"/>
            <p:cNvSpPr>
              <a:spLocks/>
            </p:cNvSpPr>
            <p:nvPr/>
          </p:nvSpPr>
          <p:spPr bwMode="auto">
            <a:xfrm>
              <a:off x="1601" y="2046"/>
              <a:ext cx="1" cy="132"/>
            </a:xfrm>
            <a:custGeom>
              <a:avLst/>
              <a:gdLst/>
              <a:ahLst/>
              <a:cxnLst>
                <a:cxn ang="0">
                  <a:pos x="0" y="0"/>
                </a:cxn>
                <a:cxn ang="0">
                  <a:pos x="0" y="19944"/>
                </a:cxn>
              </a:cxnLst>
              <a:rect l="0" t="0" r="r" b="b"/>
              <a:pathLst>
                <a:path w="20000" h="20000">
                  <a:moveTo>
                    <a:pt x="0" y="0"/>
                  </a:moveTo>
                  <a:lnTo>
                    <a:pt x="0" y="19944"/>
                  </a:lnTo>
                </a:path>
              </a:pathLst>
            </a:custGeom>
            <a:noFill/>
            <a:ln w="3175" cap="flat">
              <a:solidFill>
                <a:srgbClr val="000000"/>
              </a:solidFill>
              <a:prstDash val="solid"/>
              <a:round/>
              <a:headEnd type="triangle" w="lg" len="sm"/>
              <a:tailEnd type="none" w="med" len="med"/>
            </a:ln>
            <a:effectLst/>
          </p:spPr>
          <p:txBody>
            <a:bodyPr/>
            <a:lstStyle/>
            <a:p>
              <a:endParaRPr lang="en-US"/>
            </a:p>
          </p:txBody>
        </p:sp>
        <p:sp>
          <p:nvSpPr>
            <p:cNvPr id="13" name="Freeform 1094"/>
            <p:cNvSpPr>
              <a:spLocks/>
            </p:cNvSpPr>
            <p:nvPr/>
          </p:nvSpPr>
          <p:spPr bwMode="auto">
            <a:xfrm>
              <a:off x="1670" y="1844"/>
              <a:ext cx="0" cy="132"/>
            </a:xfrm>
            <a:custGeom>
              <a:avLst/>
              <a:gdLst/>
              <a:ahLst/>
              <a:cxnLst>
                <a:cxn ang="0">
                  <a:pos x="0" y="0"/>
                </a:cxn>
                <a:cxn ang="0">
                  <a:pos x="0" y="19944"/>
                </a:cxn>
              </a:cxnLst>
              <a:rect l="0" t="0" r="r" b="b"/>
              <a:pathLst>
                <a:path w="20000" h="20000">
                  <a:moveTo>
                    <a:pt x="0" y="0"/>
                  </a:moveTo>
                  <a:lnTo>
                    <a:pt x="0" y="19944"/>
                  </a:lnTo>
                </a:path>
              </a:pathLst>
            </a:custGeom>
            <a:noFill/>
            <a:ln w="3175" cap="flat">
              <a:solidFill>
                <a:srgbClr val="000000"/>
              </a:solidFill>
              <a:prstDash val="solid"/>
              <a:round/>
              <a:headEnd type="triangle" w="lg" len="sm"/>
              <a:tailEnd type="none" w="med" len="med"/>
            </a:ln>
            <a:effectLst/>
          </p:spPr>
          <p:txBody>
            <a:bodyPr/>
            <a:lstStyle/>
            <a:p>
              <a:endParaRPr lang="en-US"/>
            </a:p>
          </p:txBody>
        </p:sp>
        <p:sp>
          <p:nvSpPr>
            <p:cNvPr id="14" name="Freeform 1095"/>
            <p:cNvSpPr>
              <a:spLocks/>
            </p:cNvSpPr>
            <p:nvPr/>
          </p:nvSpPr>
          <p:spPr bwMode="auto">
            <a:xfrm>
              <a:off x="1460" y="1735"/>
              <a:ext cx="467" cy="87"/>
            </a:xfrm>
            <a:custGeom>
              <a:avLst/>
              <a:gdLst/>
              <a:ahLst/>
              <a:cxnLst>
                <a:cxn ang="0">
                  <a:pos x="19972" y="0"/>
                </a:cxn>
                <a:cxn ang="0">
                  <a:pos x="19972" y="19917"/>
                </a:cxn>
                <a:cxn ang="0">
                  <a:pos x="0" y="19917"/>
                </a:cxn>
                <a:cxn ang="0">
                  <a:pos x="0" y="0"/>
                </a:cxn>
                <a:cxn ang="0">
                  <a:pos x="19972" y="0"/>
                </a:cxn>
              </a:cxnLst>
              <a:rect l="0" t="0" r="r" b="b"/>
              <a:pathLst>
                <a:path w="20000" h="20000">
                  <a:moveTo>
                    <a:pt x="19972" y="0"/>
                  </a:moveTo>
                  <a:lnTo>
                    <a:pt x="19972" y="19917"/>
                  </a:lnTo>
                  <a:lnTo>
                    <a:pt x="0" y="19917"/>
                  </a:lnTo>
                  <a:lnTo>
                    <a:pt x="0" y="0"/>
                  </a:lnTo>
                  <a:lnTo>
                    <a:pt x="19972" y="0"/>
                  </a:lnTo>
                  <a:close/>
                </a:path>
              </a:pathLst>
            </a:custGeom>
            <a:noFill/>
            <a:ln w="3175" cap="flat">
              <a:solidFill>
                <a:srgbClr val="000000"/>
              </a:solidFill>
              <a:prstDash val="solid"/>
              <a:round/>
              <a:headEnd type="none" w="med" len="med"/>
              <a:tailEnd type="none" w="med" len="med"/>
            </a:ln>
            <a:effectLst/>
          </p:spPr>
          <p:txBody>
            <a:bodyPr/>
            <a:lstStyle/>
            <a:p>
              <a:endParaRPr lang="en-US"/>
            </a:p>
          </p:txBody>
        </p:sp>
        <p:sp>
          <p:nvSpPr>
            <p:cNvPr id="15" name="Freeform 1096"/>
            <p:cNvSpPr>
              <a:spLocks/>
            </p:cNvSpPr>
            <p:nvPr/>
          </p:nvSpPr>
          <p:spPr bwMode="auto">
            <a:xfrm>
              <a:off x="1927" y="1735"/>
              <a:ext cx="467" cy="87"/>
            </a:xfrm>
            <a:custGeom>
              <a:avLst/>
              <a:gdLst/>
              <a:ahLst/>
              <a:cxnLst>
                <a:cxn ang="0">
                  <a:pos x="19972" y="0"/>
                </a:cxn>
                <a:cxn ang="0">
                  <a:pos x="19972" y="19917"/>
                </a:cxn>
                <a:cxn ang="0">
                  <a:pos x="0" y="19917"/>
                </a:cxn>
                <a:cxn ang="0">
                  <a:pos x="0" y="0"/>
                </a:cxn>
                <a:cxn ang="0">
                  <a:pos x="19972" y="0"/>
                </a:cxn>
              </a:cxnLst>
              <a:rect l="0" t="0" r="r" b="b"/>
              <a:pathLst>
                <a:path w="20000" h="20000">
                  <a:moveTo>
                    <a:pt x="19972" y="0"/>
                  </a:moveTo>
                  <a:lnTo>
                    <a:pt x="19972" y="19917"/>
                  </a:lnTo>
                  <a:lnTo>
                    <a:pt x="0" y="19917"/>
                  </a:lnTo>
                  <a:lnTo>
                    <a:pt x="0" y="0"/>
                  </a:lnTo>
                  <a:lnTo>
                    <a:pt x="19972" y="0"/>
                  </a:lnTo>
                  <a:close/>
                </a:path>
              </a:pathLst>
            </a:custGeom>
            <a:noFill/>
            <a:ln w="3175" cap="flat">
              <a:solidFill>
                <a:srgbClr val="000000"/>
              </a:solidFill>
              <a:prstDash val="solid"/>
              <a:round/>
              <a:headEnd type="none" w="med" len="med"/>
              <a:tailEnd type="none" w="med" len="med"/>
            </a:ln>
            <a:effectLst/>
          </p:spPr>
          <p:txBody>
            <a:bodyPr/>
            <a:lstStyle/>
            <a:p>
              <a:endParaRPr lang="en-US"/>
            </a:p>
          </p:txBody>
        </p:sp>
        <p:sp>
          <p:nvSpPr>
            <p:cNvPr id="16" name="Freeform 1097"/>
            <p:cNvSpPr>
              <a:spLocks/>
            </p:cNvSpPr>
            <p:nvPr/>
          </p:nvSpPr>
          <p:spPr bwMode="auto">
            <a:xfrm>
              <a:off x="2861" y="1735"/>
              <a:ext cx="467" cy="87"/>
            </a:xfrm>
            <a:custGeom>
              <a:avLst/>
              <a:gdLst/>
              <a:ahLst/>
              <a:cxnLst>
                <a:cxn ang="0">
                  <a:pos x="19972" y="0"/>
                </a:cxn>
                <a:cxn ang="0">
                  <a:pos x="19972" y="19917"/>
                </a:cxn>
                <a:cxn ang="0">
                  <a:pos x="0" y="19917"/>
                </a:cxn>
                <a:cxn ang="0">
                  <a:pos x="0" y="0"/>
                </a:cxn>
                <a:cxn ang="0">
                  <a:pos x="19972" y="0"/>
                </a:cxn>
              </a:cxnLst>
              <a:rect l="0" t="0" r="r" b="b"/>
              <a:pathLst>
                <a:path w="20000" h="20000">
                  <a:moveTo>
                    <a:pt x="19972" y="0"/>
                  </a:moveTo>
                  <a:lnTo>
                    <a:pt x="19972" y="19917"/>
                  </a:lnTo>
                  <a:lnTo>
                    <a:pt x="0" y="19917"/>
                  </a:lnTo>
                  <a:lnTo>
                    <a:pt x="0" y="0"/>
                  </a:lnTo>
                  <a:lnTo>
                    <a:pt x="19972" y="0"/>
                  </a:lnTo>
                  <a:close/>
                </a:path>
              </a:pathLst>
            </a:custGeom>
            <a:noFill/>
            <a:ln w="3175" cap="flat">
              <a:solidFill>
                <a:srgbClr val="000000"/>
              </a:solidFill>
              <a:prstDash val="solid"/>
              <a:round/>
              <a:headEnd type="none" w="med" len="med"/>
              <a:tailEnd type="none" w="med" len="med"/>
            </a:ln>
            <a:effectLst/>
          </p:spPr>
          <p:txBody>
            <a:bodyPr/>
            <a:lstStyle/>
            <a:p>
              <a:endParaRPr lang="en-US"/>
            </a:p>
          </p:txBody>
        </p:sp>
        <p:sp>
          <p:nvSpPr>
            <p:cNvPr id="17" name="Freeform 1098"/>
            <p:cNvSpPr>
              <a:spLocks/>
            </p:cNvSpPr>
            <p:nvPr/>
          </p:nvSpPr>
          <p:spPr bwMode="auto">
            <a:xfrm>
              <a:off x="2394" y="1735"/>
              <a:ext cx="467" cy="87"/>
            </a:xfrm>
            <a:custGeom>
              <a:avLst/>
              <a:gdLst/>
              <a:ahLst/>
              <a:cxnLst>
                <a:cxn ang="0">
                  <a:pos x="19972" y="0"/>
                </a:cxn>
                <a:cxn ang="0">
                  <a:pos x="19972" y="19917"/>
                </a:cxn>
                <a:cxn ang="0">
                  <a:pos x="0" y="19917"/>
                </a:cxn>
                <a:cxn ang="0">
                  <a:pos x="0" y="0"/>
                </a:cxn>
                <a:cxn ang="0">
                  <a:pos x="19972" y="0"/>
                </a:cxn>
              </a:cxnLst>
              <a:rect l="0" t="0" r="r" b="b"/>
              <a:pathLst>
                <a:path w="20000" h="20000">
                  <a:moveTo>
                    <a:pt x="19972" y="0"/>
                  </a:moveTo>
                  <a:lnTo>
                    <a:pt x="19972" y="19917"/>
                  </a:lnTo>
                  <a:lnTo>
                    <a:pt x="0" y="19917"/>
                  </a:lnTo>
                  <a:lnTo>
                    <a:pt x="0" y="0"/>
                  </a:lnTo>
                  <a:lnTo>
                    <a:pt x="19972" y="0"/>
                  </a:lnTo>
                  <a:close/>
                </a:path>
              </a:pathLst>
            </a:custGeom>
            <a:noFill/>
            <a:ln w="3175" cap="flat">
              <a:solidFill>
                <a:srgbClr val="000000"/>
              </a:solidFill>
              <a:prstDash val="solid"/>
              <a:round/>
              <a:headEnd type="none" w="med" len="med"/>
              <a:tailEnd type="none" w="med" len="med"/>
            </a:ln>
            <a:effectLst/>
          </p:spPr>
          <p:txBody>
            <a:bodyPr/>
            <a:lstStyle/>
            <a:p>
              <a:endParaRPr lang="en-US"/>
            </a:p>
          </p:txBody>
        </p:sp>
        <p:sp>
          <p:nvSpPr>
            <p:cNvPr id="18" name="Rectangle 1099"/>
            <p:cNvSpPr>
              <a:spLocks noChangeArrowheads="1"/>
            </p:cNvSpPr>
            <p:nvPr/>
          </p:nvSpPr>
          <p:spPr bwMode="auto">
            <a:xfrm>
              <a:off x="2004" y="768"/>
              <a:ext cx="416" cy="103"/>
            </a:xfrm>
            <a:prstGeom prst="rect">
              <a:avLst/>
            </a:prstGeom>
            <a:noFill/>
            <a:ln w="0">
              <a:noFill/>
              <a:miter lim="800000"/>
              <a:headEnd/>
              <a:tailEnd/>
            </a:ln>
            <a:effectLst/>
          </p:spPr>
          <p:txBody>
            <a:bodyPr lIns="0" tIns="0" rIns="0" bIns="0"/>
            <a:lstStyle/>
            <a:p>
              <a:pPr eaLnBrk="0" hangingPunct="0">
                <a:lnSpc>
                  <a:spcPct val="80000"/>
                </a:lnSpc>
                <a:spcBef>
                  <a:spcPct val="0"/>
                </a:spcBef>
              </a:pPr>
              <a:r>
                <a:rPr lang="en-US" sz="1400" noProof="1">
                  <a:solidFill>
                    <a:srgbClr val="000000"/>
                  </a:solidFill>
                  <a:latin typeface="Courier New" pitchFamily="49" charset="0"/>
                </a:rPr>
                <a:t>Sally</a:t>
              </a:r>
            </a:p>
          </p:txBody>
        </p:sp>
        <p:sp>
          <p:nvSpPr>
            <p:cNvPr id="19" name="Rectangle 1100"/>
            <p:cNvSpPr>
              <a:spLocks noChangeArrowheads="1"/>
            </p:cNvSpPr>
            <p:nvPr/>
          </p:nvSpPr>
          <p:spPr bwMode="auto">
            <a:xfrm>
              <a:off x="2425" y="768"/>
              <a:ext cx="415" cy="103"/>
            </a:xfrm>
            <a:prstGeom prst="rect">
              <a:avLst/>
            </a:prstGeom>
            <a:noFill/>
            <a:ln w="0">
              <a:noFill/>
              <a:miter lim="800000"/>
              <a:headEnd/>
              <a:tailEnd/>
            </a:ln>
            <a:effectLst/>
          </p:spPr>
          <p:txBody>
            <a:bodyPr lIns="0" tIns="0" rIns="0" bIns="0"/>
            <a:lstStyle/>
            <a:p>
              <a:pPr eaLnBrk="0" hangingPunct="0">
                <a:lnSpc>
                  <a:spcPct val="80000"/>
                </a:lnSpc>
                <a:spcBef>
                  <a:spcPct val="0"/>
                </a:spcBef>
              </a:pPr>
              <a:r>
                <a:rPr lang="en-US" sz="1400" noProof="1">
                  <a:solidFill>
                    <a:srgbClr val="000000"/>
                  </a:solidFill>
                  <a:latin typeface="Courier New" pitchFamily="49" charset="0"/>
                </a:rPr>
                <a:t>Black</a:t>
              </a:r>
            </a:p>
          </p:txBody>
        </p:sp>
        <p:sp>
          <p:nvSpPr>
            <p:cNvPr id="20" name="Freeform 1101"/>
            <p:cNvSpPr>
              <a:spLocks/>
            </p:cNvSpPr>
            <p:nvPr/>
          </p:nvSpPr>
          <p:spPr bwMode="auto">
            <a:xfrm>
              <a:off x="1927" y="770"/>
              <a:ext cx="467" cy="88"/>
            </a:xfrm>
            <a:custGeom>
              <a:avLst/>
              <a:gdLst/>
              <a:ahLst/>
              <a:cxnLst>
                <a:cxn ang="0">
                  <a:pos x="19972" y="0"/>
                </a:cxn>
                <a:cxn ang="0">
                  <a:pos x="19972" y="19917"/>
                </a:cxn>
                <a:cxn ang="0">
                  <a:pos x="0" y="19917"/>
                </a:cxn>
                <a:cxn ang="0">
                  <a:pos x="0" y="0"/>
                </a:cxn>
                <a:cxn ang="0">
                  <a:pos x="19972" y="0"/>
                </a:cxn>
              </a:cxnLst>
              <a:rect l="0" t="0" r="r" b="b"/>
              <a:pathLst>
                <a:path w="20000" h="20000">
                  <a:moveTo>
                    <a:pt x="19972" y="0"/>
                  </a:moveTo>
                  <a:lnTo>
                    <a:pt x="19972" y="19917"/>
                  </a:lnTo>
                  <a:lnTo>
                    <a:pt x="0" y="19917"/>
                  </a:lnTo>
                  <a:lnTo>
                    <a:pt x="0" y="0"/>
                  </a:lnTo>
                  <a:lnTo>
                    <a:pt x="19972" y="0"/>
                  </a:lnTo>
                  <a:close/>
                </a:path>
              </a:pathLst>
            </a:custGeom>
            <a:noFill/>
            <a:ln w="3175" cap="flat">
              <a:solidFill>
                <a:srgbClr val="000000"/>
              </a:solidFill>
              <a:prstDash val="solid"/>
              <a:round/>
              <a:headEnd type="none" w="med" len="med"/>
              <a:tailEnd type="none" w="med" len="med"/>
            </a:ln>
            <a:effectLst/>
          </p:spPr>
          <p:txBody>
            <a:bodyPr/>
            <a:lstStyle/>
            <a:p>
              <a:endParaRPr lang="en-US"/>
            </a:p>
          </p:txBody>
        </p:sp>
        <p:sp>
          <p:nvSpPr>
            <p:cNvPr id="21" name="Freeform 1102"/>
            <p:cNvSpPr>
              <a:spLocks/>
            </p:cNvSpPr>
            <p:nvPr/>
          </p:nvSpPr>
          <p:spPr bwMode="auto">
            <a:xfrm>
              <a:off x="2394" y="770"/>
              <a:ext cx="467" cy="88"/>
            </a:xfrm>
            <a:custGeom>
              <a:avLst/>
              <a:gdLst/>
              <a:ahLst/>
              <a:cxnLst>
                <a:cxn ang="0">
                  <a:pos x="19972" y="0"/>
                </a:cxn>
                <a:cxn ang="0">
                  <a:pos x="19972" y="19917"/>
                </a:cxn>
                <a:cxn ang="0">
                  <a:pos x="0" y="19917"/>
                </a:cxn>
                <a:cxn ang="0">
                  <a:pos x="0" y="0"/>
                </a:cxn>
                <a:cxn ang="0">
                  <a:pos x="19972" y="0"/>
                </a:cxn>
              </a:cxnLst>
              <a:rect l="0" t="0" r="r" b="b"/>
              <a:pathLst>
                <a:path w="20000" h="20000">
                  <a:moveTo>
                    <a:pt x="19972" y="0"/>
                  </a:moveTo>
                  <a:lnTo>
                    <a:pt x="19972" y="19917"/>
                  </a:lnTo>
                  <a:lnTo>
                    <a:pt x="0" y="19917"/>
                  </a:lnTo>
                  <a:lnTo>
                    <a:pt x="0" y="0"/>
                  </a:lnTo>
                  <a:lnTo>
                    <a:pt x="19972" y="0"/>
                  </a:lnTo>
                  <a:close/>
                </a:path>
              </a:pathLst>
            </a:custGeom>
            <a:noFill/>
            <a:ln w="3175" cap="flat">
              <a:solidFill>
                <a:srgbClr val="000000"/>
              </a:solidFill>
              <a:prstDash val="solid"/>
              <a:round/>
              <a:headEnd type="none" w="med" len="med"/>
              <a:tailEnd type="none" w="med" len="med"/>
            </a:ln>
            <a:effectLst/>
          </p:spPr>
          <p:txBody>
            <a:bodyPr/>
            <a:lstStyle/>
            <a:p>
              <a:endParaRPr lang="en-US"/>
            </a:p>
          </p:txBody>
        </p:sp>
        <p:sp>
          <p:nvSpPr>
            <p:cNvPr id="22" name="Freeform 1103"/>
            <p:cNvSpPr>
              <a:spLocks/>
            </p:cNvSpPr>
            <p:nvPr/>
          </p:nvSpPr>
          <p:spPr bwMode="auto">
            <a:xfrm>
              <a:off x="3328" y="770"/>
              <a:ext cx="467" cy="88"/>
            </a:xfrm>
            <a:custGeom>
              <a:avLst/>
              <a:gdLst/>
              <a:ahLst/>
              <a:cxnLst>
                <a:cxn ang="0">
                  <a:pos x="19972" y="0"/>
                </a:cxn>
                <a:cxn ang="0">
                  <a:pos x="19972" y="19917"/>
                </a:cxn>
                <a:cxn ang="0">
                  <a:pos x="0" y="19917"/>
                </a:cxn>
                <a:cxn ang="0">
                  <a:pos x="0" y="0"/>
                </a:cxn>
                <a:cxn ang="0">
                  <a:pos x="19972" y="0"/>
                </a:cxn>
              </a:cxnLst>
              <a:rect l="0" t="0" r="r" b="b"/>
              <a:pathLst>
                <a:path w="20000" h="20000">
                  <a:moveTo>
                    <a:pt x="19972" y="0"/>
                  </a:moveTo>
                  <a:lnTo>
                    <a:pt x="19972" y="19917"/>
                  </a:lnTo>
                  <a:lnTo>
                    <a:pt x="0" y="19917"/>
                  </a:lnTo>
                  <a:lnTo>
                    <a:pt x="0" y="0"/>
                  </a:lnTo>
                  <a:lnTo>
                    <a:pt x="19972" y="0"/>
                  </a:lnTo>
                  <a:close/>
                </a:path>
              </a:pathLst>
            </a:custGeom>
            <a:noFill/>
            <a:ln w="3175" cap="flat">
              <a:solidFill>
                <a:srgbClr val="000000"/>
              </a:solidFill>
              <a:prstDash val="solid"/>
              <a:round/>
              <a:headEnd type="none" w="med" len="med"/>
              <a:tailEnd type="none" w="med" len="med"/>
            </a:ln>
            <a:effectLst/>
          </p:spPr>
          <p:txBody>
            <a:bodyPr/>
            <a:lstStyle/>
            <a:p>
              <a:endParaRPr lang="en-US"/>
            </a:p>
          </p:txBody>
        </p:sp>
        <p:sp>
          <p:nvSpPr>
            <p:cNvPr id="23" name="Freeform 1104"/>
            <p:cNvSpPr>
              <a:spLocks/>
            </p:cNvSpPr>
            <p:nvPr/>
          </p:nvSpPr>
          <p:spPr bwMode="auto">
            <a:xfrm>
              <a:off x="2861" y="770"/>
              <a:ext cx="467" cy="88"/>
            </a:xfrm>
            <a:custGeom>
              <a:avLst/>
              <a:gdLst/>
              <a:ahLst/>
              <a:cxnLst>
                <a:cxn ang="0">
                  <a:pos x="19972" y="0"/>
                </a:cxn>
                <a:cxn ang="0">
                  <a:pos x="19972" y="19917"/>
                </a:cxn>
                <a:cxn ang="0">
                  <a:pos x="0" y="19917"/>
                </a:cxn>
                <a:cxn ang="0">
                  <a:pos x="0" y="0"/>
                </a:cxn>
                <a:cxn ang="0">
                  <a:pos x="19972" y="0"/>
                </a:cxn>
              </a:cxnLst>
              <a:rect l="0" t="0" r="r" b="b"/>
              <a:pathLst>
                <a:path w="20000" h="20000">
                  <a:moveTo>
                    <a:pt x="19972" y="0"/>
                  </a:moveTo>
                  <a:lnTo>
                    <a:pt x="19972" y="19917"/>
                  </a:lnTo>
                  <a:lnTo>
                    <a:pt x="0" y="19917"/>
                  </a:lnTo>
                  <a:lnTo>
                    <a:pt x="0" y="0"/>
                  </a:lnTo>
                  <a:lnTo>
                    <a:pt x="19972" y="0"/>
                  </a:lnTo>
                  <a:close/>
                </a:path>
              </a:pathLst>
            </a:custGeom>
            <a:noFill/>
            <a:ln w="3175" cap="flat">
              <a:solidFill>
                <a:srgbClr val="000000"/>
              </a:solidFill>
              <a:prstDash val="solid"/>
              <a:round/>
              <a:headEnd type="none" w="med" len="med"/>
              <a:tailEnd type="none" w="med" len="med"/>
            </a:ln>
            <a:effectLst/>
          </p:spPr>
          <p:txBody>
            <a:bodyPr/>
            <a:lstStyle/>
            <a:p>
              <a:endParaRPr lang="en-US"/>
            </a:p>
          </p:txBody>
        </p:sp>
        <p:sp>
          <p:nvSpPr>
            <p:cNvPr id="24" name="Rectangle 1105"/>
            <p:cNvSpPr>
              <a:spLocks noChangeArrowheads="1"/>
            </p:cNvSpPr>
            <p:nvPr/>
          </p:nvSpPr>
          <p:spPr bwMode="auto">
            <a:xfrm>
              <a:off x="2004" y="900"/>
              <a:ext cx="260" cy="102"/>
            </a:xfrm>
            <a:prstGeom prst="rect">
              <a:avLst/>
            </a:prstGeom>
            <a:noFill/>
            <a:ln w="0">
              <a:noFill/>
              <a:miter lim="800000"/>
              <a:headEnd/>
              <a:tailEnd/>
            </a:ln>
            <a:effectLst/>
          </p:spPr>
          <p:txBody>
            <a:bodyPr lIns="0" tIns="0" rIns="0" bIns="0"/>
            <a:lstStyle/>
            <a:p>
              <a:pPr eaLnBrk="0" hangingPunct="0">
                <a:lnSpc>
                  <a:spcPct val="80000"/>
                </a:lnSpc>
                <a:spcBef>
                  <a:spcPct val="0"/>
                </a:spcBef>
              </a:pPr>
              <a:r>
                <a:rPr lang="en-US" sz="1400" noProof="1">
                  <a:solidFill>
                    <a:srgbClr val="000000"/>
                  </a:solidFill>
                  <a:latin typeface="Courier New" pitchFamily="49" charset="0"/>
                </a:rPr>
                <a:t>Tom</a:t>
              </a:r>
            </a:p>
          </p:txBody>
        </p:sp>
        <p:sp>
          <p:nvSpPr>
            <p:cNvPr id="25" name="Rectangle 1106"/>
            <p:cNvSpPr>
              <a:spLocks noChangeArrowheads="1"/>
            </p:cNvSpPr>
            <p:nvPr/>
          </p:nvSpPr>
          <p:spPr bwMode="auto">
            <a:xfrm>
              <a:off x="2425" y="900"/>
              <a:ext cx="338" cy="102"/>
            </a:xfrm>
            <a:prstGeom prst="rect">
              <a:avLst/>
            </a:prstGeom>
            <a:noFill/>
            <a:ln w="0">
              <a:noFill/>
              <a:miter lim="800000"/>
              <a:headEnd/>
              <a:tailEnd/>
            </a:ln>
            <a:effectLst/>
          </p:spPr>
          <p:txBody>
            <a:bodyPr lIns="0" tIns="0" rIns="0" bIns="0"/>
            <a:lstStyle/>
            <a:p>
              <a:pPr eaLnBrk="0" hangingPunct="0">
                <a:lnSpc>
                  <a:spcPct val="80000"/>
                </a:lnSpc>
                <a:spcBef>
                  <a:spcPct val="0"/>
                </a:spcBef>
              </a:pPr>
              <a:r>
                <a:rPr lang="en-US" sz="1400" noProof="1">
                  <a:solidFill>
                    <a:srgbClr val="000000"/>
                  </a:solidFill>
                  <a:latin typeface="Courier New" pitchFamily="49" charset="0"/>
                </a:rPr>
                <a:t>Blue</a:t>
              </a:r>
            </a:p>
          </p:txBody>
        </p:sp>
        <p:sp>
          <p:nvSpPr>
            <p:cNvPr id="26" name="Freeform 1107"/>
            <p:cNvSpPr>
              <a:spLocks/>
            </p:cNvSpPr>
            <p:nvPr/>
          </p:nvSpPr>
          <p:spPr bwMode="auto">
            <a:xfrm>
              <a:off x="1927" y="901"/>
              <a:ext cx="467" cy="88"/>
            </a:xfrm>
            <a:custGeom>
              <a:avLst/>
              <a:gdLst/>
              <a:ahLst/>
              <a:cxnLst>
                <a:cxn ang="0">
                  <a:pos x="19972" y="0"/>
                </a:cxn>
                <a:cxn ang="0">
                  <a:pos x="19972" y="19917"/>
                </a:cxn>
                <a:cxn ang="0">
                  <a:pos x="0" y="19917"/>
                </a:cxn>
                <a:cxn ang="0">
                  <a:pos x="0" y="0"/>
                </a:cxn>
                <a:cxn ang="0">
                  <a:pos x="19972" y="0"/>
                </a:cxn>
              </a:cxnLst>
              <a:rect l="0" t="0" r="r" b="b"/>
              <a:pathLst>
                <a:path w="20000" h="20000">
                  <a:moveTo>
                    <a:pt x="19972" y="0"/>
                  </a:moveTo>
                  <a:lnTo>
                    <a:pt x="19972" y="19917"/>
                  </a:lnTo>
                  <a:lnTo>
                    <a:pt x="0" y="19917"/>
                  </a:lnTo>
                  <a:lnTo>
                    <a:pt x="0" y="0"/>
                  </a:lnTo>
                  <a:lnTo>
                    <a:pt x="19972" y="0"/>
                  </a:lnTo>
                  <a:close/>
                </a:path>
              </a:pathLst>
            </a:custGeom>
            <a:noFill/>
            <a:ln w="3175" cap="flat">
              <a:solidFill>
                <a:srgbClr val="000000"/>
              </a:solidFill>
              <a:prstDash val="solid"/>
              <a:round/>
              <a:headEnd type="none" w="med" len="med"/>
              <a:tailEnd type="none" w="med" len="med"/>
            </a:ln>
            <a:effectLst/>
          </p:spPr>
          <p:txBody>
            <a:bodyPr/>
            <a:lstStyle/>
            <a:p>
              <a:endParaRPr lang="en-US"/>
            </a:p>
          </p:txBody>
        </p:sp>
        <p:sp>
          <p:nvSpPr>
            <p:cNvPr id="27" name="Freeform 1108"/>
            <p:cNvSpPr>
              <a:spLocks/>
            </p:cNvSpPr>
            <p:nvPr/>
          </p:nvSpPr>
          <p:spPr bwMode="auto">
            <a:xfrm>
              <a:off x="2394" y="901"/>
              <a:ext cx="467" cy="88"/>
            </a:xfrm>
            <a:custGeom>
              <a:avLst/>
              <a:gdLst/>
              <a:ahLst/>
              <a:cxnLst>
                <a:cxn ang="0">
                  <a:pos x="19972" y="0"/>
                </a:cxn>
                <a:cxn ang="0">
                  <a:pos x="19972" y="19917"/>
                </a:cxn>
                <a:cxn ang="0">
                  <a:pos x="0" y="19917"/>
                </a:cxn>
                <a:cxn ang="0">
                  <a:pos x="0" y="0"/>
                </a:cxn>
                <a:cxn ang="0">
                  <a:pos x="19972" y="0"/>
                </a:cxn>
              </a:cxnLst>
              <a:rect l="0" t="0" r="r" b="b"/>
              <a:pathLst>
                <a:path w="20000" h="20000">
                  <a:moveTo>
                    <a:pt x="19972" y="0"/>
                  </a:moveTo>
                  <a:lnTo>
                    <a:pt x="19972" y="19917"/>
                  </a:lnTo>
                  <a:lnTo>
                    <a:pt x="0" y="19917"/>
                  </a:lnTo>
                  <a:lnTo>
                    <a:pt x="0" y="0"/>
                  </a:lnTo>
                  <a:lnTo>
                    <a:pt x="19972" y="0"/>
                  </a:lnTo>
                  <a:close/>
                </a:path>
              </a:pathLst>
            </a:custGeom>
            <a:noFill/>
            <a:ln w="3175" cap="flat">
              <a:solidFill>
                <a:srgbClr val="000000"/>
              </a:solidFill>
              <a:prstDash val="solid"/>
              <a:round/>
              <a:headEnd type="none" w="med" len="med"/>
              <a:tailEnd type="none" w="med" len="med"/>
            </a:ln>
            <a:effectLst/>
          </p:spPr>
          <p:txBody>
            <a:bodyPr/>
            <a:lstStyle/>
            <a:p>
              <a:endParaRPr lang="en-US"/>
            </a:p>
          </p:txBody>
        </p:sp>
        <p:sp>
          <p:nvSpPr>
            <p:cNvPr id="28" name="Freeform 1109"/>
            <p:cNvSpPr>
              <a:spLocks/>
            </p:cNvSpPr>
            <p:nvPr/>
          </p:nvSpPr>
          <p:spPr bwMode="auto">
            <a:xfrm>
              <a:off x="3328" y="901"/>
              <a:ext cx="467" cy="88"/>
            </a:xfrm>
            <a:custGeom>
              <a:avLst/>
              <a:gdLst/>
              <a:ahLst/>
              <a:cxnLst>
                <a:cxn ang="0">
                  <a:pos x="19972" y="0"/>
                </a:cxn>
                <a:cxn ang="0">
                  <a:pos x="19972" y="19917"/>
                </a:cxn>
                <a:cxn ang="0">
                  <a:pos x="0" y="19917"/>
                </a:cxn>
                <a:cxn ang="0">
                  <a:pos x="0" y="0"/>
                </a:cxn>
                <a:cxn ang="0">
                  <a:pos x="19972" y="0"/>
                </a:cxn>
              </a:cxnLst>
              <a:rect l="0" t="0" r="r" b="b"/>
              <a:pathLst>
                <a:path w="20000" h="20000">
                  <a:moveTo>
                    <a:pt x="19972" y="0"/>
                  </a:moveTo>
                  <a:lnTo>
                    <a:pt x="19972" y="19917"/>
                  </a:lnTo>
                  <a:lnTo>
                    <a:pt x="0" y="19917"/>
                  </a:lnTo>
                  <a:lnTo>
                    <a:pt x="0" y="0"/>
                  </a:lnTo>
                  <a:lnTo>
                    <a:pt x="19972" y="0"/>
                  </a:lnTo>
                  <a:close/>
                </a:path>
              </a:pathLst>
            </a:custGeom>
            <a:noFill/>
            <a:ln w="3175" cap="flat">
              <a:solidFill>
                <a:srgbClr val="000000"/>
              </a:solidFill>
              <a:prstDash val="solid"/>
              <a:round/>
              <a:headEnd type="none" w="med" len="med"/>
              <a:tailEnd type="none" w="med" len="med"/>
            </a:ln>
            <a:effectLst/>
          </p:spPr>
          <p:txBody>
            <a:bodyPr/>
            <a:lstStyle/>
            <a:p>
              <a:endParaRPr lang="en-US"/>
            </a:p>
          </p:txBody>
        </p:sp>
        <p:sp>
          <p:nvSpPr>
            <p:cNvPr id="29" name="Freeform 1110"/>
            <p:cNvSpPr>
              <a:spLocks/>
            </p:cNvSpPr>
            <p:nvPr/>
          </p:nvSpPr>
          <p:spPr bwMode="auto">
            <a:xfrm>
              <a:off x="2861" y="901"/>
              <a:ext cx="467" cy="88"/>
            </a:xfrm>
            <a:custGeom>
              <a:avLst/>
              <a:gdLst/>
              <a:ahLst/>
              <a:cxnLst>
                <a:cxn ang="0">
                  <a:pos x="19972" y="0"/>
                </a:cxn>
                <a:cxn ang="0">
                  <a:pos x="19972" y="19917"/>
                </a:cxn>
                <a:cxn ang="0">
                  <a:pos x="0" y="19917"/>
                </a:cxn>
                <a:cxn ang="0">
                  <a:pos x="0" y="0"/>
                </a:cxn>
                <a:cxn ang="0">
                  <a:pos x="19972" y="0"/>
                </a:cxn>
              </a:cxnLst>
              <a:rect l="0" t="0" r="r" b="b"/>
              <a:pathLst>
                <a:path w="20000" h="20000">
                  <a:moveTo>
                    <a:pt x="19972" y="0"/>
                  </a:moveTo>
                  <a:lnTo>
                    <a:pt x="19972" y="19917"/>
                  </a:lnTo>
                  <a:lnTo>
                    <a:pt x="0" y="19917"/>
                  </a:lnTo>
                  <a:lnTo>
                    <a:pt x="0" y="0"/>
                  </a:lnTo>
                  <a:lnTo>
                    <a:pt x="19972" y="0"/>
                  </a:lnTo>
                  <a:close/>
                </a:path>
              </a:pathLst>
            </a:custGeom>
            <a:noFill/>
            <a:ln w="3175" cap="flat">
              <a:solidFill>
                <a:srgbClr val="000000"/>
              </a:solidFill>
              <a:prstDash val="solid"/>
              <a:round/>
              <a:headEnd type="none" w="med" len="med"/>
              <a:tailEnd type="none" w="med" len="med"/>
            </a:ln>
            <a:effectLst/>
          </p:spPr>
          <p:txBody>
            <a:bodyPr/>
            <a:lstStyle/>
            <a:p>
              <a:endParaRPr lang="en-US"/>
            </a:p>
          </p:txBody>
        </p:sp>
        <p:sp>
          <p:nvSpPr>
            <p:cNvPr id="30" name="Rectangle 1111"/>
            <p:cNvSpPr>
              <a:spLocks noChangeArrowheads="1"/>
            </p:cNvSpPr>
            <p:nvPr/>
          </p:nvSpPr>
          <p:spPr bwMode="auto">
            <a:xfrm>
              <a:off x="2004" y="1032"/>
              <a:ext cx="338" cy="103"/>
            </a:xfrm>
            <a:prstGeom prst="rect">
              <a:avLst/>
            </a:prstGeom>
            <a:noFill/>
            <a:ln w="0">
              <a:noFill/>
              <a:miter lim="800000"/>
              <a:headEnd/>
              <a:tailEnd/>
            </a:ln>
            <a:effectLst/>
          </p:spPr>
          <p:txBody>
            <a:bodyPr lIns="0" tIns="0" rIns="0" bIns="0"/>
            <a:lstStyle/>
            <a:p>
              <a:pPr eaLnBrk="0" hangingPunct="0">
                <a:lnSpc>
                  <a:spcPct val="80000"/>
                </a:lnSpc>
                <a:spcBef>
                  <a:spcPct val="0"/>
                </a:spcBef>
              </a:pPr>
              <a:r>
                <a:rPr lang="en-US" sz="1400" noProof="1">
                  <a:solidFill>
                    <a:srgbClr val="000000"/>
                  </a:solidFill>
                  <a:latin typeface="Courier New" pitchFamily="49" charset="0"/>
                </a:rPr>
                <a:t>Judy</a:t>
              </a:r>
            </a:p>
          </p:txBody>
        </p:sp>
        <p:sp>
          <p:nvSpPr>
            <p:cNvPr id="31" name="Rectangle 1112"/>
            <p:cNvSpPr>
              <a:spLocks noChangeArrowheads="1"/>
            </p:cNvSpPr>
            <p:nvPr/>
          </p:nvSpPr>
          <p:spPr bwMode="auto">
            <a:xfrm>
              <a:off x="2425" y="1032"/>
              <a:ext cx="415" cy="103"/>
            </a:xfrm>
            <a:prstGeom prst="rect">
              <a:avLst/>
            </a:prstGeom>
            <a:noFill/>
            <a:ln w="0">
              <a:noFill/>
              <a:miter lim="800000"/>
              <a:headEnd/>
              <a:tailEnd/>
            </a:ln>
            <a:effectLst/>
          </p:spPr>
          <p:txBody>
            <a:bodyPr lIns="0" tIns="0" rIns="0" bIns="0"/>
            <a:lstStyle/>
            <a:p>
              <a:pPr eaLnBrk="0" hangingPunct="0">
                <a:lnSpc>
                  <a:spcPct val="80000"/>
                </a:lnSpc>
                <a:spcBef>
                  <a:spcPct val="0"/>
                </a:spcBef>
              </a:pPr>
              <a:r>
                <a:rPr lang="en-US" sz="1400" noProof="1">
                  <a:solidFill>
                    <a:srgbClr val="000000"/>
                  </a:solidFill>
                  <a:latin typeface="Courier New" pitchFamily="49" charset="0"/>
                </a:rPr>
                <a:t>Green</a:t>
              </a:r>
            </a:p>
          </p:txBody>
        </p:sp>
        <p:sp>
          <p:nvSpPr>
            <p:cNvPr id="32" name="Freeform 1113"/>
            <p:cNvSpPr>
              <a:spLocks/>
            </p:cNvSpPr>
            <p:nvPr/>
          </p:nvSpPr>
          <p:spPr bwMode="auto">
            <a:xfrm>
              <a:off x="1927" y="1033"/>
              <a:ext cx="467" cy="88"/>
            </a:xfrm>
            <a:custGeom>
              <a:avLst/>
              <a:gdLst/>
              <a:ahLst/>
              <a:cxnLst>
                <a:cxn ang="0">
                  <a:pos x="19972" y="0"/>
                </a:cxn>
                <a:cxn ang="0">
                  <a:pos x="19972" y="19917"/>
                </a:cxn>
                <a:cxn ang="0">
                  <a:pos x="0" y="19917"/>
                </a:cxn>
                <a:cxn ang="0">
                  <a:pos x="0" y="0"/>
                </a:cxn>
                <a:cxn ang="0">
                  <a:pos x="19972" y="0"/>
                </a:cxn>
              </a:cxnLst>
              <a:rect l="0" t="0" r="r" b="b"/>
              <a:pathLst>
                <a:path w="20000" h="20000">
                  <a:moveTo>
                    <a:pt x="19972" y="0"/>
                  </a:moveTo>
                  <a:lnTo>
                    <a:pt x="19972" y="19917"/>
                  </a:lnTo>
                  <a:lnTo>
                    <a:pt x="0" y="19917"/>
                  </a:lnTo>
                  <a:lnTo>
                    <a:pt x="0" y="0"/>
                  </a:lnTo>
                  <a:lnTo>
                    <a:pt x="19972" y="0"/>
                  </a:lnTo>
                  <a:close/>
                </a:path>
              </a:pathLst>
            </a:custGeom>
            <a:noFill/>
            <a:ln w="3175" cap="flat">
              <a:solidFill>
                <a:srgbClr val="000000"/>
              </a:solidFill>
              <a:prstDash val="solid"/>
              <a:round/>
              <a:headEnd type="none" w="med" len="med"/>
              <a:tailEnd type="none" w="med" len="med"/>
            </a:ln>
            <a:effectLst/>
          </p:spPr>
          <p:txBody>
            <a:bodyPr/>
            <a:lstStyle/>
            <a:p>
              <a:endParaRPr lang="en-US"/>
            </a:p>
          </p:txBody>
        </p:sp>
        <p:sp>
          <p:nvSpPr>
            <p:cNvPr id="33" name="Freeform 1114"/>
            <p:cNvSpPr>
              <a:spLocks/>
            </p:cNvSpPr>
            <p:nvPr/>
          </p:nvSpPr>
          <p:spPr bwMode="auto">
            <a:xfrm>
              <a:off x="2394" y="1033"/>
              <a:ext cx="467" cy="88"/>
            </a:xfrm>
            <a:custGeom>
              <a:avLst/>
              <a:gdLst/>
              <a:ahLst/>
              <a:cxnLst>
                <a:cxn ang="0">
                  <a:pos x="19972" y="0"/>
                </a:cxn>
                <a:cxn ang="0">
                  <a:pos x="19972" y="19917"/>
                </a:cxn>
                <a:cxn ang="0">
                  <a:pos x="0" y="19917"/>
                </a:cxn>
                <a:cxn ang="0">
                  <a:pos x="0" y="0"/>
                </a:cxn>
                <a:cxn ang="0">
                  <a:pos x="19972" y="0"/>
                </a:cxn>
              </a:cxnLst>
              <a:rect l="0" t="0" r="r" b="b"/>
              <a:pathLst>
                <a:path w="20000" h="20000">
                  <a:moveTo>
                    <a:pt x="19972" y="0"/>
                  </a:moveTo>
                  <a:lnTo>
                    <a:pt x="19972" y="19917"/>
                  </a:lnTo>
                  <a:lnTo>
                    <a:pt x="0" y="19917"/>
                  </a:lnTo>
                  <a:lnTo>
                    <a:pt x="0" y="0"/>
                  </a:lnTo>
                  <a:lnTo>
                    <a:pt x="19972" y="0"/>
                  </a:lnTo>
                  <a:close/>
                </a:path>
              </a:pathLst>
            </a:custGeom>
            <a:noFill/>
            <a:ln w="3175" cap="flat">
              <a:solidFill>
                <a:srgbClr val="000000"/>
              </a:solidFill>
              <a:prstDash val="solid"/>
              <a:round/>
              <a:headEnd type="none" w="med" len="med"/>
              <a:tailEnd type="none" w="med" len="med"/>
            </a:ln>
            <a:effectLst/>
          </p:spPr>
          <p:txBody>
            <a:bodyPr/>
            <a:lstStyle/>
            <a:p>
              <a:endParaRPr lang="en-US"/>
            </a:p>
          </p:txBody>
        </p:sp>
        <p:sp>
          <p:nvSpPr>
            <p:cNvPr id="34" name="Freeform 1115"/>
            <p:cNvSpPr>
              <a:spLocks/>
            </p:cNvSpPr>
            <p:nvPr/>
          </p:nvSpPr>
          <p:spPr bwMode="auto">
            <a:xfrm>
              <a:off x="3328" y="1033"/>
              <a:ext cx="467" cy="88"/>
            </a:xfrm>
            <a:custGeom>
              <a:avLst/>
              <a:gdLst/>
              <a:ahLst/>
              <a:cxnLst>
                <a:cxn ang="0">
                  <a:pos x="19972" y="0"/>
                </a:cxn>
                <a:cxn ang="0">
                  <a:pos x="19972" y="19917"/>
                </a:cxn>
                <a:cxn ang="0">
                  <a:pos x="0" y="19917"/>
                </a:cxn>
                <a:cxn ang="0">
                  <a:pos x="0" y="0"/>
                </a:cxn>
                <a:cxn ang="0">
                  <a:pos x="19972" y="0"/>
                </a:cxn>
              </a:cxnLst>
              <a:rect l="0" t="0" r="r" b="b"/>
              <a:pathLst>
                <a:path w="20000" h="20000">
                  <a:moveTo>
                    <a:pt x="19972" y="0"/>
                  </a:moveTo>
                  <a:lnTo>
                    <a:pt x="19972" y="19917"/>
                  </a:lnTo>
                  <a:lnTo>
                    <a:pt x="0" y="19917"/>
                  </a:lnTo>
                  <a:lnTo>
                    <a:pt x="0" y="0"/>
                  </a:lnTo>
                  <a:lnTo>
                    <a:pt x="19972" y="0"/>
                  </a:lnTo>
                  <a:close/>
                </a:path>
              </a:pathLst>
            </a:custGeom>
            <a:noFill/>
            <a:ln w="3175" cap="flat">
              <a:solidFill>
                <a:srgbClr val="000000"/>
              </a:solidFill>
              <a:prstDash val="solid"/>
              <a:round/>
              <a:headEnd type="none" w="med" len="med"/>
              <a:tailEnd type="none" w="med" len="med"/>
            </a:ln>
            <a:effectLst/>
          </p:spPr>
          <p:txBody>
            <a:bodyPr/>
            <a:lstStyle/>
            <a:p>
              <a:endParaRPr lang="en-US"/>
            </a:p>
          </p:txBody>
        </p:sp>
        <p:sp>
          <p:nvSpPr>
            <p:cNvPr id="35" name="Freeform 1116"/>
            <p:cNvSpPr>
              <a:spLocks/>
            </p:cNvSpPr>
            <p:nvPr/>
          </p:nvSpPr>
          <p:spPr bwMode="auto">
            <a:xfrm>
              <a:off x="2861" y="1033"/>
              <a:ext cx="467" cy="88"/>
            </a:xfrm>
            <a:custGeom>
              <a:avLst/>
              <a:gdLst/>
              <a:ahLst/>
              <a:cxnLst>
                <a:cxn ang="0">
                  <a:pos x="19972" y="0"/>
                </a:cxn>
                <a:cxn ang="0">
                  <a:pos x="19972" y="19917"/>
                </a:cxn>
                <a:cxn ang="0">
                  <a:pos x="0" y="19917"/>
                </a:cxn>
                <a:cxn ang="0">
                  <a:pos x="0" y="0"/>
                </a:cxn>
                <a:cxn ang="0">
                  <a:pos x="19972" y="0"/>
                </a:cxn>
              </a:cxnLst>
              <a:rect l="0" t="0" r="r" b="b"/>
              <a:pathLst>
                <a:path w="20000" h="20000">
                  <a:moveTo>
                    <a:pt x="19972" y="0"/>
                  </a:moveTo>
                  <a:lnTo>
                    <a:pt x="19972" y="19917"/>
                  </a:lnTo>
                  <a:lnTo>
                    <a:pt x="0" y="19917"/>
                  </a:lnTo>
                  <a:lnTo>
                    <a:pt x="0" y="0"/>
                  </a:lnTo>
                  <a:lnTo>
                    <a:pt x="19972" y="0"/>
                  </a:lnTo>
                  <a:close/>
                </a:path>
              </a:pathLst>
            </a:custGeom>
            <a:noFill/>
            <a:ln w="3175" cap="flat">
              <a:solidFill>
                <a:srgbClr val="000000"/>
              </a:solidFill>
              <a:prstDash val="solid"/>
              <a:round/>
              <a:headEnd type="none" w="med" len="med"/>
              <a:tailEnd type="none" w="med" len="med"/>
            </a:ln>
            <a:effectLst/>
          </p:spPr>
          <p:txBody>
            <a:bodyPr/>
            <a:lstStyle/>
            <a:p>
              <a:endParaRPr lang="en-US"/>
            </a:p>
          </p:txBody>
        </p:sp>
        <p:sp>
          <p:nvSpPr>
            <p:cNvPr id="36" name="Rectangle 1117"/>
            <p:cNvSpPr>
              <a:spLocks noChangeArrowheads="1"/>
            </p:cNvSpPr>
            <p:nvPr/>
          </p:nvSpPr>
          <p:spPr bwMode="auto">
            <a:xfrm>
              <a:off x="2004" y="1163"/>
              <a:ext cx="338" cy="102"/>
            </a:xfrm>
            <a:prstGeom prst="rect">
              <a:avLst/>
            </a:prstGeom>
            <a:noFill/>
            <a:ln w="0">
              <a:noFill/>
              <a:miter lim="800000"/>
              <a:headEnd/>
              <a:tailEnd/>
            </a:ln>
            <a:effectLst/>
          </p:spPr>
          <p:txBody>
            <a:bodyPr lIns="0" tIns="0" rIns="0" bIns="0"/>
            <a:lstStyle/>
            <a:p>
              <a:pPr eaLnBrk="0" hangingPunct="0">
                <a:lnSpc>
                  <a:spcPct val="80000"/>
                </a:lnSpc>
                <a:spcBef>
                  <a:spcPct val="0"/>
                </a:spcBef>
              </a:pPr>
              <a:r>
                <a:rPr lang="en-US" sz="1400" noProof="1">
                  <a:solidFill>
                    <a:srgbClr val="000000"/>
                  </a:solidFill>
                  <a:latin typeface="Courier New" pitchFamily="49" charset="0"/>
                </a:rPr>
                <a:t>Iris</a:t>
              </a:r>
            </a:p>
          </p:txBody>
        </p:sp>
        <p:sp>
          <p:nvSpPr>
            <p:cNvPr id="37" name="Rectangle 1118"/>
            <p:cNvSpPr>
              <a:spLocks noChangeArrowheads="1"/>
            </p:cNvSpPr>
            <p:nvPr/>
          </p:nvSpPr>
          <p:spPr bwMode="auto">
            <a:xfrm>
              <a:off x="2425" y="1163"/>
              <a:ext cx="493" cy="102"/>
            </a:xfrm>
            <a:prstGeom prst="rect">
              <a:avLst/>
            </a:prstGeom>
            <a:noFill/>
            <a:ln w="0">
              <a:noFill/>
              <a:miter lim="800000"/>
              <a:headEnd/>
              <a:tailEnd/>
            </a:ln>
            <a:effectLst/>
          </p:spPr>
          <p:txBody>
            <a:bodyPr lIns="0" tIns="0" rIns="0" bIns="0"/>
            <a:lstStyle/>
            <a:p>
              <a:pPr algn="l" eaLnBrk="0" hangingPunct="0">
                <a:lnSpc>
                  <a:spcPct val="80000"/>
                </a:lnSpc>
                <a:spcBef>
                  <a:spcPct val="0"/>
                </a:spcBef>
              </a:pPr>
              <a:r>
                <a:rPr lang="en-US" sz="1400" noProof="1">
                  <a:solidFill>
                    <a:srgbClr val="000000"/>
                  </a:solidFill>
                  <a:latin typeface="Courier New" pitchFamily="49" charset="0"/>
                </a:rPr>
                <a:t>Orange</a:t>
              </a:r>
            </a:p>
          </p:txBody>
        </p:sp>
        <p:sp>
          <p:nvSpPr>
            <p:cNvPr id="38" name="Freeform 1119"/>
            <p:cNvSpPr>
              <a:spLocks/>
            </p:cNvSpPr>
            <p:nvPr/>
          </p:nvSpPr>
          <p:spPr bwMode="auto">
            <a:xfrm>
              <a:off x="1927" y="1165"/>
              <a:ext cx="467" cy="87"/>
            </a:xfrm>
            <a:custGeom>
              <a:avLst/>
              <a:gdLst/>
              <a:ahLst/>
              <a:cxnLst>
                <a:cxn ang="0">
                  <a:pos x="19972" y="0"/>
                </a:cxn>
                <a:cxn ang="0">
                  <a:pos x="19972" y="19917"/>
                </a:cxn>
                <a:cxn ang="0">
                  <a:pos x="0" y="19917"/>
                </a:cxn>
                <a:cxn ang="0">
                  <a:pos x="0" y="0"/>
                </a:cxn>
                <a:cxn ang="0">
                  <a:pos x="19972" y="0"/>
                </a:cxn>
              </a:cxnLst>
              <a:rect l="0" t="0" r="r" b="b"/>
              <a:pathLst>
                <a:path w="20000" h="20000">
                  <a:moveTo>
                    <a:pt x="19972" y="0"/>
                  </a:moveTo>
                  <a:lnTo>
                    <a:pt x="19972" y="19917"/>
                  </a:lnTo>
                  <a:lnTo>
                    <a:pt x="0" y="19917"/>
                  </a:lnTo>
                  <a:lnTo>
                    <a:pt x="0" y="0"/>
                  </a:lnTo>
                  <a:lnTo>
                    <a:pt x="19972" y="0"/>
                  </a:lnTo>
                  <a:close/>
                </a:path>
              </a:pathLst>
            </a:custGeom>
            <a:noFill/>
            <a:ln w="3175" cap="flat">
              <a:solidFill>
                <a:srgbClr val="000000"/>
              </a:solidFill>
              <a:prstDash val="solid"/>
              <a:round/>
              <a:headEnd type="none" w="med" len="med"/>
              <a:tailEnd type="none" w="med" len="med"/>
            </a:ln>
            <a:effectLst/>
          </p:spPr>
          <p:txBody>
            <a:bodyPr/>
            <a:lstStyle/>
            <a:p>
              <a:endParaRPr lang="en-US"/>
            </a:p>
          </p:txBody>
        </p:sp>
        <p:sp>
          <p:nvSpPr>
            <p:cNvPr id="39" name="Freeform 1120"/>
            <p:cNvSpPr>
              <a:spLocks/>
            </p:cNvSpPr>
            <p:nvPr/>
          </p:nvSpPr>
          <p:spPr bwMode="auto">
            <a:xfrm>
              <a:off x="2394" y="1165"/>
              <a:ext cx="467" cy="87"/>
            </a:xfrm>
            <a:custGeom>
              <a:avLst/>
              <a:gdLst/>
              <a:ahLst/>
              <a:cxnLst>
                <a:cxn ang="0">
                  <a:pos x="19972" y="0"/>
                </a:cxn>
                <a:cxn ang="0">
                  <a:pos x="19972" y="19917"/>
                </a:cxn>
                <a:cxn ang="0">
                  <a:pos x="0" y="19917"/>
                </a:cxn>
                <a:cxn ang="0">
                  <a:pos x="0" y="0"/>
                </a:cxn>
                <a:cxn ang="0">
                  <a:pos x="19972" y="0"/>
                </a:cxn>
              </a:cxnLst>
              <a:rect l="0" t="0" r="r" b="b"/>
              <a:pathLst>
                <a:path w="20000" h="20000">
                  <a:moveTo>
                    <a:pt x="19972" y="0"/>
                  </a:moveTo>
                  <a:lnTo>
                    <a:pt x="19972" y="19917"/>
                  </a:lnTo>
                  <a:lnTo>
                    <a:pt x="0" y="19917"/>
                  </a:lnTo>
                  <a:lnTo>
                    <a:pt x="0" y="0"/>
                  </a:lnTo>
                  <a:lnTo>
                    <a:pt x="19972" y="0"/>
                  </a:lnTo>
                  <a:close/>
                </a:path>
              </a:pathLst>
            </a:custGeom>
            <a:noFill/>
            <a:ln w="3175" cap="flat">
              <a:solidFill>
                <a:srgbClr val="000000"/>
              </a:solidFill>
              <a:prstDash val="solid"/>
              <a:round/>
              <a:headEnd type="none" w="med" len="med"/>
              <a:tailEnd type="none" w="med" len="med"/>
            </a:ln>
            <a:effectLst/>
          </p:spPr>
          <p:txBody>
            <a:bodyPr/>
            <a:lstStyle/>
            <a:p>
              <a:endParaRPr lang="en-US"/>
            </a:p>
          </p:txBody>
        </p:sp>
        <p:sp>
          <p:nvSpPr>
            <p:cNvPr id="40" name="Freeform 1121"/>
            <p:cNvSpPr>
              <a:spLocks/>
            </p:cNvSpPr>
            <p:nvPr/>
          </p:nvSpPr>
          <p:spPr bwMode="auto">
            <a:xfrm>
              <a:off x="3328" y="1165"/>
              <a:ext cx="467" cy="87"/>
            </a:xfrm>
            <a:custGeom>
              <a:avLst/>
              <a:gdLst/>
              <a:ahLst/>
              <a:cxnLst>
                <a:cxn ang="0">
                  <a:pos x="19972" y="0"/>
                </a:cxn>
                <a:cxn ang="0">
                  <a:pos x="19972" y="19917"/>
                </a:cxn>
                <a:cxn ang="0">
                  <a:pos x="0" y="19917"/>
                </a:cxn>
                <a:cxn ang="0">
                  <a:pos x="0" y="0"/>
                </a:cxn>
                <a:cxn ang="0">
                  <a:pos x="19972" y="0"/>
                </a:cxn>
              </a:cxnLst>
              <a:rect l="0" t="0" r="r" b="b"/>
              <a:pathLst>
                <a:path w="20000" h="20000">
                  <a:moveTo>
                    <a:pt x="19972" y="0"/>
                  </a:moveTo>
                  <a:lnTo>
                    <a:pt x="19972" y="19917"/>
                  </a:lnTo>
                  <a:lnTo>
                    <a:pt x="0" y="19917"/>
                  </a:lnTo>
                  <a:lnTo>
                    <a:pt x="0" y="0"/>
                  </a:lnTo>
                  <a:lnTo>
                    <a:pt x="19972" y="0"/>
                  </a:lnTo>
                  <a:close/>
                </a:path>
              </a:pathLst>
            </a:custGeom>
            <a:noFill/>
            <a:ln w="3175" cap="flat">
              <a:solidFill>
                <a:srgbClr val="000000"/>
              </a:solidFill>
              <a:prstDash val="solid"/>
              <a:round/>
              <a:headEnd type="none" w="med" len="med"/>
              <a:tailEnd type="none" w="med" len="med"/>
            </a:ln>
            <a:effectLst/>
          </p:spPr>
          <p:txBody>
            <a:bodyPr/>
            <a:lstStyle/>
            <a:p>
              <a:endParaRPr lang="en-US"/>
            </a:p>
          </p:txBody>
        </p:sp>
        <p:sp>
          <p:nvSpPr>
            <p:cNvPr id="41" name="Freeform 1122"/>
            <p:cNvSpPr>
              <a:spLocks/>
            </p:cNvSpPr>
            <p:nvPr/>
          </p:nvSpPr>
          <p:spPr bwMode="auto">
            <a:xfrm>
              <a:off x="2861" y="1165"/>
              <a:ext cx="467" cy="87"/>
            </a:xfrm>
            <a:custGeom>
              <a:avLst/>
              <a:gdLst/>
              <a:ahLst/>
              <a:cxnLst>
                <a:cxn ang="0">
                  <a:pos x="19972" y="0"/>
                </a:cxn>
                <a:cxn ang="0">
                  <a:pos x="19972" y="19917"/>
                </a:cxn>
                <a:cxn ang="0">
                  <a:pos x="0" y="19917"/>
                </a:cxn>
                <a:cxn ang="0">
                  <a:pos x="0" y="0"/>
                </a:cxn>
                <a:cxn ang="0">
                  <a:pos x="19972" y="0"/>
                </a:cxn>
              </a:cxnLst>
              <a:rect l="0" t="0" r="r" b="b"/>
              <a:pathLst>
                <a:path w="20000" h="20000">
                  <a:moveTo>
                    <a:pt x="19972" y="0"/>
                  </a:moveTo>
                  <a:lnTo>
                    <a:pt x="19972" y="19917"/>
                  </a:lnTo>
                  <a:lnTo>
                    <a:pt x="0" y="19917"/>
                  </a:lnTo>
                  <a:lnTo>
                    <a:pt x="0" y="0"/>
                  </a:lnTo>
                  <a:lnTo>
                    <a:pt x="19972" y="0"/>
                  </a:lnTo>
                  <a:close/>
                </a:path>
              </a:pathLst>
            </a:custGeom>
            <a:noFill/>
            <a:ln w="3175" cap="flat">
              <a:solidFill>
                <a:srgbClr val="000000"/>
              </a:solidFill>
              <a:prstDash val="solid"/>
              <a:round/>
              <a:headEnd type="none" w="med" len="med"/>
              <a:tailEnd type="none" w="med" len="med"/>
            </a:ln>
            <a:effectLst/>
          </p:spPr>
          <p:txBody>
            <a:bodyPr/>
            <a:lstStyle/>
            <a:p>
              <a:endParaRPr lang="en-US"/>
            </a:p>
          </p:txBody>
        </p:sp>
        <p:sp>
          <p:nvSpPr>
            <p:cNvPr id="42" name="Rectangle 1123"/>
            <p:cNvSpPr>
              <a:spLocks noChangeArrowheads="1"/>
            </p:cNvSpPr>
            <p:nvPr/>
          </p:nvSpPr>
          <p:spPr bwMode="auto">
            <a:xfrm>
              <a:off x="2004" y="1294"/>
              <a:ext cx="416" cy="103"/>
            </a:xfrm>
            <a:prstGeom prst="rect">
              <a:avLst/>
            </a:prstGeom>
            <a:noFill/>
            <a:ln w="0">
              <a:noFill/>
              <a:miter lim="800000"/>
              <a:headEnd/>
              <a:tailEnd/>
            </a:ln>
            <a:effectLst/>
          </p:spPr>
          <p:txBody>
            <a:bodyPr lIns="0" tIns="0" rIns="0" bIns="0"/>
            <a:lstStyle/>
            <a:p>
              <a:pPr eaLnBrk="0" hangingPunct="0">
                <a:lnSpc>
                  <a:spcPct val="80000"/>
                </a:lnSpc>
                <a:spcBef>
                  <a:spcPct val="0"/>
                </a:spcBef>
              </a:pPr>
              <a:r>
                <a:rPr lang="en-US" sz="1400" noProof="1">
                  <a:solidFill>
                    <a:srgbClr val="000000"/>
                  </a:solidFill>
                  <a:latin typeface="Courier" pitchFamily="49" charset="0"/>
                </a:rPr>
                <a:t>Randy</a:t>
              </a:r>
            </a:p>
          </p:txBody>
        </p:sp>
        <p:sp>
          <p:nvSpPr>
            <p:cNvPr id="43" name="Rectangle 1124"/>
            <p:cNvSpPr>
              <a:spLocks noChangeArrowheads="1"/>
            </p:cNvSpPr>
            <p:nvPr/>
          </p:nvSpPr>
          <p:spPr bwMode="auto">
            <a:xfrm>
              <a:off x="2425" y="1294"/>
              <a:ext cx="260" cy="103"/>
            </a:xfrm>
            <a:prstGeom prst="rect">
              <a:avLst/>
            </a:prstGeom>
            <a:noFill/>
            <a:ln w="0">
              <a:noFill/>
              <a:miter lim="800000"/>
              <a:headEnd/>
              <a:tailEnd/>
            </a:ln>
            <a:effectLst/>
          </p:spPr>
          <p:txBody>
            <a:bodyPr lIns="0" tIns="0" rIns="0" bIns="0"/>
            <a:lstStyle/>
            <a:p>
              <a:pPr algn="l" eaLnBrk="0" hangingPunct="0">
                <a:lnSpc>
                  <a:spcPct val="80000"/>
                </a:lnSpc>
                <a:spcBef>
                  <a:spcPct val="0"/>
                </a:spcBef>
              </a:pPr>
              <a:r>
                <a:rPr lang="en-US" sz="1400" noProof="1">
                  <a:solidFill>
                    <a:srgbClr val="000000"/>
                  </a:solidFill>
                  <a:latin typeface="Courier New" pitchFamily="49" charset="0"/>
                </a:rPr>
                <a:t>Red</a:t>
              </a:r>
            </a:p>
          </p:txBody>
        </p:sp>
        <p:sp>
          <p:nvSpPr>
            <p:cNvPr id="44" name="Freeform 1125"/>
            <p:cNvSpPr>
              <a:spLocks/>
            </p:cNvSpPr>
            <p:nvPr/>
          </p:nvSpPr>
          <p:spPr bwMode="auto">
            <a:xfrm>
              <a:off x="1927" y="1296"/>
              <a:ext cx="467" cy="88"/>
            </a:xfrm>
            <a:custGeom>
              <a:avLst/>
              <a:gdLst/>
              <a:ahLst/>
              <a:cxnLst>
                <a:cxn ang="0">
                  <a:pos x="19972" y="0"/>
                </a:cxn>
                <a:cxn ang="0">
                  <a:pos x="19972" y="19917"/>
                </a:cxn>
                <a:cxn ang="0">
                  <a:pos x="0" y="19917"/>
                </a:cxn>
                <a:cxn ang="0">
                  <a:pos x="0" y="0"/>
                </a:cxn>
                <a:cxn ang="0">
                  <a:pos x="19972" y="0"/>
                </a:cxn>
              </a:cxnLst>
              <a:rect l="0" t="0" r="r" b="b"/>
              <a:pathLst>
                <a:path w="20000" h="20000">
                  <a:moveTo>
                    <a:pt x="19972" y="0"/>
                  </a:moveTo>
                  <a:lnTo>
                    <a:pt x="19972" y="19917"/>
                  </a:lnTo>
                  <a:lnTo>
                    <a:pt x="0" y="19917"/>
                  </a:lnTo>
                  <a:lnTo>
                    <a:pt x="0" y="0"/>
                  </a:lnTo>
                  <a:lnTo>
                    <a:pt x="19972" y="0"/>
                  </a:lnTo>
                  <a:close/>
                </a:path>
              </a:pathLst>
            </a:custGeom>
            <a:noFill/>
            <a:ln w="3175" cap="flat">
              <a:solidFill>
                <a:srgbClr val="000000"/>
              </a:solidFill>
              <a:prstDash val="solid"/>
              <a:round/>
              <a:headEnd type="none" w="med" len="med"/>
              <a:tailEnd type="none" w="med" len="med"/>
            </a:ln>
            <a:effectLst/>
          </p:spPr>
          <p:txBody>
            <a:bodyPr/>
            <a:lstStyle/>
            <a:p>
              <a:endParaRPr lang="en-US"/>
            </a:p>
          </p:txBody>
        </p:sp>
        <p:sp>
          <p:nvSpPr>
            <p:cNvPr id="45" name="Freeform 1126"/>
            <p:cNvSpPr>
              <a:spLocks/>
            </p:cNvSpPr>
            <p:nvPr/>
          </p:nvSpPr>
          <p:spPr bwMode="auto">
            <a:xfrm>
              <a:off x="2394" y="1296"/>
              <a:ext cx="467" cy="88"/>
            </a:xfrm>
            <a:custGeom>
              <a:avLst/>
              <a:gdLst/>
              <a:ahLst/>
              <a:cxnLst>
                <a:cxn ang="0">
                  <a:pos x="19972" y="0"/>
                </a:cxn>
                <a:cxn ang="0">
                  <a:pos x="19972" y="19917"/>
                </a:cxn>
                <a:cxn ang="0">
                  <a:pos x="0" y="19917"/>
                </a:cxn>
                <a:cxn ang="0">
                  <a:pos x="0" y="0"/>
                </a:cxn>
                <a:cxn ang="0">
                  <a:pos x="19972" y="0"/>
                </a:cxn>
              </a:cxnLst>
              <a:rect l="0" t="0" r="r" b="b"/>
              <a:pathLst>
                <a:path w="20000" h="20000">
                  <a:moveTo>
                    <a:pt x="19972" y="0"/>
                  </a:moveTo>
                  <a:lnTo>
                    <a:pt x="19972" y="19917"/>
                  </a:lnTo>
                  <a:lnTo>
                    <a:pt x="0" y="19917"/>
                  </a:lnTo>
                  <a:lnTo>
                    <a:pt x="0" y="0"/>
                  </a:lnTo>
                  <a:lnTo>
                    <a:pt x="19972" y="0"/>
                  </a:lnTo>
                  <a:close/>
                </a:path>
              </a:pathLst>
            </a:custGeom>
            <a:noFill/>
            <a:ln w="3175" cap="flat">
              <a:solidFill>
                <a:srgbClr val="000000"/>
              </a:solidFill>
              <a:prstDash val="solid"/>
              <a:round/>
              <a:headEnd type="none" w="med" len="med"/>
              <a:tailEnd type="none" w="med" len="med"/>
            </a:ln>
            <a:effectLst/>
          </p:spPr>
          <p:txBody>
            <a:bodyPr/>
            <a:lstStyle/>
            <a:p>
              <a:endParaRPr lang="en-US"/>
            </a:p>
          </p:txBody>
        </p:sp>
        <p:sp>
          <p:nvSpPr>
            <p:cNvPr id="46" name="Freeform 1127"/>
            <p:cNvSpPr>
              <a:spLocks/>
            </p:cNvSpPr>
            <p:nvPr/>
          </p:nvSpPr>
          <p:spPr bwMode="auto">
            <a:xfrm>
              <a:off x="3328" y="1296"/>
              <a:ext cx="467" cy="88"/>
            </a:xfrm>
            <a:custGeom>
              <a:avLst/>
              <a:gdLst/>
              <a:ahLst/>
              <a:cxnLst>
                <a:cxn ang="0">
                  <a:pos x="19972" y="0"/>
                </a:cxn>
                <a:cxn ang="0">
                  <a:pos x="19972" y="19917"/>
                </a:cxn>
                <a:cxn ang="0">
                  <a:pos x="0" y="19917"/>
                </a:cxn>
                <a:cxn ang="0">
                  <a:pos x="0" y="0"/>
                </a:cxn>
                <a:cxn ang="0">
                  <a:pos x="19972" y="0"/>
                </a:cxn>
              </a:cxnLst>
              <a:rect l="0" t="0" r="r" b="b"/>
              <a:pathLst>
                <a:path w="20000" h="20000">
                  <a:moveTo>
                    <a:pt x="19972" y="0"/>
                  </a:moveTo>
                  <a:lnTo>
                    <a:pt x="19972" y="19917"/>
                  </a:lnTo>
                  <a:lnTo>
                    <a:pt x="0" y="19917"/>
                  </a:lnTo>
                  <a:lnTo>
                    <a:pt x="0" y="0"/>
                  </a:lnTo>
                  <a:lnTo>
                    <a:pt x="19972" y="0"/>
                  </a:lnTo>
                  <a:close/>
                </a:path>
              </a:pathLst>
            </a:custGeom>
            <a:noFill/>
            <a:ln w="3175" cap="flat">
              <a:solidFill>
                <a:srgbClr val="000000"/>
              </a:solidFill>
              <a:prstDash val="solid"/>
              <a:round/>
              <a:headEnd type="none" w="med" len="med"/>
              <a:tailEnd type="none" w="med" len="med"/>
            </a:ln>
            <a:effectLst/>
          </p:spPr>
          <p:txBody>
            <a:bodyPr/>
            <a:lstStyle/>
            <a:p>
              <a:endParaRPr lang="en-US"/>
            </a:p>
          </p:txBody>
        </p:sp>
        <p:sp>
          <p:nvSpPr>
            <p:cNvPr id="47" name="Freeform 1128"/>
            <p:cNvSpPr>
              <a:spLocks/>
            </p:cNvSpPr>
            <p:nvPr/>
          </p:nvSpPr>
          <p:spPr bwMode="auto">
            <a:xfrm>
              <a:off x="2861" y="1296"/>
              <a:ext cx="467" cy="88"/>
            </a:xfrm>
            <a:custGeom>
              <a:avLst/>
              <a:gdLst/>
              <a:ahLst/>
              <a:cxnLst>
                <a:cxn ang="0">
                  <a:pos x="19972" y="0"/>
                </a:cxn>
                <a:cxn ang="0">
                  <a:pos x="19972" y="19917"/>
                </a:cxn>
                <a:cxn ang="0">
                  <a:pos x="0" y="19917"/>
                </a:cxn>
                <a:cxn ang="0">
                  <a:pos x="0" y="0"/>
                </a:cxn>
                <a:cxn ang="0">
                  <a:pos x="19972" y="0"/>
                </a:cxn>
              </a:cxnLst>
              <a:rect l="0" t="0" r="r" b="b"/>
              <a:pathLst>
                <a:path w="20000" h="20000">
                  <a:moveTo>
                    <a:pt x="19972" y="0"/>
                  </a:moveTo>
                  <a:lnTo>
                    <a:pt x="19972" y="19917"/>
                  </a:lnTo>
                  <a:lnTo>
                    <a:pt x="0" y="19917"/>
                  </a:lnTo>
                  <a:lnTo>
                    <a:pt x="0" y="0"/>
                  </a:lnTo>
                  <a:lnTo>
                    <a:pt x="19972" y="0"/>
                  </a:lnTo>
                  <a:close/>
                </a:path>
              </a:pathLst>
            </a:custGeom>
            <a:noFill/>
            <a:ln w="3175" cap="flat">
              <a:solidFill>
                <a:srgbClr val="000000"/>
              </a:solidFill>
              <a:prstDash val="solid"/>
              <a:round/>
              <a:headEnd type="none" w="med" len="med"/>
              <a:tailEnd type="none" w="med" len="med"/>
            </a:ln>
            <a:effectLst/>
          </p:spPr>
          <p:txBody>
            <a:bodyPr/>
            <a:lstStyle/>
            <a:p>
              <a:endParaRPr lang="en-US"/>
            </a:p>
          </p:txBody>
        </p:sp>
        <p:sp>
          <p:nvSpPr>
            <p:cNvPr id="48" name="Freeform 1129"/>
            <p:cNvSpPr>
              <a:spLocks/>
            </p:cNvSpPr>
            <p:nvPr/>
          </p:nvSpPr>
          <p:spPr bwMode="auto">
            <a:xfrm>
              <a:off x="1694" y="1077"/>
              <a:ext cx="233" cy="614"/>
            </a:xfrm>
            <a:custGeom>
              <a:avLst/>
              <a:gdLst/>
              <a:ahLst/>
              <a:cxnLst>
                <a:cxn ang="0">
                  <a:pos x="19944" y="0"/>
                </a:cxn>
                <a:cxn ang="0">
                  <a:pos x="0" y="0"/>
                </a:cxn>
                <a:cxn ang="0">
                  <a:pos x="0" y="19988"/>
                </a:cxn>
              </a:cxnLst>
              <a:rect l="0" t="0" r="r" b="b"/>
              <a:pathLst>
                <a:path w="20000" h="20000">
                  <a:moveTo>
                    <a:pt x="19944" y="0"/>
                  </a:moveTo>
                  <a:lnTo>
                    <a:pt x="0" y="0"/>
                  </a:lnTo>
                  <a:lnTo>
                    <a:pt x="0" y="19988"/>
                  </a:lnTo>
                </a:path>
              </a:pathLst>
            </a:custGeom>
            <a:noFill/>
            <a:ln w="3175" cap="flat">
              <a:solidFill>
                <a:srgbClr val="000000"/>
              </a:solidFill>
              <a:prstDash val="solid"/>
              <a:round/>
              <a:headEnd type="triangle" w="lg" len="sm"/>
              <a:tailEnd type="none" w="med" len="med"/>
            </a:ln>
            <a:effectLst/>
          </p:spPr>
          <p:txBody>
            <a:bodyPr/>
            <a:lstStyle/>
            <a:p>
              <a:endParaRPr lang="en-US"/>
            </a:p>
          </p:txBody>
        </p:sp>
        <p:sp>
          <p:nvSpPr>
            <p:cNvPr id="49" name="Rectangle 1130"/>
            <p:cNvSpPr>
              <a:spLocks noChangeArrowheads="1"/>
            </p:cNvSpPr>
            <p:nvPr/>
          </p:nvSpPr>
          <p:spPr bwMode="auto">
            <a:xfrm>
              <a:off x="3976" y="1032"/>
              <a:ext cx="338" cy="103"/>
            </a:xfrm>
            <a:prstGeom prst="rect">
              <a:avLst/>
            </a:prstGeom>
            <a:noFill/>
            <a:ln w="0">
              <a:noFill/>
              <a:miter lim="800000"/>
              <a:headEnd/>
              <a:tailEnd/>
            </a:ln>
            <a:effectLst/>
          </p:spPr>
          <p:txBody>
            <a:bodyPr lIns="0" tIns="0" rIns="0" bIns="0"/>
            <a:lstStyle/>
            <a:p>
              <a:pPr eaLnBrk="0" hangingPunct="0">
                <a:lnSpc>
                  <a:spcPct val="80000"/>
                </a:lnSpc>
                <a:spcBef>
                  <a:spcPct val="0"/>
                </a:spcBef>
              </a:pPr>
              <a:r>
                <a:rPr lang="en-US" sz="1400" b="0" noProof="1">
                  <a:solidFill>
                    <a:srgbClr val="000000"/>
                  </a:solidFill>
                  <a:latin typeface="Courier New" pitchFamily="49" charset="0"/>
                </a:rPr>
                <a:t>File</a:t>
              </a:r>
            </a:p>
          </p:txBody>
        </p:sp>
        <p:sp>
          <p:nvSpPr>
            <p:cNvPr id="50" name="Rectangle 1131"/>
            <p:cNvSpPr>
              <a:spLocks noChangeArrowheads="1"/>
            </p:cNvSpPr>
            <p:nvPr/>
          </p:nvSpPr>
          <p:spPr bwMode="auto">
            <a:xfrm>
              <a:off x="3543" y="1735"/>
              <a:ext cx="493" cy="103"/>
            </a:xfrm>
            <a:prstGeom prst="rect">
              <a:avLst/>
            </a:prstGeom>
            <a:noFill/>
            <a:ln w="0">
              <a:noFill/>
              <a:miter lim="800000"/>
              <a:headEnd/>
              <a:tailEnd/>
            </a:ln>
            <a:effectLst/>
          </p:spPr>
          <p:txBody>
            <a:bodyPr lIns="0" tIns="0" rIns="0" bIns="0"/>
            <a:lstStyle/>
            <a:p>
              <a:pPr algn="l" eaLnBrk="0" hangingPunct="0">
                <a:lnSpc>
                  <a:spcPct val="80000"/>
                </a:lnSpc>
                <a:spcBef>
                  <a:spcPct val="0"/>
                </a:spcBef>
              </a:pPr>
              <a:r>
                <a:rPr lang="en-US" sz="1400" b="0" noProof="1">
                  <a:solidFill>
                    <a:srgbClr val="000000"/>
                  </a:solidFill>
                  <a:latin typeface="Courier New" pitchFamily="49" charset="0"/>
                </a:rPr>
                <a:t>Record</a:t>
              </a:r>
            </a:p>
          </p:txBody>
        </p:sp>
        <p:sp>
          <p:nvSpPr>
            <p:cNvPr id="51" name="Rectangle 1132"/>
            <p:cNvSpPr>
              <a:spLocks noChangeArrowheads="1"/>
            </p:cNvSpPr>
            <p:nvPr/>
          </p:nvSpPr>
          <p:spPr bwMode="auto">
            <a:xfrm>
              <a:off x="2175" y="1952"/>
              <a:ext cx="416" cy="102"/>
            </a:xfrm>
            <a:prstGeom prst="rect">
              <a:avLst/>
            </a:prstGeom>
            <a:noFill/>
            <a:ln w="0">
              <a:noFill/>
              <a:miter lim="800000"/>
              <a:headEnd/>
              <a:tailEnd/>
            </a:ln>
            <a:effectLst/>
          </p:spPr>
          <p:txBody>
            <a:bodyPr lIns="0" tIns="0" rIns="0" bIns="0"/>
            <a:lstStyle/>
            <a:p>
              <a:pPr algn="l" eaLnBrk="0" hangingPunct="0">
                <a:lnSpc>
                  <a:spcPct val="80000"/>
                </a:lnSpc>
                <a:spcBef>
                  <a:spcPct val="0"/>
                </a:spcBef>
              </a:pPr>
              <a:r>
                <a:rPr lang="en-US" sz="1400" b="0" noProof="1">
                  <a:solidFill>
                    <a:srgbClr val="000000"/>
                  </a:solidFill>
                  <a:latin typeface="Courier New" pitchFamily="49" charset="0"/>
                </a:rPr>
                <a:t>Field</a:t>
              </a:r>
            </a:p>
          </p:txBody>
        </p:sp>
        <p:sp>
          <p:nvSpPr>
            <p:cNvPr id="52" name="Rectangle 1133"/>
            <p:cNvSpPr>
              <a:spLocks noChangeArrowheads="1"/>
            </p:cNvSpPr>
            <p:nvPr/>
          </p:nvSpPr>
          <p:spPr bwMode="auto">
            <a:xfrm>
              <a:off x="1968" y="2179"/>
              <a:ext cx="1894" cy="102"/>
            </a:xfrm>
            <a:prstGeom prst="rect">
              <a:avLst/>
            </a:prstGeom>
            <a:noFill/>
            <a:ln w="0">
              <a:noFill/>
              <a:miter lim="800000"/>
              <a:headEnd/>
              <a:tailEnd/>
            </a:ln>
            <a:effectLst/>
          </p:spPr>
          <p:txBody>
            <a:bodyPr lIns="0" tIns="0" rIns="0" bIns="0"/>
            <a:lstStyle/>
            <a:p>
              <a:pPr algn="l" eaLnBrk="0" hangingPunct="0">
                <a:lnSpc>
                  <a:spcPct val="80000"/>
                </a:lnSpc>
                <a:spcBef>
                  <a:spcPct val="0"/>
                </a:spcBef>
              </a:pPr>
              <a:r>
                <a:rPr lang="en-US" sz="1400" b="0" noProof="1">
                  <a:solidFill>
                    <a:srgbClr val="000000"/>
                  </a:solidFill>
                  <a:latin typeface="Courier New" pitchFamily="49" charset="0"/>
                </a:rPr>
                <a:t>Byte</a:t>
              </a:r>
              <a:r>
                <a:rPr lang="en-US" sz="1000" b="0" noProof="1">
                  <a:solidFill>
                    <a:srgbClr val="000000"/>
                  </a:solidFill>
                  <a:latin typeface="Mincho" charset="-128"/>
                </a:rPr>
                <a:t> (ASCII character J)</a:t>
              </a:r>
            </a:p>
          </p:txBody>
        </p:sp>
        <p:sp>
          <p:nvSpPr>
            <p:cNvPr id="53" name="Rectangle 1134"/>
            <p:cNvSpPr>
              <a:spLocks noChangeArrowheads="1"/>
            </p:cNvSpPr>
            <p:nvPr/>
          </p:nvSpPr>
          <p:spPr bwMode="auto">
            <a:xfrm>
              <a:off x="1515" y="2489"/>
              <a:ext cx="261" cy="103"/>
            </a:xfrm>
            <a:prstGeom prst="rect">
              <a:avLst/>
            </a:prstGeom>
            <a:noFill/>
            <a:ln w="0">
              <a:noFill/>
              <a:miter lim="800000"/>
              <a:headEnd/>
              <a:tailEnd/>
            </a:ln>
            <a:effectLst/>
          </p:spPr>
          <p:txBody>
            <a:bodyPr lIns="0" tIns="0" rIns="0" bIns="0"/>
            <a:lstStyle/>
            <a:p>
              <a:pPr algn="l" eaLnBrk="0" hangingPunct="0">
                <a:lnSpc>
                  <a:spcPct val="80000"/>
                </a:lnSpc>
                <a:spcBef>
                  <a:spcPct val="0"/>
                </a:spcBef>
              </a:pPr>
              <a:r>
                <a:rPr lang="en-US" sz="1200" b="0" noProof="1">
                  <a:solidFill>
                    <a:srgbClr val="000000"/>
                  </a:solidFill>
                  <a:latin typeface="Mincho" charset="-128"/>
                </a:rPr>
                <a:t>Bit</a:t>
              </a:r>
            </a:p>
          </p:txBody>
        </p:sp>
        <p:sp>
          <p:nvSpPr>
            <p:cNvPr id="54" name="Rectangle 1135"/>
            <p:cNvSpPr>
              <a:spLocks noChangeArrowheads="1"/>
            </p:cNvSpPr>
            <p:nvPr/>
          </p:nvSpPr>
          <p:spPr bwMode="auto">
            <a:xfrm>
              <a:off x="1056" y="2139"/>
              <a:ext cx="27" cy="29"/>
            </a:xfrm>
            <a:prstGeom prst="rect">
              <a:avLst/>
            </a:prstGeom>
            <a:noFill/>
            <a:ln w="0">
              <a:noFill/>
              <a:miter lim="800000"/>
              <a:headEnd/>
              <a:tailEnd/>
            </a:ln>
            <a:effectLst/>
          </p:spPr>
          <p:txBody>
            <a:bodyPr lIns="0" tIns="0" rIns="0" bIns="0"/>
            <a:lstStyle/>
            <a:p>
              <a:pPr algn="l" eaLnBrk="0" hangingPunct="0">
                <a:spcBef>
                  <a:spcPct val="0"/>
                </a:spcBef>
              </a:pPr>
              <a:endParaRPr lang="en-US" sz="1200" b="0" noProof="1">
                <a:latin typeface="Times New Roman" pitchFamily="18" charset="0"/>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structures …..What?</a:t>
            </a:r>
          </a:p>
        </p:txBody>
      </p:sp>
      <p:sp>
        <p:nvSpPr>
          <p:cNvPr id="3" name="Content Placeholder 2"/>
          <p:cNvSpPr>
            <a:spLocks noGrp="1"/>
          </p:cNvSpPr>
          <p:nvPr>
            <p:ph idx="1"/>
          </p:nvPr>
        </p:nvSpPr>
        <p:spPr>
          <a:xfrm>
            <a:off x="822959" y="1845734"/>
            <a:ext cx="7543801" cy="2015314"/>
          </a:xfrm>
        </p:spPr>
        <p:txBody>
          <a:bodyPr>
            <a:normAutofit lnSpcReduction="10000"/>
          </a:bodyPr>
          <a:lstStyle/>
          <a:p>
            <a:pPr algn="just"/>
            <a:r>
              <a:rPr lang="en-US" sz="2400" dirty="0"/>
              <a:t>In computer science, a </a:t>
            </a:r>
            <a:r>
              <a:rPr lang="en-US" sz="2400" b="1" dirty="0"/>
              <a:t>data structure</a:t>
            </a:r>
            <a:r>
              <a:rPr lang="en-US" sz="2400" dirty="0"/>
              <a:t> is a </a:t>
            </a:r>
            <a:r>
              <a:rPr lang="en-US" sz="2400" b="1" dirty="0"/>
              <a:t>data</a:t>
            </a:r>
            <a:r>
              <a:rPr lang="en-US" sz="2400" dirty="0"/>
              <a:t> organization, management, and storage format that enables efficient access and modification. More precisely, a </a:t>
            </a:r>
            <a:r>
              <a:rPr lang="en-US" sz="2400" b="1" dirty="0"/>
              <a:t>data structure</a:t>
            </a:r>
            <a:r>
              <a:rPr lang="en-US" sz="2400" dirty="0"/>
              <a:t> is a collection of </a:t>
            </a:r>
            <a:r>
              <a:rPr lang="en-US" sz="2400" b="1" dirty="0"/>
              <a:t>data</a:t>
            </a:r>
            <a:r>
              <a:rPr lang="en-US" sz="2400" dirty="0"/>
              <a:t> values, the relationships among them, and the functions or operations that can be applied to the </a:t>
            </a:r>
            <a:r>
              <a:rPr lang="en-US" sz="2400" b="1" dirty="0"/>
              <a:t>data</a:t>
            </a:r>
            <a:r>
              <a:rPr lang="en-US" sz="2400" dirty="0"/>
              <a:t>.</a:t>
            </a:r>
          </a:p>
        </p:txBody>
      </p:sp>
      <p:sp>
        <p:nvSpPr>
          <p:cNvPr id="5" name="Slide Number Placeholder 4"/>
          <p:cNvSpPr>
            <a:spLocks noGrp="1"/>
          </p:cNvSpPr>
          <p:nvPr>
            <p:ph type="sldNum" sz="quarter" idx="12"/>
          </p:nvPr>
        </p:nvSpPr>
        <p:spPr/>
        <p:txBody>
          <a:bodyPr/>
          <a:lstStyle/>
          <a:p>
            <a:fld id="{D55C85C4-B977-4429-87D6-E045F5388D1E}" type="slidenum">
              <a:rPr lang="en-US" smtClean="0"/>
              <a:pPr/>
              <a:t>13</a:t>
            </a:fld>
            <a:endParaRPr lang="en-US"/>
          </a:p>
        </p:txBody>
      </p:sp>
      <p:pic>
        <p:nvPicPr>
          <p:cNvPr id="6" name="Picture 5"/>
          <p:cNvPicPr>
            <a:picLocks noChangeAspect="1"/>
          </p:cNvPicPr>
          <p:nvPr/>
        </p:nvPicPr>
        <p:blipFill>
          <a:blip r:embed="rId3"/>
          <a:stretch>
            <a:fillRect/>
          </a:stretch>
        </p:blipFill>
        <p:spPr>
          <a:xfrm>
            <a:off x="611560" y="3969421"/>
            <a:ext cx="7920880" cy="2339899"/>
          </a:xfrm>
          <a:prstGeom prst="rect">
            <a:avLst/>
          </a:prstGeom>
        </p:spPr>
      </p:pic>
    </p:spTree>
    <p:extLst>
      <p:ext uri="{BB962C8B-B14F-4D97-AF65-F5344CB8AC3E}">
        <p14:creationId xmlns:p14="http://schemas.microsoft.com/office/powerpoint/2010/main" val="2818744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55C85C4-B977-4429-87D6-E045F5388D1E}" type="slidenum">
              <a:rPr lang="en-US" smtClean="0"/>
              <a:pPr/>
              <a:t>14</a:t>
            </a:fld>
            <a:endParaRPr lang="en-US"/>
          </a:p>
        </p:txBody>
      </p:sp>
      <p:pic>
        <p:nvPicPr>
          <p:cNvPr id="8" name="Picture 7"/>
          <p:cNvPicPr>
            <a:picLocks noChangeAspect="1"/>
          </p:cNvPicPr>
          <p:nvPr/>
        </p:nvPicPr>
        <p:blipFill>
          <a:blip r:embed="rId3"/>
          <a:stretch>
            <a:fillRect/>
          </a:stretch>
        </p:blipFill>
        <p:spPr>
          <a:xfrm>
            <a:off x="609146" y="836712"/>
            <a:ext cx="7821262" cy="4680520"/>
          </a:xfrm>
          <a:prstGeom prst="rect">
            <a:avLst/>
          </a:prstGeom>
        </p:spPr>
      </p:pic>
    </p:spTree>
    <p:extLst>
      <p:ext uri="{BB962C8B-B14F-4D97-AF65-F5344CB8AC3E}">
        <p14:creationId xmlns:p14="http://schemas.microsoft.com/office/powerpoint/2010/main" val="2957807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1054164"/>
          </a:xfrm>
        </p:spPr>
        <p:txBody>
          <a:bodyPr/>
          <a:lstStyle/>
          <a:p>
            <a:r>
              <a:rPr lang="en-US" dirty="0"/>
              <a:t>Data structures…..Why?</a:t>
            </a:r>
          </a:p>
        </p:txBody>
      </p:sp>
      <p:sp>
        <p:nvSpPr>
          <p:cNvPr id="3" name="Content Placeholder 2"/>
          <p:cNvSpPr>
            <a:spLocks noGrp="1"/>
          </p:cNvSpPr>
          <p:nvPr>
            <p:ph idx="1"/>
          </p:nvPr>
        </p:nvSpPr>
        <p:spPr>
          <a:xfrm>
            <a:off x="899591" y="2060848"/>
            <a:ext cx="7509771" cy="3600400"/>
          </a:xfrm>
        </p:spPr>
        <p:txBody>
          <a:bodyPr/>
          <a:lstStyle/>
          <a:p>
            <a:r>
              <a:rPr lang="en-US" dirty="0"/>
              <a:t>Market value:  Big tech companies like Microsoft etc. focus mainly on data structures.</a:t>
            </a:r>
          </a:p>
          <a:p>
            <a:pPr lvl="1"/>
            <a:r>
              <a:rPr lang="en-US" dirty="0"/>
              <a:t>Computer &amp; Telecom industry </a:t>
            </a:r>
          </a:p>
          <a:p>
            <a:pPr lvl="1"/>
            <a:r>
              <a:rPr lang="en-US" dirty="0"/>
              <a:t>Search engines (Google, Amazon etc.)</a:t>
            </a:r>
          </a:p>
        </p:txBody>
      </p:sp>
      <p:sp>
        <p:nvSpPr>
          <p:cNvPr id="4" name="Slide Number Placeholder 3"/>
          <p:cNvSpPr>
            <a:spLocks noGrp="1"/>
          </p:cNvSpPr>
          <p:nvPr>
            <p:ph type="sldNum" sz="quarter" idx="12"/>
          </p:nvPr>
        </p:nvSpPr>
        <p:spPr/>
        <p:txBody>
          <a:bodyPr/>
          <a:lstStyle/>
          <a:p>
            <a:fld id="{D55C85C4-B977-4429-87D6-E045F5388D1E}" type="slidenum">
              <a:rPr lang="en-US" smtClean="0"/>
              <a:pPr/>
              <a:t>15</a:t>
            </a:fld>
            <a:endParaRPr lang="en-US"/>
          </a:p>
        </p:txBody>
      </p:sp>
      <p:pic>
        <p:nvPicPr>
          <p:cNvPr id="7170" name="Picture 2" descr="Image result for ne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3645024"/>
            <a:ext cx="7200800" cy="2685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1476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7859216" cy="1143000"/>
          </a:xfrm>
        </p:spPr>
        <p:txBody>
          <a:bodyPr>
            <a:normAutofit fontScale="90000"/>
          </a:bodyPr>
          <a:lstStyle/>
          <a:p>
            <a:r>
              <a:rPr lang="en-US" dirty="0"/>
              <a:t>Time it took you to find a shirt …</a:t>
            </a:r>
          </a:p>
        </p:txBody>
      </p:sp>
      <p:sp>
        <p:nvSpPr>
          <p:cNvPr id="3" name="Slide Number Placeholder 2"/>
          <p:cNvSpPr>
            <a:spLocks noGrp="1"/>
          </p:cNvSpPr>
          <p:nvPr>
            <p:ph type="sldNum" sz="quarter" idx="12"/>
          </p:nvPr>
        </p:nvSpPr>
        <p:spPr/>
        <p:txBody>
          <a:bodyPr/>
          <a:lstStyle/>
          <a:p>
            <a:fld id="{D55C85C4-B977-4429-87D6-E045F5388D1E}" type="slidenum">
              <a:rPr lang="en-US" smtClean="0"/>
              <a:pPr/>
              <a:t>16</a:t>
            </a:fld>
            <a:endParaRPr lang="en-US"/>
          </a:p>
        </p:txBody>
      </p:sp>
      <p:pic>
        <p:nvPicPr>
          <p:cNvPr id="9218" name="Picture 2" descr="Image result for clos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1700808"/>
            <a:ext cx="3884712" cy="4608512"/>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Image result for disorganized clos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3" y="1700808"/>
            <a:ext cx="3635121" cy="460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724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wheel(1)">
                                      <p:cBhvr>
                                        <p:cTn id="7" dur="20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22960" y="286605"/>
            <a:ext cx="7543800" cy="910148"/>
          </a:xfrm>
        </p:spPr>
        <p:txBody>
          <a:bodyPr/>
          <a:lstStyle/>
          <a:p>
            <a:r>
              <a:rPr lang="en-US" dirty="0"/>
              <a:t>Find your friend in here……</a:t>
            </a:r>
          </a:p>
        </p:txBody>
      </p:sp>
      <p:sp>
        <p:nvSpPr>
          <p:cNvPr id="5" name="Slide Number Placeholder 4"/>
          <p:cNvSpPr>
            <a:spLocks noGrp="1"/>
          </p:cNvSpPr>
          <p:nvPr>
            <p:ph type="sldNum" sz="quarter" idx="12"/>
          </p:nvPr>
        </p:nvSpPr>
        <p:spPr/>
        <p:txBody>
          <a:bodyPr/>
          <a:lstStyle/>
          <a:p>
            <a:fld id="{D55C85C4-B977-4429-87D6-E045F5388D1E}" type="slidenum">
              <a:rPr lang="en-US" smtClean="0"/>
              <a:pPr/>
              <a:t>17</a:t>
            </a:fld>
            <a:endParaRPr lang="en-US"/>
          </a:p>
        </p:txBody>
      </p:sp>
      <p:pic>
        <p:nvPicPr>
          <p:cNvPr id="8194" name="Picture 2" descr="Image result for sta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124744"/>
            <a:ext cx="8467725" cy="5239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4845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Where do Algorithms fit …???</a:t>
            </a:r>
          </a:p>
        </p:txBody>
      </p:sp>
      <p:sp>
        <p:nvSpPr>
          <p:cNvPr id="3" name="Slide Number Placeholder 2"/>
          <p:cNvSpPr>
            <a:spLocks noGrp="1"/>
          </p:cNvSpPr>
          <p:nvPr>
            <p:ph type="sldNum" sz="quarter" idx="12"/>
          </p:nvPr>
        </p:nvSpPr>
        <p:spPr/>
        <p:txBody>
          <a:bodyPr/>
          <a:lstStyle/>
          <a:p>
            <a:fld id="{D55C85C4-B977-4429-87D6-E045F5388D1E}" type="slidenum">
              <a:rPr lang="en-US" smtClean="0"/>
              <a:pPr/>
              <a:t>18</a:t>
            </a:fld>
            <a:endParaRPr lang="en-US"/>
          </a:p>
        </p:txBody>
      </p:sp>
      <p:pic>
        <p:nvPicPr>
          <p:cNvPr id="6" name="Picture 5"/>
          <p:cNvPicPr>
            <a:picLocks noChangeAspect="1"/>
          </p:cNvPicPr>
          <p:nvPr/>
        </p:nvPicPr>
        <p:blipFill>
          <a:blip r:embed="rId2"/>
          <a:stretch>
            <a:fillRect/>
          </a:stretch>
        </p:blipFill>
        <p:spPr>
          <a:xfrm>
            <a:off x="1763688" y="3265486"/>
            <a:ext cx="5391150" cy="1447800"/>
          </a:xfrm>
          <a:prstGeom prst="rect">
            <a:avLst/>
          </a:prstGeom>
        </p:spPr>
      </p:pic>
      <p:sp>
        <p:nvSpPr>
          <p:cNvPr id="7" name="Rectangle 6"/>
          <p:cNvSpPr/>
          <p:nvPr/>
        </p:nvSpPr>
        <p:spPr>
          <a:xfrm>
            <a:off x="875456" y="2100937"/>
            <a:ext cx="7543800" cy="1200329"/>
          </a:xfrm>
          <a:prstGeom prst="rect">
            <a:avLst/>
          </a:prstGeom>
        </p:spPr>
        <p:txBody>
          <a:bodyPr wrap="square">
            <a:spAutoFit/>
          </a:bodyPr>
          <a:lstStyle/>
          <a:p>
            <a:r>
              <a:rPr lang="en-US" sz="2400" dirty="0"/>
              <a:t>An </a:t>
            </a:r>
            <a:r>
              <a:rPr lang="en-US" sz="2400" b="1" i="1" dirty="0"/>
              <a:t>algorithm</a:t>
            </a:r>
            <a:r>
              <a:rPr lang="en-US" sz="2400" dirty="0"/>
              <a:t> is a set of sequential instructions for solving a problem. Algorithms process (manipulate) data.</a:t>
            </a:r>
          </a:p>
          <a:p>
            <a:r>
              <a:rPr lang="en-US" sz="2400" b="1" dirty="0"/>
              <a:t>Example: How to make a cup of tea?</a:t>
            </a:r>
          </a:p>
        </p:txBody>
      </p:sp>
      <p:sp>
        <p:nvSpPr>
          <p:cNvPr id="10" name="Rectangle 9"/>
          <p:cNvSpPr/>
          <p:nvPr/>
        </p:nvSpPr>
        <p:spPr>
          <a:xfrm>
            <a:off x="865563" y="4745930"/>
            <a:ext cx="7543800" cy="1200329"/>
          </a:xfrm>
          <a:prstGeom prst="rect">
            <a:avLst/>
          </a:prstGeom>
        </p:spPr>
        <p:txBody>
          <a:bodyPr wrap="square">
            <a:spAutoFit/>
          </a:bodyPr>
          <a:lstStyle/>
          <a:p>
            <a:pPr marL="342900" indent="-342900">
              <a:buFont typeface="Arial" panose="020B0604020202020204" pitchFamily="34" charset="0"/>
              <a:buChar char="•"/>
            </a:pPr>
            <a:r>
              <a:rPr lang="en-US" sz="2400" dirty="0"/>
              <a:t>Can be written in simple English</a:t>
            </a:r>
          </a:p>
          <a:p>
            <a:pPr marL="342900" indent="-342900">
              <a:buFont typeface="Arial" panose="020B0604020202020204" pitchFamily="34" charset="0"/>
              <a:buChar char="•"/>
            </a:pPr>
            <a:r>
              <a:rPr lang="en-US" sz="2400" dirty="0"/>
              <a:t>Can be a flow chart</a:t>
            </a:r>
          </a:p>
          <a:p>
            <a:pPr marL="342900" indent="-342900">
              <a:buFont typeface="Arial" panose="020B0604020202020204" pitchFamily="34" charset="0"/>
              <a:buChar char="•"/>
            </a:pPr>
            <a:r>
              <a:rPr lang="en-US" sz="2400" dirty="0"/>
              <a:t>Can be a </a:t>
            </a:r>
            <a:r>
              <a:rPr lang="en-US" sz="2400" dirty="0" err="1"/>
              <a:t>pseudocode</a:t>
            </a:r>
            <a:endParaRPr lang="en-US" sz="2400" dirty="0"/>
          </a:p>
        </p:txBody>
      </p:sp>
      <p:pic>
        <p:nvPicPr>
          <p:cNvPr id="8" name="Picture 7"/>
          <p:cNvPicPr>
            <a:picLocks noChangeAspect="1"/>
          </p:cNvPicPr>
          <p:nvPr/>
        </p:nvPicPr>
        <p:blipFill>
          <a:blip r:embed="rId3"/>
          <a:stretch>
            <a:fillRect/>
          </a:stretch>
        </p:blipFill>
        <p:spPr>
          <a:xfrm>
            <a:off x="4788024" y="5202265"/>
            <a:ext cx="2098464" cy="10007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p:cNvPicPr>
            <a:picLocks noChangeAspect="1"/>
          </p:cNvPicPr>
          <p:nvPr/>
        </p:nvPicPr>
        <p:blipFill>
          <a:blip r:embed="rId4"/>
          <a:stretch>
            <a:fillRect/>
          </a:stretch>
        </p:blipFill>
        <p:spPr>
          <a:xfrm>
            <a:off x="7096088" y="4088489"/>
            <a:ext cx="1775842" cy="21145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00369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Data Structure and Algorithms - Relation</a:t>
            </a:r>
          </a:p>
        </p:txBody>
      </p:sp>
      <p:sp>
        <p:nvSpPr>
          <p:cNvPr id="3" name="Content Placeholder 2"/>
          <p:cNvSpPr>
            <a:spLocks noGrp="1"/>
          </p:cNvSpPr>
          <p:nvPr>
            <p:ph idx="1"/>
          </p:nvPr>
        </p:nvSpPr>
        <p:spPr>
          <a:xfrm>
            <a:off x="971600" y="1988840"/>
            <a:ext cx="7620000" cy="1468760"/>
          </a:xfrm>
        </p:spPr>
        <p:txBody>
          <a:bodyPr>
            <a:normAutofit lnSpcReduction="10000"/>
          </a:bodyPr>
          <a:lstStyle/>
          <a:p>
            <a:r>
              <a:rPr lang="en-US" b="1" dirty="0"/>
              <a:t>Algorithm: </a:t>
            </a:r>
            <a:r>
              <a:rPr lang="en-US" dirty="0"/>
              <a:t>Step by step procedure</a:t>
            </a:r>
          </a:p>
          <a:p>
            <a:r>
              <a:rPr lang="en-US" b="1" dirty="0"/>
              <a:t>Computer Program: </a:t>
            </a:r>
            <a:r>
              <a:rPr lang="en-US" dirty="0"/>
              <a:t>Implementation of the algorithm</a:t>
            </a:r>
          </a:p>
          <a:p>
            <a:r>
              <a:rPr lang="en-US" b="1" dirty="0"/>
              <a:t>Data structure: </a:t>
            </a:r>
            <a:r>
              <a:rPr lang="en-US" dirty="0"/>
              <a:t>Organization of data that is manipulated by the algorithm or the computer program</a:t>
            </a:r>
          </a:p>
        </p:txBody>
      </p:sp>
      <p:sp>
        <p:nvSpPr>
          <p:cNvPr id="4" name="Slide Number Placeholder 3"/>
          <p:cNvSpPr>
            <a:spLocks noGrp="1"/>
          </p:cNvSpPr>
          <p:nvPr>
            <p:ph type="sldNum" sz="quarter" idx="12"/>
          </p:nvPr>
        </p:nvSpPr>
        <p:spPr/>
        <p:txBody>
          <a:bodyPr/>
          <a:lstStyle/>
          <a:p>
            <a:fld id="{D55C85C4-B977-4429-87D6-E045F5388D1E}" type="slidenum">
              <a:rPr lang="en-US" smtClean="0"/>
              <a:pPr/>
              <a:t>19</a:t>
            </a:fld>
            <a:endParaRPr lang="en-US"/>
          </a:p>
        </p:txBody>
      </p:sp>
      <p:grpSp>
        <p:nvGrpSpPr>
          <p:cNvPr id="22" name="Group 21"/>
          <p:cNvGrpSpPr/>
          <p:nvPr/>
        </p:nvGrpSpPr>
        <p:grpSpPr>
          <a:xfrm>
            <a:off x="1196249" y="3457600"/>
            <a:ext cx="7395351" cy="1555576"/>
            <a:chOff x="978565" y="3581004"/>
            <a:chExt cx="7388643" cy="1840221"/>
          </a:xfrm>
        </p:grpSpPr>
        <p:sp>
          <p:nvSpPr>
            <p:cNvPr id="5" name="Rectangle 135"/>
            <p:cNvSpPr>
              <a:spLocks noChangeArrowheads="1"/>
            </p:cNvSpPr>
            <p:nvPr/>
          </p:nvSpPr>
          <p:spPr bwMode="auto">
            <a:xfrm>
              <a:off x="4644196" y="4498281"/>
              <a:ext cx="1636469" cy="856062"/>
            </a:xfrm>
            <a:prstGeom prst="rect">
              <a:avLst/>
            </a:prstGeom>
            <a:solidFill>
              <a:srgbClr val="FF9900"/>
            </a:solidFill>
            <a:ln w="12700">
              <a:solidFill>
                <a:schemeClr val="tx1"/>
              </a:solidFill>
              <a:miter lim="800000"/>
              <a:headEnd type="none" w="sm" len="sm"/>
              <a:tailEnd type="none" w="sm" len="sm"/>
            </a:ln>
          </p:spPr>
          <p:txBody>
            <a:bodyPr wrap="none" anchor="ctr"/>
            <a:lstStyle/>
            <a:p>
              <a:pPr algn="ctr">
                <a:defRPr/>
              </a:pPr>
              <a:r>
                <a:rPr lang="en-US" sz="1400" b="1" dirty="0">
                  <a:latin typeface="+mj-lt"/>
                </a:rPr>
                <a:t>Good </a:t>
              </a:r>
            </a:p>
            <a:p>
              <a:pPr algn="ctr">
                <a:defRPr/>
              </a:pPr>
              <a:r>
                <a:rPr lang="en-US" sz="1400" b="1" dirty="0">
                  <a:latin typeface="+mj-lt"/>
                </a:rPr>
                <a:t>Computer Program</a:t>
              </a:r>
              <a:r>
                <a:rPr lang="en-US" sz="1400" b="1" dirty="0">
                  <a:solidFill>
                    <a:schemeClr val="bg2"/>
                  </a:solidFill>
                  <a:latin typeface="+mj-lt"/>
                </a:rPr>
                <a:t> </a:t>
              </a:r>
            </a:p>
          </p:txBody>
        </p:sp>
        <p:sp>
          <p:nvSpPr>
            <p:cNvPr id="6" name="Line 137"/>
            <p:cNvSpPr>
              <a:spLocks noChangeShapeType="1"/>
            </p:cNvSpPr>
            <p:nvPr/>
          </p:nvSpPr>
          <p:spPr bwMode="auto">
            <a:xfrm>
              <a:off x="5431377" y="4017580"/>
              <a:ext cx="0" cy="457201"/>
            </a:xfrm>
            <a:prstGeom prst="line">
              <a:avLst/>
            </a:prstGeom>
            <a:noFill/>
            <a:ln w="28575">
              <a:solidFill>
                <a:srgbClr val="FF0000"/>
              </a:solidFill>
              <a:round/>
              <a:headEnd type="none" w="sm" len="sm"/>
              <a:tailEnd type="triangle" w="med" len="med"/>
            </a:ln>
          </p:spPr>
          <p:txBody>
            <a:bodyPr wrap="none" anchor="ctr"/>
            <a:lstStyle/>
            <a:p>
              <a:pPr>
                <a:defRPr/>
              </a:pPr>
              <a:endParaRPr lang="en-US">
                <a:latin typeface="+mj-lt"/>
              </a:endParaRPr>
            </a:p>
          </p:txBody>
        </p:sp>
        <p:sp>
          <p:nvSpPr>
            <p:cNvPr id="7" name="Text Box 139"/>
            <p:cNvSpPr txBox="1">
              <a:spLocks noChangeArrowheads="1"/>
            </p:cNvSpPr>
            <p:nvPr/>
          </p:nvSpPr>
          <p:spPr bwMode="auto">
            <a:xfrm>
              <a:off x="4454002" y="3581004"/>
              <a:ext cx="1954749" cy="436576"/>
            </a:xfrm>
            <a:prstGeom prst="rect">
              <a:avLst/>
            </a:prstGeom>
            <a:solidFill>
              <a:srgbClr val="00B0F0"/>
            </a:solidFill>
            <a:ln w="12700">
              <a:solidFill>
                <a:schemeClr val="tx1"/>
              </a:solidFill>
              <a:miter lim="800000"/>
              <a:headEnd type="none" w="sm" len="sm"/>
              <a:tailEnd type="none" w="sm" len="sm"/>
            </a:ln>
          </p:spPr>
          <p:txBody>
            <a:bodyPr wrap="square">
              <a:spAutoFit/>
            </a:bodyPr>
            <a:lstStyle/>
            <a:p>
              <a:pPr algn="ctr">
                <a:defRPr/>
              </a:pPr>
              <a:r>
                <a:rPr lang="en-US" sz="1400" b="1" dirty="0">
                  <a:latin typeface="+mj-lt"/>
                </a:rPr>
                <a:t>Efficient Algorithm</a:t>
              </a:r>
            </a:p>
          </p:txBody>
        </p:sp>
        <p:sp>
          <p:nvSpPr>
            <p:cNvPr id="8" name="Text Box 140"/>
            <p:cNvSpPr txBox="1">
              <a:spLocks noChangeArrowheads="1"/>
            </p:cNvSpPr>
            <p:nvPr/>
          </p:nvSpPr>
          <p:spPr bwMode="auto">
            <a:xfrm>
              <a:off x="978565" y="4646623"/>
              <a:ext cx="1198563" cy="669306"/>
            </a:xfrm>
            <a:prstGeom prst="rect">
              <a:avLst/>
            </a:prstGeom>
            <a:noFill/>
            <a:ln w="12700">
              <a:noFill/>
              <a:miter lim="800000"/>
              <a:headEnd type="none" w="sm" len="sm"/>
              <a:tailEnd type="none" w="sm" len="sm"/>
            </a:ln>
          </p:spPr>
          <p:txBody>
            <a:bodyPr>
              <a:spAutoFit/>
            </a:bodyPr>
            <a:lstStyle/>
            <a:p>
              <a:pPr algn="ctr">
                <a:defRPr/>
              </a:pPr>
              <a:r>
                <a:rPr lang="en-US" sz="1400" b="1" dirty="0">
                  <a:latin typeface="+mj-lt"/>
                </a:rPr>
                <a:t>Input</a:t>
              </a:r>
            </a:p>
          </p:txBody>
        </p:sp>
        <p:sp>
          <p:nvSpPr>
            <p:cNvPr id="9" name="Text Box 141"/>
            <p:cNvSpPr txBox="1">
              <a:spLocks noChangeArrowheads="1"/>
            </p:cNvSpPr>
            <p:nvPr/>
          </p:nvSpPr>
          <p:spPr bwMode="auto">
            <a:xfrm>
              <a:off x="7168645" y="4679048"/>
              <a:ext cx="1198563" cy="436576"/>
            </a:xfrm>
            <a:prstGeom prst="rect">
              <a:avLst/>
            </a:prstGeom>
            <a:noFill/>
            <a:ln w="12700">
              <a:noFill/>
              <a:miter lim="800000"/>
              <a:headEnd type="none" w="sm" len="sm"/>
              <a:tailEnd type="none" w="sm" len="sm"/>
            </a:ln>
          </p:spPr>
          <p:txBody>
            <a:bodyPr>
              <a:spAutoFit/>
            </a:bodyPr>
            <a:lstStyle/>
            <a:p>
              <a:pPr algn="ctr">
                <a:defRPr/>
              </a:pPr>
              <a:r>
                <a:rPr lang="en-US" sz="1400" b="1" dirty="0">
                  <a:latin typeface="+mj-lt"/>
                </a:rPr>
                <a:t>Output</a:t>
              </a:r>
            </a:p>
          </p:txBody>
        </p:sp>
        <p:sp>
          <p:nvSpPr>
            <p:cNvPr id="10" name="Line 142"/>
            <p:cNvSpPr>
              <a:spLocks noChangeShapeType="1"/>
            </p:cNvSpPr>
            <p:nvPr/>
          </p:nvSpPr>
          <p:spPr bwMode="auto">
            <a:xfrm>
              <a:off x="1953460" y="4882638"/>
              <a:ext cx="914400" cy="0"/>
            </a:xfrm>
            <a:prstGeom prst="line">
              <a:avLst/>
            </a:prstGeom>
            <a:noFill/>
            <a:ln w="28575">
              <a:solidFill>
                <a:srgbClr val="FF0000"/>
              </a:solidFill>
              <a:round/>
              <a:headEnd type="none" w="sm" len="sm"/>
              <a:tailEnd type="triangle" w="med" len="med"/>
            </a:ln>
          </p:spPr>
          <p:txBody>
            <a:bodyPr wrap="none" anchor="ctr"/>
            <a:lstStyle/>
            <a:p>
              <a:pPr>
                <a:defRPr/>
              </a:pPr>
              <a:endParaRPr lang="en-US">
                <a:latin typeface="+mj-lt"/>
              </a:endParaRPr>
            </a:p>
          </p:txBody>
        </p:sp>
        <p:sp>
          <p:nvSpPr>
            <p:cNvPr id="11" name="Line 143"/>
            <p:cNvSpPr>
              <a:spLocks noChangeShapeType="1"/>
            </p:cNvSpPr>
            <p:nvPr/>
          </p:nvSpPr>
          <p:spPr bwMode="auto">
            <a:xfrm>
              <a:off x="6280666" y="4918133"/>
              <a:ext cx="1143000" cy="0"/>
            </a:xfrm>
            <a:prstGeom prst="line">
              <a:avLst/>
            </a:prstGeom>
            <a:noFill/>
            <a:ln w="28575">
              <a:solidFill>
                <a:srgbClr val="FF0000"/>
              </a:solidFill>
              <a:round/>
              <a:headEnd type="none" w="sm" len="sm"/>
              <a:tailEnd type="triangle" w="med" len="med"/>
            </a:ln>
          </p:spPr>
          <p:txBody>
            <a:bodyPr wrap="none" anchor="ctr"/>
            <a:lstStyle/>
            <a:p>
              <a:pPr>
                <a:defRPr/>
              </a:pPr>
              <a:endParaRPr lang="en-US">
                <a:latin typeface="+mj-lt"/>
              </a:endParaRPr>
            </a:p>
          </p:txBody>
        </p:sp>
        <p:sp>
          <p:nvSpPr>
            <p:cNvPr id="12" name="Line 142"/>
            <p:cNvSpPr>
              <a:spLocks noChangeShapeType="1"/>
            </p:cNvSpPr>
            <p:nvPr/>
          </p:nvSpPr>
          <p:spPr bwMode="auto">
            <a:xfrm>
              <a:off x="3914051" y="4897336"/>
              <a:ext cx="731838" cy="0"/>
            </a:xfrm>
            <a:prstGeom prst="line">
              <a:avLst/>
            </a:prstGeom>
            <a:noFill/>
            <a:ln w="28575">
              <a:solidFill>
                <a:srgbClr val="FF0000"/>
              </a:solidFill>
              <a:round/>
              <a:headEnd type="none" w="sm" len="sm"/>
              <a:tailEnd type="triangle" w="med" len="med"/>
            </a:ln>
          </p:spPr>
          <p:txBody>
            <a:bodyPr wrap="none" anchor="ctr"/>
            <a:lstStyle/>
            <a:p>
              <a:pPr>
                <a:defRPr/>
              </a:pPr>
              <a:endParaRPr lang="en-US">
                <a:latin typeface="+mj-lt"/>
              </a:endParaRPr>
            </a:p>
          </p:txBody>
        </p:sp>
        <p:sp>
          <p:nvSpPr>
            <p:cNvPr id="21" name="Text Box 140"/>
            <p:cNvSpPr txBox="1">
              <a:spLocks noChangeArrowheads="1"/>
            </p:cNvSpPr>
            <p:nvPr/>
          </p:nvSpPr>
          <p:spPr bwMode="auto">
            <a:xfrm>
              <a:off x="2867860" y="4373444"/>
              <a:ext cx="1025109" cy="1047781"/>
            </a:xfrm>
            <a:prstGeom prst="rect">
              <a:avLst/>
            </a:prstGeom>
            <a:solidFill>
              <a:srgbClr val="92D050"/>
            </a:solidFill>
            <a:ln w="12700">
              <a:solidFill>
                <a:schemeClr val="tx1"/>
              </a:solidFill>
              <a:miter lim="800000"/>
              <a:headEnd type="none" w="sm" len="sm"/>
              <a:tailEnd type="none" w="sm" len="sm"/>
            </a:ln>
          </p:spPr>
          <p:txBody>
            <a:bodyPr wrap="square">
              <a:spAutoFit/>
            </a:bodyPr>
            <a:lstStyle/>
            <a:p>
              <a:pPr algn="ctr">
                <a:defRPr/>
              </a:pPr>
              <a:r>
                <a:rPr lang="en-US" sz="1400" b="1" dirty="0">
                  <a:latin typeface="+mj-lt"/>
                </a:rPr>
                <a:t>Appropriate Data Structure</a:t>
              </a:r>
            </a:p>
          </p:txBody>
        </p:sp>
      </p:grpSp>
      <p:sp>
        <p:nvSpPr>
          <p:cNvPr id="23" name="Rectangle 22"/>
          <p:cNvSpPr/>
          <p:nvPr/>
        </p:nvSpPr>
        <p:spPr>
          <a:xfrm>
            <a:off x="4500651" y="5150063"/>
            <a:ext cx="4176464" cy="923330"/>
          </a:xfrm>
          <a:prstGeom prst="rect">
            <a:avLst/>
          </a:prstGeom>
        </p:spPr>
        <p:txBody>
          <a:bodyPr wrap="square">
            <a:spAutoFit/>
          </a:bodyPr>
          <a:lstStyle/>
          <a:p>
            <a:pPr lvl="1">
              <a:buFont typeface="Arial" panose="020B0604020202020204" pitchFamily="34" charset="0"/>
              <a:buChar char="•"/>
            </a:pPr>
            <a:r>
              <a:rPr lang="en-US" dirty="0"/>
              <a:t>Provides the required results</a:t>
            </a:r>
          </a:p>
          <a:p>
            <a:pPr lvl="1">
              <a:buFont typeface="Arial" panose="020B0604020202020204" pitchFamily="34" charset="0"/>
              <a:buChar char="•"/>
            </a:pPr>
            <a:r>
              <a:rPr lang="en-US" dirty="0"/>
              <a:t>Easy to understand, code and debug</a:t>
            </a:r>
          </a:p>
          <a:p>
            <a:pPr lvl="1">
              <a:buFont typeface="Arial" panose="020B0604020202020204" pitchFamily="34" charset="0"/>
              <a:buChar char="•"/>
            </a:pPr>
            <a:r>
              <a:rPr lang="en-US" dirty="0"/>
              <a:t>Makes efficient use of resources</a:t>
            </a:r>
          </a:p>
        </p:txBody>
      </p:sp>
    </p:spTree>
    <p:extLst>
      <p:ext uri="{BB962C8B-B14F-4D97-AF65-F5344CB8AC3E}">
        <p14:creationId xmlns:p14="http://schemas.microsoft.com/office/powerpoint/2010/main" val="445080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Instructor</a:t>
            </a:r>
            <a:endParaRPr lang="en-US" dirty="0"/>
          </a:p>
        </p:txBody>
      </p:sp>
      <p:sp>
        <p:nvSpPr>
          <p:cNvPr id="4" name="Content Placeholder 2"/>
          <p:cNvSpPr>
            <a:spLocks noGrp="1"/>
          </p:cNvSpPr>
          <p:nvPr>
            <p:ph idx="1"/>
          </p:nvPr>
        </p:nvSpPr>
        <p:spPr>
          <a:xfrm>
            <a:off x="899592" y="1723600"/>
            <a:ext cx="7025208" cy="4873752"/>
          </a:xfrm>
        </p:spPr>
        <p:txBody>
          <a:bodyPr>
            <a:normAutofit/>
          </a:bodyPr>
          <a:lstStyle/>
          <a:p>
            <a:pPr>
              <a:buNone/>
            </a:pPr>
            <a:endParaRPr lang="en-US" b="1" dirty="0"/>
          </a:p>
          <a:p>
            <a:pPr>
              <a:buNone/>
            </a:pPr>
            <a:r>
              <a:rPr lang="en-US" b="1" dirty="0"/>
              <a:t>	</a:t>
            </a:r>
            <a:br>
              <a:rPr lang="en-US" b="1" dirty="0"/>
            </a:br>
            <a:endParaRPr lang="en-US" b="1" dirty="0"/>
          </a:p>
          <a:p>
            <a:pPr>
              <a:buNone/>
            </a:pPr>
            <a:endParaRPr lang="fr-FR" b="1" dirty="0"/>
          </a:p>
          <a:p>
            <a:pPr>
              <a:buNone/>
            </a:pPr>
            <a:endParaRPr lang="en-US" dirty="0"/>
          </a:p>
          <a:p>
            <a:endParaRPr lang="en-US" dirty="0"/>
          </a:p>
          <a:p>
            <a:endParaRPr lang="en-US" dirty="0"/>
          </a:p>
        </p:txBody>
      </p:sp>
      <p:sp>
        <p:nvSpPr>
          <p:cNvPr id="9" name="Slide Number Placeholder 8"/>
          <p:cNvSpPr>
            <a:spLocks noGrp="1"/>
          </p:cNvSpPr>
          <p:nvPr>
            <p:ph type="sldNum" sz="quarter" idx="12"/>
          </p:nvPr>
        </p:nvSpPr>
        <p:spPr/>
        <p:txBody>
          <a:bodyPr/>
          <a:lstStyle/>
          <a:p>
            <a:fld id="{D55C85C4-B977-4429-87D6-E045F5388D1E}" type="slidenum">
              <a:rPr lang="en-US" smtClean="0"/>
              <a:pPr/>
              <a:t>2</a:t>
            </a:fld>
            <a:endParaRPr lang="en-US"/>
          </a:p>
        </p:txBody>
      </p:sp>
      <p:sp>
        <p:nvSpPr>
          <p:cNvPr id="8" name="Rounded Rectangle 7"/>
          <p:cNvSpPr/>
          <p:nvPr/>
        </p:nvSpPr>
        <p:spPr>
          <a:xfrm>
            <a:off x="1409700" y="2852936"/>
            <a:ext cx="6324600" cy="14478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lvl="1" algn="ctr"/>
            <a:endParaRPr lang="fr-FR" sz="2400" dirty="0"/>
          </a:p>
          <a:p>
            <a:pPr lvl="1" algn="ctr"/>
            <a:r>
              <a:rPr lang="fr-FR" sz="2400" u="sng" dirty="0"/>
              <a:t>Bostan Khan</a:t>
            </a:r>
          </a:p>
          <a:p>
            <a:pPr lvl="1" algn="ctr"/>
            <a:r>
              <a:rPr lang="fr-FR" sz="2400" u="sng" dirty="0"/>
              <a:t>Email:</a:t>
            </a:r>
            <a:r>
              <a:rPr lang="fr-FR" sz="2400" dirty="0"/>
              <a:t> bostankhan6@gmail.com</a:t>
            </a:r>
            <a:endParaRPr lang="en-US" sz="2400" dirty="0"/>
          </a:p>
          <a:p>
            <a:pPr algn="ctr"/>
            <a:endParaRPr lang="en-US" dirty="0"/>
          </a:p>
        </p:txBody>
      </p:sp>
      <p:sp>
        <p:nvSpPr>
          <p:cNvPr id="180226" name="AutoShape 2" descr="http://www.deviantart.com/download/130110848/Professor___________by_Groovitron.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Efficient Algorithm…???</a:t>
            </a:r>
          </a:p>
        </p:txBody>
      </p:sp>
      <p:sp>
        <p:nvSpPr>
          <p:cNvPr id="5" name="Slide Number Placeholder 4"/>
          <p:cNvSpPr>
            <a:spLocks noGrp="1"/>
          </p:cNvSpPr>
          <p:nvPr>
            <p:ph type="sldNum" sz="quarter" idx="12"/>
          </p:nvPr>
        </p:nvSpPr>
        <p:spPr/>
        <p:txBody>
          <a:bodyPr/>
          <a:lstStyle/>
          <a:p>
            <a:fld id="{D55C85C4-B977-4429-87D6-E045F5388D1E}" type="slidenum">
              <a:rPr lang="en-US" smtClean="0"/>
              <a:pPr/>
              <a:t>20</a:t>
            </a:fld>
            <a:endParaRPr lang="en-US"/>
          </a:p>
        </p:txBody>
      </p:sp>
      <p:sp>
        <p:nvSpPr>
          <p:cNvPr id="7" name="Content Placeholder 6"/>
          <p:cNvSpPr>
            <a:spLocks noGrp="1"/>
          </p:cNvSpPr>
          <p:nvPr>
            <p:ph idx="1"/>
          </p:nvPr>
        </p:nvSpPr>
        <p:spPr/>
        <p:txBody>
          <a:bodyPr/>
          <a:lstStyle/>
          <a:p>
            <a:r>
              <a:rPr lang="en-US" dirty="0"/>
              <a:t>Efficiency of an algorithm depends on the amount of resources it uses.</a:t>
            </a:r>
          </a:p>
          <a:p>
            <a:pPr lvl="1">
              <a:buFont typeface="Arial" panose="020B0604020202020204" pitchFamily="34" charset="0"/>
              <a:buChar char="•"/>
            </a:pPr>
            <a:r>
              <a:rPr lang="en-US" dirty="0"/>
              <a:t>Space (# of variables used)</a:t>
            </a:r>
          </a:p>
          <a:p>
            <a:pPr lvl="1">
              <a:buFont typeface="Arial" panose="020B0604020202020204" pitchFamily="34" charset="0"/>
              <a:buChar char="•"/>
            </a:pPr>
            <a:r>
              <a:rPr lang="en-US" dirty="0"/>
              <a:t>Time (# of instructions used)</a:t>
            </a:r>
          </a:p>
          <a:p>
            <a:pPr marL="0" indent="0">
              <a:buNone/>
            </a:pPr>
            <a:r>
              <a:rPr lang="en-US" dirty="0"/>
              <a:t> Efficiency as function of input size (n)</a:t>
            </a:r>
          </a:p>
          <a:p>
            <a:pPr lvl="1"/>
            <a:r>
              <a:rPr lang="en-US" dirty="0"/>
              <a:t>Number of data items</a:t>
            </a:r>
          </a:p>
          <a:p>
            <a:r>
              <a:rPr lang="en-US" dirty="0"/>
              <a:t>Time-Space Trade-off</a:t>
            </a:r>
          </a:p>
          <a:p>
            <a:pPr lvl="1"/>
            <a:r>
              <a:rPr lang="en-US" dirty="0"/>
              <a:t>Ideally, an efficient algorithm is one which uses less memory and requires less time to complete the task at hand.</a:t>
            </a:r>
          </a:p>
          <a:p>
            <a:pPr lvl="1"/>
            <a:r>
              <a:rPr lang="en-US" dirty="0"/>
              <a:t>In reality, this is not always possible!!!</a:t>
            </a:r>
          </a:p>
          <a:p>
            <a:pPr lvl="1"/>
            <a:r>
              <a:rPr lang="en-US" dirty="0"/>
              <a:t>Time-Space trade-off is a situation where memory use can be reduced at the cost of slower program execution (and conversely, the computation time can be reduced at the cost of increased memory use)</a:t>
            </a:r>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223823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55C85C4-B977-4429-87D6-E045F5388D1E}" type="slidenum">
              <a:rPr lang="en-US" smtClean="0"/>
              <a:pPr/>
              <a:t>21</a:t>
            </a:fld>
            <a:endParaRPr lang="en-US"/>
          </a:p>
        </p:txBody>
      </p:sp>
      <p:pic>
        <p:nvPicPr>
          <p:cNvPr id="6" name="Picture 5"/>
          <p:cNvPicPr>
            <a:picLocks noChangeAspect="1"/>
          </p:cNvPicPr>
          <p:nvPr/>
        </p:nvPicPr>
        <p:blipFill>
          <a:blip r:embed="rId2"/>
          <a:stretch>
            <a:fillRect/>
          </a:stretch>
        </p:blipFill>
        <p:spPr>
          <a:xfrm>
            <a:off x="911729" y="764704"/>
            <a:ext cx="7472152" cy="4907498"/>
          </a:xfrm>
          <a:prstGeom prst="rect">
            <a:avLst/>
          </a:prstGeom>
        </p:spPr>
      </p:pic>
    </p:spTree>
    <p:extLst>
      <p:ext uri="{BB962C8B-B14F-4D97-AF65-F5344CB8AC3E}">
        <p14:creationId xmlns:p14="http://schemas.microsoft.com/office/powerpoint/2010/main" val="4281651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Appropriate Data Structure</a:t>
            </a:r>
          </a:p>
        </p:txBody>
      </p:sp>
      <p:sp>
        <p:nvSpPr>
          <p:cNvPr id="3" name="Content Placeholder 2"/>
          <p:cNvSpPr>
            <a:spLocks noGrp="1"/>
          </p:cNvSpPr>
          <p:nvPr>
            <p:ph idx="1"/>
          </p:nvPr>
        </p:nvSpPr>
        <p:spPr/>
        <p:txBody>
          <a:bodyPr/>
          <a:lstStyle/>
          <a:p>
            <a:pPr marL="342900" lvl="1" indent="-342900">
              <a:spcBef>
                <a:spcPts val="1200"/>
              </a:spcBef>
              <a:spcAft>
                <a:spcPts val="200"/>
              </a:spcAft>
              <a:buSzPct val="100000"/>
              <a:buFont typeface="Arial" panose="020B0604020202020204" pitchFamily="34" charset="0"/>
              <a:buChar char="•"/>
            </a:pPr>
            <a:r>
              <a:rPr lang="en-US" sz="2400" dirty="0"/>
              <a:t>No single data structure works well for all purposes, and so it is important to know the strengths and limitations of several of them</a:t>
            </a:r>
          </a:p>
          <a:p>
            <a:pPr marL="342900" lvl="1" indent="-342900">
              <a:spcBef>
                <a:spcPts val="1200"/>
              </a:spcBef>
              <a:spcAft>
                <a:spcPts val="200"/>
              </a:spcAft>
              <a:buSzPct val="100000"/>
              <a:buFont typeface="Arial" panose="020B0604020202020204" pitchFamily="34" charset="0"/>
              <a:buChar char="•"/>
            </a:pPr>
            <a:r>
              <a:rPr lang="en-US" sz="2400" dirty="0"/>
              <a:t>Choose the most appropriate data structure for a given data/problem</a:t>
            </a:r>
          </a:p>
          <a:p>
            <a:pPr marL="342900" lvl="1" indent="-342900">
              <a:spcBef>
                <a:spcPts val="1200"/>
              </a:spcBef>
              <a:spcAft>
                <a:spcPts val="200"/>
              </a:spcAft>
              <a:buSzPct val="100000"/>
              <a:buFont typeface="Arial" panose="020B0604020202020204" pitchFamily="34" charset="0"/>
              <a:buChar char="•"/>
            </a:pPr>
            <a:endParaRPr lang="en-US" sz="2400" dirty="0"/>
          </a:p>
          <a:p>
            <a:endParaRPr lang="en-US" dirty="0"/>
          </a:p>
        </p:txBody>
      </p:sp>
      <p:sp>
        <p:nvSpPr>
          <p:cNvPr id="5" name="Slide Number Placeholder 4"/>
          <p:cNvSpPr>
            <a:spLocks noGrp="1"/>
          </p:cNvSpPr>
          <p:nvPr>
            <p:ph type="sldNum" sz="quarter" idx="12"/>
          </p:nvPr>
        </p:nvSpPr>
        <p:spPr/>
        <p:txBody>
          <a:bodyPr/>
          <a:lstStyle/>
          <a:p>
            <a:fld id="{D55C85C4-B977-4429-87D6-E045F5388D1E}" type="slidenum">
              <a:rPr lang="en-US" smtClean="0"/>
              <a:pPr/>
              <a:t>22</a:t>
            </a:fld>
            <a:endParaRPr lang="en-US"/>
          </a:p>
        </p:txBody>
      </p:sp>
      <p:pic>
        <p:nvPicPr>
          <p:cNvPr id="7" name="Picture 2" descr="Image result for data structures alone cannot hel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3707572"/>
            <a:ext cx="3842705" cy="2457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461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As We Discussed Earlier….</a:t>
            </a:r>
          </a:p>
        </p:txBody>
      </p:sp>
      <p:sp>
        <p:nvSpPr>
          <p:cNvPr id="3" name="Content Placeholder 2"/>
          <p:cNvSpPr>
            <a:spLocks noGrp="1"/>
          </p:cNvSpPr>
          <p:nvPr>
            <p:ph idx="1"/>
          </p:nvPr>
        </p:nvSpPr>
        <p:spPr>
          <a:xfrm>
            <a:off x="822960" y="3573016"/>
            <a:ext cx="7254240" cy="2827784"/>
          </a:xfrm>
        </p:spPr>
        <p:txBody>
          <a:bodyPr>
            <a:normAutofit/>
          </a:bodyPr>
          <a:lstStyle/>
          <a:p>
            <a:pPr algn="just">
              <a:defRPr/>
            </a:pPr>
            <a:endParaRPr lang="en-US" b="1" dirty="0">
              <a:solidFill>
                <a:srgbClr val="C00000"/>
              </a:solidFill>
            </a:endParaRPr>
          </a:p>
          <a:p>
            <a:pPr algn="just">
              <a:defRPr/>
            </a:pPr>
            <a:r>
              <a:rPr lang="en-US" b="1" dirty="0">
                <a:solidFill>
                  <a:srgbClr val="C00000"/>
                </a:solidFill>
              </a:rPr>
              <a:t>DS - What?</a:t>
            </a:r>
            <a:endParaRPr lang="en-US" b="1" dirty="0"/>
          </a:p>
          <a:p>
            <a:pPr lvl="1" algn="just">
              <a:defRPr/>
            </a:pPr>
            <a:r>
              <a:rPr lang="en-US" b="1" dirty="0"/>
              <a:t>A method/technique of organizing data.</a:t>
            </a:r>
            <a:endParaRPr lang="en-US" dirty="0"/>
          </a:p>
          <a:p>
            <a:pPr>
              <a:defRPr/>
            </a:pPr>
            <a:r>
              <a:rPr lang="en-US" b="1" dirty="0">
                <a:solidFill>
                  <a:srgbClr val="C00000"/>
                </a:solidFill>
              </a:rPr>
              <a:t>DS - Why?</a:t>
            </a:r>
            <a:endParaRPr lang="en-US" dirty="0"/>
          </a:p>
          <a:p>
            <a:pPr lvl="1">
              <a:defRPr/>
            </a:pPr>
            <a:r>
              <a:rPr lang="en-US" b="1" dirty="0"/>
              <a:t>To manage huge amount of data efficiently.</a:t>
            </a:r>
          </a:p>
          <a:p>
            <a:endParaRPr lang="en-US" dirty="0"/>
          </a:p>
        </p:txBody>
      </p:sp>
      <p:sp>
        <p:nvSpPr>
          <p:cNvPr id="4" name="Slide Number Placeholder 3"/>
          <p:cNvSpPr>
            <a:spLocks noGrp="1"/>
          </p:cNvSpPr>
          <p:nvPr>
            <p:ph type="sldNum" sz="quarter" idx="12"/>
          </p:nvPr>
        </p:nvSpPr>
        <p:spPr/>
        <p:txBody>
          <a:bodyPr/>
          <a:lstStyle/>
          <a:p>
            <a:fld id="{D55C85C4-B977-4429-87D6-E045F5388D1E}" type="slidenum">
              <a:rPr lang="en-US" smtClean="0"/>
              <a:pPr/>
              <a:t>23</a:t>
            </a:fld>
            <a:endParaRPr lang="en-US"/>
          </a:p>
        </p:txBody>
      </p:sp>
      <p:sp>
        <p:nvSpPr>
          <p:cNvPr id="5" name="Rounded Rectangle 4"/>
          <p:cNvSpPr/>
          <p:nvPr/>
        </p:nvSpPr>
        <p:spPr>
          <a:xfrm>
            <a:off x="701489" y="2060848"/>
            <a:ext cx="7786742" cy="12858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1" indent="-342900" algn="ctr"/>
            <a:r>
              <a:rPr lang="en-US" sz="2200" b="1" dirty="0"/>
              <a:t>	</a:t>
            </a:r>
            <a:r>
              <a:rPr lang="en-US" altLang="en-US" sz="2200" b="1" dirty="0">
                <a:cs typeface="Times New Roman" pitchFamily="18" charset="0"/>
              </a:rPr>
              <a:t>A data structure is a way to store and organize data in order to facilitate access and modifications</a:t>
            </a:r>
          </a:p>
          <a:p>
            <a:pPr algn="ct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How We Will Approach Data Structures….</a:t>
            </a:r>
          </a:p>
        </p:txBody>
      </p:sp>
      <p:sp>
        <p:nvSpPr>
          <p:cNvPr id="3" name="Content Placeholder 2"/>
          <p:cNvSpPr>
            <a:spLocks noGrp="1"/>
          </p:cNvSpPr>
          <p:nvPr>
            <p:ph idx="1"/>
          </p:nvPr>
        </p:nvSpPr>
        <p:spPr>
          <a:xfrm>
            <a:off x="899592" y="2118690"/>
            <a:ext cx="5688632" cy="3686574"/>
          </a:xfrm>
        </p:spPr>
        <p:txBody>
          <a:bodyPr/>
          <a:lstStyle/>
          <a:p>
            <a:pPr marL="609600" indent="-609600">
              <a:buNone/>
            </a:pPr>
            <a:r>
              <a:rPr lang="en-US" dirty="0"/>
              <a:t>We will study data structures from three perspectives:</a:t>
            </a:r>
          </a:p>
          <a:p>
            <a:pPr marL="609600" indent="-609600">
              <a:buNone/>
            </a:pPr>
            <a:endParaRPr lang="en-US" dirty="0"/>
          </a:p>
          <a:p>
            <a:pPr marL="1371600" lvl="2" indent="-457200">
              <a:buFont typeface="Comic Sans MS" pitchFamily="66" charset="0"/>
              <a:buAutoNum type="arabicPeriod"/>
            </a:pPr>
            <a:r>
              <a:rPr lang="en-US" sz="2400" b="1" dirty="0"/>
              <a:t>Specification</a:t>
            </a:r>
            <a:r>
              <a:rPr lang="en-US" sz="2400" dirty="0"/>
              <a:t> </a:t>
            </a:r>
          </a:p>
          <a:p>
            <a:pPr marL="1554480" lvl="3" indent="-457200"/>
            <a:r>
              <a:rPr lang="en-US" sz="2400" dirty="0"/>
              <a:t>ADT (Description of data structures)</a:t>
            </a:r>
          </a:p>
          <a:p>
            <a:pPr marL="1737360" lvl="4" indent="-457200"/>
            <a:r>
              <a:rPr lang="en-US" sz="2400" dirty="0"/>
              <a:t>Data (Attributes)</a:t>
            </a:r>
          </a:p>
          <a:p>
            <a:pPr marL="1737360" lvl="4" indent="-457200"/>
            <a:r>
              <a:rPr lang="en-US" sz="2400" dirty="0"/>
              <a:t>Operations (Behaviors)</a:t>
            </a:r>
          </a:p>
          <a:p>
            <a:pPr marL="1371600" lvl="2" indent="-457200">
              <a:buFont typeface="Comic Sans MS" pitchFamily="66" charset="0"/>
              <a:buAutoNum type="arabicPeriod"/>
            </a:pPr>
            <a:r>
              <a:rPr lang="en-US" sz="2400" b="1" dirty="0"/>
              <a:t>Implementation</a:t>
            </a:r>
            <a:r>
              <a:rPr lang="en-US" sz="2400" dirty="0"/>
              <a:t> in C++</a:t>
            </a:r>
          </a:p>
          <a:p>
            <a:pPr marL="1371600" lvl="2" indent="-457200">
              <a:buFont typeface="Comic Sans MS" pitchFamily="66" charset="0"/>
              <a:buAutoNum type="arabicPeriod"/>
            </a:pPr>
            <a:r>
              <a:rPr lang="en-US" sz="2400" b="1" dirty="0"/>
              <a:t>Application</a:t>
            </a:r>
            <a:r>
              <a:rPr lang="en-US" sz="2400" dirty="0"/>
              <a:t> in problem solving</a:t>
            </a:r>
          </a:p>
          <a:p>
            <a:endParaRPr lang="en-US" dirty="0"/>
          </a:p>
        </p:txBody>
      </p:sp>
      <p:sp>
        <p:nvSpPr>
          <p:cNvPr id="4" name="Slide Number Placeholder 3"/>
          <p:cNvSpPr>
            <a:spLocks noGrp="1"/>
          </p:cNvSpPr>
          <p:nvPr>
            <p:ph type="sldNum" sz="quarter" idx="12"/>
          </p:nvPr>
        </p:nvSpPr>
        <p:spPr/>
        <p:txBody>
          <a:bodyPr/>
          <a:lstStyle/>
          <a:p>
            <a:fld id="{D55C85C4-B977-4429-87D6-E045F5388D1E}" type="slidenum">
              <a:rPr lang="en-US" smtClean="0"/>
              <a:pPr/>
              <a:t>24</a:t>
            </a:fld>
            <a:endParaRPr lang="en-US"/>
          </a:p>
        </p:txBody>
      </p:sp>
      <p:pic>
        <p:nvPicPr>
          <p:cNvPr id="14" name="Picture 13"/>
          <p:cNvPicPr>
            <a:picLocks noChangeAspect="1"/>
          </p:cNvPicPr>
          <p:nvPr/>
        </p:nvPicPr>
        <p:blipFill>
          <a:blip r:embed="rId3"/>
          <a:stretch>
            <a:fillRect/>
          </a:stretch>
        </p:blipFill>
        <p:spPr>
          <a:xfrm>
            <a:off x="5877172" y="2636912"/>
            <a:ext cx="3096344" cy="259789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Data Type (ADT)</a:t>
            </a:r>
          </a:p>
        </p:txBody>
      </p:sp>
      <p:sp>
        <p:nvSpPr>
          <p:cNvPr id="4" name="Slide Number Placeholder 3"/>
          <p:cNvSpPr>
            <a:spLocks noGrp="1"/>
          </p:cNvSpPr>
          <p:nvPr>
            <p:ph type="sldNum" sz="quarter" idx="12"/>
          </p:nvPr>
        </p:nvSpPr>
        <p:spPr/>
        <p:txBody>
          <a:bodyPr/>
          <a:lstStyle/>
          <a:p>
            <a:fld id="{D55C85C4-B977-4429-87D6-E045F5388D1E}" type="slidenum">
              <a:rPr lang="en-US" smtClean="0"/>
              <a:pPr/>
              <a:t>25</a:t>
            </a:fld>
            <a:endParaRPr lang="en-US"/>
          </a:p>
        </p:txBody>
      </p:sp>
      <p:pic>
        <p:nvPicPr>
          <p:cNvPr id="3" name="Picture 2"/>
          <p:cNvPicPr>
            <a:picLocks noChangeAspect="1"/>
          </p:cNvPicPr>
          <p:nvPr/>
        </p:nvPicPr>
        <p:blipFill>
          <a:blip r:embed="rId3"/>
          <a:stretch>
            <a:fillRect/>
          </a:stretch>
        </p:blipFill>
        <p:spPr>
          <a:xfrm>
            <a:off x="6145861" y="2348880"/>
            <a:ext cx="2263502" cy="2865497"/>
          </a:xfrm>
          <a:prstGeom prst="rect">
            <a:avLst/>
          </a:prstGeom>
        </p:spPr>
      </p:pic>
      <p:sp>
        <p:nvSpPr>
          <p:cNvPr id="8" name="Rectangle 7"/>
          <p:cNvSpPr/>
          <p:nvPr/>
        </p:nvSpPr>
        <p:spPr>
          <a:xfrm>
            <a:off x="803774" y="2344698"/>
            <a:ext cx="5256734" cy="1938992"/>
          </a:xfrm>
          <a:prstGeom prst="rect">
            <a:avLst/>
          </a:prstGeom>
        </p:spPr>
        <p:txBody>
          <a:bodyPr wrap="square">
            <a:spAutoFit/>
          </a:bodyPr>
          <a:lstStyle/>
          <a:p>
            <a:pPr algn="just">
              <a:defRPr/>
            </a:pPr>
            <a:r>
              <a:rPr lang="en-US" sz="2000" i="1" dirty="0"/>
              <a:t>An Abstract Data Type (ADT)</a:t>
            </a:r>
            <a:r>
              <a:rPr lang="en-US" sz="2000" dirty="0"/>
              <a:t> specifies how a collection of data will be stored and what operations can be performed on the data to access and change it.</a:t>
            </a:r>
          </a:p>
          <a:p>
            <a:pPr algn="just">
              <a:defRPr/>
            </a:pPr>
            <a:endParaRPr lang="en-US" sz="2000" dirty="0"/>
          </a:p>
          <a:p>
            <a:pPr algn="just">
              <a:defRPr/>
            </a:pPr>
            <a:endParaRPr lang="en-US"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Integer as an ADT</a:t>
            </a:r>
          </a:p>
        </p:txBody>
      </p:sp>
      <p:sp>
        <p:nvSpPr>
          <p:cNvPr id="3" name="Content Placeholder 2"/>
          <p:cNvSpPr>
            <a:spLocks noGrp="1"/>
          </p:cNvSpPr>
          <p:nvPr>
            <p:ph idx="1"/>
          </p:nvPr>
        </p:nvSpPr>
        <p:spPr/>
        <p:txBody>
          <a:bodyPr/>
          <a:lstStyle/>
          <a:p>
            <a:r>
              <a:rPr lang="en-US" b="1" dirty="0"/>
              <a:t>Data</a:t>
            </a:r>
            <a:r>
              <a:rPr lang="en-US" dirty="0"/>
              <a:t>: </a:t>
            </a:r>
          </a:p>
          <a:p>
            <a:pPr lvl="1">
              <a:buNone/>
            </a:pPr>
            <a:r>
              <a:rPr lang="en-US" dirty="0"/>
              <a:t>{-1, -2,…,-</a:t>
            </a:r>
            <a:r>
              <a:rPr lang="en-US" dirty="0">
                <a:sym typeface="Symbol" pitchFamily="18" charset="2"/>
              </a:rPr>
              <a:t></a:t>
            </a:r>
            <a:r>
              <a:rPr lang="en-US" dirty="0"/>
              <a:t>} U {0, 1, …, </a:t>
            </a:r>
            <a:r>
              <a:rPr lang="en-US" dirty="0">
                <a:sym typeface="Symbol" pitchFamily="18" charset="2"/>
              </a:rPr>
              <a:t></a:t>
            </a:r>
            <a:r>
              <a:rPr lang="en-US" dirty="0"/>
              <a:t>}</a:t>
            </a:r>
          </a:p>
          <a:p>
            <a:pPr lvl="1">
              <a:buNone/>
            </a:pPr>
            <a:endParaRPr lang="en-US" dirty="0"/>
          </a:p>
          <a:p>
            <a:r>
              <a:rPr lang="en-US" b="1" dirty="0"/>
              <a:t>Operations</a:t>
            </a:r>
            <a:r>
              <a:rPr lang="en-US" dirty="0"/>
              <a:t>: </a:t>
            </a:r>
          </a:p>
          <a:p>
            <a:pPr>
              <a:buNone/>
            </a:pPr>
            <a:r>
              <a:rPr lang="en-US" dirty="0"/>
              <a:t>	Addition, subtraction, multiplication, division etc.</a:t>
            </a:r>
          </a:p>
          <a:p>
            <a:endParaRPr lang="en-US" dirty="0"/>
          </a:p>
        </p:txBody>
      </p:sp>
      <p:sp>
        <p:nvSpPr>
          <p:cNvPr id="4" name="Slide Number Placeholder 3"/>
          <p:cNvSpPr>
            <a:spLocks noGrp="1"/>
          </p:cNvSpPr>
          <p:nvPr>
            <p:ph type="sldNum" sz="quarter" idx="12"/>
          </p:nvPr>
        </p:nvSpPr>
        <p:spPr/>
        <p:txBody>
          <a:bodyPr/>
          <a:lstStyle/>
          <a:p>
            <a:fld id="{D55C85C4-B977-4429-87D6-E045F5388D1E}" type="slidenum">
              <a:rPr lang="en-US" smtClean="0"/>
              <a:pPr/>
              <a:t>26</a:t>
            </a:fld>
            <a:endParaRPr lang="en-US"/>
          </a:p>
        </p:txBody>
      </p:sp>
      <p:pic>
        <p:nvPicPr>
          <p:cNvPr id="5" name="Picture 4"/>
          <p:cNvPicPr>
            <a:picLocks noChangeAspect="1"/>
          </p:cNvPicPr>
          <p:nvPr/>
        </p:nvPicPr>
        <p:blipFill>
          <a:blip r:embed="rId2"/>
          <a:stretch>
            <a:fillRect/>
          </a:stretch>
        </p:blipFill>
        <p:spPr>
          <a:xfrm>
            <a:off x="6228184" y="2420888"/>
            <a:ext cx="2138576" cy="278438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Array as an ADT</a:t>
            </a:r>
          </a:p>
        </p:txBody>
      </p:sp>
      <p:sp>
        <p:nvSpPr>
          <p:cNvPr id="3" name="Content Placeholder 2"/>
          <p:cNvSpPr>
            <a:spLocks noGrp="1"/>
          </p:cNvSpPr>
          <p:nvPr>
            <p:ph idx="1"/>
          </p:nvPr>
        </p:nvSpPr>
        <p:spPr>
          <a:xfrm>
            <a:off x="971600" y="1844824"/>
            <a:ext cx="7395160" cy="3168352"/>
          </a:xfrm>
        </p:spPr>
        <p:txBody>
          <a:bodyPr>
            <a:normAutofit fontScale="92500" lnSpcReduction="10000"/>
          </a:bodyPr>
          <a:lstStyle/>
          <a:p>
            <a:pPr>
              <a:lnSpc>
                <a:spcPct val="80000"/>
              </a:lnSpc>
            </a:pPr>
            <a:r>
              <a:rPr lang="en-US" b="1" dirty="0"/>
              <a:t>Data</a:t>
            </a:r>
            <a:r>
              <a:rPr lang="en-US" dirty="0"/>
              <a:t>: </a:t>
            </a:r>
          </a:p>
          <a:p>
            <a:pPr marL="201168" lvl="1" indent="0">
              <a:lnSpc>
                <a:spcPct val="80000"/>
              </a:lnSpc>
              <a:buNone/>
            </a:pPr>
            <a:r>
              <a:rPr lang="en-US" dirty="0"/>
              <a:t>A fixed-size sequence of elements, all of the same type	</a:t>
            </a:r>
          </a:p>
          <a:p>
            <a:pPr marL="0">
              <a:lnSpc>
                <a:spcPct val="80000"/>
              </a:lnSpc>
              <a:buNone/>
            </a:pPr>
            <a:r>
              <a:rPr lang="en-US" b="1" dirty="0"/>
              <a:t>  Operations</a:t>
            </a:r>
            <a:r>
              <a:rPr lang="en-US" dirty="0"/>
              <a:t>: </a:t>
            </a:r>
          </a:p>
          <a:p>
            <a:pPr algn="just">
              <a:lnSpc>
                <a:spcPct val="80000"/>
              </a:lnSpc>
              <a:buNone/>
            </a:pPr>
            <a:r>
              <a:rPr lang="en-US" dirty="0"/>
              <a:t>	Direct access to each element in the array by specifying its position so that values can be retrieved from or stored in that position.</a:t>
            </a:r>
          </a:p>
          <a:p>
            <a:pPr algn="just">
              <a:lnSpc>
                <a:spcPct val="80000"/>
              </a:lnSpc>
              <a:buNone/>
            </a:pPr>
            <a:r>
              <a:rPr lang="en-US" dirty="0"/>
              <a:t>  </a:t>
            </a:r>
            <a:r>
              <a:rPr lang="en-US" b="1" dirty="0"/>
              <a:t>Implementation of Array: </a:t>
            </a:r>
            <a:r>
              <a:rPr lang="en-US" dirty="0"/>
              <a:t>Encapsulated</a:t>
            </a:r>
            <a:endParaRPr lang="en-US" b="1" dirty="0"/>
          </a:p>
          <a:p>
            <a:pPr algn="just">
              <a:lnSpc>
                <a:spcPct val="80000"/>
              </a:lnSpc>
              <a:buNone/>
            </a:pPr>
            <a:r>
              <a:rPr lang="en-US" b="1" dirty="0"/>
              <a:t>  Application: </a:t>
            </a:r>
          </a:p>
          <a:p>
            <a:pPr lvl="1" algn="just">
              <a:lnSpc>
                <a:spcPct val="80000"/>
              </a:lnSpc>
              <a:buFont typeface="Arial" panose="020B0604020202020204" pitchFamily="34" charset="0"/>
              <a:buChar char="•"/>
            </a:pPr>
            <a:r>
              <a:rPr lang="en-US" dirty="0"/>
              <a:t>  Declare an object of array of fixed size and type =&gt; </a:t>
            </a:r>
            <a:r>
              <a:rPr lang="en-US" dirty="0" err="1"/>
              <a:t>int</a:t>
            </a:r>
            <a:r>
              <a:rPr lang="en-US" dirty="0"/>
              <a:t> </a:t>
            </a:r>
            <a:r>
              <a:rPr lang="en-US" dirty="0" err="1"/>
              <a:t>Arr</a:t>
            </a:r>
            <a:r>
              <a:rPr lang="en-US" dirty="0"/>
              <a:t>[10];</a:t>
            </a:r>
          </a:p>
          <a:p>
            <a:pPr lvl="1" algn="just">
              <a:lnSpc>
                <a:spcPct val="80000"/>
              </a:lnSpc>
              <a:buFont typeface="Arial" panose="020B0604020202020204" pitchFamily="34" charset="0"/>
              <a:buChar char="•"/>
            </a:pPr>
            <a:r>
              <a:rPr lang="en-US" dirty="0"/>
              <a:t>  Store value at a position in an array =&gt; </a:t>
            </a:r>
            <a:r>
              <a:rPr lang="en-US" dirty="0" err="1"/>
              <a:t>Arr</a:t>
            </a:r>
            <a:r>
              <a:rPr lang="en-US" dirty="0"/>
              <a:t>[3] = 56;</a:t>
            </a:r>
          </a:p>
          <a:p>
            <a:pPr lvl="1" algn="just">
              <a:lnSpc>
                <a:spcPct val="80000"/>
              </a:lnSpc>
              <a:buFont typeface="Arial" panose="020B0604020202020204" pitchFamily="34" charset="0"/>
              <a:buChar char="•"/>
            </a:pPr>
            <a:r>
              <a:rPr lang="en-US" dirty="0"/>
              <a:t>  Retrieve value from a position in an array =&gt; </a:t>
            </a:r>
            <a:r>
              <a:rPr lang="en-US" dirty="0" err="1"/>
              <a:t>cout</a:t>
            </a:r>
            <a:r>
              <a:rPr lang="en-US" dirty="0"/>
              <a:t>&lt;&lt;</a:t>
            </a:r>
            <a:r>
              <a:rPr lang="en-US" dirty="0" err="1"/>
              <a:t>Arr</a:t>
            </a:r>
            <a:r>
              <a:rPr lang="en-US" dirty="0"/>
              <a:t>[4];</a:t>
            </a:r>
          </a:p>
          <a:p>
            <a:endParaRPr lang="en-US" dirty="0"/>
          </a:p>
        </p:txBody>
      </p:sp>
      <p:sp>
        <p:nvSpPr>
          <p:cNvPr id="4" name="Slide Number Placeholder 3"/>
          <p:cNvSpPr>
            <a:spLocks noGrp="1"/>
          </p:cNvSpPr>
          <p:nvPr>
            <p:ph type="sldNum" sz="quarter" idx="12"/>
          </p:nvPr>
        </p:nvSpPr>
        <p:spPr/>
        <p:txBody>
          <a:bodyPr/>
          <a:lstStyle/>
          <a:p>
            <a:fld id="{D55C85C4-B977-4429-87D6-E045F5388D1E}" type="slidenum">
              <a:rPr lang="en-US" smtClean="0"/>
              <a:pPr/>
              <a:t>27</a:t>
            </a:fld>
            <a:endParaRPr lang="en-US"/>
          </a:p>
        </p:txBody>
      </p:sp>
      <p:pic>
        <p:nvPicPr>
          <p:cNvPr id="2207" name="Picture 159"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5013176"/>
            <a:ext cx="5805672" cy="1296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ADT vs. Data Structure</a:t>
            </a:r>
          </a:p>
        </p:txBody>
      </p:sp>
      <p:sp>
        <p:nvSpPr>
          <p:cNvPr id="3" name="Content Placeholder 2"/>
          <p:cNvSpPr>
            <a:spLocks noGrp="1"/>
          </p:cNvSpPr>
          <p:nvPr>
            <p:ph idx="1"/>
          </p:nvPr>
        </p:nvSpPr>
        <p:spPr>
          <a:xfrm>
            <a:off x="822959" y="1845734"/>
            <a:ext cx="3533017" cy="4023360"/>
          </a:xfrm>
        </p:spPr>
        <p:txBody>
          <a:bodyPr>
            <a:normAutofit/>
          </a:bodyPr>
          <a:lstStyle/>
          <a:p>
            <a:pPr>
              <a:defRPr/>
            </a:pPr>
            <a:r>
              <a:rPr lang="en-US" dirty="0"/>
              <a:t>ADT</a:t>
            </a:r>
          </a:p>
          <a:p>
            <a:pPr lvl="1">
              <a:defRPr/>
            </a:pPr>
            <a:r>
              <a:rPr lang="en-US" sz="2000" dirty="0"/>
              <a:t>An ADT is a collection of data and associated operations for manipulating that data</a:t>
            </a:r>
            <a:endParaRPr lang="en-US" dirty="0"/>
          </a:p>
          <a:p>
            <a:pPr>
              <a:lnSpc>
                <a:spcPct val="80000"/>
              </a:lnSpc>
              <a:defRPr/>
            </a:pPr>
            <a:r>
              <a:rPr lang="en-US" dirty="0"/>
              <a:t>Data Structures</a:t>
            </a:r>
          </a:p>
          <a:p>
            <a:pPr lvl="1">
              <a:lnSpc>
                <a:spcPct val="80000"/>
              </a:lnSpc>
              <a:defRPr/>
            </a:pPr>
            <a:r>
              <a:rPr lang="en-US" sz="2000" dirty="0"/>
              <a:t>Physical implementation of an ADT</a:t>
            </a:r>
          </a:p>
          <a:p>
            <a:pPr lvl="1">
              <a:lnSpc>
                <a:spcPct val="80000"/>
              </a:lnSpc>
              <a:defRPr/>
            </a:pPr>
            <a:r>
              <a:rPr lang="en-US" altLang="en-US" sz="2000" dirty="0"/>
              <a:t>Data structures used in implementations are provided in a language (</a:t>
            </a:r>
            <a:r>
              <a:rPr lang="en-US" altLang="en-US" sz="2000" i="1" dirty="0"/>
              <a:t>primitive or built-in</a:t>
            </a:r>
            <a:r>
              <a:rPr lang="en-US" altLang="en-US" sz="2000" dirty="0"/>
              <a:t>) or are built from the language constructs (</a:t>
            </a:r>
            <a:r>
              <a:rPr lang="en-US" altLang="en-US" sz="2000" i="1" dirty="0"/>
              <a:t>user-defined</a:t>
            </a:r>
            <a:r>
              <a:rPr lang="en-US" altLang="en-US" sz="2000" dirty="0"/>
              <a:t>)</a:t>
            </a:r>
          </a:p>
          <a:p>
            <a:pPr>
              <a:defRPr/>
            </a:pPr>
            <a:endParaRPr lang="en-US" dirty="0"/>
          </a:p>
          <a:p>
            <a:pPr>
              <a:defRPr/>
            </a:pPr>
            <a:endParaRPr lang="ur-PK" dirty="0"/>
          </a:p>
        </p:txBody>
      </p:sp>
      <p:sp>
        <p:nvSpPr>
          <p:cNvPr id="4" name="Slide Number Placeholder 3"/>
          <p:cNvSpPr>
            <a:spLocks noGrp="1"/>
          </p:cNvSpPr>
          <p:nvPr>
            <p:ph type="sldNum" sz="quarter" idx="12"/>
          </p:nvPr>
        </p:nvSpPr>
        <p:spPr/>
        <p:txBody>
          <a:bodyPr/>
          <a:lstStyle/>
          <a:p>
            <a:fld id="{D55C85C4-B977-4429-87D6-E045F5388D1E}" type="slidenum">
              <a:rPr lang="en-US" smtClean="0"/>
              <a:pPr/>
              <a:t>28</a:t>
            </a:fld>
            <a:endParaRPr lang="en-US"/>
          </a:p>
        </p:txBody>
      </p:sp>
      <p:pic>
        <p:nvPicPr>
          <p:cNvPr id="6146" name="Picture 2" descr="Image result for what is an AD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4860" y="2371270"/>
            <a:ext cx="4297620" cy="34978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Arrays</a:t>
            </a:r>
          </a:p>
        </p:txBody>
      </p:sp>
      <p:sp>
        <p:nvSpPr>
          <p:cNvPr id="3" name="Content Placeholder 2"/>
          <p:cNvSpPr>
            <a:spLocks noGrp="1"/>
          </p:cNvSpPr>
          <p:nvPr>
            <p:ph idx="1"/>
          </p:nvPr>
        </p:nvSpPr>
        <p:spPr/>
        <p:txBody>
          <a:bodyPr/>
          <a:lstStyle/>
          <a:p>
            <a:r>
              <a:rPr lang="en-US" dirty="0"/>
              <a:t>Sorting items in an array</a:t>
            </a:r>
          </a:p>
          <a:p>
            <a:pPr lvl="1"/>
            <a:r>
              <a:rPr lang="en-US" dirty="0"/>
              <a:t>Ascending order</a:t>
            </a:r>
          </a:p>
          <a:p>
            <a:pPr lvl="1"/>
            <a:r>
              <a:rPr lang="en-US" dirty="0"/>
              <a:t>Descending order</a:t>
            </a:r>
          </a:p>
          <a:p>
            <a:pPr lvl="1"/>
            <a:r>
              <a:rPr lang="en-US" dirty="0"/>
              <a:t>Lexicographical order</a:t>
            </a:r>
          </a:p>
          <a:p>
            <a:r>
              <a:rPr lang="en-US" dirty="0"/>
              <a:t>Searching for a key value in an array</a:t>
            </a:r>
          </a:p>
          <a:p>
            <a:pPr lvl="1"/>
            <a:r>
              <a:rPr lang="en-US" dirty="0"/>
              <a:t>Linear Search (Unsorted Arrays)</a:t>
            </a:r>
          </a:p>
          <a:p>
            <a:pPr lvl="1"/>
            <a:r>
              <a:rPr lang="en-US" dirty="0"/>
              <a:t>Binary Search (Sorted Arrays)</a:t>
            </a:r>
          </a:p>
          <a:p>
            <a:pPr marL="0" indent="0">
              <a:buNone/>
            </a:pPr>
            <a:endParaRPr lang="en-US" dirty="0"/>
          </a:p>
        </p:txBody>
      </p:sp>
      <p:sp>
        <p:nvSpPr>
          <p:cNvPr id="5" name="Slide Number Placeholder 4"/>
          <p:cNvSpPr>
            <a:spLocks noGrp="1"/>
          </p:cNvSpPr>
          <p:nvPr>
            <p:ph type="sldNum" sz="quarter" idx="12"/>
          </p:nvPr>
        </p:nvSpPr>
        <p:spPr/>
        <p:txBody>
          <a:bodyPr/>
          <a:lstStyle/>
          <a:p>
            <a:fld id="{D55C85C4-B977-4429-87D6-E045F5388D1E}" type="slidenum">
              <a:rPr lang="en-US" smtClean="0"/>
              <a:pPr/>
              <a:t>29</a:t>
            </a:fld>
            <a:endParaRPr lang="en-US"/>
          </a:p>
        </p:txBody>
      </p:sp>
    </p:spTree>
    <p:extLst>
      <p:ext uri="{BB962C8B-B14F-4D97-AF65-F5344CB8AC3E}">
        <p14:creationId xmlns:p14="http://schemas.microsoft.com/office/powerpoint/2010/main" val="3254471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Course Information</a:t>
            </a:r>
            <a:endParaRPr lang="en-US" dirty="0"/>
          </a:p>
        </p:txBody>
      </p:sp>
      <p:sp>
        <p:nvSpPr>
          <p:cNvPr id="4" name="Content Placeholder 2"/>
          <p:cNvSpPr>
            <a:spLocks noGrp="1"/>
          </p:cNvSpPr>
          <p:nvPr>
            <p:ph idx="1"/>
          </p:nvPr>
        </p:nvSpPr>
        <p:spPr/>
        <p:txBody>
          <a:bodyPr>
            <a:normAutofit/>
          </a:bodyPr>
          <a:lstStyle/>
          <a:p>
            <a:r>
              <a:rPr lang="en-US" dirty="0">
                <a:solidFill>
                  <a:srgbClr val="C00000"/>
                </a:solidFill>
              </a:rPr>
              <a:t>Pre-requisite </a:t>
            </a:r>
          </a:p>
          <a:p>
            <a:pPr lvl="1"/>
            <a:r>
              <a:rPr lang="en-US" dirty="0"/>
              <a:t>Programming Fundamentals/</a:t>
            </a:r>
            <a:r>
              <a:rPr lang="en-US" dirty="0">
                <a:solidFill>
                  <a:srgbClr val="C00000"/>
                </a:solidFill>
              </a:rPr>
              <a:t>Object Oriented Programming</a:t>
            </a:r>
          </a:p>
          <a:p>
            <a:r>
              <a:rPr lang="en-US" dirty="0">
                <a:solidFill>
                  <a:srgbClr val="C00000"/>
                </a:solidFill>
              </a:rPr>
              <a:t>Language</a:t>
            </a:r>
          </a:p>
          <a:p>
            <a:pPr lvl="1"/>
            <a:r>
              <a:rPr lang="en-US" dirty="0"/>
              <a:t>C++</a:t>
            </a:r>
          </a:p>
          <a:p>
            <a:r>
              <a:rPr lang="en-US" dirty="0">
                <a:solidFill>
                  <a:srgbClr val="C00000"/>
                </a:solidFill>
              </a:rPr>
              <a:t>Course meeting times</a:t>
            </a:r>
          </a:p>
          <a:p>
            <a:pPr lvl="1"/>
            <a:r>
              <a:rPr lang="en-US" dirty="0"/>
              <a:t>Lectures: 3 sessions/week (3+1)</a:t>
            </a:r>
          </a:p>
          <a:p>
            <a:pPr lvl="1"/>
            <a:r>
              <a:rPr lang="en-US" dirty="0"/>
              <a:t>Labs: 1 session/week (3hr)</a:t>
            </a:r>
          </a:p>
          <a:p>
            <a:pPr lvl="1"/>
            <a:endParaRPr lang="fr-FR" dirty="0"/>
          </a:p>
          <a:p>
            <a:r>
              <a:rPr lang="fr-FR" dirty="0">
                <a:solidFill>
                  <a:srgbClr val="C00000"/>
                </a:solidFill>
              </a:rPr>
              <a:t>Course </a:t>
            </a:r>
            <a:r>
              <a:rPr lang="fr-FR" dirty="0" err="1">
                <a:solidFill>
                  <a:srgbClr val="C00000"/>
                </a:solidFill>
              </a:rPr>
              <a:t>Resources</a:t>
            </a:r>
            <a:endParaRPr lang="fr-FR" dirty="0">
              <a:solidFill>
                <a:srgbClr val="C00000"/>
              </a:solidFill>
            </a:endParaRPr>
          </a:p>
          <a:p>
            <a:pPr lvl="1"/>
            <a:r>
              <a:rPr lang="en-US" dirty="0"/>
              <a:t>Lectures slides, assignments (computer/written), solutions to problems, projects, and announcements will be uploaded on course web page.</a:t>
            </a:r>
          </a:p>
          <a:p>
            <a:pPr lvl="1"/>
            <a:endParaRPr lang="en-US" dirty="0"/>
          </a:p>
          <a:p>
            <a:pPr>
              <a:buNone/>
            </a:pPr>
            <a:endParaRPr lang="en-US" dirty="0"/>
          </a:p>
        </p:txBody>
      </p:sp>
      <p:sp>
        <p:nvSpPr>
          <p:cNvPr id="5" name="Slide Number Placeholder 4"/>
          <p:cNvSpPr>
            <a:spLocks noGrp="1"/>
          </p:cNvSpPr>
          <p:nvPr>
            <p:ph type="sldNum" sz="quarter" idx="12"/>
          </p:nvPr>
        </p:nvSpPr>
        <p:spPr/>
        <p:txBody>
          <a:bodyPr/>
          <a:lstStyle/>
          <a:p>
            <a:fld id="{D55C85C4-B977-4429-87D6-E045F5388D1E}"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an Array</a:t>
            </a:r>
          </a:p>
        </p:txBody>
      </p:sp>
      <p:sp>
        <p:nvSpPr>
          <p:cNvPr id="3" name="Content Placeholder 2"/>
          <p:cNvSpPr>
            <a:spLocks noGrp="1"/>
          </p:cNvSpPr>
          <p:nvPr>
            <p:ph idx="1"/>
          </p:nvPr>
        </p:nvSpPr>
        <p:spPr/>
        <p:txBody>
          <a:bodyPr/>
          <a:lstStyle/>
          <a:p>
            <a:r>
              <a:rPr lang="en-US" dirty="0"/>
              <a:t>Bubble Sort:</a:t>
            </a:r>
          </a:p>
          <a:p>
            <a:endParaRPr lang="en-US" dirty="0"/>
          </a:p>
        </p:txBody>
      </p:sp>
      <p:sp>
        <p:nvSpPr>
          <p:cNvPr id="5" name="Slide Number Placeholder 4"/>
          <p:cNvSpPr>
            <a:spLocks noGrp="1"/>
          </p:cNvSpPr>
          <p:nvPr>
            <p:ph type="sldNum" sz="quarter" idx="12"/>
          </p:nvPr>
        </p:nvSpPr>
        <p:spPr/>
        <p:txBody>
          <a:bodyPr/>
          <a:lstStyle/>
          <a:p>
            <a:fld id="{D55C85C4-B977-4429-87D6-E045F5388D1E}" type="slidenum">
              <a:rPr lang="en-US" smtClean="0"/>
              <a:pPr/>
              <a:t>30</a:t>
            </a:fld>
            <a:endParaRPr lang="en-US"/>
          </a:p>
        </p:txBody>
      </p:sp>
      <p:pic>
        <p:nvPicPr>
          <p:cNvPr id="8194" name="Picture 2" descr="Image result for bubble sort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2629" y="2032707"/>
            <a:ext cx="4451859" cy="38363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851639" y="2434277"/>
            <a:ext cx="3547665" cy="3434817"/>
          </a:xfrm>
          <a:prstGeom prst="rect">
            <a:avLst/>
          </a:prstGeom>
        </p:spPr>
      </p:pic>
    </p:spTree>
    <p:extLst>
      <p:ext uri="{BB962C8B-B14F-4D97-AF65-F5344CB8AC3E}">
        <p14:creationId xmlns:p14="http://schemas.microsoft.com/office/powerpoint/2010/main" val="28077620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Searching an Array</a:t>
            </a:r>
          </a:p>
        </p:txBody>
      </p:sp>
      <p:sp>
        <p:nvSpPr>
          <p:cNvPr id="3" name="Content Placeholder 2"/>
          <p:cNvSpPr>
            <a:spLocks noGrp="1"/>
          </p:cNvSpPr>
          <p:nvPr>
            <p:ph idx="1"/>
          </p:nvPr>
        </p:nvSpPr>
        <p:spPr/>
        <p:txBody>
          <a:bodyPr/>
          <a:lstStyle/>
          <a:p>
            <a:r>
              <a:rPr lang="en-US" dirty="0"/>
              <a:t>Linear Search:</a:t>
            </a:r>
          </a:p>
          <a:p>
            <a:endParaRPr lang="en-US" dirty="0"/>
          </a:p>
        </p:txBody>
      </p:sp>
      <p:sp>
        <p:nvSpPr>
          <p:cNvPr id="5" name="Slide Number Placeholder 4"/>
          <p:cNvSpPr>
            <a:spLocks noGrp="1"/>
          </p:cNvSpPr>
          <p:nvPr>
            <p:ph type="sldNum" sz="quarter" idx="12"/>
          </p:nvPr>
        </p:nvSpPr>
        <p:spPr/>
        <p:txBody>
          <a:bodyPr/>
          <a:lstStyle/>
          <a:p>
            <a:fld id="{D55C85C4-B977-4429-87D6-E045F5388D1E}" type="slidenum">
              <a:rPr lang="en-US" smtClean="0"/>
              <a:pPr/>
              <a:t>31</a:t>
            </a:fld>
            <a:endParaRPr lang="en-US"/>
          </a:p>
        </p:txBody>
      </p:sp>
      <p:pic>
        <p:nvPicPr>
          <p:cNvPr id="4" name="Picture 3"/>
          <p:cNvPicPr>
            <a:picLocks noChangeAspect="1"/>
          </p:cNvPicPr>
          <p:nvPr/>
        </p:nvPicPr>
        <p:blipFill>
          <a:blip r:embed="rId2"/>
          <a:stretch>
            <a:fillRect/>
          </a:stretch>
        </p:blipFill>
        <p:spPr>
          <a:xfrm>
            <a:off x="899592" y="2420888"/>
            <a:ext cx="4752528" cy="3448206"/>
          </a:xfrm>
          <a:prstGeom prst="rect">
            <a:avLst/>
          </a:prstGeom>
        </p:spPr>
      </p:pic>
      <p:pic>
        <p:nvPicPr>
          <p:cNvPr id="7" name="Picture 6"/>
          <p:cNvPicPr>
            <a:picLocks noChangeAspect="1"/>
          </p:cNvPicPr>
          <p:nvPr/>
        </p:nvPicPr>
        <p:blipFill>
          <a:blip r:embed="rId3"/>
          <a:stretch>
            <a:fillRect/>
          </a:stretch>
        </p:blipFill>
        <p:spPr>
          <a:xfrm>
            <a:off x="4139952" y="3849422"/>
            <a:ext cx="4319854" cy="2019672"/>
          </a:xfrm>
          <a:prstGeom prst="rect">
            <a:avLst/>
          </a:prstGeom>
        </p:spPr>
      </p:pic>
    </p:spTree>
    <p:extLst>
      <p:ext uri="{BB962C8B-B14F-4D97-AF65-F5344CB8AC3E}">
        <p14:creationId xmlns:p14="http://schemas.microsoft.com/office/powerpoint/2010/main" val="3404595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Searching an Array</a:t>
            </a:r>
          </a:p>
        </p:txBody>
      </p:sp>
      <p:sp>
        <p:nvSpPr>
          <p:cNvPr id="3" name="Content Placeholder 2"/>
          <p:cNvSpPr>
            <a:spLocks noGrp="1"/>
          </p:cNvSpPr>
          <p:nvPr>
            <p:ph idx="1"/>
          </p:nvPr>
        </p:nvSpPr>
        <p:spPr/>
        <p:txBody>
          <a:bodyPr/>
          <a:lstStyle/>
          <a:p>
            <a:r>
              <a:rPr lang="en-US" dirty="0"/>
              <a:t>Binary Search:</a:t>
            </a:r>
          </a:p>
          <a:p>
            <a:endParaRPr lang="en-US" dirty="0"/>
          </a:p>
        </p:txBody>
      </p:sp>
      <p:sp>
        <p:nvSpPr>
          <p:cNvPr id="5" name="Slide Number Placeholder 4"/>
          <p:cNvSpPr>
            <a:spLocks noGrp="1"/>
          </p:cNvSpPr>
          <p:nvPr>
            <p:ph type="sldNum" sz="quarter" idx="12"/>
          </p:nvPr>
        </p:nvSpPr>
        <p:spPr/>
        <p:txBody>
          <a:bodyPr/>
          <a:lstStyle/>
          <a:p>
            <a:fld id="{D55C85C4-B977-4429-87D6-E045F5388D1E}" type="slidenum">
              <a:rPr lang="en-US" smtClean="0"/>
              <a:pPr/>
              <a:t>32</a:t>
            </a:fld>
            <a:endParaRPr lang="en-US"/>
          </a:p>
        </p:txBody>
      </p:sp>
      <p:pic>
        <p:nvPicPr>
          <p:cNvPr id="6" name="Picture 5"/>
          <p:cNvPicPr>
            <a:picLocks noChangeAspect="1"/>
          </p:cNvPicPr>
          <p:nvPr/>
        </p:nvPicPr>
        <p:blipFill>
          <a:blip r:embed="rId2"/>
          <a:stretch>
            <a:fillRect/>
          </a:stretch>
        </p:blipFill>
        <p:spPr>
          <a:xfrm>
            <a:off x="822958" y="2420888"/>
            <a:ext cx="7281449" cy="3168352"/>
          </a:xfrm>
          <a:prstGeom prst="rect">
            <a:avLst/>
          </a:prstGeom>
        </p:spPr>
      </p:pic>
    </p:spTree>
    <p:extLst>
      <p:ext uri="{BB962C8B-B14F-4D97-AF65-F5344CB8AC3E}">
        <p14:creationId xmlns:p14="http://schemas.microsoft.com/office/powerpoint/2010/main" val="11542504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Searching an Array</a:t>
            </a:r>
          </a:p>
        </p:txBody>
      </p:sp>
      <p:sp>
        <p:nvSpPr>
          <p:cNvPr id="3" name="Content Placeholder 2"/>
          <p:cNvSpPr>
            <a:spLocks noGrp="1"/>
          </p:cNvSpPr>
          <p:nvPr>
            <p:ph idx="1"/>
          </p:nvPr>
        </p:nvSpPr>
        <p:spPr/>
        <p:txBody>
          <a:bodyPr/>
          <a:lstStyle/>
          <a:p>
            <a:r>
              <a:rPr lang="en-US" dirty="0"/>
              <a:t>Binary Search:</a:t>
            </a:r>
          </a:p>
          <a:p>
            <a:endParaRPr lang="en-US" dirty="0"/>
          </a:p>
        </p:txBody>
      </p:sp>
      <p:sp>
        <p:nvSpPr>
          <p:cNvPr id="5" name="Slide Number Placeholder 4"/>
          <p:cNvSpPr>
            <a:spLocks noGrp="1"/>
          </p:cNvSpPr>
          <p:nvPr>
            <p:ph type="sldNum" sz="quarter" idx="12"/>
          </p:nvPr>
        </p:nvSpPr>
        <p:spPr/>
        <p:txBody>
          <a:bodyPr/>
          <a:lstStyle/>
          <a:p>
            <a:fld id="{D55C85C4-B977-4429-87D6-E045F5388D1E}" type="slidenum">
              <a:rPr lang="en-US" smtClean="0"/>
              <a:pPr/>
              <a:t>33</a:t>
            </a:fld>
            <a:endParaRPr lang="en-US"/>
          </a:p>
        </p:txBody>
      </p:sp>
      <p:pic>
        <p:nvPicPr>
          <p:cNvPr id="6" name="Picture 5"/>
          <p:cNvPicPr>
            <a:picLocks noChangeAspect="1"/>
          </p:cNvPicPr>
          <p:nvPr/>
        </p:nvPicPr>
        <p:blipFill>
          <a:blip r:embed="rId2"/>
          <a:stretch>
            <a:fillRect/>
          </a:stretch>
        </p:blipFill>
        <p:spPr>
          <a:xfrm>
            <a:off x="832613" y="2252710"/>
            <a:ext cx="5755611" cy="3731768"/>
          </a:xfrm>
          <a:prstGeom prst="rect">
            <a:avLst/>
          </a:prstGeom>
        </p:spPr>
      </p:pic>
    </p:spTree>
    <p:extLst>
      <p:ext uri="{BB962C8B-B14F-4D97-AF65-F5344CB8AC3E}">
        <p14:creationId xmlns:p14="http://schemas.microsoft.com/office/powerpoint/2010/main" val="228726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Refresh earlier programming concepts</a:t>
            </a:r>
          </a:p>
        </p:txBody>
      </p:sp>
      <p:sp>
        <p:nvSpPr>
          <p:cNvPr id="3" name="Content Placeholder 2"/>
          <p:cNvSpPr>
            <a:spLocks noGrp="1"/>
          </p:cNvSpPr>
          <p:nvPr>
            <p:ph idx="1"/>
          </p:nvPr>
        </p:nvSpPr>
        <p:spPr>
          <a:xfrm>
            <a:off x="822960" y="1841748"/>
            <a:ext cx="4258816" cy="4035524"/>
          </a:xfrm>
        </p:spPr>
        <p:txBody>
          <a:bodyPr/>
          <a:lstStyle/>
          <a:p>
            <a:r>
              <a:rPr lang="en-US" dirty="0"/>
              <a:t>C++ Programming Concepts</a:t>
            </a:r>
          </a:p>
          <a:p>
            <a:pPr lvl="1"/>
            <a:r>
              <a:rPr lang="en-US" dirty="0"/>
              <a:t>Pointers</a:t>
            </a:r>
          </a:p>
          <a:p>
            <a:pPr lvl="1"/>
            <a:r>
              <a:rPr lang="en-US" dirty="0"/>
              <a:t>Arrays</a:t>
            </a:r>
          </a:p>
          <a:p>
            <a:pPr lvl="1"/>
            <a:r>
              <a:rPr lang="en-US" dirty="0"/>
              <a:t>Parameters</a:t>
            </a:r>
          </a:p>
          <a:p>
            <a:pPr lvl="1"/>
            <a:r>
              <a:rPr lang="en-US" dirty="0"/>
              <a:t>File handling</a:t>
            </a:r>
          </a:p>
          <a:p>
            <a:r>
              <a:rPr lang="en-US" dirty="0"/>
              <a:t>OOP Concepts</a:t>
            </a:r>
          </a:p>
          <a:p>
            <a:pPr lvl="1"/>
            <a:r>
              <a:rPr lang="en-US" dirty="0"/>
              <a:t>Classes</a:t>
            </a:r>
          </a:p>
          <a:p>
            <a:pPr lvl="1"/>
            <a:r>
              <a:rPr lang="en-US" dirty="0"/>
              <a:t>Structures</a:t>
            </a:r>
          </a:p>
          <a:p>
            <a:pPr lvl="1"/>
            <a:r>
              <a:rPr lang="en-US" dirty="0"/>
              <a:t>Dynamic memory</a:t>
            </a:r>
          </a:p>
          <a:p>
            <a:pPr lvl="1"/>
            <a:r>
              <a:rPr lang="en-US" dirty="0"/>
              <a:t>Return values &amp; constructors</a:t>
            </a:r>
          </a:p>
          <a:p>
            <a:pPr lvl="1"/>
            <a:r>
              <a:rPr lang="en-US" dirty="0"/>
              <a:t>Templates</a:t>
            </a:r>
          </a:p>
        </p:txBody>
      </p:sp>
      <p:sp>
        <p:nvSpPr>
          <p:cNvPr id="4" name="Slide Number Placeholder 3"/>
          <p:cNvSpPr>
            <a:spLocks noGrp="1"/>
          </p:cNvSpPr>
          <p:nvPr>
            <p:ph type="sldNum" sz="quarter" idx="12"/>
          </p:nvPr>
        </p:nvSpPr>
        <p:spPr/>
        <p:txBody>
          <a:bodyPr/>
          <a:lstStyle/>
          <a:p>
            <a:fld id="{D55C85C4-B977-4429-87D6-E045F5388D1E}" type="slidenum">
              <a:rPr lang="en-US" smtClean="0"/>
              <a:pPr/>
              <a:t>34</a:t>
            </a:fld>
            <a:endParaRPr lang="en-US"/>
          </a:p>
        </p:txBody>
      </p:sp>
      <p:pic>
        <p:nvPicPr>
          <p:cNvPr id="11266" name="Picture 2" descr="Image result for refres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4860" y="2708920"/>
            <a:ext cx="4416490" cy="3312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90398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will it be like…….</a:t>
            </a:r>
          </a:p>
        </p:txBody>
      </p:sp>
      <p:sp>
        <p:nvSpPr>
          <p:cNvPr id="3" name="Content Placeholder 2"/>
          <p:cNvSpPr>
            <a:spLocks noGrp="1"/>
          </p:cNvSpPr>
          <p:nvPr>
            <p:ph idx="1"/>
          </p:nvPr>
        </p:nvSpPr>
        <p:spPr>
          <a:xfrm>
            <a:off x="971600" y="2035060"/>
            <a:ext cx="5485651" cy="532656"/>
          </a:xfrm>
        </p:spPr>
        <p:txBody>
          <a:bodyPr/>
          <a:lstStyle/>
          <a:p>
            <a:r>
              <a:rPr lang="en-US" dirty="0"/>
              <a:t>Extreme hard work as not an easy subject</a:t>
            </a:r>
          </a:p>
          <a:p>
            <a:endParaRPr lang="en-US" dirty="0"/>
          </a:p>
        </p:txBody>
      </p:sp>
      <p:sp>
        <p:nvSpPr>
          <p:cNvPr id="4" name="Slide Number Placeholder 3"/>
          <p:cNvSpPr>
            <a:spLocks noGrp="1"/>
          </p:cNvSpPr>
          <p:nvPr>
            <p:ph type="sldNum" sz="quarter" idx="12"/>
          </p:nvPr>
        </p:nvSpPr>
        <p:spPr/>
        <p:txBody>
          <a:bodyPr/>
          <a:lstStyle/>
          <a:p>
            <a:fld id="{D55C85C4-B977-4429-87D6-E045F5388D1E}" type="slidenum">
              <a:rPr lang="en-US" smtClean="0"/>
              <a:pPr/>
              <a:t>35</a:t>
            </a:fld>
            <a:endParaRPr lang="en-US"/>
          </a:p>
        </p:txBody>
      </p:sp>
      <p:pic>
        <p:nvPicPr>
          <p:cNvPr id="10242" name="Picture 2" descr="Image result for hard 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898304"/>
            <a:ext cx="7488832" cy="2339007"/>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4" descr="Image result for hard wor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Image result for hard wor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4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1441" y="1816827"/>
            <a:ext cx="2115319" cy="2002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45076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 home message….</a:t>
            </a:r>
          </a:p>
        </p:txBody>
      </p:sp>
      <p:sp>
        <p:nvSpPr>
          <p:cNvPr id="3" name="Content Placeholder 2"/>
          <p:cNvSpPr>
            <a:spLocks noGrp="1"/>
          </p:cNvSpPr>
          <p:nvPr>
            <p:ph idx="1"/>
          </p:nvPr>
        </p:nvSpPr>
        <p:spPr/>
        <p:txBody>
          <a:bodyPr/>
          <a:lstStyle/>
          <a:p>
            <a:endParaRPr lang="en-US" dirty="0"/>
          </a:p>
          <a:p>
            <a:r>
              <a:rPr lang="en-US" dirty="0"/>
              <a:t>Must be familiar with the concept of data abstraction and abstract data types (Revise Concepts)</a:t>
            </a:r>
          </a:p>
          <a:p>
            <a:r>
              <a:rPr lang="en-US" dirty="0"/>
              <a:t>Must be able to describe what a data structure is</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D55C85C4-B977-4429-87D6-E045F5388D1E}" type="slidenum">
              <a:rPr lang="en-US" smtClean="0"/>
              <a:pPr/>
              <a:t>36</a:t>
            </a:fld>
            <a:endParaRPr lang="en-US"/>
          </a:p>
        </p:txBody>
      </p:sp>
      <p:pic>
        <p:nvPicPr>
          <p:cNvPr id="73730" name="Picture 2" descr="http://static.tumblr.com/b9ec5261e3b389ef441a64d992b43c61/p78ncvu/bdRnp6mnt/tumblr_static_5z20r5wlcxc8s4osg0ks0k8k0.png"/>
          <p:cNvPicPr>
            <a:picLocks noChangeAspect="1" noChangeArrowheads="1"/>
          </p:cNvPicPr>
          <p:nvPr/>
        </p:nvPicPr>
        <p:blipFill>
          <a:blip r:embed="rId2" cstate="print"/>
          <a:srcRect/>
          <a:stretch>
            <a:fillRect/>
          </a:stretch>
        </p:blipFill>
        <p:spPr bwMode="auto">
          <a:xfrm>
            <a:off x="7596336" y="0"/>
            <a:ext cx="1547664" cy="1547664"/>
          </a:xfrm>
          <a:prstGeom prst="rect">
            <a:avLst/>
          </a:prstGeom>
          <a:noFill/>
        </p:spPr>
      </p:pic>
      <p:pic>
        <p:nvPicPr>
          <p:cNvPr id="73732" name="Picture 4" descr="https://encrypted-tbn1.gstatic.com/images?q=tbn:ANd9GcRXGxILZLCEUl1JSuccmpyG8cRI5p-NUg59N5HeOben27QTdeK6"/>
          <p:cNvPicPr>
            <a:picLocks noChangeAspect="1" noChangeArrowheads="1"/>
          </p:cNvPicPr>
          <p:nvPr/>
        </p:nvPicPr>
        <p:blipFill>
          <a:blip r:embed="rId3" cstate="print"/>
          <a:srcRect/>
          <a:stretch>
            <a:fillRect/>
          </a:stretch>
        </p:blipFill>
        <p:spPr bwMode="auto">
          <a:xfrm>
            <a:off x="5796136" y="3295030"/>
            <a:ext cx="2952328" cy="271261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Aim</a:t>
            </a:r>
          </a:p>
        </p:txBody>
      </p:sp>
      <p:sp>
        <p:nvSpPr>
          <p:cNvPr id="3" name="Content Placeholder 2"/>
          <p:cNvSpPr>
            <a:spLocks noGrp="1"/>
          </p:cNvSpPr>
          <p:nvPr>
            <p:ph idx="1"/>
          </p:nvPr>
        </p:nvSpPr>
        <p:spPr>
          <a:xfrm>
            <a:off x="822959" y="1845734"/>
            <a:ext cx="7543801" cy="1583266"/>
          </a:xfrm>
        </p:spPr>
        <p:txBody>
          <a:bodyPr>
            <a:normAutofit lnSpcReduction="10000"/>
          </a:bodyPr>
          <a:lstStyle/>
          <a:p>
            <a:pPr algn="ctr"/>
            <a:r>
              <a:rPr lang="en-US" sz="2800" dirty="0"/>
              <a:t>To emphasize the importance of data structures and efficient algorithmic design for better management of computing resources while programming. </a:t>
            </a:r>
          </a:p>
          <a:p>
            <a:endParaRPr lang="en-US" dirty="0"/>
          </a:p>
        </p:txBody>
      </p:sp>
      <p:sp>
        <p:nvSpPr>
          <p:cNvPr id="5" name="Slide Number Placeholder 4"/>
          <p:cNvSpPr>
            <a:spLocks noGrp="1"/>
          </p:cNvSpPr>
          <p:nvPr>
            <p:ph type="sldNum" sz="quarter" idx="12"/>
          </p:nvPr>
        </p:nvSpPr>
        <p:spPr/>
        <p:txBody>
          <a:bodyPr/>
          <a:lstStyle/>
          <a:p>
            <a:fld id="{D55C85C4-B977-4429-87D6-E045F5388D1E}" type="slidenum">
              <a:rPr lang="en-US" smtClean="0"/>
              <a:pPr/>
              <a:t>4</a:t>
            </a:fld>
            <a:endParaRPr lang="en-US"/>
          </a:p>
        </p:txBody>
      </p:sp>
      <p:pic>
        <p:nvPicPr>
          <p:cNvPr id="3074" name="Picture 2" descr="Image result for efficient resource managemen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933056"/>
            <a:ext cx="3331003" cy="2376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982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904" y="548680"/>
            <a:ext cx="7620000" cy="1143000"/>
          </a:xfrm>
        </p:spPr>
        <p:txBody>
          <a:bodyPr/>
          <a:lstStyle/>
          <a:p>
            <a:r>
              <a:rPr lang="en-US" dirty="0"/>
              <a:t>Course objectives</a:t>
            </a:r>
          </a:p>
        </p:txBody>
      </p:sp>
      <p:sp>
        <p:nvSpPr>
          <p:cNvPr id="3" name="Content Placeholder 2"/>
          <p:cNvSpPr>
            <a:spLocks noGrp="1"/>
          </p:cNvSpPr>
          <p:nvPr>
            <p:ph idx="1"/>
          </p:nvPr>
        </p:nvSpPr>
        <p:spPr>
          <a:xfrm>
            <a:off x="893904" y="1759138"/>
            <a:ext cx="7859216" cy="3686086"/>
          </a:xfrm>
        </p:spPr>
        <p:txBody>
          <a:bodyPr>
            <a:normAutofit/>
          </a:bodyPr>
          <a:lstStyle/>
          <a:p>
            <a:endParaRPr lang="en-US" dirty="0"/>
          </a:p>
          <a:p>
            <a:pPr lvl="1">
              <a:buFont typeface="Arial" panose="020B0604020202020204" pitchFamily="34" charset="0"/>
              <a:buChar char="•"/>
            </a:pPr>
            <a:r>
              <a:rPr lang="en-US" sz="2000" dirty="0"/>
              <a:t>Equip students with skills to select and design data structures and algorithms that are appropriate for real world problem solving</a:t>
            </a:r>
          </a:p>
          <a:p>
            <a:pPr lvl="1">
              <a:buFont typeface="Arial" panose="020B0604020202020204" pitchFamily="34" charset="0"/>
              <a:buChar char="•"/>
            </a:pPr>
            <a:r>
              <a:rPr lang="en-US" sz="2000" dirty="0"/>
              <a:t>Developing basic algorithms for manipulating stacks, queues, linked lists, trees, graphs. </a:t>
            </a:r>
          </a:p>
          <a:p>
            <a:pPr lvl="1">
              <a:buFont typeface="Arial" panose="020B0604020202020204" pitchFamily="34" charset="0"/>
              <a:buChar char="•"/>
            </a:pPr>
            <a:r>
              <a:rPr lang="en-US" sz="2000" dirty="0"/>
              <a:t>Study and design recursive algorithms for applications in trees and graphs</a:t>
            </a:r>
          </a:p>
          <a:p>
            <a:pPr lvl="1">
              <a:buFont typeface="Arial" panose="020B0604020202020204" pitchFamily="34" charset="0"/>
              <a:buChar char="•"/>
            </a:pPr>
            <a:r>
              <a:rPr lang="en-US" sz="2000" dirty="0"/>
              <a:t>Study and implement searching and sorting algorithms</a:t>
            </a:r>
          </a:p>
          <a:p>
            <a:pPr lvl="1">
              <a:buFont typeface="Arial" panose="020B0604020202020204" pitchFamily="34" charset="0"/>
              <a:buChar char="•"/>
            </a:pPr>
            <a:r>
              <a:rPr lang="en-US" sz="2000" dirty="0"/>
              <a:t>Study the computational complexities of different algorithms</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D55C85C4-B977-4429-87D6-E045F5388D1E}" type="slidenum">
              <a:rPr lang="en-US" smtClean="0"/>
              <a:pPr/>
              <a:t>5</a:t>
            </a:fld>
            <a:endParaRPr lang="en-US"/>
          </a:p>
        </p:txBody>
      </p:sp>
      <p:pic>
        <p:nvPicPr>
          <p:cNvPr id="76802" name="Picture 2" descr="http://smallbusiness.chron.com/DM-Resize/photos.demandstudios.com/getty/article/148/147/78394955.jpg?w=650&amp;h=406&amp;keep_ratio=1&amp;webp=1"/>
          <p:cNvPicPr>
            <a:picLocks noChangeAspect="1" noChangeArrowheads="1"/>
          </p:cNvPicPr>
          <p:nvPr/>
        </p:nvPicPr>
        <p:blipFill>
          <a:blip r:embed="rId2" cstate="print"/>
          <a:srcRect/>
          <a:stretch>
            <a:fillRect/>
          </a:stretch>
        </p:blipFill>
        <p:spPr bwMode="auto">
          <a:xfrm>
            <a:off x="12340" y="4653136"/>
            <a:ext cx="1763128" cy="1656184"/>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Expected Student Outcomes</a:t>
            </a:r>
          </a:p>
        </p:txBody>
      </p:sp>
      <p:sp>
        <p:nvSpPr>
          <p:cNvPr id="3" name="Content Placeholder 2"/>
          <p:cNvSpPr>
            <a:spLocks noGrp="1"/>
          </p:cNvSpPr>
          <p:nvPr>
            <p:ph idx="1"/>
          </p:nvPr>
        </p:nvSpPr>
        <p:spPr>
          <a:xfrm>
            <a:off x="822959" y="1845734"/>
            <a:ext cx="7543801" cy="3095434"/>
          </a:xfrm>
        </p:spPr>
        <p:txBody>
          <a:bodyPr>
            <a:normAutofit/>
          </a:bodyPr>
          <a:lstStyle/>
          <a:p>
            <a:pPr marL="201168" lvl="1" indent="0" algn="just">
              <a:buNone/>
            </a:pPr>
            <a:r>
              <a:rPr lang="en-US" sz="2000" dirty="0"/>
              <a:t>At the completion of this course students are expected to be able to:</a:t>
            </a:r>
          </a:p>
          <a:p>
            <a:pPr marL="201168" lvl="1" indent="0" algn="just">
              <a:buNone/>
            </a:pPr>
            <a:endParaRPr lang="en-US" sz="2000" dirty="0"/>
          </a:p>
          <a:p>
            <a:pPr lvl="1" algn="just">
              <a:buFont typeface="Arial" panose="020B0604020202020204" pitchFamily="34" charset="0"/>
              <a:buChar char="•"/>
            </a:pPr>
            <a:r>
              <a:rPr lang="en-US" sz="2000" dirty="0"/>
              <a:t>Identify and apply appropriate data structures for a particular scenario.</a:t>
            </a:r>
          </a:p>
          <a:p>
            <a:pPr lvl="1" algn="just">
              <a:buFont typeface="Arial" panose="020B0604020202020204" pitchFamily="34" charset="0"/>
              <a:buChar char="•"/>
            </a:pPr>
            <a:r>
              <a:rPr lang="en-US" sz="2000" dirty="0"/>
              <a:t>Design and implement Abstract Data Types (ADT) on demand. </a:t>
            </a:r>
          </a:p>
          <a:p>
            <a:pPr lvl="1" algn="just">
              <a:buFont typeface="Arial" panose="020B0604020202020204" pitchFamily="34" charset="0"/>
              <a:buChar char="•"/>
            </a:pPr>
            <a:r>
              <a:rPr lang="en-US" sz="2000" dirty="0"/>
              <a:t>Analyze the complexity of algorithms and understand time-space tradeoff.</a:t>
            </a:r>
          </a:p>
          <a:p>
            <a:pPr lvl="1" algn="just">
              <a:buFont typeface="Arial" panose="020B0604020202020204" pitchFamily="34" charset="0"/>
              <a:buChar char="•"/>
            </a:pPr>
            <a:r>
              <a:rPr lang="en-US" sz="2000" dirty="0"/>
              <a:t>Provide efficient data management in terms of insertion and retrieval. </a:t>
            </a:r>
          </a:p>
        </p:txBody>
      </p:sp>
      <p:sp>
        <p:nvSpPr>
          <p:cNvPr id="5" name="Slide Number Placeholder 4"/>
          <p:cNvSpPr>
            <a:spLocks noGrp="1"/>
          </p:cNvSpPr>
          <p:nvPr>
            <p:ph type="sldNum" sz="quarter" idx="12"/>
          </p:nvPr>
        </p:nvSpPr>
        <p:spPr/>
        <p:txBody>
          <a:bodyPr/>
          <a:lstStyle/>
          <a:p>
            <a:fld id="{D55C85C4-B977-4429-87D6-E045F5388D1E}" type="slidenum">
              <a:rPr lang="en-US" smtClean="0"/>
              <a:pPr/>
              <a:t>6</a:t>
            </a:fld>
            <a:endParaRPr lang="en-US"/>
          </a:p>
        </p:txBody>
      </p:sp>
      <p:pic>
        <p:nvPicPr>
          <p:cNvPr id="6" name="Picture 5"/>
          <p:cNvPicPr>
            <a:picLocks noChangeAspect="1"/>
          </p:cNvPicPr>
          <p:nvPr/>
        </p:nvPicPr>
        <p:blipFill>
          <a:blip r:embed="rId3"/>
          <a:stretch>
            <a:fillRect/>
          </a:stretch>
        </p:blipFill>
        <p:spPr>
          <a:xfrm>
            <a:off x="179512" y="4797152"/>
            <a:ext cx="1403995" cy="1435475"/>
          </a:xfrm>
          <a:prstGeom prst="rect">
            <a:avLst/>
          </a:prstGeom>
        </p:spPr>
      </p:pic>
    </p:spTree>
    <p:extLst>
      <p:ext uri="{BB962C8B-B14F-4D97-AF65-F5344CB8AC3E}">
        <p14:creationId xmlns:p14="http://schemas.microsoft.com/office/powerpoint/2010/main" val="3339389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218" name="Picture 2"/>
          <p:cNvPicPr>
            <a:picLocks noChangeAspect="1" noChangeArrowheads="1"/>
          </p:cNvPicPr>
          <p:nvPr/>
        </p:nvPicPr>
        <p:blipFill>
          <a:blip r:embed="rId2" cstate="print"/>
          <a:srcRect/>
          <a:stretch>
            <a:fillRect/>
          </a:stretch>
        </p:blipFill>
        <p:spPr bwMode="auto">
          <a:xfrm>
            <a:off x="6634261" y="-177455"/>
            <a:ext cx="2395984" cy="1796988"/>
          </a:xfrm>
          <a:prstGeom prst="rect">
            <a:avLst/>
          </a:prstGeom>
          <a:noFill/>
          <a:ln w="9525">
            <a:noFill/>
            <a:miter lim="800000"/>
            <a:headEnd/>
            <a:tailEnd/>
          </a:ln>
        </p:spPr>
      </p:pic>
      <p:sp>
        <p:nvSpPr>
          <p:cNvPr id="2" name="Title 1"/>
          <p:cNvSpPr>
            <a:spLocks noGrp="1"/>
          </p:cNvSpPr>
          <p:nvPr>
            <p:ph type="title"/>
          </p:nvPr>
        </p:nvSpPr>
        <p:spPr>
          <a:xfrm>
            <a:off x="868997" y="94325"/>
            <a:ext cx="7543800" cy="1450757"/>
          </a:xfrm>
        </p:spPr>
        <p:txBody>
          <a:bodyPr/>
          <a:lstStyle/>
          <a:p>
            <a:r>
              <a:rPr lang="fr-FR" dirty="0"/>
              <a:t>Course Outline</a:t>
            </a:r>
            <a:endParaRPr lang="en-US" dirty="0"/>
          </a:p>
        </p:txBody>
      </p:sp>
      <p:sp>
        <p:nvSpPr>
          <p:cNvPr id="4" name="Text Placeholder 3"/>
          <p:cNvSpPr>
            <a:spLocks noGrp="1"/>
          </p:cNvSpPr>
          <p:nvPr>
            <p:ph type="body" idx="1"/>
          </p:nvPr>
        </p:nvSpPr>
        <p:spPr>
          <a:xfrm>
            <a:off x="872252" y="1753222"/>
            <a:ext cx="3703320" cy="430820"/>
          </a:xfrm>
          <a:ln>
            <a:solidFill>
              <a:schemeClr val="tx1"/>
            </a:solidFill>
          </a:ln>
        </p:spPr>
        <p:txBody>
          <a:bodyPr/>
          <a:lstStyle/>
          <a:p>
            <a:r>
              <a:rPr lang="en-US" dirty="0"/>
              <a:t>Before Mid-term</a:t>
            </a:r>
          </a:p>
        </p:txBody>
      </p:sp>
      <p:graphicFrame>
        <p:nvGraphicFramePr>
          <p:cNvPr id="10" name="Content Placeholder 9">
            <a:extLst>
              <a:ext uri="{FF2B5EF4-FFF2-40B4-BE49-F238E27FC236}">
                <a16:creationId xmlns:a16="http://schemas.microsoft.com/office/drawing/2014/main" id="{69CCCC6C-4E89-5936-C2D2-CA22FD05CA38}"/>
              </a:ext>
            </a:extLst>
          </p:cNvPr>
          <p:cNvGraphicFramePr>
            <a:graphicFrameLocks noGrp="1"/>
          </p:cNvGraphicFramePr>
          <p:nvPr>
            <p:ph sz="half" idx="2"/>
            <p:extLst>
              <p:ext uri="{D42A27DB-BD31-4B8C-83A1-F6EECF244321}">
                <p14:modId xmlns:p14="http://schemas.microsoft.com/office/powerpoint/2010/main" val="14213575"/>
              </p:ext>
            </p:extLst>
          </p:nvPr>
        </p:nvGraphicFramePr>
        <p:xfrm>
          <a:off x="868680" y="2276872"/>
          <a:ext cx="3703320" cy="3468135"/>
        </p:xfrm>
        <a:graphic>
          <a:graphicData uri="http://schemas.openxmlformats.org/drawingml/2006/table">
            <a:tbl>
              <a:tblPr firstCol="1" bandRow="1">
                <a:tableStyleId>{5C22544A-7EE6-4342-B048-85BDC9FD1C3A}</a:tableStyleId>
              </a:tblPr>
              <a:tblGrid>
                <a:gridCol w="378975">
                  <a:extLst>
                    <a:ext uri="{9D8B030D-6E8A-4147-A177-3AD203B41FA5}">
                      <a16:colId xmlns:a16="http://schemas.microsoft.com/office/drawing/2014/main" val="2025817071"/>
                    </a:ext>
                  </a:extLst>
                </a:gridCol>
                <a:gridCol w="3324345">
                  <a:extLst>
                    <a:ext uri="{9D8B030D-6E8A-4147-A177-3AD203B41FA5}">
                      <a16:colId xmlns:a16="http://schemas.microsoft.com/office/drawing/2014/main" val="2006415365"/>
                    </a:ext>
                  </a:extLst>
                </a:gridCol>
              </a:tblGrid>
              <a:tr h="639385">
                <a:tc>
                  <a:txBody>
                    <a:bodyPr/>
                    <a:lstStyle/>
                    <a:p>
                      <a:pPr algn="ctr">
                        <a:lnSpc>
                          <a:spcPct val="115000"/>
                        </a:lnSpc>
                        <a:spcAft>
                          <a:spcPts val="1000"/>
                        </a:spcAft>
                      </a:pPr>
                      <a:r>
                        <a:rPr lang="en-US" sz="1600" dirty="0">
                          <a:effectLst/>
                        </a:rPr>
                        <a:t>1</a:t>
                      </a:r>
                      <a:endParaRPr lang="en-PK" sz="1400" dirty="0">
                        <a:effectLst/>
                        <a:latin typeface="Calibri" panose="020F0502020204030204" pitchFamily="34" charset="0"/>
                        <a:ea typeface="Calibri" panose="020F0502020204030204" pitchFamily="34" charset="0"/>
                      </a:endParaRPr>
                    </a:p>
                  </a:txBody>
                  <a:tcPr marL="39564" marR="39564" marT="0" marB="0"/>
                </a:tc>
                <a:tc>
                  <a:txBody>
                    <a:bodyPr/>
                    <a:lstStyle/>
                    <a:p>
                      <a:pPr algn="just">
                        <a:lnSpc>
                          <a:spcPct val="115000"/>
                        </a:lnSpc>
                        <a:spcAft>
                          <a:spcPts val="1000"/>
                        </a:spcAft>
                      </a:pPr>
                      <a:r>
                        <a:rPr lang="en-US" sz="1600" dirty="0">
                          <a:effectLst/>
                        </a:rPr>
                        <a:t>Introduction to Data Structures and Algorithms</a:t>
                      </a:r>
                      <a:endParaRPr lang="en-PK" sz="1400" dirty="0">
                        <a:effectLst/>
                        <a:latin typeface="Calibri" panose="020F0502020204030204" pitchFamily="34" charset="0"/>
                        <a:ea typeface="Calibri" panose="020F0502020204030204" pitchFamily="34" charset="0"/>
                      </a:endParaRPr>
                    </a:p>
                  </a:txBody>
                  <a:tcPr marL="39564" marR="39564" marT="0" marB="0"/>
                </a:tc>
                <a:extLst>
                  <a:ext uri="{0D108BD9-81ED-4DB2-BD59-A6C34878D82A}">
                    <a16:rowId xmlns:a16="http://schemas.microsoft.com/office/drawing/2014/main" val="3372140877"/>
                  </a:ext>
                </a:extLst>
              </a:tr>
              <a:tr h="309996">
                <a:tc>
                  <a:txBody>
                    <a:bodyPr/>
                    <a:lstStyle/>
                    <a:p>
                      <a:pPr algn="ctr">
                        <a:lnSpc>
                          <a:spcPct val="115000"/>
                        </a:lnSpc>
                        <a:spcAft>
                          <a:spcPts val="1000"/>
                        </a:spcAft>
                      </a:pPr>
                      <a:r>
                        <a:rPr lang="en-US" sz="1600">
                          <a:effectLst/>
                        </a:rPr>
                        <a:t>2</a:t>
                      </a:r>
                      <a:endParaRPr lang="en-PK" sz="1400">
                        <a:effectLst/>
                        <a:latin typeface="Calibri" panose="020F0502020204030204" pitchFamily="34" charset="0"/>
                        <a:ea typeface="Calibri" panose="020F0502020204030204" pitchFamily="34" charset="0"/>
                      </a:endParaRPr>
                    </a:p>
                  </a:txBody>
                  <a:tcPr marL="39564" marR="39564" marT="0" marB="0"/>
                </a:tc>
                <a:tc>
                  <a:txBody>
                    <a:bodyPr/>
                    <a:lstStyle/>
                    <a:p>
                      <a:pPr algn="just">
                        <a:lnSpc>
                          <a:spcPct val="115000"/>
                        </a:lnSpc>
                        <a:spcAft>
                          <a:spcPts val="1000"/>
                        </a:spcAft>
                      </a:pPr>
                      <a:r>
                        <a:rPr lang="en-US" sz="1600" dirty="0">
                          <a:effectLst/>
                        </a:rPr>
                        <a:t>Array, Linked List, Singly Linked List</a:t>
                      </a:r>
                      <a:endParaRPr lang="en-PK" sz="1400" dirty="0">
                        <a:effectLst/>
                        <a:latin typeface="Calibri" panose="020F0502020204030204" pitchFamily="34" charset="0"/>
                        <a:ea typeface="Calibri" panose="020F0502020204030204" pitchFamily="34" charset="0"/>
                      </a:endParaRPr>
                    </a:p>
                  </a:txBody>
                  <a:tcPr marL="39564" marR="39564" marT="0" marB="0"/>
                </a:tc>
                <a:extLst>
                  <a:ext uri="{0D108BD9-81ED-4DB2-BD59-A6C34878D82A}">
                    <a16:rowId xmlns:a16="http://schemas.microsoft.com/office/drawing/2014/main" val="53447231"/>
                  </a:ext>
                </a:extLst>
              </a:tr>
              <a:tr h="309996">
                <a:tc>
                  <a:txBody>
                    <a:bodyPr/>
                    <a:lstStyle/>
                    <a:p>
                      <a:pPr algn="ctr">
                        <a:lnSpc>
                          <a:spcPct val="115000"/>
                        </a:lnSpc>
                        <a:spcAft>
                          <a:spcPts val="1000"/>
                        </a:spcAft>
                      </a:pPr>
                      <a:r>
                        <a:rPr lang="en-US" sz="1600">
                          <a:effectLst/>
                        </a:rPr>
                        <a:t>3</a:t>
                      </a:r>
                      <a:endParaRPr lang="en-PK" sz="1400">
                        <a:effectLst/>
                        <a:latin typeface="Calibri" panose="020F0502020204030204" pitchFamily="34" charset="0"/>
                        <a:ea typeface="Calibri" panose="020F0502020204030204" pitchFamily="34" charset="0"/>
                      </a:endParaRPr>
                    </a:p>
                  </a:txBody>
                  <a:tcPr marL="39564" marR="39564" marT="0" marB="0"/>
                </a:tc>
                <a:tc>
                  <a:txBody>
                    <a:bodyPr/>
                    <a:lstStyle/>
                    <a:p>
                      <a:pPr algn="just">
                        <a:lnSpc>
                          <a:spcPct val="115000"/>
                        </a:lnSpc>
                        <a:spcAft>
                          <a:spcPts val="1000"/>
                        </a:spcAft>
                      </a:pPr>
                      <a:r>
                        <a:rPr lang="en-US" sz="1600" dirty="0">
                          <a:effectLst/>
                        </a:rPr>
                        <a:t>Doubly Linked List, Circular Linked List</a:t>
                      </a:r>
                      <a:endParaRPr lang="en-PK" sz="1400" dirty="0">
                        <a:effectLst/>
                        <a:latin typeface="Calibri" panose="020F0502020204030204" pitchFamily="34" charset="0"/>
                        <a:ea typeface="Calibri" panose="020F0502020204030204" pitchFamily="34" charset="0"/>
                      </a:endParaRPr>
                    </a:p>
                  </a:txBody>
                  <a:tcPr marL="39564" marR="39564" marT="0" marB="0"/>
                </a:tc>
                <a:extLst>
                  <a:ext uri="{0D108BD9-81ED-4DB2-BD59-A6C34878D82A}">
                    <a16:rowId xmlns:a16="http://schemas.microsoft.com/office/drawing/2014/main" val="1770681971"/>
                  </a:ext>
                </a:extLst>
              </a:tr>
              <a:tr h="309996">
                <a:tc>
                  <a:txBody>
                    <a:bodyPr/>
                    <a:lstStyle/>
                    <a:p>
                      <a:pPr algn="ctr">
                        <a:lnSpc>
                          <a:spcPct val="115000"/>
                        </a:lnSpc>
                        <a:spcAft>
                          <a:spcPts val="1000"/>
                        </a:spcAft>
                      </a:pPr>
                      <a:r>
                        <a:rPr lang="en-US" sz="1600">
                          <a:effectLst/>
                        </a:rPr>
                        <a:t>4</a:t>
                      </a:r>
                      <a:endParaRPr lang="en-PK" sz="1400">
                        <a:effectLst/>
                        <a:latin typeface="Calibri" panose="020F0502020204030204" pitchFamily="34" charset="0"/>
                        <a:ea typeface="Calibri" panose="020F0502020204030204" pitchFamily="34" charset="0"/>
                      </a:endParaRPr>
                    </a:p>
                  </a:txBody>
                  <a:tcPr marL="39564" marR="39564" marT="0" marB="0"/>
                </a:tc>
                <a:tc>
                  <a:txBody>
                    <a:bodyPr/>
                    <a:lstStyle/>
                    <a:p>
                      <a:pPr algn="just">
                        <a:lnSpc>
                          <a:spcPct val="115000"/>
                        </a:lnSpc>
                        <a:spcAft>
                          <a:spcPts val="1000"/>
                        </a:spcAft>
                      </a:pPr>
                      <a:r>
                        <a:rPr lang="en-US" sz="1600" dirty="0">
                          <a:effectLst/>
                        </a:rPr>
                        <a:t>Stacks, Queue, Priority Queue</a:t>
                      </a:r>
                      <a:endParaRPr lang="en-PK" sz="1400" dirty="0">
                        <a:effectLst/>
                        <a:latin typeface="Calibri" panose="020F0502020204030204" pitchFamily="34" charset="0"/>
                        <a:ea typeface="Calibri" panose="020F0502020204030204" pitchFamily="34" charset="0"/>
                      </a:endParaRPr>
                    </a:p>
                  </a:txBody>
                  <a:tcPr marL="39564" marR="39564" marT="0" marB="0"/>
                </a:tc>
                <a:extLst>
                  <a:ext uri="{0D108BD9-81ED-4DB2-BD59-A6C34878D82A}">
                    <a16:rowId xmlns:a16="http://schemas.microsoft.com/office/drawing/2014/main" val="3357729215"/>
                  </a:ext>
                </a:extLst>
              </a:tr>
              <a:tr h="639385">
                <a:tc>
                  <a:txBody>
                    <a:bodyPr/>
                    <a:lstStyle/>
                    <a:p>
                      <a:pPr algn="ctr">
                        <a:lnSpc>
                          <a:spcPct val="115000"/>
                        </a:lnSpc>
                        <a:spcAft>
                          <a:spcPts val="1000"/>
                        </a:spcAft>
                      </a:pPr>
                      <a:r>
                        <a:rPr lang="en-US" sz="1600">
                          <a:effectLst/>
                        </a:rPr>
                        <a:t>5</a:t>
                      </a:r>
                      <a:endParaRPr lang="en-PK" sz="1400">
                        <a:effectLst/>
                        <a:latin typeface="Calibri" panose="020F0502020204030204" pitchFamily="34" charset="0"/>
                        <a:ea typeface="Calibri" panose="020F0502020204030204" pitchFamily="34" charset="0"/>
                      </a:endParaRPr>
                    </a:p>
                  </a:txBody>
                  <a:tcPr marL="39564" marR="39564" marT="0" marB="0"/>
                </a:tc>
                <a:tc>
                  <a:txBody>
                    <a:bodyPr/>
                    <a:lstStyle/>
                    <a:p>
                      <a:pPr>
                        <a:lnSpc>
                          <a:spcPct val="115000"/>
                        </a:lnSpc>
                        <a:spcAft>
                          <a:spcPts val="1000"/>
                        </a:spcAft>
                        <a:tabLst>
                          <a:tab pos="457200" algn="l"/>
                        </a:tabLst>
                      </a:pPr>
                      <a:r>
                        <a:rPr lang="en-US" sz="1600" dirty="0">
                          <a:effectLst/>
                        </a:rPr>
                        <a:t>Introduction to Trees, Binary Search Trees</a:t>
                      </a:r>
                      <a:endParaRPr lang="en-PK" sz="1400" dirty="0">
                        <a:effectLst/>
                        <a:latin typeface="Calibri" panose="020F0502020204030204" pitchFamily="34" charset="0"/>
                        <a:ea typeface="Calibri" panose="020F0502020204030204" pitchFamily="34" charset="0"/>
                      </a:endParaRPr>
                    </a:p>
                  </a:txBody>
                  <a:tcPr marL="39564" marR="39564" marT="0" marB="0"/>
                </a:tc>
                <a:extLst>
                  <a:ext uri="{0D108BD9-81ED-4DB2-BD59-A6C34878D82A}">
                    <a16:rowId xmlns:a16="http://schemas.microsoft.com/office/drawing/2014/main" val="2789146396"/>
                  </a:ext>
                </a:extLst>
              </a:tr>
              <a:tr h="639385">
                <a:tc>
                  <a:txBody>
                    <a:bodyPr/>
                    <a:lstStyle/>
                    <a:p>
                      <a:pPr algn="ctr">
                        <a:lnSpc>
                          <a:spcPct val="115000"/>
                        </a:lnSpc>
                        <a:spcAft>
                          <a:spcPts val="1000"/>
                        </a:spcAft>
                      </a:pPr>
                      <a:r>
                        <a:rPr lang="en-US" sz="1600">
                          <a:effectLst/>
                        </a:rPr>
                        <a:t>6</a:t>
                      </a:r>
                      <a:endParaRPr lang="en-PK" sz="1400">
                        <a:effectLst/>
                        <a:latin typeface="Calibri" panose="020F0502020204030204" pitchFamily="34" charset="0"/>
                        <a:ea typeface="Calibri" panose="020F0502020204030204" pitchFamily="34" charset="0"/>
                      </a:endParaRPr>
                    </a:p>
                  </a:txBody>
                  <a:tcPr marL="39564" marR="39564" marT="0" marB="0"/>
                </a:tc>
                <a:tc>
                  <a:txBody>
                    <a:bodyPr/>
                    <a:lstStyle/>
                    <a:p>
                      <a:pPr>
                        <a:lnSpc>
                          <a:spcPct val="115000"/>
                        </a:lnSpc>
                        <a:spcAft>
                          <a:spcPts val="1000"/>
                        </a:spcAft>
                      </a:pPr>
                      <a:r>
                        <a:rPr lang="en-US" sz="1600" dirty="0">
                          <a:effectLst/>
                        </a:rPr>
                        <a:t>Binary Search Tree Operations and Traversal</a:t>
                      </a:r>
                      <a:endParaRPr lang="en-PK" sz="1400" dirty="0">
                        <a:effectLst/>
                        <a:latin typeface="Calibri" panose="020F0502020204030204" pitchFamily="34" charset="0"/>
                        <a:ea typeface="Calibri" panose="020F0502020204030204" pitchFamily="34" charset="0"/>
                      </a:endParaRPr>
                    </a:p>
                  </a:txBody>
                  <a:tcPr marL="39564" marR="39564" marT="0" marB="0"/>
                </a:tc>
                <a:extLst>
                  <a:ext uri="{0D108BD9-81ED-4DB2-BD59-A6C34878D82A}">
                    <a16:rowId xmlns:a16="http://schemas.microsoft.com/office/drawing/2014/main" val="4057049385"/>
                  </a:ext>
                </a:extLst>
              </a:tr>
              <a:tr h="309996">
                <a:tc>
                  <a:txBody>
                    <a:bodyPr/>
                    <a:lstStyle/>
                    <a:p>
                      <a:pPr algn="ctr">
                        <a:lnSpc>
                          <a:spcPct val="115000"/>
                        </a:lnSpc>
                        <a:spcAft>
                          <a:spcPts val="1000"/>
                        </a:spcAft>
                      </a:pPr>
                      <a:r>
                        <a:rPr lang="en-US" sz="1600">
                          <a:effectLst/>
                        </a:rPr>
                        <a:t>7</a:t>
                      </a:r>
                      <a:endParaRPr lang="en-PK" sz="1400">
                        <a:effectLst/>
                        <a:latin typeface="Calibri" panose="020F0502020204030204" pitchFamily="34" charset="0"/>
                        <a:ea typeface="Calibri" panose="020F0502020204030204" pitchFamily="34" charset="0"/>
                      </a:endParaRPr>
                    </a:p>
                  </a:txBody>
                  <a:tcPr marL="39564" marR="39564" marT="0" marB="0"/>
                </a:tc>
                <a:tc>
                  <a:txBody>
                    <a:bodyPr/>
                    <a:lstStyle/>
                    <a:p>
                      <a:pPr>
                        <a:lnSpc>
                          <a:spcPct val="115000"/>
                        </a:lnSpc>
                        <a:spcAft>
                          <a:spcPts val="1000"/>
                        </a:spcAft>
                      </a:pPr>
                      <a:r>
                        <a:rPr lang="en-US" sz="1600" dirty="0">
                          <a:effectLst/>
                        </a:rPr>
                        <a:t>AVL Trees</a:t>
                      </a:r>
                      <a:endParaRPr lang="en-PK" sz="1400" dirty="0">
                        <a:effectLst/>
                        <a:latin typeface="Calibri" panose="020F0502020204030204" pitchFamily="34" charset="0"/>
                        <a:ea typeface="Calibri" panose="020F0502020204030204" pitchFamily="34" charset="0"/>
                      </a:endParaRPr>
                    </a:p>
                  </a:txBody>
                  <a:tcPr marL="39564" marR="39564" marT="0" marB="0"/>
                </a:tc>
                <a:extLst>
                  <a:ext uri="{0D108BD9-81ED-4DB2-BD59-A6C34878D82A}">
                    <a16:rowId xmlns:a16="http://schemas.microsoft.com/office/drawing/2014/main" val="930342590"/>
                  </a:ext>
                </a:extLst>
              </a:tr>
              <a:tr h="309996">
                <a:tc>
                  <a:txBody>
                    <a:bodyPr/>
                    <a:lstStyle/>
                    <a:p>
                      <a:pPr algn="ctr">
                        <a:lnSpc>
                          <a:spcPct val="115000"/>
                        </a:lnSpc>
                        <a:spcAft>
                          <a:spcPts val="1000"/>
                        </a:spcAft>
                      </a:pPr>
                      <a:r>
                        <a:rPr lang="en-US" sz="1600">
                          <a:effectLst/>
                        </a:rPr>
                        <a:t>8</a:t>
                      </a:r>
                      <a:endParaRPr lang="en-PK" sz="1400">
                        <a:effectLst/>
                        <a:latin typeface="Calibri" panose="020F0502020204030204" pitchFamily="34" charset="0"/>
                        <a:ea typeface="Calibri" panose="020F0502020204030204" pitchFamily="34" charset="0"/>
                      </a:endParaRPr>
                    </a:p>
                  </a:txBody>
                  <a:tcPr marL="39564" marR="39564" marT="0" marB="0"/>
                </a:tc>
                <a:tc>
                  <a:txBody>
                    <a:bodyPr/>
                    <a:lstStyle/>
                    <a:p>
                      <a:pPr>
                        <a:lnSpc>
                          <a:spcPct val="115000"/>
                        </a:lnSpc>
                        <a:spcAft>
                          <a:spcPts val="1000"/>
                        </a:spcAft>
                      </a:pPr>
                      <a:r>
                        <a:rPr lang="en-US" sz="1600" dirty="0">
                          <a:effectLst/>
                        </a:rPr>
                        <a:t>Binary Heaps</a:t>
                      </a:r>
                      <a:endParaRPr lang="en-PK" sz="1400" dirty="0">
                        <a:effectLst/>
                        <a:latin typeface="Calibri" panose="020F0502020204030204" pitchFamily="34" charset="0"/>
                        <a:ea typeface="Calibri" panose="020F0502020204030204" pitchFamily="34" charset="0"/>
                      </a:endParaRPr>
                    </a:p>
                  </a:txBody>
                  <a:tcPr marL="39564" marR="39564" marT="0" marB="0"/>
                </a:tc>
                <a:extLst>
                  <a:ext uri="{0D108BD9-81ED-4DB2-BD59-A6C34878D82A}">
                    <a16:rowId xmlns:a16="http://schemas.microsoft.com/office/drawing/2014/main" val="634448509"/>
                  </a:ext>
                </a:extLst>
              </a:tr>
            </a:tbl>
          </a:graphicData>
        </a:graphic>
      </p:graphicFrame>
      <p:sp>
        <p:nvSpPr>
          <p:cNvPr id="6" name="Text Placeholder 5"/>
          <p:cNvSpPr>
            <a:spLocks noGrp="1"/>
          </p:cNvSpPr>
          <p:nvPr>
            <p:ph type="body" sz="quarter" idx="3"/>
          </p:nvPr>
        </p:nvSpPr>
        <p:spPr>
          <a:xfrm>
            <a:off x="4728502" y="1762464"/>
            <a:ext cx="3703320" cy="430820"/>
          </a:xfrm>
          <a:ln>
            <a:solidFill>
              <a:schemeClr val="tx1"/>
            </a:solidFill>
          </a:ln>
        </p:spPr>
        <p:txBody>
          <a:bodyPr/>
          <a:lstStyle/>
          <a:p>
            <a:r>
              <a:rPr lang="en-US" dirty="0"/>
              <a:t>After Mid-term</a:t>
            </a:r>
          </a:p>
        </p:txBody>
      </p:sp>
      <p:sp>
        <p:nvSpPr>
          <p:cNvPr id="5" name="Slide Number Placeholder 4"/>
          <p:cNvSpPr>
            <a:spLocks noGrp="1"/>
          </p:cNvSpPr>
          <p:nvPr>
            <p:ph type="sldNum" sz="quarter" idx="12"/>
          </p:nvPr>
        </p:nvSpPr>
        <p:spPr>
          <a:xfrm>
            <a:off x="7471381" y="6267507"/>
            <a:ext cx="984019" cy="365125"/>
          </a:xfrm>
        </p:spPr>
        <p:txBody>
          <a:bodyPr/>
          <a:lstStyle/>
          <a:p>
            <a:fld id="{D55C85C4-B977-4429-87D6-E045F5388D1E}" type="slidenum">
              <a:rPr lang="en-US" smtClean="0"/>
              <a:pPr/>
              <a:t>7</a:t>
            </a:fld>
            <a:endParaRPr lang="en-US"/>
          </a:p>
        </p:txBody>
      </p:sp>
      <p:graphicFrame>
        <p:nvGraphicFramePr>
          <p:cNvPr id="12" name="Table 11">
            <a:extLst>
              <a:ext uri="{FF2B5EF4-FFF2-40B4-BE49-F238E27FC236}">
                <a16:creationId xmlns:a16="http://schemas.microsoft.com/office/drawing/2014/main" id="{4BDAF0E6-25EA-87B4-C3D1-B05AE76DD717}"/>
              </a:ext>
            </a:extLst>
          </p:cNvPr>
          <p:cNvGraphicFramePr>
            <a:graphicFrameLocks noGrp="1"/>
          </p:cNvGraphicFramePr>
          <p:nvPr>
            <p:extLst>
              <p:ext uri="{D42A27DB-BD31-4B8C-83A1-F6EECF244321}">
                <p14:modId xmlns:p14="http://schemas.microsoft.com/office/powerpoint/2010/main" val="2995726874"/>
              </p:ext>
            </p:extLst>
          </p:nvPr>
        </p:nvGraphicFramePr>
        <p:xfrm>
          <a:off x="4722711" y="2276875"/>
          <a:ext cx="3703320" cy="3468132"/>
        </p:xfrm>
        <a:graphic>
          <a:graphicData uri="http://schemas.openxmlformats.org/drawingml/2006/table">
            <a:tbl>
              <a:tblPr firstCol="1" bandRow="1">
                <a:tableStyleId>{5C22544A-7EE6-4342-B048-85BDC9FD1C3A}</a:tableStyleId>
              </a:tblPr>
              <a:tblGrid>
                <a:gridCol w="378976">
                  <a:extLst>
                    <a:ext uri="{9D8B030D-6E8A-4147-A177-3AD203B41FA5}">
                      <a16:colId xmlns:a16="http://schemas.microsoft.com/office/drawing/2014/main" val="2744826839"/>
                    </a:ext>
                  </a:extLst>
                </a:gridCol>
                <a:gridCol w="3324344">
                  <a:extLst>
                    <a:ext uri="{9D8B030D-6E8A-4147-A177-3AD203B41FA5}">
                      <a16:colId xmlns:a16="http://schemas.microsoft.com/office/drawing/2014/main" val="3764182505"/>
                    </a:ext>
                  </a:extLst>
                </a:gridCol>
              </a:tblGrid>
              <a:tr h="382702">
                <a:tc>
                  <a:txBody>
                    <a:bodyPr/>
                    <a:lstStyle/>
                    <a:p>
                      <a:pPr algn="ctr">
                        <a:lnSpc>
                          <a:spcPct val="115000"/>
                        </a:lnSpc>
                        <a:spcAft>
                          <a:spcPts val="1000"/>
                        </a:spcAft>
                      </a:pPr>
                      <a:r>
                        <a:rPr lang="en-US" sz="1600">
                          <a:effectLst/>
                        </a:rPr>
                        <a:t>10</a:t>
                      </a:r>
                      <a:endParaRPr lang="en-PK" sz="14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n-US" sz="1600" dirty="0">
                          <a:effectLst/>
                        </a:rPr>
                        <a:t>Sorting Algorithms I</a:t>
                      </a:r>
                      <a:endParaRPr lang="en-PK" sz="14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316069174"/>
                  </a:ext>
                </a:extLst>
              </a:tr>
              <a:tr h="382702">
                <a:tc>
                  <a:txBody>
                    <a:bodyPr/>
                    <a:lstStyle/>
                    <a:p>
                      <a:pPr algn="ctr">
                        <a:lnSpc>
                          <a:spcPct val="115000"/>
                        </a:lnSpc>
                        <a:spcAft>
                          <a:spcPts val="1000"/>
                        </a:spcAft>
                      </a:pPr>
                      <a:r>
                        <a:rPr lang="en-US" sz="1600">
                          <a:effectLst/>
                        </a:rPr>
                        <a:t>11</a:t>
                      </a:r>
                      <a:endParaRPr lang="en-PK" sz="14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n-US" sz="1600">
                          <a:effectLst/>
                        </a:rPr>
                        <a:t>Sorting Algorithms II</a:t>
                      </a:r>
                      <a:endParaRPr lang="en-PK" sz="14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832661776"/>
                  </a:ext>
                </a:extLst>
              </a:tr>
              <a:tr h="382702">
                <a:tc>
                  <a:txBody>
                    <a:bodyPr/>
                    <a:lstStyle/>
                    <a:p>
                      <a:pPr algn="ctr">
                        <a:lnSpc>
                          <a:spcPct val="115000"/>
                        </a:lnSpc>
                        <a:spcAft>
                          <a:spcPts val="1000"/>
                        </a:spcAft>
                      </a:pPr>
                      <a:r>
                        <a:rPr lang="en-US" sz="1600">
                          <a:effectLst/>
                        </a:rPr>
                        <a:t>12</a:t>
                      </a:r>
                      <a:endParaRPr lang="en-PK" sz="14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n-US" sz="1600" dirty="0">
                          <a:effectLst/>
                        </a:rPr>
                        <a:t>Introduction to Graphs </a:t>
                      </a:r>
                      <a:endParaRPr lang="en-PK" sz="14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087133105"/>
                  </a:ext>
                </a:extLst>
              </a:tr>
              <a:tr h="382702">
                <a:tc>
                  <a:txBody>
                    <a:bodyPr/>
                    <a:lstStyle/>
                    <a:p>
                      <a:pPr algn="ctr">
                        <a:lnSpc>
                          <a:spcPct val="115000"/>
                        </a:lnSpc>
                        <a:spcAft>
                          <a:spcPts val="1000"/>
                        </a:spcAft>
                      </a:pPr>
                      <a:r>
                        <a:rPr lang="en-US" sz="1600">
                          <a:effectLst/>
                        </a:rPr>
                        <a:t>13</a:t>
                      </a:r>
                      <a:endParaRPr lang="en-PK" sz="14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n-US" sz="1600">
                          <a:effectLst/>
                        </a:rPr>
                        <a:t>Search Operations</a:t>
                      </a:r>
                      <a:endParaRPr lang="en-PK" sz="14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451606193"/>
                  </a:ext>
                </a:extLst>
              </a:tr>
              <a:tr h="382702">
                <a:tc>
                  <a:txBody>
                    <a:bodyPr/>
                    <a:lstStyle/>
                    <a:p>
                      <a:pPr algn="ctr">
                        <a:lnSpc>
                          <a:spcPct val="115000"/>
                        </a:lnSpc>
                        <a:spcAft>
                          <a:spcPts val="1000"/>
                        </a:spcAft>
                      </a:pPr>
                      <a:r>
                        <a:rPr lang="en-US" sz="1600">
                          <a:effectLst/>
                        </a:rPr>
                        <a:t>14</a:t>
                      </a:r>
                      <a:endParaRPr lang="en-PK" sz="14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n-US" sz="1600">
                          <a:effectLst/>
                        </a:rPr>
                        <a:t>Hash Tables</a:t>
                      </a:r>
                      <a:endParaRPr lang="en-PK" sz="14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723260482"/>
                  </a:ext>
                </a:extLst>
              </a:tr>
              <a:tr h="382702">
                <a:tc>
                  <a:txBody>
                    <a:bodyPr/>
                    <a:lstStyle/>
                    <a:p>
                      <a:pPr algn="ctr">
                        <a:lnSpc>
                          <a:spcPct val="115000"/>
                        </a:lnSpc>
                        <a:spcAft>
                          <a:spcPts val="1000"/>
                        </a:spcAft>
                      </a:pPr>
                      <a:r>
                        <a:rPr lang="en-US" sz="1600">
                          <a:effectLst/>
                        </a:rPr>
                        <a:t>15</a:t>
                      </a:r>
                      <a:endParaRPr lang="en-PK" sz="14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n-US" sz="1600" dirty="0">
                          <a:effectLst/>
                        </a:rPr>
                        <a:t>Recursion</a:t>
                      </a:r>
                      <a:endParaRPr lang="en-PK" sz="14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636452383"/>
                  </a:ext>
                </a:extLst>
              </a:tr>
              <a:tr h="382702">
                <a:tc>
                  <a:txBody>
                    <a:bodyPr/>
                    <a:lstStyle/>
                    <a:p>
                      <a:pPr algn="ctr">
                        <a:lnSpc>
                          <a:spcPct val="115000"/>
                        </a:lnSpc>
                        <a:spcAft>
                          <a:spcPts val="1000"/>
                        </a:spcAft>
                      </a:pPr>
                      <a:r>
                        <a:rPr lang="en-US" sz="1600">
                          <a:effectLst/>
                        </a:rPr>
                        <a:t>16</a:t>
                      </a:r>
                      <a:endParaRPr lang="en-PK" sz="14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tabLst>
                          <a:tab pos="457200" algn="l"/>
                        </a:tabLst>
                      </a:pPr>
                      <a:r>
                        <a:rPr lang="en-US" sz="1600">
                          <a:effectLst/>
                        </a:rPr>
                        <a:t>Spanning Trees, Shortest Paths</a:t>
                      </a:r>
                      <a:endParaRPr lang="en-PK" sz="14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097071758"/>
                  </a:ext>
                </a:extLst>
              </a:tr>
              <a:tr h="789218">
                <a:tc>
                  <a:txBody>
                    <a:bodyPr/>
                    <a:lstStyle/>
                    <a:p>
                      <a:pPr algn="ctr">
                        <a:lnSpc>
                          <a:spcPct val="115000"/>
                        </a:lnSpc>
                        <a:spcAft>
                          <a:spcPts val="1000"/>
                        </a:spcAft>
                      </a:pPr>
                      <a:r>
                        <a:rPr lang="en-US" sz="1600">
                          <a:effectLst/>
                        </a:rPr>
                        <a:t>17</a:t>
                      </a:r>
                      <a:endParaRPr lang="en-PK" sz="140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15000"/>
                        </a:lnSpc>
                        <a:spcAft>
                          <a:spcPts val="1000"/>
                        </a:spcAft>
                        <a:tabLst>
                          <a:tab pos="457200" algn="l"/>
                        </a:tabLst>
                      </a:pPr>
                      <a:r>
                        <a:rPr lang="en-US" sz="1600" dirty="0">
                          <a:effectLst/>
                        </a:rPr>
                        <a:t>Concept in Running Time Complexity, Function Growth</a:t>
                      </a:r>
                      <a:endParaRPr lang="en-PK" sz="14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96952431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Semester Project Deadlines </a:t>
            </a:r>
          </a:p>
        </p:txBody>
      </p:sp>
      <p:sp>
        <p:nvSpPr>
          <p:cNvPr id="9" name="Content Placeholder 8"/>
          <p:cNvSpPr>
            <a:spLocks noGrp="1"/>
          </p:cNvSpPr>
          <p:nvPr>
            <p:ph idx="1"/>
          </p:nvPr>
        </p:nvSpPr>
        <p:spPr>
          <a:xfrm>
            <a:off x="899592" y="1845734"/>
            <a:ext cx="7467168" cy="4023360"/>
          </a:xfrm>
        </p:spPr>
        <p:txBody>
          <a:bodyPr/>
          <a:lstStyle/>
          <a:p>
            <a:r>
              <a:rPr lang="en-US" dirty="0"/>
              <a:t>Project Proposal Submission:</a:t>
            </a:r>
          </a:p>
          <a:p>
            <a:pPr lvl="1"/>
            <a:r>
              <a:rPr lang="en-US" dirty="0"/>
              <a:t>Week 8</a:t>
            </a:r>
          </a:p>
          <a:p>
            <a:r>
              <a:rPr lang="en-US" dirty="0"/>
              <a:t>Project Demo and Viva:</a:t>
            </a:r>
          </a:p>
          <a:p>
            <a:pPr lvl="1"/>
            <a:r>
              <a:rPr lang="en-US" dirty="0"/>
              <a:t>Week 15</a:t>
            </a:r>
          </a:p>
          <a:p>
            <a:pPr lvl="1"/>
            <a:endParaRPr lang="en-US" dirty="0"/>
          </a:p>
        </p:txBody>
      </p:sp>
      <p:sp>
        <p:nvSpPr>
          <p:cNvPr id="8" name="Slide Number Placeholder 7"/>
          <p:cNvSpPr>
            <a:spLocks noGrp="1"/>
          </p:cNvSpPr>
          <p:nvPr>
            <p:ph type="sldNum" sz="quarter" idx="12"/>
          </p:nvPr>
        </p:nvSpPr>
        <p:spPr/>
        <p:txBody>
          <a:bodyPr/>
          <a:lstStyle/>
          <a:p>
            <a:fld id="{D55C85C4-B977-4429-87D6-E045F5388D1E}" type="slidenum">
              <a:rPr lang="en-US" smtClean="0"/>
              <a:pPr/>
              <a:t>8</a:t>
            </a:fld>
            <a:endParaRPr lang="en-US"/>
          </a:p>
        </p:txBody>
      </p:sp>
      <p:pic>
        <p:nvPicPr>
          <p:cNvPr id="4098" name="Picture 2" descr="Image result for project deadli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2655568"/>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249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Grading policy</a:t>
            </a:r>
            <a:endParaRPr lang="en-US" dirty="0"/>
          </a:p>
        </p:txBody>
      </p:sp>
      <p:sp>
        <p:nvSpPr>
          <p:cNvPr id="5" name="Slide Number Placeholder 4"/>
          <p:cNvSpPr>
            <a:spLocks noGrp="1"/>
          </p:cNvSpPr>
          <p:nvPr>
            <p:ph type="sldNum" sz="quarter" idx="12"/>
          </p:nvPr>
        </p:nvSpPr>
        <p:spPr/>
        <p:txBody>
          <a:bodyPr/>
          <a:lstStyle/>
          <a:p>
            <a:fld id="{D55C85C4-B977-4429-87D6-E045F5388D1E}" type="slidenum">
              <a:rPr lang="en-US" smtClean="0"/>
              <a:pPr/>
              <a:t>9</a:t>
            </a:fld>
            <a:endParaRPr lang="en-US"/>
          </a:p>
        </p:txBody>
      </p:sp>
      <p:graphicFrame>
        <p:nvGraphicFramePr>
          <p:cNvPr id="4" name="Table 3">
            <a:extLst>
              <a:ext uri="{FF2B5EF4-FFF2-40B4-BE49-F238E27FC236}">
                <a16:creationId xmlns:a16="http://schemas.microsoft.com/office/drawing/2014/main" id="{28ECC352-DB74-6AF5-115E-32B62A9F81F6}"/>
              </a:ext>
            </a:extLst>
          </p:cNvPr>
          <p:cNvGraphicFramePr>
            <a:graphicFrameLocks noGrp="1"/>
          </p:cNvGraphicFramePr>
          <p:nvPr>
            <p:extLst>
              <p:ext uri="{D42A27DB-BD31-4B8C-83A1-F6EECF244321}">
                <p14:modId xmlns:p14="http://schemas.microsoft.com/office/powerpoint/2010/main" val="2249429631"/>
              </p:ext>
            </p:extLst>
          </p:nvPr>
        </p:nvGraphicFramePr>
        <p:xfrm>
          <a:off x="3419872" y="2147151"/>
          <a:ext cx="2304256" cy="936104"/>
        </p:xfrm>
        <a:graphic>
          <a:graphicData uri="http://schemas.openxmlformats.org/drawingml/2006/table">
            <a:tbl>
              <a:tblPr>
                <a:tableStyleId>{35758FB7-9AC5-4552-8A53-C91805E547FA}</a:tableStyleId>
              </a:tblPr>
              <a:tblGrid>
                <a:gridCol w="1152128">
                  <a:extLst>
                    <a:ext uri="{9D8B030D-6E8A-4147-A177-3AD203B41FA5}">
                      <a16:colId xmlns:a16="http://schemas.microsoft.com/office/drawing/2014/main" val="294314071"/>
                    </a:ext>
                  </a:extLst>
                </a:gridCol>
                <a:gridCol w="1152128">
                  <a:extLst>
                    <a:ext uri="{9D8B030D-6E8A-4147-A177-3AD203B41FA5}">
                      <a16:colId xmlns:a16="http://schemas.microsoft.com/office/drawing/2014/main" val="3973894784"/>
                    </a:ext>
                  </a:extLst>
                </a:gridCol>
              </a:tblGrid>
              <a:tr h="468052">
                <a:tc>
                  <a:txBody>
                    <a:bodyPr/>
                    <a:lstStyle/>
                    <a:p>
                      <a:pPr algn="ctr" fontAlgn="b"/>
                      <a:r>
                        <a:rPr lang="en-US" sz="1800" u="none" strike="noStrike">
                          <a:effectLst/>
                        </a:rPr>
                        <a:t>Theory</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PK" sz="1800" u="none" strike="noStrike">
                          <a:effectLst/>
                        </a:rPr>
                        <a:t>75%</a:t>
                      </a:r>
                      <a:endParaRPr lang="en-PK"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11751990"/>
                  </a:ext>
                </a:extLst>
              </a:tr>
              <a:tr h="468052">
                <a:tc>
                  <a:txBody>
                    <a:bodyPr/>
                    <a:lstStyle/>
                    <a:p>
                      <a:pPr algn="ctr" fontAlgn="b"/>
                      <a:r>
                        <a:rPr lang="en-US" sz="1800" u="none" strike="noStrike">
                          <a:effectLst/>
                        </a:rPr>
                        <a:t>Labs</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PK" sz="1800" u="none" strike="noStrike" dirty="0">
                          <a:effectLst/>
                        </a:rPr>
                        <a:t>25%</a:t>
                      </a:r>
                      <a:endParaRPr lang="en-P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08592213"/>
                  </a:ext>
                </a:extLst>
              </a:tr>
            </a:tbl>
          </a:graphicData>
        </a:graphic>
      </p:graphicFrame>
      <p:graphicFrame>
        <p:nvGraphicFramePr>
          <p:cNvPr id="6" name="Chart 5">
            <a:extLst>
              <a:ext uri="{FF2B5EF4-FFF2-40B4-BE49-F238E27FC236}">
                <a16:creationId xmlns:a16="http://schemas.microsoft.com/office/drawing/2014/main" id="{15D68E82-647C-C9DC-7071-77F5D44E1D21}"/>
              </a:ext>
            </a:extLst>
          </p:cNvPr>
          <p:cNvGraphicFramePr>
            <a:graphicFrameLocks/>
          </p:cNvGraphicFramePr>
          <p:nvPr>
            <p:extLst>
              <p:ext uri="{D42A27DB-BD31-4B8C-83A1-F6EECF244321}">
                <p14:modId xmlns:p14="http://schemas.microsoft.com/office/powerpoint/2010/main" val="3844012193"/>
              </p:ext>
            </p:extLst>
          </p:nvPr>
        </p:nvGraphicFramePr>
        <p:xfrm>
          <a:off x="4283968" y="3429000"/>
          <a:ext cx="4757210" cy="283230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8A5B7DF2-2ED6-4506-B59C-8AA791B7C256}"/>
              </a:ext>
            </a:extLst>
          </p:cNvPr>
          <p:cNvGraphicFramePr>
            <a:graphicFrameLocks/>
          </p:cNvGraphicFramePr>
          <p:nvPr>
            <p:extLst>
              <p:ext uri="{D42A27DB-BD31-4B8C-83A1-F6EECF244321}">
                <p14:modId xmlns:p14="http://schemas.microsoft.com/office/powerpoint/2010/main" val="3852821909"/>
              </p:ext>
            </p:extLst>
          </p:nvPr>
        </p:nvGraphicFramePr>
        <p:xfrm>
          <a:off x="-221468" y="3447470"/>
          <a:ext cx="4968552" cy="2813833"/>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10604</TotalTime>
  <Words>3386</Words>
  <Application>Microsoft Office PowerPoint</Application>
  <PresentationFormat>On-screen Show (4:3)</PresentationFormat>
  <Paragraphs>397</Paragraphs>
  <Slides>36</Slides>
  <Notes>10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36</vt:i4>
      </vt:variant>
    </vt:vector>
  </HeadingPairs>
  <TitlesOfParts>
    <vt:vector size="48" baseType="lpstr">
      <vt:lpstr>Arial</vt:lpstr>
      <vt:lpstr>Calibri</vt:lpstr>
      <vt:lpstr>Calibri Light</vt:lpstr>
      <vt:lpstr>Comic Sans MS</vt:lpstr>
      <vt:lpstr>Courier</vt:lpstr>
      <vt:lpstr>Courier New</vt:lpstr>
      <vt:lpstr>Mincho</vt:lpstr>
      <vt:lpstr>Söhne</vt:lpstr>
      <vt:lpstr>Symbol</vt:lpstr>
      <vt:lpstr>Times New Roman</vt:lpstr>
      <vt:lpstr>Custom Design</vt:lpstr>
      <vt:lpstr>Retrospect</vt:lpstr>
      <vt:lpstr>Introduction</vt:lpstr>
      <vt:lpstr>Instructor</vt:lpstr>
      <vt:lpstr>Course Information</vt:lpstr>
      <vt:lpstr>Course Aim</vt:lpstr>
      <vt:lpstr>Course objectives</vt:lpstr>
      <vt:lpstr>Expected Student Outcomes</vt:lpstr>
      <vt:lpstr>Course Outline</vt:lpstr>
      <vt:lpstr>Semester Project Deadlines </vt:lpstr>
      <vt:lpstr>Grading policy</vt:lpstr>
      <vt:lpstr>Reference Material</vt:lpstr>
      <vt:lpstr>PowerPoint Presentation</vt:lpstr>
      <vt:lpstr>Data Hierarchy</vt:lpstr>
      <vt:lpstr>Data structures …..What?</vt:lpstr>
      <vt:lpstr>PowerPoint Presentation</vt:lpstr>
      <vt:lpstr>Data structures…..Why?</vt:lpstr>
      <vt:lpstr>Time it took you to find a shirt …</vt:lpstr>
      <vt:lpstr>Find your friend in here……</vt:lpstr>
      <vt:lpstr>Where do Algorithms fit …???</vt:lpstr>
      <vt:lpstr>Data Structure and Algorithms - Relation</vt:lpstr>
      <vt:lpstr>Efficient Algorithm…???</vt:lpstr>
      <vt:lpstr>PowerPoint Presentation</vt:lpstr>
      <vt:lpstr>Appropriate Data Structure</vt:lpstr>
      <vt:lpstr>So As We Discussed Earlier….</vt:lpstr>
      <vt:lpstr>How We Will Approach Data Structures….</vt:lpstr>
      <vt:lpstr>Abstract Data Type (ADT)</vt:lpstr>
      <vt:lpstr>Example: Integer as an ADT</vt:lpstr>
      <vt:lpstr>Example: Array as an ADT</vt:lpstr>
      <vt:lpstr>ADT vs. Data Structure</vt:lpstr>
      <vt:lpstr>Operations on Arrays</vt:lpstr>
      <vt:lpstr>Sorting an Array</vt:lpstr>
      <vt:lpstr>Searching an Array</vt:lpstr>
      <vt:lpstr>Searching an Array</vt:lpstr>
      <vt:lpstr>Searching an Array</vt:lpstr>
      <vt:lpstr>Refresh earlier programming concepts</vt:lpstr>
      <vt:lpstr>What will it be like…….</vt:lpstr>
      <vt:lpstr>Take home message….</vt:lpstr>
    </vt:vector>
  </TitlesOfParts>
  <Company>paris5</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 Intro</dc:title>
  <dc:creator>imran</dc:creator>
  <cp:lastModifiedBy>Muhammad Umer</cp:lastModifiedBy>
  <cp:revision>363</cp:revision>
  <dcterms:created xsi:type="dcterms:W3CDTF">2011-08-25T14:44:44Z</dcterms:created>
  <dcterms:modified xsi:type="dcterms:W3CDTF">2024-02-08T10:16:51Z</dcterms:modified>
</cp:coreProperties>
</file>