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88"/>
  </p:notesMasterIdLst>
  <p:handoutMasterIdLst>
    <p:handoutMasterId r:id="rId89"/>
  </p:handoutMasterIdLst>
  <p:sldIdLst>
    <p:sldId id="435" r:id="rId2"/>
    <p:sldId id="436" r:id="rId3"/>
    <p:sldId id="437" r:id="rId4"/>
    <p:sldId id="438" r:id="rId5"/>
    <p:sldId id="439" r:id="rId6"/>
    <p:sldId id="440"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64" r:id="rId30"/>
    <p:sldId id="465" r:id="rId31"/>
    <p:sldId id="467" r:id="rId32"/>
    <p:sldId id="546" r:id="rId33"/>
    <p:sldId id="468" r:id="rId34"/>
    <p:sldId id="469" r:id="rId35"/>
    <p:sldId id="470" r:id="rId36"/>
    <p:sldId id="471" r:id="rId37"/>
    <p:sldId id="472" r:id="rId38"/>
    <p:sldId id="473" r:id="rId39"/>
    <p:sldId id="474" r:id="rId40"/>
    <p:sldId id="475" r:id="rId41"/>
    <p:sldId id="476" r:id="rId42"/>
    <p:sldId id="477" r:id="rId43"/>
    <p:sldId id="478" r:id="rId44"/>
    <p:sldId id="479" r:id="rId45"/>
    <p:sldId id="480" r:id="rId46"/>
    <p:sldId id="481" r:id="rId47"/>
    <p:sldId id="482" r:id="rId48"/>
    <p:sldId id="483" r:id="rId49"/>
    <p:sldId id="484" r:id="rId50"/>
    <p:sldId id="485" r:id="rId51"/>
    <p:sldId id="486" r:id="rId52"/>
    <p:sldId id="487" r:id="rId53"/>
    <p:sldId id="488" r:id="rId54"/>
    <p:sldId id="489" r:id="rId55"/>
    <p:sldId id="490" r:id="rId56"/>
    <p:sldId id="491" r:id="rId57"/>
    <p:sldId id="492" r:id="rId58"/>
    <p:sldId id="493" r:id="rId59"/>
    <p:sldId id="494" r:id="rId60"/>
    <p:sldId id="495" r:id="rId61"/>
    <p:sldId id="547" r:id="rId62"/>
    <p:sldId id="496" r:id="rId63"/>
    <p:sldId id="497" r:id="rId64"/>
    <p:sldId id="498" r:id="rId65"/>
    <p:sldId id="499" r:id="rId66"/>
    <p:sldId id="500" r:id="rId67"/>
    <p:sldId id="501" r:id="rId68"/>
    <p:sldId id="502" r:id="rId69"/>
    <p:sldId id="503" r:id="rId70"/>
    <p:sldId id="504" r:id="rId71"/>
    <p:sldId id="505" r:id="rId72"/>
    <p:sldId id="553" r:id="rId73"/>
    <p:sldId id="548" r:id="rId74"/>
    <p:sldId id="555" r:id="rId75"/>
    <p:sldId id="549" r:id="rId76"/>
    <p:sldId id="550" r:id="rId77"/>
    <p:sldId id="551" r:id="rId78"/>
    <p:sldId id="508" r:id="rId79"/>
    <p:sldId id="509" r:id="rId80"/>
    <p:sldId id="510" r:id="rId81"/>
    <p:sldId id="511" r:id="rId82"/>
    <p:sldId id="512" r:id="rId83"/>
    <p:sldId id="513" r:id="rId84"/>
    <p:sldId id="514" r:id="rId85"/>
    <p:sldId id="515" r:id="rId86"/>
    <p:sldId id="558" r:id="rId87"/>
  </p:sldIdLst>
  <p:sldSz cx="9144000" cy="6858000" type="screen4x3"/>
  <p:notesSz cx="6985000" cy="9271000"/>
  <p:defaultTextStyle>
    <a:defPPr>
      <a:defRPr lang="en-US"/>
    </a:defPPr>
    <a:lvl1pPr algn="l"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8D759-3C83-4237-B0F8-9EDED79E2FF2}" v="46" dt="2024-03-27T06:13:1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6" autoAdjust="0"/>
    <p:restoredTop sz="94660"/>
  </p:normalViewPr>
  <p:slideViewPr>
    <p:cSldViewPr snapToGrid="0">
      <p:cViewPr varScale="1">
        <p:scale>
          <a:sx n="111" d="100"/>
          <a:sy n="111" d="100"/>
        </p:scale>
        <p:origin x="19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0" d="100"/>
          <a:sy n="40" d="100"/>
        </p:scale>
        <p:origin x="-1308" y="-78"/>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tan  Khan" userId="bace0ed3-4e6a-491e-9e73-ed10f1a893a5" providerId="ADAL" clId="{A188D759-3C83-4237-B0F8-9EDED79E2FF2}"/>
    <pc:docChg chg="undo redo custSel addSld delSld modSld sldOrd">
      <pc:chgData name="Bostan  Khan" userId="bace0ed3-4e6a-491e-9e73-ed10f1a893a5" providerId="ADAL" clId="{A188D759-3C83-4237-B0F8-9EDED79E2FF2}" dt="2024-03-27T06:13:13.276" v="418"/>
      <pc:docMkLst>
        <pc:docMk/>
      </pc:docMkLst>
      <pc:sldChg chg="modSp mod">
        <pc:chgData name="Bostan  Khan" userId="bace0ed3-4e6a-491e-9e73-ed10f1a893a5" providerId="ADAL" clId="{A188D759-3C83-4237-B0F8-9EDED79E2FF2}" dt="2024-03-13T09:48:07.193" v="337" actId="20577"/>
        <pc:sldMkLst>
          <pc:docMk/>
          <pc:sldMk cId="3425530167" sldId="447"/>
        </pc:sldMkLst>
        <pc:spChg chg="mod">
          <ac:chgData name="Bostan  Khan" userId="bace0ed3-4e6a-491e-9e73-ed10f1a893a5" providerId="ADAL" clId="{A188D759-3C83-4237-B0F8-9EDED79E2FF2}" dt="2024-03-13T09:48:07.193" v="337" actId="20577"/>
          <ac:spMkLst>
            <pc:docMk/>
            <pc:sldMk cId="3425530167" sldId="447"/>
            <ac:spMk id="12291" creationId="{00000000-0000-0000-0000-000000000000}"/>
          </ac:spMkLst>
        </pc:spChg>
      </pc:sldChg>
      <pc:sldChg chg="modSp mod">
        <pc:chgData name="Bostan  Khan" userId="bace0ed3-4e6a-491e-9e73-ed10f1a893a5" providerId="ADAL" clId="{A188D759-3C83-4237-B0F8-9EDED79E2FF2}" dt="2024-03-09T11:39:00.485" v="276" actId="20577"/>
        <pc:sldMkLst>
          <pc:docMk/>
          <pc:sldMk cId="1108243996" sldId="448"/>
        </pc:sldMkLst>
        <pc:spChg chg="mod">
          <ac:chgData name="Bostan  Khan" userId="bace0ed3-4e6a-491e-9e73-ed10f1a893a5" providerId="ADAL" clId="{A188D759-3C83-4237-B0F8-9EDED79E2FF2}" dt="2024-03-09T11:39:00.485" v="276" actId="20577"/>
          <ac:spMkLst>
            <pc:docMk/>
            <pc:sldMk cId="1108243996" sldId="448"/>
            <ac:spMk id="17445" creationId="{00000000-0000-0000-0000-000000000000}"/>
          </ac:spMkLst>
        </pc:spChg>
      </pc:sldChg>
      <pc:sldChg chg="modSp mod">
        <pc:chgData name="Bostan  Khan" userId="bace0ed3-4e6a-491e-9e73-ed10f1a893a5" providerId="ADAL" clId="{A188D759-3C83-4237-B0F8-9EDED79E2FF2}" dt="2024-03-13T09:49:07.284" v="356" actId="313"/>
        <pc:sldMkLst>
          <pc:docMk/>
          <pc:sldMk cId="2711038200" sldId="451"/>
        </pc:sldMkLst>
        <pc:spChg chg="mod">
          <ac:chgData name="Bostan  Khan" userId="bace0ed3-4e6a-491e-9e73-ed10f1a893a5" providerId="ADAL" clId="{A188D759-3C83-4237-B0F8-9EDED79E2FF2}" dt="2024-03-13T09:48:37.637" v="348" actId="20577"/>
          <ac:spMkLst>
            <pc:docMk/>
            <pc:sldMk cId="2711038200" sldId="451"/>
            <ac:spMk id="8226" creationId="{00000000-0000-0000-0000-000000000000}"/>
          </ac:spMkLst>
        </pc:spChg>
        <pc:spChg chg="mod">
          <ac:chgData name="Bostan  Khan" userId="bace0ed3-4e6a-491e-9e73-ed10f1a893a5" providerId="ADAL" clId="{A188D759-3C83-4237-B0F8-9EDED79E2FF2}" dt="2024-03-13T09:49:05.380" v="353" actId="313"/>
          <ac:spMkLst>
            <pc:docMk/>
            <pc:sldMk cId="2711038200" sldId="451"/>
            <ac:spMk id="8258" creationId="{00000000-0000-0000-0000-000000000000}"/>
          </ac:spMkLst>
        </pc:spChg>
        <pc:spChg chg="mod">
          <ac:chgData name="Bostan  Khan" userId="bace0ed3-4e6a-491e-9e73-ed10f1a893a5" providerId="ADAL" clId="{A188D759-3C83-4237-B0F8-9EDED79E2FF2}" dt="2024-03-13T09:49:05.915" v="354" actId="313"/>
          <ac:spMkLst>
            <pc:docMk/>
            <pc:sldMk cId="2711038200" sldId="451"/>
            <ac:spMk id="8259" creationId="{00000000-0000-0000-0000-000000000000}"/>
          </ac:spMkLst>
        </pc:spChg>
        <pc:spChg chg="mod">
          <ac:chgData name="Bostan  Khan" userId="bace0ed3-4e6a-491e-9e73-ed10f1a893a5" providerId="ADAL" clId="{A188D759-3C83-4237-B0F8-9EDED79E2FF2}" dt="2024-03-13T09:49:06.644" v="355" actId="313"/>
          <ac:spMkLst>
            <pc:docMk/>
            <pc:sldMk cId="2711038200" sldId="451"/>
            <ac:spMk id="8261" creationId="{00000000-0000-0000-0000-000000000000}"/>
          </ac:spMkLst>
        </pc:spChg>
        <pc:spChg chg="mod">
          <ac:chgData name="Bostan  Khan" userId="bace0ed3-4e6a-491e-9e73-ed10f1a893a5" providerId="ADAL" clId="{A188D759-3C83-4237-B0F8-9EDED79E2FF2}" dt="2024-03-13T09:49:07.284" v="356" actId="313"/>
          <ac:spMkLst>
            <pc:docMk/>
            <pc:sldMk cId="2711038200" sldId="451"/>
            <ac:spMk id="8262" creationId="{00000000-0000-0000-0000-000000000000}"/>
          </ac:spMkLst>
        </pc:spChg>
      </pc:sldChg>
      <pc:sldChg chg="modSp mod">
        <pc:chgData name="Bostan  Khan" userId="bace0ed3-4e6a-491e-9e73-ed10f1a893a5" providerId="ADAL" clId="{A188D759-3C83-4237-B0F8-9EDED79E2FF2}" dt="2024-03-13T09:49:26.050" v="361" actId="313"/>
        <pc:sldMkLst>
          <pc:docMk/>
          <pc:sldMk cId="345690984" sldId="452"/>
        </pc:sldMkLst>
        <pc:spChg chg="mod">
          <ac:chgData name="Bostan  Khan" userId="bace0ed3-4e6a-491e-9e73-ed10f1a893a5" providerId="ADAL" clId="{A188D759-3C83-4237-B0F8-9EDED79E2FF2}" dt="2024-03-13T09:49:26.050" v="361" actId="313"/>
          <ac:spMkLst>
            <pc:docMk/>
            <pc:sldMk cId="345690984" sldId="452"/>
            <ac:spMk id="9219" creationId="{00000000-0000-0000-0000-000000000000}"/>
          </ac:spMkLst>
        </pc:spChg>
      </pc:sldChg>
      <pc:sldChg chg="modSp mod">
        <pc:chgData name="Bostan  Khan" userId="bace0ed3-4e6a-491e-9e73-ed10f1a893a5" providerId="ADAL" clId="{A188D759-3C83-4237-B0F8-9EDED79E2FF2}" dt="2024-03-13T09:48:52.651" v="350" actId="313"/>
        <pc:sldMkLst>
          <pc:docMk/>
          <pc:sldMk cId="75597982" sldId="454"/>
        </pc:sldMkLst>
        <pc:spChg chg="mod">
          <ac:chgData name="Bostan  Khan" userId="bace0ed3-4e6a-491e-9e73-ed10f1a893a5" providerId="ADAL" clId="{A188D759-3C83-4237-B0F8-9EDED79E2FF2}" dt="2024-03-13T09:48:52.651" v="350" actId="313"/>
          <ac:spMkLst>
            <pc:docMk/>
            <pc:sldMk cId="75597982" sldId="454"/>
            <ac:spMk id="10243" creationId="{00000000-0000-0000-0000-000000000000}"/>
          </ac:spMkLst>
        </pc:spChg>
      </pc:sldChg>
      <pc:sldChg chg="modSp mod">
        <pc:chgData name="Bostan  Khan" userId="bace0ed3-4e6a-491e-9e73-ed10f1a893a5" providerId="ADAL" clId="{A188D759-3C83-4237-B0F8-9EDED79E2FF2}" dt="2024-03-13T09:50:28.763" v="369" actId="20577"/>
        <pc:sldMkLst>
          <pc:docMk/>
          <pc:sldMk cId="1290463038" sldId="455"/>
        </pc:sldMkLst>
        <pc:spChg chg="mod">
          <ac:chgData name="Bostan  Khan" userId="bace0ed3-4e6a-491e-9e73-ed10f1a893a5" providerId="ADAL" clId="{A188D759-3C83-4237-B0F8-9EDED79E2FF2}" dt="2024-03-13T09:50:28.763" v="369" actId="20577"/>
          <ac:spMkLst>
            <pc:docMk/>
            <pc:sldMk cId="1290463038" sldId="455"/>
            <ac:spMk id="6" creationId="{00000000-0000-0000-0000-000000000000}"/>
          </ac:spMkLst>
        </pc:spChg>
      </pc:sldChg>
      <pc:sldChg chg="modSp mod">
        <pc:chgData name="Bostan  Khan" userId="bace0ed3-4e6a-491e-9e73-ed10f1a893a5" providerId="ADAL" clId="{A188D759-3C83-4237-B0F8-9EDED79E2FF2}" dt="2024-03-09T11:38:36.263" v="251" actId="1037"/>
        <pc:sldMkLst>
          <pc:docMk/>
          <pc:sldMk cId="1703451324" sldId="456"/>
        </pc:sldMkLst>
        <pc:spChg chg="mod">
          <ac:chgData name="Bostan  Khan" userId="bace0ed3-4e6a-491e-9e73-ed10f1a893a5" providerId="ADAL" clId="{A188D759-3C83-4237-B0F8-9EDED79E2FF2}" dt="2024-03-09T11:38:36.263" v="251" actId="1037"/>
          <ac:spMkLst>
            <pc:docMk/>
            <pc:sldMk cId="1703451324" sldId="456"/>
            <ac:spMk id="12336" creationId="{00000000-0000-0000-0000-000000000000}"/>
          </ac:spMkLst>
        </pc:spChg>
        <pc:spChg chg="mod">
          <ac:chgData name="Bostan  Khan" userId="bace0ed3-4e6a-491e-9e73-ed10f1a893a5" providerId="ADAL" clId="{A188D759-3C83-4237-B0F8-9EDED79E2FF2}" dt="2024-03-09T11:38:36.263" v="251" actId="1037"/>
          <ac:spMkLst>
            <pc:docMk/>
            <pc:sldMk cId="1703451324" sldId="456"/>
            <ac:spMk id="12340" creationId="{00000000-0000-0000-0000-000000000000}"/>
          </ac:spMkLst>
        </pc:spChg>
        <pc:spChg chg="mod">
          <ac:chgData name="Bostan  Khan" userId="bace0ed3-4e6a-491e-9e73-ed10f1a893a5" providerId="ADAL" clId="{A188D759-3C83-4237-B0F8-9EDED79E2FF2}" dt="2024-03-09T11:38:36.263" v="251" actId="1037"/>
          <ac:spMkLst>
            <pc:docMk/>
            <pc:sldMk cId="1703451324" sldId="456"/>
            <ac:spMk id="12341" creationId="{00000000-0000-0000-0000-000000000000}"/>
          </ac:spMkLst>
        </pc:spChg>
        <pc:spChg chg="mod">
          <ac:chgData name="Bostan  Khan" userId="bace0ed3-4e6a-491e-9e73-ed10f1a893a5" providerId="ADAL" clId="{A188D759-3C83-4237-B0F8-9EDED79E2FF2}" dt="2024-03-09T11:38:36.263" v="251" actId="1037"/>
          <ac:spMkLst>
            <pc:docMk/>
            <pc:sldMk cId="1703451324" sldId="456"/>
            <ac:spMk id="12342" creationId="{00000000-0000-0000-0000-000000000000}"/>
          </ac:spMkLst>
        </pc:spChg>
        <pc:spChg chg="mod">
          <ac:chgData name="Bostan  Khan" userId="bace0ed3-4e6a-491e-9e73-ed10f1a893a5" providerId="ADAL" clId="{A188D759-3C83-4237-B0F8-9EDED79E2FF2}" dt="2024-03-09T11:38:36.263" v="251" actId="1037"/>
          <ac:spMkLst>
            <pc:docMk/>
            <pc:sldMk cId="1703451324" sldId="456"/>
            <ac:spMk id="12344" creationId="{00000000-0000-0000-0000-000000000000}"/>
          </ac:spMkLst>
        </pc:spChg>
      </pc:sldChg>
      <pc:sldChg chg="add del">
        <pc:chgData name="Bostan  Khan" userId="bace0ed3-4e6a-491e-9e73-ed10f1a893a5" providerId="ADAL" clId="{A188D759-3C83-4237-B0F8-9EDED79E2FF2}" dt="2024-03-15T07:53:55.111" v="374" actId="47"/>
        <pc:sldMkLst>
          <pc:docMk/>
          <pc:sldMk cId="3658063192" sldId="466"/>
        </pc:sldMkLst>
      </pc:sldChg>
      <pc:sldChg chg="modSp mod">
        <pc:chgData name="Bostan  Khan" userId="bace0ed3-4e6a-491e-9e73-ed10f1a893a5" providerId="ADAL" clId="{A188D759-3C83-4237-B0F8-9EDED79E2FF2}" dt="2024-03-13T09:48:54.482" v="352" actId="313"/>
        <pc:sldMkLst>
          <pc:docMk/>
          <pc:sldMk cId="1539684655" sldId="469"/>
        </pc:sldMkLst>
        <pc:spChg chg="mod">
          <ac:chgData name="Bostan  Khan" userId="bace0ed3-4e6a-491e-9e73-ed10f1a893a5" providerId="ADAL" clId="{A188D759-3C83-4237-B0F8-9EDED79E2FF2}" dt="2024-03-13T09:48:54.482" v="352" actId="313"/>
          <ac:spMkLst>
            <pc:docMk/>
            <pc:sldMk cId="1539684655" sldId="469"/>
            <ac:spMk id="14340" creationId="{00000000-0000-0000-0000-000000000000}"/>
          </ac:spMkLst>
        </pc:spChg>
      </pc:sldChg>
      <pc:sldChg chg="modSp mod">
        <pc:chgData name="Bostan  Khan" userId="bace0ed3-4e6a-491e-9e73-ed10f1a893a5" providerId="ADAL" clId="{A188D759-3C83-4237-B0F8-9EDED79E2FF2}" dt="2024-03-09T11:37:23.323" v="164" actId="20577"/>
        <pc:sldMkLst>
          <pc:docMk/>
          <pc:sldMk cId="4007619601" sldId="471"/>
        </pc:sldMkLst>
        <pc:spChg chg="mod">
          <ac:chgData name="Bostan  Khan" userId="bace0ed3-4e6a-491e-9e73-ed10f1a893a5" providerId="ADAL" clId="{A188D759-3C83-4237-B0F8-9EDED79E2FF2}" dt="2024-03-09T11:36:30.934" v="141" actId="20577"/>
          <ac:spMkLst>
            <pc:docMk/>
            <pc:sldMk cId="4007619601" sldId="471"/>
            <ac:spMk id="16386" creationId="{00000000-0000-0000-0000-000000000000}"/>
          </ac:spMkLst>
        </pc:spChg>
        <pc:spChg chg="mod">
          <ac:chgData name="Bostan  Khan" userId="bace0ed3-4e6a-491e-9e73-ed10f1a893a5" providerId="ADAL" clId="{A188D759-3C83-4237-B0F8-9EDED79E2FF2}" dt="2024-03-09T11:35:49.012" v="85" actId="20577"/>
          <ac:spMkLst>
            <pc:docMk/>
            <pc:sldMk cId="4007619601" sldId="471"/>
            <ac:spMk id="16387" creationId="{00000000-0000-0000-0000-000000000000}"/>
          </ac:spMkLst>
        </pc:spChg>
        <pc:spChg chg="mod">
          <ac:chgData name="Bostan  Khan" userId="bace0ed3-4e6a-491e-9e73-ed10f1a893a5" providerId="ADAL" clId="{A188D759-3C83-4237-B0F8-9EDED79E2FF2}" dt="2024-03-09T11:37:23.323" v="164" actId="20577"/>
          <ac:spMkLst>
            <pc:docMk/>
            <pc:sldMk cId="4007619601" sldId="471"/>
            <ac:spMk id="16419" creationId="{00000000-0000-0000-0000-000000000000}"/>
          </ac:spMkLst>
        </pc:spChg>
      </pc:sldChg>
      <pc:sldChg chg="modSp mod">
        <pc:chgData name="Bostan  Khan" userId="bace0ed3-4e6a-491e-9e73-ed10f1a893a5" providerId="ADAL" clId="{A188D759-3C83-4237-B0F8-9EDED79E2FF2}" dt="2024-03-09T11:38:11.231" v="240" actId="20577"/>
        <pc:sldMkLst>
          <pc:docMk/>
          <pc:sldMk cId="2323526633" sldId="472"/>
        </pc:sldMkLst>
        <pc:spChg chg="mod">
          <ac:chgData name="Bostan  Khan" userId="bace0ed3-4e6a-491e-9e73-ed10f1a893a5" providerId="ADAL" clId="{A188D759-3C83-4237-B0F8-9EDED79E2FF2}" dt="2024-03-09T11:38:11.231" v="240" actId="20577"/>
          <ac:spMkLst>
            <pc:docMk/>
            <pc:sldMk cId="2323526633" sldId="472"/>
            <ac:spMk id="381955" creationId="{00000000-0000-0000-0000-000000000000}"/>
          </ac:spMkLst>
        </pc:spChg>
      </pc:sldChg>
      <pc:sldChg chg="modSp">
        <pc:chgData name="Bostan  Khan" userId="bace0ed3-4e6a-491e-9e73-ed10f1a893a5" providerId="ADAL" clId="{A188D759-3C83-4237-B0F8-9EDED79E2FF2}" dt="2024-03-27T06:11:57.983" v="394" actId="20577"/>
        <pc:sldMkLst>
          <pc:docMk/>
          <pc:sldMk cId="3620049528" sldId="473"/>
        </pc:sldMkLst>
        <pc:spChg chg="mod">
          <ac:chgData name="Bostan  Khan" userId="bace0ed3-4e6a-491e-9e73-ed10f1a893a5" providerId="ADAL" clId="{A188D759-3C83-4237-B0F8-9EDED79E2FF2}" dt="2024-03-27T06:11:57.983" v="394" actId="20577"/>
          <ac:spMkLst>
            <pc:docMk/>
            <pc:sldMk cId="3620049528" sldId="473"/>
            <ac:spMk id="17456" creationId="{00000000-0000-0000-0000-000000000000}"/>
          </ac:spMkLst>
        </pc:spChg>
        <pc:spChg chg="mod">
          <ac:chgData name="Bostan  Khan" userId="bace0ed3-4e6a-491e-9e73-ed10f1a893a5" providerId="ADAL" clId="{A188D759-3C83-4237-B0F8-9EDED79E2FF2}" dt="2024-03-27T06:11:52.217" v="381" actId="20577"/>
          <ac:spMkLst>
            <pc:docMk/>
            <pc:sldMk cId="3620049528" sldId="473"/>
            <ac:spMk id="17457" creationId="{00000000-0000-0000-0000-000000000000}"/>
          </ac:spMkLst>
        </pc:spChg>
      </pc:sldChg>
      <pc:sldChg chg="modSp mod">
        <pc:chgData name="Bostan  Khan" userId="bace0ed3-4e6a-491e-9e73-ed10f1a893a5" providerId="ADAL" clId="{A188D759-3C83-4237-B0F8-9EDED79E2FF2}" dt="2024-03-27T06:12:55.161" v="401" actId="20577"/>
        <pc:sldMkLst>
          <pc:docMk/>
          <pc:sldMk cId="3351667921" sldId="474"/>
        </pc:sldMkLst>
        <pc:spChg chg="mod">
          <ac:chgData name="Bostan  Khan" userId="bace0ed3-4e6a-491e-9e73-ed10f1a893a5" providerId="ADAL" clId="{A188D759-3C83-4237-B0F8-9EDED79E2FF2}" dt="2024-03-27T06:12:55.161" v="401" actId="20577"/>
          <ac:spMkLst>
            <pc:docMk/>
            <pc:sldMk cId="3351667921" sldId="474"/>
            <ac:spMk id="18466" creationId="{00000000-0000-0000-0000-000000000000}"/>
          </ac:spMkLst>
        </pc:spChg>
      </pc:sldChg>
      <pc:sldChg chg="modSp">
        <pc:chgData name="Bostan  Khan" userId="bace0ed3-4e6a-491e-9e73-ed10f1a893a5" providerId="ADAL" clId="{A188D759-3C83-4237-B0F8-9EDED79E2FF2}" dt="2024-03-27T06:13:02.585" v="410" actId="20577"/>
        <pc:sldMkLst>
          <pc:docMk/>
          <pc:sldMk cId="2156295754" sldId="475"/>
        </pc:sldMkLst>
        <pc:spChg chg="mod">
          <ac:chgData name="Bostan  Khan" userId="bace0ed3-4e6a-491e-9e73-ed10f1a893a5" providerId="ADAL" clId="{A188D759-3C83-4237-B0F8-9EDED79E2FF2}" dt="2024-03-27T06:13:02.585" v="410" actId="20577"/>
          <ac:spMkLst>
            <pc:docMk/>
            <pc:sldMk cId="2156295754" sldId="475"/>
            <ac:spMk id="19495" creationId="{00000000-0000-0000-0000-000000000000}"/>
          </ac:spMkLst>
        </pc:spChg>
      </pc:sldChg>
      <pc:sldChg chg="modSp mod">
        <pc:chgData name="Bostan  Khan" userId="bace0ed3-4e6a-491e-9e73-ed10f1a893a5" providerId="ADAL" clId="{A188D759-3C83-4237-B0F8-9EDED79E2FF2}" dt="2024-03-27T06:13:13.276" v="418"/>
        <pc:sldMkLst>
          <pc:docMk/>
          <pc:sldMk cId="865322175" sldId="476"/>
        </pc:sldMkLst>
        <pc:spChg chg="mod">
          <ac:chgData name="Bostan  Khan" userId="bace0ed3-4e6a-491e-9e73-ed10f1a893a5" providerId="ADAL" clId="{A188D759-3C83-4237-B0F8-9EDED79E2FF2}" dt="2024-03-27T06:13:13.276" v="418"/>
          <ac:spMkLst>
            <pc:docMk/>
            <pc:sldMk cId="865322175" sldId="476"/>
            <ac:spMk id="20485" creationId="{00000000-0000-0000-0000-000000000000}"/>
          </ac:spMkLst>
        </pc:spChg>
        <pc:spChg chg="mod">
          <ac:chgData name="Bostan  Khan" userId="bace0ed3-4e6a-491e-9e73-ed10f1a893a5" providerId="ADAL" clId="{A188D759-3C83-4237-B0F8-9EDED79E2FF2}" dt="2024-03-27T06:13:10.561" v="417" actId="20577"/>
          <ac:spMkLst>
            <pc:docMk/>
            <pc:sldMk cId="865322175" sldId="476"/>
            <ac:spMk id="20486" creationId="{00000000-0000-0000-0000-000000000000}"/>
          </ac:spMkLst>
        </pc:spChg>
      </pc:sldChg>
      <pc:sldChg chg="modSp mod">
        <pc:chgData name="Bostan  Khan" userId="bace0ed3-4e6a-491e-9e73-ed10f1a893a5" providerId="ADAL" clId="{A188D759-3C83-4237-B0F8-9EDED79E2FF2}" dt="2024-03-09T10:00:54.693" v="29" actId="14100"/>
        <pc:sldMkLst>
          <pc:docMk/>
          <pc:sldMk cId="2960787222" sldId="477"/>
        </pc:sldMkLst>
        <pc:spChg chg="mod">
          <ac:chgData name="Bostan  Khan" userId="bace0ed3-4e6a-491e-9e73-ed10f1a893a5" providerId="ADAL" clId="{A188D759-3C83-4237-B0F8-9EDED79E2FF2}" dt="2024-03-09T10:00:41.111" v="2" actId="14100"/>
          <ac:spMkLst>
            <pc:docMk/>
            <pc:sldMk cId="2960787222" sldId="477"/>
            <ac:spMk id="45058" creationId="{00000000-0000-0000-0000-000000000000}"/>
          </ac:spMkLst>
        </pc:spChg>
        <pc:spChg chg="mod">
          <ac:chgData name="Bostan  Khan" userId="bace0ed3-4e6a-491e-9e73-ed10f1a893a5" providerId="ADAL" clId="{A188D759-3C83-4237-B0F8-9EDED79E2FF2}" dt="2024-03-09T10:00:54.693" v="29" actId="14100"/>
          <ac:spMkLst>
            <pc:docMk/>
            <pc:sldMk cId="2960787222" sldId="477"/>
            <ac:spMk id="45059" creationId="{00000000-0000-0000-0000-000000000000}"/>
          </ac:spMkLst>
        </pc:spChg>
      </pc:sldChg>
      <pc:sldChg chg="modSp mod">
        <pc:chgData name="Bostan  Khan" userId="bace0ed3-4e6a-491e-9e73-ed10f1a893a5" providerId="ADAL" clId="{A188D759-3C83-4237-B0F8-9EDED79E2FF2}" dt="2024-03-09T11:36:48.423" v="146" actId="27636"/>
        <pc:sldMkLst>
          <pc:docMk/>
          <pc:sldMk cId="1570998338" sldId="479"/>
        </pc:sldMkLst>
        <pc:spChg chg="mod">
          <ac:chgData name="Bostan  Khan" userId="bace0ed3-4e6a-491e-9e73-ed10f1a893a5" providerId="ADAL" clId="{A188D759-3C83-4237-B0F8-9EDED79E2FF2}" dt="2024-03-09T11:36:48.423" v="146" actId="27636"/>
          <ac:spMkLst>
            <pc:docMk/>
            <pc:sldMk cId="1570998338" sldId="479"/>
            <ac:spMk id="38915" creationId="{00000000-0000-0000-0000-000000000000}"/>
          </ac:spMkLst>
        </pc:spChg>
      </pc:sldChg>
      <pc:sldChg chg="modSp mod">
        <pc:chgData name="Bostan  Khan" userId="bace0ed3-4e6a-491e-9e73-ed10f1a893a5" providerId="ADAL" clId="{A188D759-3C83-4237-B0F8-9EDED79E2FF2}" dt="2024-03-09T10:02:20.618" v="30" actId="20577"/>
        <pc:sldMkLst>
          <pc:docMk/>
          <pc:sldMk cId="607919356" sldId="481"/>
        </pc:sldMkLst>
        <pc:spChg chg="mod">
          <ac:chgData name="Bostan  Khan" userId="bace0ed3-4e6a-491e-9e73-ed10f1a893a5" providerId="ADAL" clId="{A188D759-3C83-4237-B0F8-9EDED79E2FF2}" dt="2024-03-09T10:02:20.618" v="30" actId="20577"/>
          <ac:spMkLst>
            <pc:docMk/>
            <pc:sldMk cId="607919356" sldId="481"/>
            <ac:spMk id="22531" creationId="{00000000-0000-0000-0000-000000000000}"/>
          </ac:spMkLst>
        </pc:spChg>
      </pc:sldChg>
      <pc:sldChg chg="addSp delSp modSp mod addAnim delAnim modAnim">
        <pc:chgData name="Bostan  Khan" userId="bace0ed3-4e6a-491e-9e73-ed10f1a893a5" providerId="ADAL" clId="{A188D759-3C83-4237-B0F8-9EDED79E2FF2}" dt="2024-03-13T06:04:59.479" v="331" actId="478"/>
        <pc:sldMkLst>
          <pc:docMk/>
          <pc:sldMk cId="4087294714" sldId="502"/>
        </pc:sldMkLst>
        <pc:picChg chg="add del mod modCrop">
          <ac:chgData name="Bostan  Khan" userId="bace0ed3-4e6a-491e-9e73-ed10f1a893a5" providerId="ADAL" clId="{A188D759-3C83-4237-B0F8-9EDED79E2FF2}" dt="2024-03-13T06:04:59.479" v="331" actId="478"/>
          <ac:picMkLst>
            <pc:docMk/>
            <pc:sldMk cId="4087294714" sldId="502"/>
            <ac:picMk id="2" creationId="{95359F6A-03A4-3576-6AEC-3FD373060F16}"/>
          </ac:picMkLst>
        </pc:picChg>
      </pc:sldChg>
      <pc:sldChg chg="modSp">
        <pc:chgData name="Bostan  Khan" userId="bace0ed3-4e6a-491e-9e73-ed10f1a893a5" providerId="ADAL" clId="{A188D759-3C83-4237-B0F8-9EDED79E2FF2}" dt="2024-03-09T10:13:49.292" v="37" actId="20577"/>
        <pc:sldMkLst>
          <pc:docMk/>
          <pc:sldMk cId="403042194" sldId="503"/>
        </pc:sldMkLst>
        <pc:spChg chg="mod">
          <ac:chgData name="Bostan  Khan" userId="bace0ed3-4e6a-491e-9e73-ed10f1a893a5" providerId="ADAL" clId="{A188D759-3C83-4237-B0F8-9EDED79E2FF2}" dt="2024-03-09T10:13:49.292" v="37" actId="20577"/>
          <ac:spMkLst>
            <pc:docMk/>
            <pc:sldMk cId="403042194" sldId="503"/>
            <ac:spMk id="37913" creationId="{00000000-0000-0000-0000-000000000000}"/>
          </ac:spMkLst>
        </pc:spChg>
      </pc:sldChg>
      <pc:sldChg chg="del">
        <pc:chgData name="Bostan  Khan" userId="bace0ed3-4e6a-491e-9e73-ed10f1a893a5" providerId="ADAL" clId="{A188D759-3C83-4237-B0F8-9EDED79E2FF2}" dt="2024-03-09T10:41:55.318" v="78" actId="47"/>
        <pc:sldMkLst>
          <pc:docMk/>
          <pc:sldMk cId="1259893018" sldId="506"/>
        </pc:sldMkLst>
      </pc:sldChg>
      <pc:sldChg chg="del">
        <pc:chgData name="Bostan  Khan" userId="bace0ed3-4e6a-491e-9e73-ed10f1a893a5" providerId="ADAL" clId="{A188D759-3C83-4237-B0F8-9EDED79E2FF2}" dt="2024-03-09T10:41:55.318" v="78" actId="47"/>
        <pc:sldMkLst>
          <pc:docMk/>
          <pc:sldMk cId="4144481528" sldId="507"/>
        </pc:sldMkLst>
      </pc:sldChg>
      <pc:sldChg chg="addSp delSp modSp mod">
        <pc:chgData name="Bostan  Khan" userId="bace0ed3-4e6a-491e-9e73-ed10f1a893a5" providerId="ADAL" clId="{A188D759-3C83-4237-B0F8-9EDED79E2FF2}" dt="2024-03-13T06:04:40.413" v="311" actId="478"/>
        <pc:sldMkLst>
          <pc:docMk/>
          <pc:sldMk cId="2077558122" sldId="515"/>
        </pc:sldMkLst>
        <pc:spChg chg="mod">
          <ac:chgData name="Bostan  Khan" userId="bace0ed3-4e6a-491e-9e73-ed10f1a893a5" providerId="ADAL" clId="{A188D759-3C83-4237-B0F8-9EDED79E2FF2}" dt="2024-03-13T06:00:23.286" v="284"/>
          <ac:spMkLst>
            <pc:docMk/>
            <pc:sldMk cId="2077558122" sldId="515"/>
            <ac:spMk id="41" creationId="{BCFD0FD2-D7D2-4C88-4A83-32D4EB832625}"/>
          </ac:spMkLst>
        </pc:spChg>
        <pc:spChg chg="mod">
          <ac:chgData name="Bostan  Khan" userId="bace0ed3-4e6a-491e-9e73-ed10f1a893a5" providerId="ADAL" clId="{A188D759-3C83-4237-B0F8-9EDED79E2FF2}" dt="2024-03-13T06:00:23.286" v="284"/>
          <ac:spMkLst>
            <pc:docMk/>
            <pc:sldMk cId="2077558122" sldId="515"/>
            <ac:spMk id="42" creationId="{1476E56D-D586-1FBF-6B38-A046CDB66291}"/>
          </ac:spMkLst>
        </pc:spChg>
        <pc:spChg chg="mod">
          <ac:chgData name="Bostan  Khan" userId="bace0ed3-4e6a-491e-9e73-ed10f1a893a5" providerId="ADAL" clId="{A188D759-3C83-4237-B0F8-9EDED79E2FF2}" dt="2024-03-13T06:00:23.286" v="284"/>
          <ac:spMkLst>
            <pc:docMk/>
            <pc:sldMk cId="2077558122" sldId="515"/>
            <ac:spMk id="43" creationId="{A07FB5C6-02EC-E85D-7431-9C96DCD60224}"/>
          </ac:spMkLst>
        </pc:spChg>
        <pc:spChg chg="mod">
          <ac:chgData name="Bostan  Khan" userId="bace0ed3-4e6a-491e-9e73-ed10f1a893a5" providerId="ADAL" clId="{A188D759-3C83-4237-B0F8-9EDED79E2FF2}" dt="2024-03-13T06:00:23.286" v="284"/>
          <ac:spMkLst>
            <pc:docMk/>
            <pc:sldMk cId="2077558122" sldId="515"/>
            <ac:spMk id="44" creationId="{5C6413B5-891B-1489-E806-3A6B4CB6B380}"/>
          </ac:spMkLst>
        </pc:spChg>
        <pc:spChg chg="mod">
          <ac:chgData name="Bostan  Khan" userId="bace0ed3-4e6a-491e-9e73-ed10f1a893a5" providerId="ADAL" clId="{A188D759-3C83-4237-B0F8-9EDED79E2FF2}" dt="2024-03-13T06:00:23.286" v="284"/>
          <ac:spMkLst>
            <pc:docMk/>
            <pc:sldMk cId="2077558122" sldId="515"/>
            <ac:spMk id="45" creationId="{9BBC673B-3D85-66F7-76BA-4FB8BF1DCE83}"/>
          </ac:spMkLst>
        </pc:spChg>
        <pc:spChg chg="mod">
          <ac:chgData name="Bostan  Khan" userId="bace0ed3-4e6a-491e-9e73-ed10f1a893a5" providerId="ADAL" clId="{A188D759-3C83-4237-B0F8-9EDED79E2FF2}" dt="2024-03-13T06:00:23.286" v="284"/>
          <ac:spMkLst>
            <pc:docMk/>
            <pc:sldMk cId="2077558122" sldId="515"/>
            <ac:spMk id="46" creationId="{5C4FC999-0766-53C0-AFE9-15EFFBECCB1C}"/>
          </ac:spMkLst>
        </pc:spChg>
        <pc:spChg chg="mod">
          <ac:chgData name="Bostan  Khan" userId="bace0ed3-4e6a-491e-9e73-ed10f1a893a5" providerId="ADAL" clId="{A188D759-3C83-4237-B0F8-9EDED79E2FF2}" dt="2024-03-13T06:00:23.286" v="284"/>
          <ac:spMkLst>
            <pc:docMk/>
            <pc:sldMk cId="2077558122" sldId="515"/>
            <ac:spMk id="47" creationId="{15726796-760A-A0B8-9091-4846C62F5AE7}"/>
          </ac:spMkLst>
        </pc:spChg>
        <pc:spChg chg="mod">
          <ac:chgData name="Bostan  Khan" userId="bace0ed3-4e6a-491e-9e73-ed10f1a893a5" providerId="ADAL" clId="{A188D759-3C83-4237-B0F8-9EDED79E2FF2}" dt="2024-03-13T06:00:23.286" v="284"/>
          <ac:spMkLst>
            <pc:docMk/>
            <pc:sldMk cId="2077558122" sldId="515"/>
            <ac:spMk id="48" creationId="{F717D0CB-DB49-B965-9D77-8A5DF42EA3C9}"/>
          </ac:spMkLst>
        </pc:spChg>
        <pc:spChg chg="mod">
          <ac:chgData name="Bostan  Khan" userId="bace0ed3-4e6a-491e-9e73-ed10f1a893a5" providerId="ADAL" clId="{A188D759-3C83-4237-B0F8-9EDED79E2FF2}" dt="2024-03-13T06:00:23.286" v="284"/>
          <ac:spMkLst>
            <pc:docMk/>
            <pc:sldMk cId="2077558122" sldId="515"/>
            <ac:spMk id="49" creationId="{8A23CB4D-36FA-C321-92C5-7D4FE87F858F}"/>
          </ac:spMkLst>
        </pc:spChg>
        <pc:spChg chg="mod">
          <ac:chgData name="Bostan  Khan" userId="bace0ed3-4e6a-491e-9e73-ed10f1a893a5" providerId="ADAL" clId="{A188D759-3C83-4237-B0F8-9EDED79E2FF2}" dt="2024-03-13T06:00:23.286" v="284"/>
          <ac:spMkLst>
            <pc:docMk/>
            <pc:sldMk cId="2077558122" sldId="515"/>
            <ac:spMk id="50" creationId="{B31426D3-83FC-C240-7E9E-2FDAB9C633E3}"/>
          </ac:spMkLst>
        </pc:spChg>
        <pc:spChg chg="mod">
          <ac:chgData name="Bostan  Khan" userId="bace0ed3-4e6a-491e-9e73-ed10f1a893a5" providerId="ADAL" clId="{A188D759-3C83-4237-B0F8-9EDED79E2FF2}" dt="2024-03-13T06:00:23.286" v="284"/>
          <ac:spMkLst>
            <pc:docMk/>
            <pc:sldMk cId="2077558122" sldId="515"/>
            <ac:spMk id="52" creationId="{58BB597E-1385-E1C7-1503-B720FBE3F8D2}"/>
          </ac:spMkLst>
        </pc:spChg>
        <pc:spChg chg="mod">
          <ac:chgData name="Bostan  Khan" userId="bace0ed3-4e6a-491e-9e73-ed10f1a893a5" providerId="ADAL" clId="{A188D759-3C83-4237-B0F8-9EDED79E2FF2}" dt="2024-03-13T06:00:23.286" v="284"/>
          <ac:spMkLst>
            <pc:docMk/>
            <pc:sldMk cId="2077558122" sldId="515"/>
            <ac:spMk id="53" creationId="{370C73A8-AF16-E8B0-C851-CC419EFA4E26}"/>
          </ac:spMkLst>
        </pc:spChg>
        <pc:spChg chg="mod">
          <ac:chgData name="Bostan  Khan" userId="bace0ed3-4e6a-491e-9e73-ed10f1a893a5" providerId="ADAL" clId="{A188D759-3C83-4237-B0F8-9EDED79E2FF2}" dt="2024-03-13T06:00:23.286" v="284"/>
          <ac:spMkLst>
            <pc:docMk/>
            <pc:sldMk cId="2077558122" sldId="515"/>
            <ac:spMk id="54" creationId="{1AC56285-B21A-4FAA-A8E1-A8F881D28FD9}"/>
          </ac:spMkLst>
        </pc:spChg>
        <pc:spChg chg="add del mod">
          <ac:chgData name="Bostan  Khan" userId="bace0ed3-4e6a-491e-9e73-ed10f1a893a5" providerId="ADAL" clId="{A188D759-3C83-4237-B0F8-9EDED79E2FF2}" dt="2024-03-13T06:04:39.448" v="306" actId="478"/>
          <ac:spMkLst>
            <pc:docMk/>
            <pc:sldMk cId="2077558122" sldId="515"/>
            <ac:spMk id="55" creationId="{6F4AFF11-DC0E-F3E7-D786-711757193C61}"/>
          </ac:spMkLst>
        </pc:spChg>
        <pc:spChg chg="mod">
          <ac:chgData name="Bostan  Khan" userId="bace0ed3-4e6a-491e-9e73-ed10f1a893a5" providerId="ADAL" clId="{A188D759-3C83-4237-B0F8-9EDED79E2FF2}" dt="2024-03-13T06:00:23.286" v="284"/>
          <ac:spMkLst>
            <pc:docMk/>
            <pc:sldMk cId="2077558122" sldId="515"/>
            <ac:spMk id="56" creationId="{047B1B54-9CCE-C1DF-1A26-501093058737}"/>
          </ac:spMkLst>
        </pc:spChg>
        <pc:spChg chg="add del mod">
          <ac:chgData name="Bostan  Khan" userId="bace0ed3-4e6a-491e-9e73-ed10f1a893a5" providerId="ADAL" clId="{A188D759-3C83-4237-B0F8-9EDED79E2FF2}" dt="2024-03-13T06:04:39.181" v="305" actId="478"/>
          <ac:spMkLst>
            <pc:docMk/>
            <pc:sldMk cId="2077558122" sldId="515"/>
            <ac:spMk id="57" creationId="{7309BF15-37E7-B5F1-2AD5-3D89237E04B8}"/>
          </ac:spMkLst>
        </pc:spChg>
        <pc:spChg chg="mod">
          <ac:chgData name="Bostan  Khan" userId="bace0ed3-4e6a-491e-9e73-ed10f1a893a5" providerId="ADAL" clId="{A188D759-3C83-4237-B0F8-9EDED79E2FF2}" dt="2024-03-13T06:00:23.286" v="284"/>
          <ac:spMkLst>
            <pc:docMk/>
            <pc:sldMk cId="2077558122" sldId="515"/>
            <ac:spMk id="58" creationId="{4ED84A07-AB1C-8E79-4412-5532260610AA}"/>
          </ac:spMkLst>
        </pc:spChg>
        <pc:spChg chg="mod">
          <ac:chgData name="Bostan  Khan" userId="bace0ed3-4e6a-491e-9e73-ed10f1a893a5" providerId="ADAL" clId="{A188D759-3C83-4237-B0F8-9EDED79E2FF2}" dt="2024-03-13T06:00:23.286" v="284"/>
          <ac:spMkLst>
            <pc:docMk/>
            <pc:sldMk cId="2077558122" sldId="515"/>
            <ac:spMk id="59" creationId="{81C3DA10-2054-B158-00AC-717ABB3C776F}"/>
          </ac:spMkLst>
        </pc:spChg>
        <pc:spChg chg="mod">
          <ac:chgData name="Bostan  Khan" userId="bace0ed3-4e6a-491e-9e73-ed10f1a893a5" providerId="ADAL" clId="{A188D759-3C83-4237-B0F8-9EDED79E2FF2}" dt="2024-03-13T06:00:23.286" v="284"/>
          <ac:spMkLst>
            <pc:docMk/>
            <pc:sldMk cId="2077558122" sldId="515"/>
            <ac:spMk id="60" creationId="{54DA5B41-E522-0132-C659-A23A2AB3A208}"/>
          </ac:spMkLst>
        </pc:spChg>
        <pc:spChg chg="add del mod">
          <ac:chgData name="Bostan  Khan" userId="bace0ed3-4e6a-491e-9e73-ed10f1a893a5" providerId="ADAL" clId="{A188D759-3C83-4237-B0F8-9EDED79E2FF2}" dt="2024-03-13T06:04:38.610" v="303" actId="478"/>
          <ac:spMkLst>
            <pc:docMk/>
            <pc:sldMk cId="2077558122" sldId="515"/>
            <ac:spMk id="61" creationId="{1AB50F4D-2FD4-6FD8-C46D-33231FA723C0}"/>
          </ac:spMkLst>
        </pc:spChg>
        <pc:spChg chg="add del mod">
          <ac:chgData name="Bostan  Khan" userId="bace0ed3-4e6a-491e-9e73-ed10f1a893a5" providerId="ADAL" clId="{A188D759-3C83-4237-B0F8-9EDED79E2FF2}" dt="2024-03-13T06:04:40.413" v="311" actId="478"/>
          <ac:spMkLst>
            <pc:docMk/>
            <pc:sldMk cId="2077558122" sldId="515"/>
            <ac:spMk id="62" creationId="{0A906CEF-27C8-638B-38FA-3E07E6A90ABE}"/>
          </ac:spMkLst>
        </pc:spChg>
        <pc:spChg chg="add del mod">
          <ac:chgData name="Bostan  Khan" userId="bace0ed3-4e6a-491e-9e73-ed10f1a893a5" providerId="ADAL" clId="{A188D759-3C83-4237-B0F8-9EDED79E2FF2}" dt="2024-03-13T06:04:40.243" v="310" actId="478"/>
          <ac:spMkLst>
            <pc:docMk/>
            <pc:sldMk cId="2077558122" sldId="515"/>
            <ac:spMk id="63" creationId="{43A27E52-760F-165F-A476-475D5AE17003}"/>
          </ac:spMkLst>
        </pc:spChg>
        <pc:spChg chg="mod">
          <ac:chgData name="Bostan  Khan" userId="bace0ed3-4e6a-491e-9e73-ed10f1a893a5" providerId="ADAL" clId="{A188D759-3C83-4237-B0F8-9EDED79E2FF2}" dt="2024-03-13T06:00:23.286" v="284"/>
          <ac:spMkLst>
            <pc:docMk/>
            <pc:sldMk cId="2077558122" sldId="515"/>
            <ac:spMk id="64" creationId="{A32DFC9F-E1C3-BB01-1BF4-3BD1FE12CBA5}"/>
          </ac:spMkLst>
        </pc:spChg>
        <pc:spChg chg="add del mod">
          <ac:chgData name="Bostan  Khan" userId="bace0ed3-4e6a-491e-9e73-ed10f1a893a5" providerId="ADAL" clId="{A188D759-3C83-4237-B0F8-9EDED79E2FF2}" dt="2024-03-13T06:04:38.440" v="302" actId="478"/>
          <ac:spMkLst>
            <pc:docMk/>
            <pc:sldMk cId="2077558122" sldId="515"/>
            <ac:spMk id="65" creationId="{8E70290F-2C4B-C937-16F7-AC9DE58EFB65}"/>
          </ac:spMkLst>
        </pc:spChg>
        <pc:spChg chg="add del mod">
          <ac:chgData name="Bostan  Khan" userId="bace0ed3-4e6a-491e-9e73-ed10f1a893a5" providerId="ADAL" clId="{A188D759-3C83-4237-B0F8-9EDED79E2FF2}" dt="2024-03-13T06:04:39.853" v="308" actId="478"/>
          <ac:spMkLst>
            <pc:docMk/>
            <pc:sldMk cId="2077558122" sldId="515"/>
            <ac:spMk id="66" creationId="{A5CB4E89-0DD7-DF8B-B9FC-894862925539}"/>
          </ac:spMkLst>
        </pc:spChg>
        <pc:spChg chg="add del mod">
          <ac:chgData name="Bostan  Khan" userId="bace0ed3-4e6a-491e-9e73-ed10f1a893a5" providerId="ADAL" clId="{A188D759-3C83-4237-B0F8-9EDED79E2FF2}" dt="2024-03-13T06:04:40.066" v="309" actId="478"/>
          <ac:spMkLst>
            <pc:docMk/>
            <pc:sldMk cId="2077558122" sldId="515"/>
            <ac:spMk id="67" creationId="{BD5B54FF-488B-7941-0839-F465C2952AF6}"/>
          </ac:spMkLst>
        </pc:spChg>
        <pc:spChg chg="mod">
          <ac:chgData name="Bostan  Khan" userId="bace0ed3-4e6a-491e-9e73-ed10f1a893a5" providerId="ADAL" clId="{A188D759-3C83-4237-B0F8-9EDED79E2FF2}" dt="2024-03-13T06:00:23.286" v="284"/>
          <ac:spMkLst>
            <pc:docMk/>
            <pc:sldMk cId="2077558122" sldId="515"/>
            <ac:spMk id="68" creationId="{2CE943C3-2A92-A7BE-F85A-435B20DCD2EB}"/>
          </ac:spMkLst>
        </pc:spChg>
        <pc:spChg chg="mod">
          <ac:chgData name="Bostan  Khan" userId="bace0ed3-4e6a-491e-9e73-ed10f1a893a5" providerId="ADAL" clId="{A188D759-3C83-4237-B0F8-9EDED79E2FF2}" dt="2024-03-13T06:00:23.286" v="284"/>
          <ac:spMkLst>
            <pc:docMk/>
            <pc:sldMk cId="2077558122" sldId="515"/>
            <ac:spMk id="69" creationId="{8AE2C64B-1FD5-5669-9E7A-3F5A9520E47F}"/>
          </ac:spMkLst>
        </pc:spChg>
        <pc:spChg chg="mod">
          <ac:chgData name="Bostan  Khan" userId="bace0ed3-4e6a-491e-9e73-ed10f1a893a5" providerId="ADAL" clId="{A188D759-3C83-4237-B0F8-9EDED79E2FF2}" dt="2024-03-13T06:00:23.286" v="284"/>
          <ac:spMkLst>
            <pc:docMk/>
            <pc:sldMk cId="2077558122" sldId="515"/>
            <ac:spMk id="70" creationId="{87D3AD69-7317-03E8-FF30-843945B91BB2}"/>
          </ac:spMkLst>
        </pc:spChg>
        <pc:grpChg chg="add del mod">
          <ac:chgData name="Bostan  Khan" userId="bace0ed3-4e6a-491e-9e73-ed10f1a893a5" providerId="ADAL" clId="{A188D759-3C83-4237-B0F8-9EDED79E2FF2}" dt="2024-03-13T06:04:39.671" v="307" actId="1076"/>
          <ac:grpSpMkLst>
            <pc:docMk/>
            <pc:sldMk cId="2077558122" sldId="515"/>
            <ac:grpSpMk id="38" creationId="{9A973B96-4EF7-59C1-3F22-CD11CAF21BC7}"/>
          </ac:grpSpMkLst>
        </pc:grpChg>
        <pc:grpChg chg="mod">
          <ac:chgData name="Bostan  Khan" userId="bace0ed3-4e6a-491e-9e73-ed10f1a893a5" providerId="ADAL" clId="{A188D759-3C83-4237-B0F8-9EDED79E2FF2}" dt="2024-03-13T06:00:23.286" v="284"/>
          <ac:grpSpMkLst>
            <pc:docMk/>
            <pc:sldMk cId="2077558122" sldId="515"/>
            <ac:grpSpMk id="40" creationId="{D2DC15DE-F1B8-43CB-193B-4E14E8C20660}"/>
          </ac:grpSpMkLst>
        </pc:grpChg>
        <pc:grpChg chg="mod">
          <ac:chgData name="Bostan  Khan" userId="bace0ed3-4e6a-491e-9e73-ed10f1a893a5" providerId="ADAL" clId="{A188D759-3C83-4237-B0F8-9EDED79E2FF2}" dt="2024-03-13T06:00:23.286" v="284"/>
          <ac:grpSpMkLst>
            <pc:docMk/>
            <pc:sldMk cId="2077558122" sldId="515"/>
            <ac:grpSpMk id="51" creationId="{D22B4BA3-B83A-45DF-2EB9-3AEB6DB933D4}"/>
          </ac:grpSpMkLst>
        </pc:grpChg>
        <pc:picChg chg="add del">
          <ac:chgData name="Bostan  Khan" userId="bace0ed3-4e6a-491e-9e73-ed10f1a893a5" providerId="ADAL" clId="{A188D759-3C83-4237-B0F8-9EDED79E2FF2}" dt="2024-03-13T06:04:37.868" v="300" actId="478"/>
          <ac:picMkLst>
            <pc:docMk/>
            <pc:sldMk cId="2077558122" sldId="515"/>
            <ac:picMk id="71" creationId="{47F30141-B1FC-DFC8-7EE5-FBD6973FCBE9}"/>
          </ac:picMkLst>
        </pc:picChg>
      </pc:sldChg>
      <pc:sldChg chg="modSp mod">
        <pc:chgData name="Bostan  Khan" userId="bace0ed3-4e6a-491e-9e73-ed10f1a893a5" providerId="ADAL" clId="{A188D759-3C83-4237-B0F8-9EDED79E2FF2}" dt="2024-03-09T11:36:18.048" v="137" actId="12"/>
        <pc:sldMkLst>
          <pc:docMk/>
          <pc:sldMk cId="1004818841" sldId="546"/>
        </pc:sldMkLst>
        <pc:spChg chg="mod">
          <ac:chgData name="Bostan  Khan" userId="bace0ed3-4e6a-491e-9e73-ed10f1a893a5" providerId="ADAL" clId="{A188D759-3C83-4237-B0F8-9EDED79E2FF2}" dt="2024-03-09T11:36:18.048" v="137" actId="12"/>
          <ac:spMkLst>
            <pc:docMk/>
            <pc:sldMk cId="1004818841" sldId="546"/>
            <ac:spMk id="3" creationId="{00000000-0000-0000-0000-000000000000}"/>
          </ac:spMkLst>
        </pc:spChg>
      </pc:sldChg>
      <pc:sldChg chg="modSp del mod ord modShow">
        <pc:chgData name="Bostan  Khan" userId="bace0ed3-4e6a-491e-9e73-ed10f1a893a5" providerId="ADAL" clId="{A188D759-3C83-4237-B0F8-9EDED79E2FF2}" dt="2024-03-13T09:57:19.017" v="370" actId="47"/>
        <pc:sldMkLst>
          <pc:docMk/>
          <pc:sldMk cId="3901381191" sldId="552"/>
        </pc:sldMkLst>
        <pc:spChg chg="mod">
          <ac:chgData name="Bostan  Khan" userId="bace0ed3-4e6a-491e-9e73-ed10f1a893a5" providerId="ADAL" clId="{A188D759-3C83-4237-B0F8-9EDED79E2FF2}" dt="2024-03-09T10:15:49.725" v="46" actId="20577"/>
          <ac:spMkLst>
            <pc:docMk/>
            <pc:sldMk cId="3901381191" sldId="552"/>
            <ac:spMk id="55299" creationId="{00000000-0000-0000-0000-000000000000}"/>
          </ac:spMkLst>
        </pc:spChg>
      </pc:sldChg>
      <pc:sldChg chg="del">
        <pc:chgData name="Bostan  Khan" userId="bace0ed3-4e6a-491e-9e73-ed10f1a893a5" providerId="ADAL" clId="{A188D759-3C83-4237-B0F8-9EDED79E2FF2}" dt="2024-03-09T10:41:55.318" v="78" actId="47"/>
        <pc:sldMkLst>
          <pc:docMk/>
          <pc:sldMk cId="407558079" sldId="554"/>
        </pc:sldMkLst>
      </pc:sldChg>
      <pc:sldChg chg="ord">
        <pc:chgData name="Bostan  Khan" userId="bace0ed3-4e6a-491e-9e73-ed10f1a893a5" providerId="ADAL" clId="{A188D759-3C83-4237-B0F8-9EDED79E2FF2}" dt="2024-03-09T10:23:31.706" v="48"/>
        <pc:sldMkLst>
          <pc:docMk/>
          <pc:sldMk cId="3635102395" sldId="555"/>
        </pc:sldMkLst>
      </pc:sldChg>
      <pc:sldChg chg="add del">
        <pc:chgData name="Bostan  Khan" userId="bace0ed3-4e6a-491e-9e73-ed10f1a893a5" providerId="ADAL" clId="{A188D759-3C83-4237-B0F8-9EDED79E2FF2}" dt="2024-03-13T06:04:47.106" v="320" actId="47"/>
        <pc:sldMkLst>
          <pc:docMk/>
          <pc:sldMk cId="2608529389" sldId="556"/>
        </pc:sldMkLst>
      </pc:sldChg>
      <pc:sldChg chg="del">
        <pc:chgData name="Bostan  Khan" userId="bace0ed3-4e6a-491e-9e73-ed10f1a893a5" providerId="ADAL" clId="{A188D759-3C83-4237-B0F8-9EDED79E2FF2}" dt="2024-03-15T07:52:27.204" v="371" actId="47"/>
        <pc:sldMkLst>
          <pc:docMk/>
          <pc:sldMk cId="2029375038" sldId="557"/>
        </pc:sldMkLst>
      </pc:sldChg>
      <pc:sldChg chg="del mod ord modShow">
        <pc:chgData name="Bostan  Khan" userId="bace0ed3-4e6a-491e-9e73-ed10f1a893a5" providerId="ADAL" clId="{A188D759-3C83-4237-B0F8-9EDED79E2FF2}" dt="2024-03-13T09:57:19.017" v="370" actId="47"/>
        <pc:sldMkLst>
          <pc:docMk/>
          <pc:sldMk cId="24544420" sldId="559"/>
        </pc:sldMkLst>
      </pc:sldChg>
      <pc:sldChg chg="del mod ord modShow">
        <pc:chgData name="Bostan  Khan" userId="bace0ed3-4e6a-491e-9e73-ed10f1a893a5" providerId="ADAL" clId="{A188D759-3C83-4237-B0F8-9EDED79E2FF2}" dt="2024-03-13T09:57:19.017" v="370" actId="47"/>
        <pc:sldMkLst>
          <pc:docMk/>
          <pc:sldMk cId="4287955065" sldId="560"/>
        </pc:sldMkLst>
      </pc:sldChg>
      <pc:sldChg chg="del mod ord modShow">
        <pc:chgData name="Bostan  Khan" userId="bace0ed3-4e6a-491e-9e73-ed10f1a893a5" providerId="ADAL" clId="{A188D759-3C83-4237-B0F8-9EDED79E2FF2}" dt="2024-03-13T09:57:19.017" v="370" actId="47"/>
        <pc:sldMkLst>
          <pc:docMk/>
          <pc:sldMk cId="1232177672" sldId="561"/>
        </pc:sldMkLst>
      </pc:sldChg>
      <pc:sldChg chg="del mod ord modShow">
        <pc:chgData name="Bostan  Khan" userId="bace0ed3-4e6a-491e-9e73-ed10f1a893a5" providerId="ADAL" clId="{A188D759-3C83-4237-B0F8-9EDED79E2FF2}" dt="2024-03-13T09:57:19.017" v="370" actId="47"/>
        <pc:sldMkLst>
          <pc:docMk/>
          <pc:sldMk cId="2983364231" sldId="562"/>
        </pc:sldMkLst>
      </pc:sldChg>
      <pc:sldChg chg="del mod ord modShow">
        <pc:chgData name="Bostan  Khan" userId="bace0ed3-4e6a-491e-9e73-ed10f1a893a5" providerId="ADAL" clId="{A188D759-3C83-4237-B0F8-9EDED79E2FF2}" dt="2024-03-13T09:57:19.017" v="370" actId="47"/>
        <pc:sldMkLst>
          <pc:docMk/>
          <pc:sldMk cId="982993983" sldId="563"/>
        </pc:sldMkLst>
      </pc:sldChg>
      <pc:sldChg chg="del mod ord modShow">
        <pc:chgData name="Bostan  Khan" userId="bace0ed3-4e6a-491e-9e73-ed10f1a893a5" providerId="ADAL" clId="{A188D759-3C83-4237-B0F8-9EDED79E2FF2}" dt="2024-03-13T09:57:19.017" v="370" actId="47"/>
        <pc:sldMkLst>
          <pc:docMk/>
          <pc:sldMk cId="2607967092" sldId="564"/>
        </pc:sldMkLst>
      </pc:sldChg>
      <pc:sldChg chg="del mod ord modShow">
        <pc:chgData name="Bostan  Khan" userId="bace0ed3-4e6a-491e-9e73-ed10f1a893a5" providerId="ADAL" clId="{A188D759-3C83-4237-B0F8-9EDED79E2FF2}" dt="2024-03-13T09:57:19.017" v="370" actId="47"/>
        <pc:sldMkLst>
          <pc:docMk/>
          <pc:sldMk cId="2410875514" sldId="565"/>
        </pc:sldMkLst>
      </pc:sldChg>
      <pc:sldChg chg="del mod ord modShow">
        <pc:chgData name="Bostan  Khan" userId="bace0ed3-4e6a-491e-9e73-ed10f1a893a5" providerId="ADAL" clId="{A188D759-3C83-4237-B0F8-9EDED79E2FF2}" dt="2024-03-13T09:57:19.017" v="370" actId="47"/>
        <pc:sldMkLst>
          <pc:docMk/>
          <pc:sldMk cId="2269508063" sldId="566"/>
        </pc:sldMkLst>
      </pc:sldChg>
      <pc:sldChg chg="del mod ord modShow">
        <pc:chgData name="Bostan  Khan" userId="bace0ed3-4e6a-491e-9e73-ed10f1a893a5" providerId="ADAL" clId="{A188D759-3C83-4237-B0F8-9EDED79E2FF2}" dt="2024-03-13T09:57:19.017" v="370" actId="47"/>
        <pc:sldMkLst>
          <pc:docMk/>
          <pc:sldMk cId="1856153700" sldId="567"/>
        </pc:sldMkLst>
      </pc:sldChg>
      <pc:sldChg chg="del mod ord modShow">
        <pc:chgData name="Bostan  Khan" userId="bace0ed3-4e6a-491e-9e73-ed10f1a893a5" providerId="ADAL" clId="{A188D759-3C83-4237-B0F8-9EDED79E2FF2}" dt="2024-03-13T09:57:19.017" v="370" actId="47"/>
        <pc:sldMkLst>
          <pc:docMk/>
          <pc:sldMk cId="3891217212" sldId="568"/>
        </pc:sldMkLst>
      </pc:sldChg>
      <pc:sldChg chg="del mod ord modShow">
        <pc:chgData name="Bostan  Khan" userId="bace0ed3-4e6a-491e-9e73-ed10f1a893a5" providerId="ADAL" clId="{A188D759-3C83-4237-B0F8-9EDED79E2FF2}" dt="2024-03-13T09:57:19.017" v="370" actId="47"/>
        <pc:sldMkLst>
          <pc:docMk/>
          <pc:sldMk cId="411295915" sldId="569"/>
        </pc:sldMkLst>
      </pc:sldChg>
      <pc:sldChg chg="del mod ord modShow">
        <pc:chgData name="Bostan  Khan" userId="bace0ed3-4e6a-491e-9e73-ed10f1a893a5" providerId="ADAL" clId="{A188D759-3C83-4237-B0F8-9EDED79E2FF2}" dt="2024-03-13T09:57:19.017" v="370" actId="47"/>
        <pc:sldMkLst>
          <pc:docMk/>
          <pc:sldMk cId="528376400" sldId="570"/>
        </pc:sldMkLst>
      </pc:sldChg>
      <pc:sldChg chg="del mod ord modShow">
        <pc:chgData name="Bostan  Khan" userId="bace0ed3-4e6a-491e-9e73-ed10f1a893a5" providerId="ADAL" clId="{A188D759-3C83-4237-B0F8-9EDED79E2FF2}" dt="2024-03-13T09:57:19.017" v="370" actId="47"/>
        <pc:sldMkLst>
          <pc:docMk/>
          <pc:sldMk cId="2735956201" sldId="571"/>
        </pc:sldMkLst>
      </pc:sldChg>
      <pc:sldChg chg="del mod ord modShow">
        <pc:chgData name="Bostan  Khan" userId="bace0ed3-4e6a-491e-9e73-ed10f1a893a5" providerId="ADAL" clId="{A188D759-3C83-4237-B0F8-9EDED79E2FF2}" dt="2024-03-13T09:57:19.017" v="370" actId="47"/>
        <pc:sldMkLst>
          <pc:docMk/>
          <pc:sldMk cId="2910303144" sldId="572"/>
        </pc:sldMkLst>
      </pc:sldChg>
      <pc:sldChg chg="del mod ord modShow">
        <pc:chgData name="Bostan  Khan" userId="bace0ed3-4e6a-491e-9e73-ed10f1a893a5" providerId="ADAL" clId="{A188D759-3C83-4237-B0F8-9EDED79E2FF2}" dt="2024-03-13T09:57:19.017" v="370" actId="47"/>
        <pc:sldMkLst>
          <pc:docMk/>
          <pc:sldMk cId="4209290185" sldId="573"/>
        </pc:sldMkLst>
      </pc:sldChg>
      <pc:sldChg chg="del mod ord modShow">
        <pc:chgData name="Bostan  Khan" userId="bace0ed3-4e6a-491e-9e73-ed10f1a893a5" providerId="ADAL" clId="{A188D759-3C83-4237-B0F8-9EDED79E2FF2}" dt="2024-03-13T09:57:19.017" v="370" actId="47"/>
        <pc:sldMkLst>
          <pc:docMk/>
          <pc:sldMk cId="1759122810" sldId="574"/>
        </pc:sldMkLst>
      </pc:sldChg>
      <pc:sldChg chg="del mod ord modShow">
        <pc:chgData name="Bostan  Khan" userId="bace0ed3-4e6a-491e-9e73-ed10f1a893a5" providerId="ADAL" clId="{A188D759-3C83-4237-B0F8-9EDED79E2FF2}" dt="2024-03-13T09:57:19.017" v="370" actId="47"/>
        <pc:sldMkLst>
          <pc:docMk/>
          <pc:sldMk cId="2840831046" sldId="575"/>
        </pc:sldMkLst>
      </pc:sldChg>
      <pc:sldChg chg="del mod ord modShow">
        <pc:chgData name="Bostan  Khan" userId="bace0ed3-4e6a-491e-9e73-ed10f1a893a5" providerId="ADAL" clId="{A188D759-3C83-4237-B0F8-9EDED79E2FF2}" dt="2024-03-13T09:57:19.017" v="370" actId="47"/>
        <pc:sldMkLst>
          <pc:docMk/>
          <pc:sldMk cId="3470976933" sldId="576"/>
        </pc:sldMkLst>
      </pc:sldChg>
      <pc:sldChg chg="del mod ord modShow">
        <pc:chgData name="Bostan  Khan" userId="bace0ed3-4e6a-491e-9e73-ed10f1a893a5" providerId="ADAL" clId="{A188D759-3C83-4237-B0F8-9EDED79E2FF2}" dt="2024-03-13T09:57:19.017" v="370" actId="47"/>
        <pc:sldMkLst>
          <pc:docMk/>
          <pc:sldMk cId="592454659" sldId="577"/>
        </pc:sldMkLst>
      </pc:sldChg>
      <pc:sldChg chg="del mod ord modShow">
        <pc:chgData name="Bostan  Khan" userId="bace0ed3-4e6a-491e-9e73-ed10f1a893a5" providerId="ADAL" clId="{A188D759-3C83-4237-B0F8-9EDED79E2FF2}" dt="2024-03-13T09:57:19.017" v="370" actId="47"/>
        <pc:sldMkLst>
          <pc:docMk/>
          <pc:sldMk cId="3105332702" sldId="578"/>
        </pc:sldMkLst>
      </pc:sldChg>
      <pc:sldChg chg="del mod ord modShow">
        <pc:chgData name="Bostan  Khan" userId="bace0ed3-4e6a-491e-9e73-ed10f1a893a5" providerId="ADAL" clId="{A188D759-3C83-4237-B0F8-9EDED79E2FF2}" dt="2024-03-13T09:57:19.017" v="370" actId="47"/>
        <pc:sldMkLst>
          <pc:docMk/>
          <pc:sldMk cId="2069584502" sldId="579"/>
        </pc:sldMkLst>
      </pc:sldChg>
      <pc:sldChg chg="del mod ord modShow">
        <pc:chgData name="Bostan  Khan" userId="bace0ed3-4e6a-491e-9e73-ed10f1a893a5" providerId="ADAL" clId="{A188D759-3C83-4237-B0F8-9EDED79E2FF2}" dt="2024-03-13T09:57:19.017" v="370" actId="47"/>
        <pc:sldMkLst>
          <pc:docMk/>
          <pc:sldMk cId="2434286567" sldId="580"/>
        </pc:sldMkLst>
      </pc:sldChg>
      <pc:sldChg chg="del mod ord modShow">
        <pc:chgData name="Bostan  Khan" userId="bace0ed3-4e6a-491e-9e73-ed10f1a893a5" providerId="ADAL" clId="{A188D759-3C83-4237-B0F8-9EDED79E2FF2}" dt="2024-03-13T09:57:19.017" v="370" actId="47"/>
        <pc:sldMkLst>
          <pc:docMk/>
          <pc:sldMk cId="3279816560" sldId="581"/>
        </pc:sldMkLst>
      </pc:sldChg>
      <pc:sldChg chg="del mod ord modShow">
        <pc:chgData name="Bostan  Khan" userId="bace0ed3-4e6a-491e-9e73-ed10f1a893a5" providerId="ADAL" clId="{A188D759-3C83-4237-B0F8-9EDED79E2FF2}" dt="2024-03-13T09:57:19.017" v="370" actId="47"/>
        <pc:sldMkLst>
          <pc:docMk/>
          <pc:sldMk cId="3504894948" sldId="582"/>
        </pc:sldMkLst>
      </pc:sldChg>
      <pc:sldChg chg="del mod ord modShow">
        <pc:chgData name="Bostan  Khan" userId="bace0ed3-4e6a-491e-9e73-ed10f1a893a5" providerId="ADAL" clId="{A188D759-3C83-4237-B0F8-9EDED79E2FF2}" dt="2024-03-13T09:57:19.017" v="370" actId="47"/>
        <pc:sldMkLst>
          <pc:docMk/>
          <pc:sldMk cId="4076403431" sldId="583"/>
        </pc:sldMkLst>
      </pc:sldChg>
      <pc:sldChg chg="del mod ord modShow">
        <pc:chgData name="Bostan  Khan" userId="bace0ed3-4e6a-491e-9e73-ed10f1a893a5" providerId="ADAL" clId="{A188D759-3C83-4237-B0F8-9EDED79E2FF2}" dt="2024-03-13T09:57:19.017" v="370" actId="47"/>
        <pc:sldMkLst>
          <pc:docMk/>
          <pc:sldMk cId="3895999718" sldId="584"/>
        </pc:sldMkLst>
      </pc:sldChg>
      <pc:sldChg chg="del mod ord modShow">
        <pc:chgData name="Bostan  Khan" userId="bace0ed3-4e6a-491e-9e73-ed10f1a893a5" providerId="ADAL" clId="{A188D759-3C83-4237-B0F8-9EDED79E2FF2}" dt="2024-03-13T09:57:19.017" v="370" actId="47"/>
        <pc:sldMkLst>
          <pc:docMk/>
          <pc:sldMk cId="2170580073" sldId="585"/>
        </pc:sldMkLst>
      </pc:sldChg>
      <pc:sldChg chg="del mod ord modShow">
        <pc:chgData name="Bostan  Khan" userId="bace0ed3-4e6a-491e-9e73-ed10f1a893a5" providerId="ADAL" clId="{A188D759-3C83-4237-B0F8-9EDED79E2FF2}" dt="2024-03-13T09:57:19.017" v="370" actId="47"/>
        <pc:sldMkLst>
          <pc:docMk/>
          <pc:sldMk cId="41287064" sldId="587"/>
        </pc:sldMkLst>
      </pc:sldChg>
      <pc:sldChg chg="del mod ord modShow">
        <pc:chgData name="Bostan  Khan" userId="bace0ed3-4e6a-491e-9e73-ed10f1a893a5" providerId="ADAL" clId="{A188D759-3C83-4237-B0F8-9EDED79E2FF2}" dt="2024-03-13T09:57:19.017" v="370" actId="47"/>
        <pc:sldMkLst>
          <pc:docMk/>
          <pc:sldMk cId="3404045729" sldId="588"/>
        </pc:sldMkLst>
      </pc:sldChg>
      <pc:sldChg chg="del mod ord modShow">
        <pc:chgData name="Bostan  Khan" userId="bace0ed3-4e6a-491e-9e73-ed10f1a893a5" providerId="ADAL" clId="{A188D759-3C83-4237-B0F8-9EDED79E2FF2}" dt="2024-03-13T09:57:19.017" v="370" actId="47"/>
        <pc:sldMkLst>
          <pc:docMk/>
          <pc:sldMk cId="1913100516" sldId="589"/>
        </pc:sldMkLst>
      </pc:sldChg>
      <pc:sldChg chg="del mod ord modShow">
        <pc:chgData name="Bostan  Khan" userId="bace0ed3-4e6a-491e-9e73-ed10f1a893a5" providerId="ADAL" clId="{A188D759-3C83-4237-B0F8-9EDED79E2FF2}" dt="2024-03-13T09:57:19.017" v="370" actId="47"/>
        <pc:sldMkLst>
          <pc:docMk/>
          <pc:sldMk cId="2475471513" sldId="590"/>
        </pc:sldMkLst>
      </pc:sldChg>
      <pc:sldChg chg="del mod ord modShow">
        <pc:chgData name="Bostan  Khan" userId="bace0ed3-4e6a-491e-9e73-ed10f1a893a5" providerId="ADAL" clId="{A188D759-3C83-4237-B0F8-9EDED79E2FF2}" dt="2024-03-13T09:57:19.017" v="370" actId="47"/>
        <pc:sldMkLst>
          <pc:docMk/>
          <pc:sldMk cId="3862854903" sldId="591"/>
        </pc:sldMkLst>
      </pc:sldChg>
      <pc:sldChg chg="del mod ord modShow">
        <pc:chgData name="Bostan  Khan" userId="bace0ed3-4e6a-491e-9e73-ed10f1a893a5" providerId="ADAL" clId="{A188D759-3C83-4237-B0F8-9EDED79E2FF2}" dt="2024-03-13T09:57:19.017" v="370" actId="47"/>
        <pc:sldMkLst>
          <pc:docMk/>
          <pc:sldMk cId="2705651653" sldId="592"/>
        </pc:sldMkLst>
      </pc:sldChg>
      <pc:sldChg chg="del mod ord modShow">
        <pc:chgData name="Bostan  Khan" userId="bace0ed3-4e6a-491e-9e73-ed10f1a893a5" providerId="ADAL" clId="{A188D759-3C83-4237-B0F8-9EDED79E2FF2}" dt="2024-03-13T09:57:19.017" v="370" actId="47"/>
        <pc:sldMkLst>
          <pc:docMk/>
          <pc:sldMk cId="3683283758" sldId="593"/>
        </pc:sldMkLst>
      </pc:sldChg>
      <pc:sldChg chg="del mod ord modShow">
        <pc:chgData name="Bostan  Khan" userId="bace0ed3-4e6a-491e-9e73-ed10f1a893a5" providerId="ADAL" clId="{A188D759-3C83-4237-B0F8-9EDED79E2FF2}" dt="2024-03-13T09:57:19.017" v="370" actId="47"/>
        <pc:sldMkLst>
          <pc:docMk/>
          <pc:sldMk cId="1788313311" sldId="594"/>
        </pc:sldMkLst>
      </pc:sldChg>
      <pc:sldChg chg="del mod ord modShow">
        <pc:chgData name="Bostan  Khan" userId="bace0ed3-4e6a-491e-9e73-ed10f1a893a5" providerId="ADAL" clId="{A188D759-3C83-4237-B0F8-9EDED79E2FF2}" dt="2024-03-13T09:57:19.017" v="370" actId="47"/>
        <pc:sldMkLst>
          <pc:docMk/>
          <pc:sldMk cId="3649304306" sldId="595"/>
        </pc:sldMkLst>
      </pc:sldChg>
      <pc:sldChg chg="modSp del mod ord modShow">
        <pc:chgData name="Bostan  Khan" userId="bace0ed3-4e6a-491e-9e73-ed10f1a893a5" providerId="ADAL" clId="{A188D759-3C83-4237-B0F8-9EDED79E2FF2}" dt="2024-03-13T09:57:19.017" v="370" actId="47"/>
        <pc:sldMkLst>
          <pc:docMk/>
          <pc:sldMk cId="2171946813" sldId="596"/>
        </pc:sldMkLst>
        <pc:spChg chg="mod">
          <ac:chgData name="Bostan  Khan" userId="bace0ed3-4e6a-491e-9e73-ed10f1a893a5" providerId="ADAL" clId="{A188D759-3C83-4237-B0F8-9EDED79E2FF2}" dt="2024-03-09T10:36:50.922" v="71" actId="20577"/>
          <ac:spMkLst>
            <pc:docMk/>
            <pc:sldMk cId="2171946813" sldId="596"/>
            <ac:spMk id="41" creationId="{00000000-0000-0000-0000-000000000000}"/>
          </ac:spMkLst>
        </pc:spChg>
        <pc:spChg chg="mod">
          <ac:chgData name="Bostan  Khan" userId="bace0ed3-4e6a-491e-9e73-ed10f1a893a5" providerId="ADAL" clId="{A188D759-3C83-4237-B0F8-9EDED79E2FF2}" dt="2024-03-09T10:37:07.263" v="74" actId="12"/>
          <ac:spMkLst>
            <pc:docMk/>
            <pc:sldMk cId="2171946813" sldId="596"/>
            <ac:spMk id="81" creationId="{00000000-0000-0000-0000-000000000000}"/>
          </ac:spMkLst>
        </pc:spChg>
      </pc:sldChg>
      <pc:sldChg chg="delSp del mod ord modShow">
        <pc:chgData name="Bostan  Khan" userId="bace0ed3-4e6a-491e-9e73-ed10f1a893a5" providerId="ADAL" clId="{A188D759-3C83-4237-B0F8-9EDED79E2FF2}" dt="2024-03-13T09:57:19.017" v="370" actId="47"/>
        <pc:sldMkLst>
          <pc:docMk/>
          <pc:sldMk cId="2011182572" sldId="597"/>
        </pc:sldMkLst>
        <pc:spChg chg="del">
          <ac:chgData name="Bostan  Khan" userId="bace0ed3-4e6a-491e-9e73-ed10f1a893a5" providerId="ADAL" clId="{A188D759-3C83-4237-B0F8-9EDED79E2FF2}" dt="2024-03-09T10:33:47.163" v="49" actId="478"/>
          <ac:spMkLst>
            <pc:docMk/>
            <pc:sldMk cId="2011182572" sldId="597"/>
            <ac:spMk id="52" creationId="{00000000-0000-0000-0000-000000000000}"/>
          </ac:spMkLst>
        </pc:spChg>
      </pc:sldChg>
    </pc:docChg>
  </pc:docChgLst>
  <pc:docChgLst>
    <pc:chgData name="Bostan  Khan" userId="bace0ed3-4e6a-491e-9e73-ed10f1a893a5" providerId="ADAL" clId="{AE205DFD-4ABC-4D49-9500-955574481F3F}"/>
    <pc:docChg chg="undo custSel modSld">
      <pc:chgData name="Bostan  Khan" userId="bace0ed3-4e6a-491e-9e73-ed10f1a893a5" providerId="ADAL" clId="{AE205DFD-4ABC-4D49-9500-955574481F3F}" dt="2024-03-09T08:05:02.736" v="36" actId="20577"/>
      <pc:docMkLst>
        <pc:docMk/>
      </pc:docMkLst>
      <pc:sldChg chg="addSp delSp modSp mod modAnim">
        <pc:chgData name="Bostan  Khan" userId="bace0ed3-4e6a-491e-9e73-ed10f1a893a5" providerId="ADAL" clId="{AE205DFD-4ABC-4D49-9500-955574481F3F}" dt="2024-03-09T08:03:58.620" v="23" actId="1076"/>
        <pc:sldMkLst>
          <pc:docMk/>
          <pc:sldMk cId="3917119962" sldId="459"/>
        </pc:sldMkLst>
        <pc:spChg chg="mod">
          <ac:chgData name="Bostan  Khan" userId="bace0ed3-4e6a-491e-9e73-ed10f1a893a5" providerId="ADAL" clId="{AE205DFD-4ABC-4D49-9500-955574481F3F}" dt="2024-03-09T08:03:56.517" v="18" actId="1076"/>
          <ac:spMkLst>
            <pc:docMk/>
            <pc:sldMk cId="3917119962" sldId="459"/>
            <ac:spMk id="28679" creationId="{00000000-0000-0000-0000-000000000000}"/>
          </ac:spMkLst>
        </pc:spChg>
        <pc:spChg chg="add del mod">
          <ac:chgData name="Bostan  Khan" userId="bace0ed3-4e6a-491e-9e73-ed10f1a893a5" providerId="ADAL" clId="{AE205DFD-4ABC-4D49-9500-955574481F3F}" dt="2024-03-09T08:03:57.420" v="21" actId="1076"/>
          <ac:spMkLst>
            <pc:docMk/>
            <pc:sldMk cId="3917119962" sldId="459"/>
            <ac:spMk id="28683" creationId="{00000000-0000-0000-0000-000000000000}"/>
          </ac:spMkLst>
        </pc:spChg>
        <pc:spChg chg="mod">
          <ac:chgData name="Bostan  Khan" userId="bace0ed3-4e6a-491e-9e73-ed10f1a893a5" providerId="ADAL" clId="{AE205DFD-4ABC-4D49-9500-955574481F3F}" dt="2024-03-09T08:02:56.580" v="2" actId="1076"/>
          <ac:spMkLst>
            <pc:docMk/>
            <pc:sldMk cId="3917119962" sldId="459"/>
            <ac:spMk id="28691" creationId="{00000000-0000-0000-0000-000000000000}"/>
          </ac:spMkLst>
        </pc:spChg>
        <pc:spChg chg="add del mod topLvl">
          <ac:chgData name="Bostan  Khan" userId="bace0ed3-4e6a-491e-9e73-ed10f1a893a5" providerId="ADAL" clId="{AE205DFD-4ABC-4D49-9500-955574481F3F}" dt="2024-03-09T08:03:57.977" v="22" actId="165"/>
          <ac:spMkLst>
            <pc:docMk/>
            <pc:sldMk cId="3917119962" sldId="459"/>
            <ac:spMk id="28708" creationId="{00000000-0000-0000-0000-000000000000}"/>
          </ac:spMkLst>
        </pc:spChg>
        <pc:spChg chg="add del mod topLvl">
          <ac:chgData name="Bostan  Khan" userId="bace0ed3-4e6a-491e-9e73-ed10f1a893a5" providerId="ADAL" clId="{AE205DFD-4ABC-4D49-9500-955574481F3F}" dt="2024-03-09T08:03:57.977" v="22" actId="165"/>
          <ac:spMkLst>
            <pc:docMk/>
            <pc:sldMk cId="3917119962" sldId="459"/>
            <ac:spMk id="28709" creationId="{00000000-0000-0000-0000-000000000000}"/>
          </ac:spMkLst>
        </pc:spChg>
        <pc:grpChg chg="add del mod">
          <ac:chgData name="Bostan  Khan" userId="bace0ed3-4e6a-491e-9e73-ed10f1a893a5" providerId="ADAL" clId="{AE205DFD-4ABC-4D49-9500-955574481F3F}" dt="2024-03-09T08:03:58.620" v="23" actId="1076"/>
          <ac:grpSpMkLst>
            <pc:docMk/>
            <pc:sldMk cId="3917119962" sldId="459"/>
            <ac:grpSpMk id="2" creationId="{00000000-0000-0000-0000-000000000000}"/>
          </ac:grpSpMkLst>
        </pc:grpChg>
      </pc:sldChg>
      <pc:sldChg chg="modSp mod">
        <pc:chgData name="Bostan  Khan" userId="bace0ed3-4e6a-491e-9e73-ed10f1a893a5" providerId="ADAL" clId="{AE205DFD-4ABC-4D49-9500-955574481F3F}" dt="2024-03-09T08:05:02.736" v="36" actId="20577"/>
        <pc:sldMkLst>
          <pc:docMk/>
          <pc:sldMk cId="2941755408" sldId="463"/>
        </pc:sldMkLst>
        <pc:spChg chg="mod">
          <ac:chgData name="Bostan  Khan" userId="bace0ed3-4e6a-491e-9e73-ed10f1a893a5" providerId="ADAL" clId="{AE205DFD-4ABC-4D49-9500-955574481F3F}" dt="2024-03-09T08:05:02.736" v="36" actId="20577"/>
          <ac:spMkLst>
            <pc:docMk/>
            <pc:sldMk cId="2941755408" sldId="463"/>
            <ac:spMk id="39324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03"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04"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05"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0429E9C-ECEA-4DCA-8464-055091D38705}" type="slidenum">
              <a:rPr lang="en-US"/>
              <a:pPr/>
              <a:t>‹#›</a:t>
            </a:fld>
            <a:endParaRPr lang="en-US"/>
          </a:p>
        </p:txBody>
      </p:sp>
    </p:spTree>
    <p:extLst>
      <p:ext uri="{BB962C8B-B14F-4D97-AF65-F5344CB8AC3E}">
        <p14:creationId xmlns:p14="http://schemas.microsoft.com/office/powerpoint/2010/main" val="859869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MT Extra Bold" pitchFamily="18" charset="0"/>
              </a:defRPr>
            </a:lvl1pPr>
          </a:lstStyle>
          <a:p>
            <a:endParaRPr lang="en-US" altLang="en-US"/>
          </a:p>
        </p:txBody>
      </p:sp>
      <p:sp>
        <p:nvSpPr>
          <p:cNvPr id="51203"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MT Extra Bold" pitchFamily="18" charset="0"/>
              </a:defRPr>
            </a:lvl1pPr>
          </a:lstStyle>
          <a:p>
            <a:endParaRPr lang="en-US" altLang="en-US"/>
          </a:p>
        </p:txBody>
      </p:sp>
      <p:sp>
        <p:nvSpPr>
          <p:cNvPr id="51204"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p:spPr>
      </p:sp>
      <p:sp>
        <p:nvSpPr>
          <p:cNvPr id="51205"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6"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MT Extra Bold" pitchFamily="18" charset="0"/>
              </a:defRPr>
            </a:lvl1pPr>
          </a:lstStyle>
          <a:p>
            <a:endParaRPr lang="en-US" altLang="en-US"/>
          </a:p>
        </p:txBody>
      </p:sp>
      <p:sp>
        <p:nvSpPr>
          <p:cNvPr id="51207"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MT Extra Bold" pitchFamily="18" charset="0"/>
              </a:defRPr>
            </a:lvl1pPr>
          </a:lstStyle>
          <a:p>
            <a:fld id="{FA3EF8A0-3C23-45E3-A55B-0F30C178BEB3}" type="slidenum">
              <a:rPr lang="en-US" altLang="en-US"/>
              <a:pPr/>
              <a:t>‹#›</a:t>
            </a:fld>
            <a:endParaRPr lang="en-US" altLang="en-US"/>
          </a:p>
        </p:txBody>
      </p:sp>
    </p:spTree>
    <p:extLst>
      <p:ext uri="{BB962C8B-B14F-4D97-AF65-F5344CB8AC3E}">
        <p14:creationId xmlns:p14="http://schemas.microsoft.com/office/powerpoint/2010/main" val="900123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a:lstStyle/>
          <a:p>
            <a:pPr eaLnBrk="1" hangingPunct="1">
              <a:spcBef>
                <a:spcPct val="0"/>
              </a:spcBef>
            </a:pPr>
            <a:endParaRPr lang="ar-SA" altLang="ko-KR"/>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BE5DF0-1A69-42D1-A2D8-C5548CC53DDF}" type="slidenum">
              <a:rPr lang="ur-PK" smtClean="0"/>
              <a:pPr fontAlgn="base">
                <a:spcBef>
                  <a:spcPct val="0"/>
                </a:spcBef>
                <a:spcAft>
                  <a:spcPct val="0"/>
                </a:spcAft>
                <a:defRPr/>
              </a:pPr>
              <a:t>12</a:t>
            </a:fld>
            <a:endParaRPr lang="ur-PK"/>
          </a:p>
        </p:txBody>
      </p:sp>
    </p:spTree>
    <p:extLst>
      <p:ext uri="{BB962C8B-B14F-4D97-AF65-F5344CB8AC3E}">
        <p14:creationId xmlns:p14="http://schemas.microsoft.com/office/powerpoint/2010/main" val="291885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D5331-A5FC-450E-9044-899922DA3951}" type="slidenum">
              <a:rPr lang="en-US" smtClean="0"/>
              <a:pPr/>
              <a:t>23</a:t>
            </a:fld>
            <a:endParaRPr lang="en-US"/>
          </a:p>
        </p:txBody>
      </p:sp>
    </p:spTree>
    <p:extLst>
      <p:ext uri="{BB962C8B-B14F-4D97-AF65-F5344CB8AC3E}">
        <p14:creationId xmlns:p14="http://schemas.microsoft.com/office/powerpoint/2010/main" val="136388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76B65D5-E6E2-40FB-8439-47E80CD55AD3}" type="slidenum">
              <a:rPr lang="en-US" smtClean="0"/>
              <a:pPr/>
              <a:t>63</a:t>
            </a:fld>
            <a:endParaRPr lang="en-US"/>
          </a:p>
        </p:txBody>
      </p:sp>
      <p:sp>
        <p:nvSpPr>
          <p:cNvPr id="109571" name="Rectangle 2"/>
          <p:cNvSpPr>
            <a:spLocks noGrp="1" noRot="1" noChangeAspect="1" noChangeArrowheads="1" noTextEdit="1"/>
          </p:cNvSpPr>
          <p:nvPr>
            <p:ph type="sldImg"/>
          </p:nvPr>
        </p:nvSpPr>
        <p:spPr>
          <a:xfrm>
            <a:off x="1152525" y="692150"/>
            <a:ext cx="4552950" cy="3416300"/>
          </a:xfrm>
          <a:ln/>
        </p:spPr>
      </p:sp>
      <p:sp>
        <p:nvSpPr>
          <p:cNvPr id="1095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4979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D1904F6-2C4E-473A-80ED-DF0631F7C7E0}" type="slidenum">
              <a:rPr lang="en-US" smtClean="0"/>
              <a:pPr/>
              <a:t>64</a:t>
            </a:fld>
            <a:endParaRPr lang="en-US"/>
          </a:p>
        </p:txBody>
      </p:sp>
      <p:sp>
        <p:nvSpPr>
          <p:cNvPr id="110595" name="Rectangle 2"/>
          <p:cNvSpPr>
            <a:spLocks noGrp="1" noRot="1" noChangeAspect="1" noChangeArrowheads="1" noTextEdit="1"/>
          </p:cNvSpPr>
          <p:nvPr>
            <p:ph type="sldImg"/>
          </p:nvPr>
        </p:nvSpPr>
        <p:spPr>
          <a:xfrm>
            <a:off x="1152525" y="692150"/>
            <a:ext cx="4552950" cy="3416300"/>
          </a:xfrm>
          <a:ln/>
        </p:spPr>
      </p:sp>
      <p:sp>
        <p:nvSpPr>
          <p:cNvPr id="1105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767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285C050-070C-42E1-866C-A70D930B283C}" type="slidenum">
              <a:rPr lang="en-US" smtClean="0"/>
              <a:pPr/>
              <a:t>65</a:t>
            </a:fld>
            <a:endParaRPr lang="en-US"/>
          </a:p>
        </p:txBody>
      </p:sp>
      <p:sp>
        <p:nvSpPr>
          <p:cNvPr id="111619" name="Rectangle 2"/>
          <p:cNvSpPr>
            <a:spLocks noGrp="1" noRot="1" noChangeAspect="1" noChangeArrowheads="1" noTextEdit="1"/>
          </p:cNvSpPr>
          <p:nvPr>
            <p:ph type="sldImg"/>
          </p:nvPr>
        </p:nvSpPr>
        <p:spPr>
          <a:xfrm>
            <a:off x="1152525" y="692150"/>
            <a:ext cx="4552950" cy="3416300"/>
          </a:xfrm>
          <a:ln/>
        </p:spPr>
      </p:sp>
      <p:sp>
        <p:nvSpPr>
          <p:cNvPr id="1116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7442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1A6F97C-1C27-41F2-B3F4-A0396C204D02}" type="slidenum">
              <a:rPr lang="en-US" smtClean="0"/>
              <a:pPr/>
              <a:t>66</a:t>
            </a:fld>
            <a:endParaRPr lang="en-US"/>
          </a:p>
        </p:txBody>
      </p:sp>
      <p:sp>
        <p:nvSpPr>
          <p:cNvPr id="112643" name="Rectangle 2"/>
          <p:cNvSpPr>
            <a:spLocks noGrp="1" noRot="1" noChangeAspect="1" noChangeArrowheads="1" noTextEdit="1"/>
          </p:cNvSpPr>
          <p:nvPr>
            <p:ph type="sldImg"/>
          </p:nvPr>
        </p:nvSpPr>
        <p:spPr>
          <a:xfrm>
            <a:off x="1152525" y="692150"/>
            <a:ext cx="4552950" cy="3416300"/>
          </a:xfrm>
          <a:ln/>
        </p:spPr>
      </p:sp>
      <p:sp>
        <p:nvSpPr>
          <p:cNvPr id="1126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6121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7D46E50-204E-48BA-90FD-B59B22332F19}" type="slidenum">
              <a:rPr lang="en-US" smtClean="0"/>
              <a:pPr/>
              <a:t>70</a:t>
            </a:fld>
            <a:endParaRPr lang="en-US"/>
          </a:p>
        </p:txBody>
      </p:sp>
      <p:sp>
        <p:nvSpPr>
          <p:cNvPr id="113667" name="Rectangle 2"/>
          <p:cNvSpPr>
            <a:spLocks noGrp="1" noRot="1" noChangeAspect="1" noChangeArrowheads="1" noTextEdit="1"/>
          </p:cNvSpPr>
          <p:nvPr>
            <p:ph type="sldImg"/>
          </p:nvPr>
        </p:nvSpPr>
        <p:spPr>
          <a:xfrm>
            <a:off x="1152525" y="692150"/>
            <a:ext cx="4552950" cy="3416300"/>
          </a:xfrm>
          <a:ln/>
        </p:spPr>
      </p:sp>
      <p:sp>
        <p:nvSpPr>
          <p:cNvPr id="1136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0276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DC3488E-442C-40AE-9A38-02788AF859AA}" type="slidenum">
              <a:rPr lang="en-US" smtClean="0"/>
              <a:pPr/>
              <a:t>71</a:t>
            </a:fld>
            <a:endParaRPr lang="en-US"/>
          </a:p>
        </p:txBody>
      </p:sp>
      <p:sp>
        <p:nvSpPr>
          <p:cNvPr id="114691" name="Rectangle 2"/>
          <p:cNvSpPr>
            <a:spLocks noGrp="1" noRot="1" noChangeAspect="1" noChangeArrowheads="1" noTextEdit="1"/>
          </p:cNvSpPr>
          <p:nvPr>
            <p:ph type="sldImg"/>
          </p:nvPr>
        </p:nvSpPr>
        <p:spPr>
          <a:xfrm>
            <a:off x="1152525" y="692150"/>
            <a:ext cx="4552950" cy="3416300"/>
          </a:xfrm>
          <a:ln/>
        </p:spPr>
      </p:sp>
      <p:sp>
        <p:nvSpPr>
          <p:cNvPr id="1146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2528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7A6B1-4AE0-454F-8859-A46CAAF59E3D}" type="slidenum">
              <a:rPr lang="en-US"/>
              <a:pPr/>
              <a:t>79</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62268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D6C37F1-4F71-45D0-9929-AA71C99006F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32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E199BCA-DF30-4521-8555-2359F06D24EC}" type="slidenum">
              <a:rPr lang="en-US" altLang="en-US" smtClean="0"/>
              <a:pPr/>
              <a:t>‹#›</a:t>
            </a:fld>
            <a:endParaRPr lang="en-US" altLang="en-US"/>
          </a:p>
        </p:txBody>
      </p:sp>
    </p:spTree>
    <p:extLst>
      <p:ext uri="{BB962C8B-B14F-4D97-AF65-F5344CB8AC3E}">
        <p14:creationId xmlns:p14="http://schemas.microsoft.com/office/powerpoint/2010/main" val="240640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E57553B-F36B-42FF-992A-DDD3F5E40D06}" type="slidenum">
              <a:rPr lang="en-US" altLang="en-US" smtClean="0"/>
              <a:pPr/>
              <a:t>‹#›</a:t>
            </a:fld>
            <a:endParaRPr lang="en-US" altLang="en-US"/>
          </a:p>
        </p:txBody>
      </p:sp>
    </p:spTree>
    <p:extLst>
      <p:ext uri="{BB962C8B-B14F-4D97-AF65-F5344CB8AC3E}">
        <p14:creationId xmlns:p14="http://schemas.microsoft.com/office/powerpoint/2010/main" val="275129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DE2E5D9-B987-42B8-BD5A-8AEC2AB9BD26}" type="slidenum">
              <a:rPr lang="en-US" altLang="en-US" smtClean="0"/>
              <a:pPr/>
              <a:t>‹#›</a:t>
            </a:fld>
            <a:endParaRPr lang="en-US" altLang="en-US"/>
          </a:p>
        </p:txBody>
      </p:sp>
    </p:spTree>
    <p:extLst>
      <p:ext uri="{BB962C8B-B14F-4D97-AF65-F5344CB8AC3E}">
        <p14:creationId xmlns:p14="http://schemas.microsoft.com/office/powerpoint/2010/main" val="36124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9B7102B-CA8C-44DE-86FC-0D3811DF6C7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32100B-D109-4C9F-8C96-C4BD5D73CD19}" type="slidenum">
              <a:rPr lang="en-US" altLang="en-US" smtClean="0"/>
              <a:pPr/>
              <a:t>‹#›</a:t>
            </a:fld>
            <a:endParaRPr lang="en-US" altLang="en-US"/>
          </a:p>
        </p:txBody>
      </p:sp>
    </p:spTree>
    <p:extLst>
      <p:ext uri="{BB962C8B-B14F-4D97-AF65-F5344CB8AC3E}">
        <p14:creationId xmlns:p14="http://schemas.microsoft.com/office/powerpoint/2010/main" val="12767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27541AEB-5457-4345-AC6D-53EF4494D22A}" type="slidenum">
              <a:rPr lang="en-US" altLang="en-US" smtClean="0"/>
              <a:pPr/>
              <a:t>‹#›</a:t>
            </a:fld>
            <a:endParaRPr lang="en-US" altLang="en-US"/>
          </a:p>
        </p:txBody>
      </p:sp>
    </p:spTree>
    <p:extLst>
      <p:ext uri="{BB962C8B-B14F-4D97-AF65-F5344CB8AC3E}">
        <p14:creationId xmlns:p14="http://schemas.microsoft.com/office/powerpoint/2010/main" val="222709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91A0C0-41DD-4031-A54A-0E00DBB1BB28}" type="slidenum">
              <a:rPr lang="en-US" altLang="en-US" smtClean="0"/>
              <a:pPr/>
              <a:t>‹#›</a:t>
            </a:fld>
            <a:endParaRPr lang="en-US" altLang="en-US"/>
          </a:p>
        </p:txBody>
      </p:sp>
    </p:spTree>
    <p:extLst>
      <p:ext uri="{BB962C8B-B14F-4D97-AF65-F5344CB8AC3E}">
        <p14:creationId xmlns:p14="http://schemas.microsoft.com/office/powerpoint/2010/main" val="380752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en-US"/>
          </a:p>
        </p:txBody>
      </p:sp>
      <p:sp>
        <p:nvSpPr>
          <p:cNvPr id="9" name="Slide Number Placeholder 8"/>
          <p:cNvSpPr>
            <a:spLocks noGrp="1"/>
          </p:cNvSpPr>
          <p:nvPr>
            <p:ph type="sldNum" sz="quarter" idx="12"/>
          </p:nvPr>
        </p:nvSpPr>
        <p:spPr/>
        <p:txBody>
          <a:bodyPr/>
          <a:lstStyle/>
          <a:p>
            <a:fld id="{112089B6-577B-441F-8AFD-EB7033769083}" type="slidenum">
              <a:rPr lang="en-US" altLang="en-US" smtClean="0"/>
              <a:pPr/>
              <a:t>‹#›</a:t>
            </a:fld>
            <a:endParaRPr lang="en-US" altLang="en-US"/>
          </a:p>
        </p:txBody>
      </p:sp>
    </p:spTree>
    <p:extLst>
      <p:ext uri="{BB962C8B-B14F-4D97-AF65-F5344CB8AC3E}">
        <p14:creationId xmlns:p14="http://schemas.microsoft.com/office/powerpoint/2010/main" val="248445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BDB3DB-A6CA-4395-8A83-97B69BA631A4}" type="slidenum">
              <a:rPr lang="en-US" altLang="en-US" smtClean="0"/>
              <a:pPr/>
              <a:t>‹#›</a:t>
            </a:fld>
            <a:endParaRPr lang="en-US" altLang="en-US"/>
          </a:p>
        </p:txBody>
      </p:sp>
    </p:spTree>
    <p:extLst>
      <p:ext uri="{BB962C8B-B14F-4D97-AF65-F5344CB8AC3E}">
        <p14:creationId xmlns:p14="http://schemas.microsoft.com/office/powerpoint/2010/main" val="64261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A0F596A-F191-4589-A8F5-815A1E240273}" type="slidenum">
              <a:rPr lang="en-US" altLang="en-US" smtClean="0"/>
              <a:pPr/>
              <a:t>‹#›</a:t>
            </a:fld>
            <a:endParaRPr lang="en-US" altLang="en-US"/>
          </a:p>
        </p:txBody>
      </p:sp>
    </p:spTree>
    <p:extLst>
      <p:ext uri="{BB962C8B-B14F-4D97-AF65-F5344CB8AC3E}">
        <p14:creationId xmlns:p14="http://schemas.microsoft.com/office/powerpoint/2010/main" val="88918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6FFE16F-604B-4520-A357-48A348CE0E57}"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027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4000"/>
              <a:t>Binary</a:t>
            </a:r>
            <a:r>
              <a:rPr lang="fr-FR" sz="4000" dirty="0"/>
              <a:t> </a:t>
            </a:r>
            <a:r>
              <a:rPr lang="fr-FR" sz="4000" dirty="0" err="1"/>
              <a:t>Trees</a:t>
            </a:r>
            <a:r>
              <a:rPr lang="fr-FR" sz="4000" dirty="0"/>
              <a:t> &amp; Applications</a:t>
            </a:r>
            <a:endParaRPr lang="en-US" sz="2800"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1</a:t>
            </a:fld>
            <a:endParaRPr lang="en-US"/>
          </a:p>
        </p:txBody>
      </p:sp>
      <p:sp>
        <p:nvSpPr>
          <p:cNvPr id="4" name="Title 1"/>
          <p:cNvSpPr txBox="1">
            <a:spLocks/>
          </p:cNvSpPr>
          <p:nvPr/>
        </p:nvSpPr>
        <p:spPr>
          <a:xfrm>
            <a:off x="783937" y="1015193"/>
            <a:ext cx="7133416" cy="911594"/>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baseline="0" noProof="0" dirty="0">
                <a:ln>
                  <a:noFill/>
                </a:ln>
                <a:solidFill>
                  <a:schemeClr val="tx2"/>
                </a:solidFill>
                <a:effectLst/>
                <a:uLnTx/>
                <a:uFillTx/>
                <a:latin typeface="+mj-lt"/>
                <a:ea typeface="+mj-ea"/>
                <a:cs typeface="+mj-cs"/>
              </a:rPr>
              <a:t>Data structures and algorithms</a:t>
            </a:r>
          </a:p>
        </p:txBody>
      </p:sp>
    </p:spTree>
    <p:extLst>
      <p:ext uri="{BB962C8B-B14F-4D97-AF65-F5344CB8AC3E}">
        <p14:creationId xmlns:p14="http://schemas.microsoft.com/office/powerpoint/2010/main" val="13354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altLang="ko-KR">
                <a:ea typeface="굴림" pitchFamily="50" charset="-127"/>
              </a:rPr>
              <a:t>Tree Terminologies</a:t>
            </a:r>
            <a:endParaRPr lang="ur-PK" altLang="ko-KR"/>
          </a:p>
        </p:txBody>
      </p:sp>
      <p:sp>
        <p:nvSpPr>
          <p:cNvPr id="13" name="Slide Number Placeholder 12"/>
          <p:cNvSpPr>
            <a:spLocks noGrp="1"/>
          </p:cNvSpPr>
          <p:nvPr>
            <p:ph type="sldNum" sz="quarter" idx="12"/>
          </p:nvPr>
        </p:nvSpPr>
        <p:spPr/>
        <p:txBody>
          <a:bodyPr/>
          <a:lstStyle/>
          <a:p>
            <a:fld id="{4A43371F-6454-4CB7-8FFF-DC13FB98195B}" type="slidenum">
              <a:rPr lang="en-US" smtClean="0"/>
              <a:pPr/>
              <a:t>10</a:t>
            </a:fld>
            <a:endParaRPr lang="en-US"/>
          </a:p>
        </p:txBody>
      </p:sp>
      <p:sp>
        <p:nvSpPr>
          <p:cNvPr id="10243" name="Content Placeholder 2"/>
          <p:cNvSpPr>
            <a:spLocks noGrp="1"/>
          </p:cNvSpPr>
          <p:nvPr>
            <p:ph idx="4294967295"/>
          </p:nvPr>
        </p:nvSpPr>
        <p:spPr>
          <a:xfrm>
            <a:off x="965674" y="1722437"/>
            <a:ext cx="7743985" cy="5135563"/>
          </a:xfrm>
        </p:spPr>
        <p:txBody>
          <a:bodyPr/>
          <a:lstStyle/>
          <a:p>
            <a:pPr algn="l" rtl="0" eaLnBrk="1" hangingPunct="1"/>
            <a:r>
              <a:rPr lang="en-US" altLang="ko-KR" sz="2400" b="1" dirty="0">
                <a:solidFill>
                  <a:srgbClr val="CC3300"/>
                </a:solidFill>
                <a:ea typeface="굴림" pitchFamily="50" charset="-127"/>
              </a:rPr>
              <a:t>Root</a:t>
            </a:r>
          </a:p>
          <a:p>
            <a:pPr lvl="1" algn="l" rtl="0" eaLnBrk="1" hangingPunct="1"/>
            <a:r>
              <a:rPr lang="en-US" altLang="ko-KR" sz="2400" dirty="0">
                <a:ea typeface="굴림" pitchFamily="50" charset="-127"/>
              </a:rPr>
              <a:t>It is the key node of a tree structure that does not have parent. It is the first node in hierarchical  arrangement.</a:t>
            </a:r>
          </a:p>
          <a:p>
            <a:pPr algn="l" rtl="0" eaLnBrk="1" hangingPunct="1"/>
            <a:r>
              <a:rPr lang="en-US" altLang="ko-KR" sz="2400" b="1" dirty="0">
                <a:solidFill>
                  <a:srgbClr val="CC3300"/>
                </a:solidFill>
                <a:ea typeface="굴림" pitchFamily="50" charset="-127"/>
              </a:rPr>
              <a:t>Node</a:t>
            </a:r>
          </a:p>
          <a:p>
            <a:pPr lvl="1" algn="l" rtl="0" eaLnBrk="1" hangingPunct="1"/>
            <a:r>
              <a:rPr lang="en-US" altLang="ko-KR" sz="2400" dirty="0">
                <a:ea typeface="굴림" pitchFamily="50" charset="-127"/>
              </a:rPr>
              <a:t>The node of a tree stores the data and its role is the same as in the linked list. Nodes are connected by the means of links with other nodes.</a:t>
            </a:r>
          </a:p>
          <a:p>
            <a:pPr algn="l" rtl="0" eaLnBrk="1" hangingPunct="1"/>
            <a:r>
              <a:rPr lang="en-US" altLang="ko-KR" sz="2400" b="1" dirty="0">
                <a:solidFill>
                  <a:srgbClr val="CC3300"/>
                </a:solidFill>
                <a:ea typeface="굴림" pitchFamily="50" charset="-127"/>
              </a:rPr>
              <a:t>Parent</a:t>
            </a:r>
          </a:p>
          <a:p>
            <a:pPr lvl="1" algn="l" rtl="0" eaLnBrk="1" hangingPunct="1"/>
            <a:r>
              <a:rPr lang="en-US" altLang="ko-KR" sz="2400" dirty="0">
                <a:ea typeface="굴림" pitchFamily="50" charset="-127"/>
              </a:rPr>
              <a:t>It is the immediate predecessor of a node. In the figure A is the parent of B and C.</a:t>
            </a:r>
            <a:endParaRPr lang="ur-PK" altLang="ko-KR" sz="2400" dirty="0"/>
          </a:p>
        </p:txBody>
      </p:sp>
      <p:grpSp>
        <p:nvGrpSpPr>
          <p:cNvPr id="2" name="Group 11"/>
          <p:cNvGrpSpPr>
            <a:grpSpLocks/>
          </p:cNvGrpSpPr>
          <p:nvPr/>
        </p:nvGrpSpPr>
        <p:grpSpPr bwMode="auto">
          <a:xfrm>
            <a:off x="6438900" y="284557"/>
            <a:ext cx="1752600" cy="1362075"/>
            <a:chOff x="6858000" y="5191125"/>
            <a:chExt cx="1752600" cy="1362075"/>
          </a:xfrm>
        </p:grpSpPr>
        <p:sp>
          <p:nvSpPr>
            <p:cNvPr id="10246" name="Oval 38"/>
            <p:cNvSpPr>
              <a:spLocks noChangeArrowheads="1"/>
            </p:cNvSpPr>
            <p:nvPr/>
          </p:nvSpPr>
          <p:spPr bwMode="auto">
            <a:xfrm>
              <a:off x="7391400" y="5191125"/>
              <a:ext cx="762000" cy="571500"/>
            </a:xfrm>
            <a:prstGeom prst="ellipse">
              <a:avLst/>
            </a:prstGeom>
            <a:noFill/>
            <a:ln w="57150">
              <a:solidFill>
                <a:srgbClr val="008080"/>
              </a:solidFill>
              <a:round/>
              <a:headEnd/>
              <a:tailEnd/>
            </a:ln>
          </p:spPr>
          <p:txBody>
            <a:bodyPr wrap="none" anchor="ctr"/>
            <a:lstStyle/>
            <a:p>
              <a:endParaRPr lang="ar-SA" altLang="ko-KR"/>
            </a:p>
          </p:txBody>
        </p:sp>
        <p:sp>
          <p:nvSpPr>
            <p:cNvPr id="10247" name="Oval 39"/>
            <p:cNvSpPr>
              <a:spLocks noChangeArrowheads="1"/>
            </p:cNvSpPr>
            <p:nvPr/>
          </p:nvSpPr>
          <p:spPr bwMode="auto">
            <a:xfrm>
              <a:off x="6858000" y="5981700"/>
              <a:ext cx="762000" cy="571500"/>
            </a:xfrm>
            <a:prstGeom prst="ellipse">
              <a:avLst/>
            </a:prstGeom>
            <a:noFill/>
            <a:ln w="57150">
              <a:solidFill>
                <a:srgbClr val="008080"/>
              </a:solidFill>
              <a:round/>
              <a:headEnd/>
              <a:tailEnd/>
            </a:ln>
          </p:spPr>
          <p:txBody>
            <a:bodyPr wrap="none" anchor="ctr"/>
            <a:lstStyle/>
            <a:p>
              <a:endParaRPr lang="ar-SA" altLang="ko-KR"/>
            </a:p>
          </p:txBody>
        </p:sp>
        <p:sp>
          <p:nvSpPr>
            <p:cNvPr id="10248" name="Oval 40"/>
            <p:cNvSpPr>
              <a:spLocks noChangeArrowheads="1"/>
            </p:cNvSpPr>
            <p:nvPr/>
          </p:nvSpPr>
          <p:spPr bwMode="auto">
            <a:xfrm>
              <a:off x="7848600" y="5981700"/>
              <a:ext cx="762000" cy="571500"/>
            </a:xfrm>
            <a:prstGeom prst="ellipse">
              <a:avLst/>
            </a:prstGeom>
            <a:noFill/>
            <a:ln w="57150">
              <a:solidFill>
                <a:srgbClr val="008080"/>
              </a:solidFill>
              <a:round/>
              <a:headEnd/>
              <a:tailEnd/>
            </a:ln>
          </p:spPr>
          <p:txBody>
            <a:bodyPr wrap="none" anchor="ctr"/>
            <a:lstStyle/>
            <a:p>
              <a:endParaRPr lang="ar-SA" altLang="ko-KR"/>
            </a:p>
          </p:txBody>
        </p:sp>
        <p:cxnSp>
          <p:nvCxnSpPr>
            <p:cNvPr id="10249" name="AutoShape 49"/>
            <p:cNvCxnSpPr>
              <a:cxnSpLocks noChangeShapeType="1"/>
              <a:stCxn id="10246" idx="4"/>
              <a:endCxn id="10248" idx="0"/>
            </p:cNvCxnSpPr>
            <p:nvPr/>
          </p:nvCxnSpPr>
          <p:spPr bwMode="auto">
            <a:xfrm>
              <a:off x="7772400" y="5791200"/>
              <a:ext cx="457200" cy="161925"/>
            </a:xfrm>
            <a:prstGeom prst="straightConnector1">
              <a:avLst/>
            </a:prstGeom>
            <a:noFill/>
            <a:ln w="50800">
              <a:solidFill>
                <a:srgbClr val="0000FF"/>
              </a:solidFill>
              <a:round/>
              <a:headEnd/>
              <a:tailEnd type="triangle" w="med" len="med"/>
            </a:ln>
          </p:spPr>
        </p:cxnSp>
        <p:cxnSp>
          <p:nvCxnSpPr>
            <p:cNvPr id="10250" name="AutoShape 50"/>
            <p:cNvCxnSpPr>
              <a:cxnSpLocks noChangeShapeType="1"/>
              <a:stCxn id="10246" idx="4"/>
              <a:endCxn id="10247" idx="0"/>
            </p:cNvCxnSpPr>
            <p:nvPr/>
          </p:nvCxnSpPr>
          <p:spPr bwMode="auto">
            <a:xfrm flipH="1">
              <a:off x="7239000" y="5791200"/>
              <a:ext cx="533400" cy="161925"/>
            </a:xfrm>
            <a:prstGeom prst="straightConnector1">
              <a:avLst/>
            </a:prstGeom>
            <a:noFill/>
            <a:ln w="50800">
              <a:solidFill>
                <a:srgbClr val="0000FF"/>
              </a:solidFill>
              <a:round/>
              <a:headEnd/>
              <a:tailEnd type="triangle" w="med" len="med"/>
            </a:ln>
          </p:spPr>
        </p:cxnSp>
        <p:sp>
          <p:nvSpPr>
            <p:cNvPr id="10251" name="Text Box 71"/>
            <p:cNvSpPr txBox="1">
              <a:spLocks noChangeArrowheads="1"/>
            </p:cNvSpPr>
            <p:nvPr/>
          </p:nvSpPr>
          <p:spPr bwMode="auto">
            <a:xfrm>
              <a:off x="7010400" y="5981700"/>
              <a:ext cx="381000" cy="369332"/>
            </a:xfrm>
            <a:prstGeom prst="rect">
              <a:avLst/>
            </a:prstGeom>
            <a:noFill/>
            <a:ln w="12700">
              <a:noFill/>
              <a:miter lim="800000"/>
              <a:headEnd/>
              <a:tailEnd/>
            </a:ln>
          </p:spPr>
          <p:txBody>
            <a:bodyPr>
              <a:spAutoFit/>
            </a:bodyPr>
            <a:lstStyle/>
            <a:p>
              <a:pPr algn="ctr"/>
              <a:r>
                <a:rPr lang="en-US" altLang="ko-KR">
                  <a:solidFill>
                    <a:srgbClr val="FF3300"/>
                  </a:solidFill>
                  <a:ea typeface="굴림" pitchFamily="50" charset="-127"/>
                </a:rPr>
                <a:t>B</a:t>
              </a:r>
            </a:p>
          </p:txBody>
        </p:sp>
        <p:sp>
          <p:nvSpPr>
            <p:cNvPr id="10252" name="Text Box 72"/>
            <p:cNvSpPr txBox="1">
              <a:spLocks noChangeArrowheads="1"/>
            </p:cNvSpPr>
            <p:nvPr/>
          </p:nvSpPr>
          <p:spPr bwMode="auto">
            <a:xfrm>
              <a:off x="7467600" y="5219700"/>
              <a:ext cx="533400" cy="369332"/>
            </a:xfrm>
            <a:prstGeom prst="rect">
              <a:avLst/>
            </a:prstGeom>
            <a:noFill/>
            <a:ln w="12700">
              <a:noFill/>
              <a:miter lim="800000"/>
              <a:headEnd/>
              <a:tailEnd/>
            </a:ln>
          </p:spPr>
          <p:txBody>
            <a:bodyPr>
              <a:spAutoFit/>
            </a:bodyPr>
            <a:lstStyle/>
            <a:p>
              <a:pPr algn="ctr"/>
              <a:r>
                <a:rPr lang="en-US" altLang="ko-KR">
                  <a:solidFill>
                    <a:srgbClr val="FF3300"/>
                  </a:solidFill>
                  <a:ea typeface="굴림" pitchFamily="50" charset="-127"/>
                </a:rPr>
                <a:t>A</a:t>
              </a:r>
            </a:p>
          </p:txBody>
        </p:sp>
      </p:grpSp>
      <p:sp>
        <p:nvSpPr>
          <p:cNvPr id="10245" name="Text Box 73"/>
          <p:cNvSpPr txBox="1">
            <a:spLocks noChangeArrowheads="1"/>
          </p:cNvSpPr>
          <p:nvPr/>
        </p:nvSpPr>
        <p:spPr bwMode="auto">
          <a:xfrm>
            <a:off x="7505700" y="1129703"/>
            <a:ext cx="609600" cy="369888"/>
          </a:xfrm>
          <a:prstGeom prst="rect">
            <a:avLst/>
          </a:prstGeom>
          <a:noFill/>
          <a:ln w="12700">
            <a:noFill/>
            <a:miter lim="800000"/>
            <a:headEnd/>
            <a:tailEnd/>
          </a:ln>
        </p:spPr>
        <p:txBody>
          <a:bodyPr>
            <a:spAutoFit/>
          </a:bodyPr>
          <a:lstStyle/>
          <a:p>
            <a:pPr algn="ctr"/>
            <a:r>
              <a:rPr lang="en-US" altLang="ko-KR" dirty="0">
                <a:solidFill>
                  <a:srgbClr val="FF3300"/>
                </a:solidFill>
                <a:ea typeface="굴림" pitchFamily="50" charset="-127"/>
              </a:rPr>
              <a:t>C</a:t>
            </a:r>
          </a:p>
        </p:txBody>
      </p:sp>
    </p:spTree>
    <p:extLst>
      <p:ext uri="{BB962C8B-B14F-4D97-AF65-F5344CB8AC3E}">
        <p14:creationId xmlns:p14="http://schemas.microsoft.com/office/powerpoint/2010/main" val="26967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639762"/>
          </a:xfrm>
        </p:spPr>
        <p:txBody>
          <a:bodyPr>
            <a:normAutofit fontScale="90000"/>
          </a:bodyPr>
          <a:lstStyle/>
          <a:p>
            <a:pPr eaLnBrk="1" hangingPunct="1"/>
            <a:r>
              <a:rPr lang="en-US" altLang="ko-KR">
                <a:ea typeface="굴림" pitchFamily="50" charset="-127"/>
              </a:rPr>
              <a:t>Tree Terminologies</a:t>
            </a:r>
            <a:endParaRPr lang="ur-PK" altLang="ko-KR"/>
          </a:p>
        </p:txBody>
      </p:sp>
      <p:sp>
        <p:nvSpPr>
          <p:cNvPr id="11267" name="Content Placeholder 2"/>
          <p:cNvSpPr>
            <a:spLocks noGrp="1"/>
          </p:cNvSpPr>
          <p:nvPr>
            <p:ph idx="1"/>
          </p:nvPr>
        </p:nvSpPr>
        <p:spPr>
          <a:xfrm>
            <a:off x="457200" y="1760434"/>
            <a:ext cx="8229600" cy="4716566"/>
          </a:xfrm>
        </p:spPr>
        <p:txBody>
          <a:bodyPr>
            <a:normAutofit lnSpcReduction="10000"/>
          </a:bodyPr>
          <a:lstStyle/>
          <a:p>
            <a:pPr algn="l" rtl="0" eaLnBrk="1" hangingPunct="1"/>
            <a:r>
              <a:rPr lang="en-US" altLang="ko-KR" sz="2400" b="1" dirty="0">
                <a:solidFill>
                  <a:srgbClr val="CC3300"/>
                </a:solidFill>
                <a:ea typeface="굴림" pitchFamily="50" charset="-127"/>
              </a:rPr>
              <a:t>Child</a:t>
            </a:r>
          </a:p>
          <a:p>
            <a:pPr lvl="1" algn="l" rtl="0" eaLnBrk="1" hangingPunct="1"/>
            <a:r>
              <a:rPr lang="en-US" altLang="ko-KR" sz="2400" dirty="0">
                <a:ea typeface="굴림" pitchFamily="50" charset="-127"/>
              </a:rPr>
              <a:t>All successor nodes are called child nodes. In the figure B and C are the child nodes of A</a:t>
            </a:r>
          </a:p>
          <a:p>
            <a:pPr algn="l" rtl="0" eaLnBrk="1" hangingPunct="1"/>
            <a:r>
              <a:rPr lang="en-US" altLang="ko-KR" sz="2400" b="1" dirty="0">
                <a:solidFill>
                  <a:srgbClr val="CC3300"/>
                </a:solidFill>
                <a:ea typeface="굴림" pitchFamily="50" charset="-127"/>
              </a:rPr>
              <a:t>Sibling</a:t>
            </a:r>
          </a:p>
          <a:p>
            <a:pPr lvl="1" algn="l" rtl="0" eaLnBrk="1" hangingPunct="1"/>
            <a:r>
              <a:rPr lang="en-US" altLang="ko-KR" sz="2400" dirty="0">
                <a:ea typeface="굴림" pitchFamily="50" charset="-127"/>
              </a:rPr>
              <a:t>The child node of same parent are called sibling. </a:t>
            </a:r>
          </a:p>
          <a:p>
            <a:pPr algn="l" rtl="0" eaLnBrk="1" hangingPunct="1"/>
            <a:r>
              <a:rPr lang="en-US" altLang="ko-KR" sz="2400" b="1" dirty="0">
                <a:solidFill>
                  <a:srgbClr val="CC3300"/>
                </a:solidFill>
                <a:ea typeface="굴림" pitchFamily="50" charset="-127"/>
              </a:rPr>
              <a:t>Link / Edge</a:t>
            </a:r>
          </a:p>
          <a:p>
            <a:pPr lvl="1" algn="l" rtl="0" eaLnBrk="1" hangingPunct="1"/>
            <a:r>
              <a:rPr lang="en-US" altLang="ko-KR" sz="2400" dirty="0">
                <a:ea typeface="굴림" pitchFamily="50" charset="-127"/>
              </a:rPr>
              <a:t>An edge connects the two nodes. The line drawn from one node to other node is called edge / link. Link is nothing but a pointer to node in a tree structure.</a:t>
            </a:r>
          </a:p>
          <a:p>
            <a:pPr algn="l" rtl="0" eaLnBrk="1" hangingPunct="1"/>
            <a:r>
              <a:rPr lang="en-US" altLang="ko-KR" sz="2400" b="1" dirty="0">
                <a:solidFill>
                  <a:srgbClr val="CC3300"/>
                </a:solidFill>
                <a:ea typeface="굴림" pitchFamily="50" charset="-127"/>
              </a:rPr>
              <a:t>Leaf / Terminal Node</a:t>
            </a:r>
          </a:p>
          <a:p>
            <a:pPr lvl="1" algn="l" rtl="0" eaLnBrk="1" hangingPunct="1"/>
            <a:r>
              <a:rPr lang="en-US" altLang="ko-KR" sz="2400" dirty="0">
                <a:ea typeface="굴림" pitchFamily="50" charset="-127"/>
              </a:rPr>
              <a:t>This node is located at the end of the tree. It does not have any child hence it is called leaf node.</a:t>
            </a:r>
            <a:endParaRPr lang="ur-PK" altLang="ko-KR" sz="2400" dirty="0"/>
          </a:p>
        </p:txBody>
      </p:sp>
      <p:sp>
        <p:nvSpPr>
          <p:cNvPr id="14" name="Slide Number Placeholder 13"/>
          <p:cNvSpPr>
            <a:spLocks noGrp="1"/>
          </p:cNvSpPr>
          <p:nvPr>
            <p:ph type="sldNum" sz="quarter" idx="12"/>
          </p:nvPr>
        </p:nvSpPr>
        <p:spPr/>
        <p:txBody>
          <a:bodyPr/>
          <a:lstStyle/>
          <a:p>
            <a:fld id="{4A43371F-6454-4CB7-8FFF-DC13FB98195B}" type="slidenum">
              <a:rPr lang="en-US" smtClean="0"/>
              <a:pPr/>
              <a:t>11</a:t>
            </a:fld>
            <a:endParaRPr lang="en-US"/>
          </a:p>
        </p:txBody>
      </p:sp>
      <p:grpSp>
        <p:nvGrpSpPr>
          <p:cNvPr id="2" name="Group 30"/>
          <p:cNvGrpSpPr>
            <a:grpSpLocks/>
          </p:cNvGrpSpPr>
          <p:nvPr/>
        </p:nvGrpSpPr>
        <p:grpSpPr bwMode="auto">
          <a:xfrm>
            <a:off x="7162800" y="152400"/>
            <a:ext cx="1752600" cy="1362075"/>
            <a:chOff x="6858000" y="5191125"/>
            <a:chExt cx="1752600" cy="1362075"/>
          </a:xfrm>
        </p:grpSpPr>
        <p:sp>
          <p:nvSpPr>
            <p:cNvPr id="11269" name="Oval 40"/>
            <p:cNvSpPr>
              <a:spLocks noChangeArrowheads="1"/>
            </p:cNvSpPr>
            <p:nvPr/>
          </p:nvSpPr>
          <p:spPr bwMode="auto">
            <a:xfrm>
              <a:off x="7848600" y="5981700"/>
              <a:ext cx="762000" cy="571500"/>
            </a:xfrm>
            <a:prstGeom prst="ellipse">
              <a:avLst/>
            </a:prstGeom>
            <a:noFill/>
            <a:ln w="57150">
              <a:solidFill>
                <a:srgbClr val="008080"/>
              </a:solidFill>
              <a:round/>
              <a:headEnd/>
              <a:tailEnd/>
            </a:ln>
          </p:spPr>
          <p:txBody>
            <a:bodyPr wrap="none" anchor="ctr"/>
            <a:lstStyle/>
            <a:p>
              <a:endParaRPr lang="ar-SA" altLang="ko-KR"/>
            </a:p>
          </p:txBody>
        </p:sp>
        <p:grpSp>
          <p:nvGrpSpPr>
            <p:cNvPr id="3" name="Group 12"/>
            <p:cNvGrpSpPr>
              <a:grpSpLocks/>
            </p:cNvGrpSpPr>
            <p:nvPr/>
          </p:nvGrpSpPr>
          <p:grpSpPr bwMode="auto">
            <a:xfrm>
              <a:off x="6858000" y="5191125"/>
              <a:ext cx="1524000" cy="1362075"/>
              <a:chOff x="6858000" y="5191125"/>
              <a:chExt cx="1524000" cy="1362075"/>
            </a:xfrm>
          </p:grpSpPr>
          <p:sp>
            <p:nvSpPr>
              <p:cNvPr id="11271" name="Oval 38"/>
              <p:cNvSpPr>
                <a:spLocks noChangeArrowheads="1"/>
              </p:cNvSpPr>
              <p:nvPr/>
            </p:nvSpPr>
            <p:spPr bwMode="auto">
              <a:xfrm>
                <a:off x="7391400" y="5191125"/>
                <a:ext cx="762000" cy="571500"/>
              </a:xfrm>
              <a:prstGeom prst="ellipse">
                <a:avLst/>
              </a:prstGeom>
              <a:noFill/>
              <a:ln w="57150">
                <a:solidFill>
                  <a:srgbClr val="008080"/>
                </a:solidFill>
                <a:round/>
                <a:headEnd/>
                <a:tailEnd/>
              </a:ln>
            </p:spPr>
            <p:txBody>
              <a:bodyPr wrap="none" anchor="ctr"/>
              <a:lstStyle/>
              <a:p>
                <a:endParaRPr lang="ar-SA" altLang="ko-KR"/>
              </a:p>
            </p:txBody>
          </p:sp>
          <p:sp>
            <p:nvSpPr>
              <p:cNvPr id="11272" name="Oval 39"/>
              <p:cNvSpPr>
                <a:spLocks noChangeArrowheads="1"/>
              </p:cNvSpPr>
              <p:nvPr/>
            </p:nvSpPr>
            <p:spPr bwMode="auto">
              <a:xfrm>
                <a:off x="6858000" y="5981700"/>
                <a:ext cx="762000" cy="571500"/>
              </a:xfrm>
              <a:prstGeom prst="ellipse">
                <a:avLst/>
              </a:prstGeom>
              <a:noFill/>
              <a:ln w="57150">
                <a:solidFill>
                  <a:srgbClr val="008080"/>
                </a:solidFill>
                <a:round/>
                <a:headEnd/>
                <a:tailEnd/>
              </a:ln>
            </p:spPr>
            <p:txBody>
              <a:bodyPr wrap="none" anchor="ctr"/>
              <a:lstStyle/>
              <a:p>
                <a:endParaRPr lang="ar-SA" altLang="ko-KR"/>
              </a:p>
            </p:txBody>
          </p:sp>
          <p:cxnSp>
            <p:nvCxnSpPr>
              <p:cNvPr id="11273" name="AutoShape 49"/>
              <p:cNvCxnSpPr>
                <a:cxnSpLocks noChangeShapeType="1"/>
                <a:stCxn id="11271" idx="4"/>
                <a:endCxn id="11269" idx="0"/>
              </p:cNvCxnSpPr>
              <p:nvPr/>
            </p:nvCxnSpPr>
            <p:spPr bwMode="auto">
              <a:xfrm>
                <a:off x="7772400" y="5791200"/>
                <a:ext cx="457200" cy="161925"/>
              </a:xfrm>
              <a:prstGeom prst="straightConnector1">
                <a:avLst/>
              </a:prstGeom>
              <a:noFill/>
              <a:ln w="50800">
                <a:solidFill>
                  <a:srgbClr val="0000FF"/>
                </a:solidFill>
                <a:round/>
                <a:headEnd/>
                <a:tailEnd type="triangle" w="med" len="med"/>
              </a:ln>
            </p:spPr>
          </p:cxnSp>
          <p:cxnSp>
            <p:nvCxnSpPr>
              <p:cNvPr id="11274" name="AutoShape 50"/>
              <p:cNvCxnSpPr>
                <a:cxnSpLocks noChangeShapeType="1"/>
                <a:stCxn id="11271" idx="4"/>
                <a:endCxn id="11272" idx="0"/>
              </p:cNvCxnSpPr>
              <p:nvPr/>
            </p:nvCxnSpPr>
            <p:spPr bwMode="auto">
              <a:xfrm flipH="1">
                <a:off x="7239000" y="5791200"/>
                <a:ext cx="533400" cy="161925"/>
              </a:xfrm>
              <a:prstGeom prst="straightConnector1">
                <a:avLst/>
              </a:prstGeom>
              <a:noFill/>
              <a:ln w="50800">
                <a:solidFill>
                  <a:srgbClr val="0000FF"/>
                </a:solidFill>
                <a:round/>
                <a:headEnd/>
                <a:tailEnd type="triangle" w="med" len="med"/>
              </a:ln>
            </p:spPr>
          </p:cxnSp>
          <p:sp>
            <p:nvSpPr>
              <p:cNvPr id="11275" name="Text Box 71"/>
              <p:cNvSpPr txBox="1">
                <a:spLocks noChangeArrowheads="1"/>
              </p:cNvSpPr>
              <p:nvPr/>
            </p:nvSpPr>
            <p:spPr bwMode="auto">
              <a:xfrm>
                <a:off x="7010400" y="5981700"/>
                <a:ext cx="381000" cy="369332"/>
              </a:xfrm>
              <a:prstGeom prst="rect">
                <a:avLst/>
              </a:prstGeom>
              <a:noFill/>
              <a:ln w="12700">
                <a:noFill/>
                <a:miter lim="800000"/>
                <a:headEnd/>
                <a:tailEnd/>
              </a:ln>
            </p:spPr>
            <p:txBody>
              <a:bodyPr>
                <a:spAutoFit/>
              </a:bodyPr>
              <a:lstStyle/>
              <a:p>
                <a:pPr algn="ctr"/>
                <a:r>
                  <a:rPr lang="en-US" altLang="ko-KR">
                    <a:solidFill>
                      <a:srgbClr val="FF3300"/>
                    </a:solidFill>
                    <a:ea typeface="굴림" pitchFamily="50" charset="-127"/>
                  </a:rPr>
                  <a:t>B</a:t>
                </a:r>
              </a:p>
            </p:txBody>
          </p:sp>
          <p:sp>
            <p:nvSpPr>
              <p:cNvPr id="11276" name="Text Box 72"/>
              <p:cNvSpPr txBox="1">
                <a:spLocks noChangeArrowheads="1"/>
              </p:cNvSpPr>
              <p:nvPr/>
            </p:nvSpPr>
            <p:spPr bwMode="auto">
              <a:xfrm>
                <a:off x="7467600" y="5219700"/>
                <a:ext cx="533400" cy="369332"/>
              </a:xfrm>
              <a:prstGeom prst="rect">
                <a:avLst/>
              </a:prstGeom>
              <a:noFill/>
              <a:ln w="12700">
                <a:noFill/>
                <a:miter lim="800000"/>
                <a:headEnd/>
                <a:tailEnd/>
              </a:ln>
            </p:spPr>
            <p:txBody>
              <a:bodyPr>
                <a:spAutoFit/>
              </a:bodyPr>
              <a:lstStyle/>
              <a:p>
                <a:pPr algn="ctr"/>
                <a:r>
                  <a:rPr lang="en-US" altLang="ko-KR">
                    <a:solidFill>
                      <a:srgbClr val="FF3300"/>
                    </a:solidFill>
                    <a:ea typeface="굴림" pitchFamily="50" charset="-127"/>
                  </a:rPr>
                  <a:t>A</a:t>
                </a:r>
              </a:p>
            </p:txBody>
          </p:sp>
          <p:sp>
            <p:nvSpPr>
              <p:cNvPr id="11277" name="Text Box 71"/>
              <p:cNvSpPr txBox="1">
                <a:spLocks noChangeArrowheads="1"/>
              </p:cNvSpPr>
              <p:nvPr/>
            </p:nvSpPr>
            <p:spPr bwMode="auto">
              <a:xfrm>
                <a:off x="8001000" y="6031468"/>
                <a:ext cx="381000" cy="369332"/>
              </a:xfrm>
              <a:prstGeom prst="rect">
                <a:avLst/>
              </a:prstGeom>
              <a:noFill/>
              <a:ln w="12700">
                <a:noFill/>
                <a:miter lim="800000"/>
                <a:headEnd/>
                <a:tailEnd/>
              </a:ln>
            </p:spPr>
            <p:txBody>
              <a:bodyPr>
                <a:spAutoFit/>
              </a:bodyPr>
              <a:lstStyle/>
              <a:p>
                <a:pPr algn="ctr"/>
                <a:r>
                  <a:rPr lang="en-US" altLang="ko-KR">
                    <a:solidFill>
                      <a:srgbClr val="FF3300"/>
                    </a:solidFill>
                    <a:ea typeface="굴림" pitchFamily="50" charset="-127"/>
                  </a:rPr>
                  <a:t>C</a:t>
                </a:r>
              </a:p>
            </p:txBody>
          </p:sp>
        </p:grpSp>
      </p:grpSp>
    </p:spTree>
    <p:extLst>
      <p:ext uri="{BB962C8B-B14F-4D97-AF65-F5344CB8AC3E}">
        <p14:creationId xmlns:p14="http://schemas.microsoft.com/office/powerpoint/2010/main" val="208290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11254" y="24822"/>
            <a:ext cx="7543800" cy="1450757"/>
          </a:xfrm>
        </p:spPr>
        <p:txBody>
          <a:bodyPr>
            <a:normAutofit/>
          </a:bodyPr>
          <a:lstStyle/>
          <a:p>
            <a:pPr eaLnBrk="1" hangingPunct="1"/>
            <a:r>
              <a:rPr lang="en-US" altLang="ko-KR">
                <a:ea typeface="굴림" pitchFamily="50" charset="-127"/>
              </a:rPr>
              <a:t>Tree Terminologies</a:t>
            </a:r>
            <a:endParaRPr lang="ur-PK" altLang="ko-KR"/>
          </a:p>
        </p:txBody>
      </p:sp>
      <p:sp>
        <p:nvSpPr>
          <p:cNvPr id="26" name="Slide Number Placeholder 25"/>
          <p:cNvSpPr>
            <a:spLocks noGrp="1"/>
          </p:cNvSpPr>
          <p:nvPr>
            <p:ph type="sldNum" sz="quarter" idx="12"/>
          </p:nvPr>
        </p:nvSpPr>
        <p:spPr/>
        <p:txBody>
          <a:bodyPr/>
          <a:lstStyle/>
          <a:p>
            <a:fld id="{4A43371F-6454-4CB7-8FFF-DC13FB98195B}" type="slidenum">
              <a:rPr lang="en-US" smtClean="0"/>
              <a:pPr/>
              <a:t>12</a:t>
            </a:fld>
            <a:endParaRPr lang="en-US"/>
          </a:p>
        </p:txBody>
      </p:sp>
      <p:sp>
        <p:nvSpPr>
          <p:cNvPr id="12291" name="Content Placeholder 2"/>
          <p:cNvSpPr>
            <a:spLocks noGrp="1"/>
          </p:cNvSpPr>
          <p:nvPr>
            <p:ph idx="4294967295"/>
          </p:nvPr>
        </p:nvSpPr>
        <p:spPr>
          <a:xfrm>
            <a:off x="685800" y="1666430"/>
            <a:ext cx="7902723" cy="4459733"/>
          </a:xfrm>
        </p:spPr>
        <p:txBody>
          <a:bodyPr/>
          <a:lstStyle/>
          <a:p>
            <a:pPr algn="l" rtl="0" eaLnBrk="1" hangingPunct="1"/>
            <a:r>
              <a:rPr lang="en-US" altLang="ko-KR" sz="2000" b="1" dirty="0">
                <a:solidFill>
                  <a:srgbClr val="CC3300"/>
                </a:solidFill>
                <a:ea typeface="굴림" pitchFamily="50" charset="-127"/>
              </a:rPr>
              <a:t>Level</a:t>
            </a:r>
          </a:p>
          <a:p>
            <a:pPr lvl="1" algn="l" rtl="0" eaLnBrk="1" hangingPunct="1"/>
            <a:r>
              <a:rPr lang="en-US" altLang="ko-KR" sz="1800" dirty="0">
                <a:ea typeface="굴림" pitchFamily="50" charset="-127"/>
              </a:rPr>
              <a:t>Level is the rank of tree hierarchy. The whole tree structure is leveled. The level of the root node is always at 0. the immediate children of root are at level 1 and their children are at level 2 and so on. </a:t>
            </a:r>
          </a:p>
          <a:p>
            <a:pPr algn="l" rtl="0" eaLnBrk="1" hangingPunct="1"/>
            <a:r>
              <a:rPr lang="en-US" altLang="ko-KR" sz="2000" b="1" dirty="0">
                <a:solidFill>
                  <a:srgbClr val="CC3300"/>
                </a:solidFill>
                <a:ea typeface="굴림" pitchFamily="50" charset="-127"/>
              </a:rPr>
              <a:t>Depth</a:t>
            </a:r>
          </a:p>
          <a:p>
            <a:pPr lvl="1" algn="l" rtl="0" eaLnBrk="1" hangingPunct="1"/>
            <a:r>
              <a:rPr lang="en-US" altLang="ko-KR" sz="1800" dirty="0">
                <a:ea typeface="굴림" pitchFamily="50" charset="-127"/>
              </a:rPr>
              <a:t>The </a:t>
            </a:r>
            <a:r>
              <a:rPr lang="en-US" altLang="ko-KR" sz="1800" b="1" dirty="0">
                <a:ea typeface="굴림" pitchFamily="50" charset="-127"/>
              </a:rPr>
              <a:t>depth</a:t>
            </a:r>
            <a:r>
              <a:rPr lang="en-US" altLang="ko-KR" sz="1800" dirty="0">
                <a:ea typeface="굴림" pitchFamily="50" charset="-127"/>
              </a:rPr>
              <a:t> of a node </a:t>
            </a:r>
            <a:r>
              <a:rPr lang="en-US" altLang="ko-KR" sz="1800" i="1" dirty="0">
                <a:solidFill>
                  <a:srgbClr val="FF0000"/>
                </a:solidFill>
                <a:ea typeface="굴림" pitchFamily="50" charset="-127"/>
              </a:rPr>
              <a:t>n</a:t>
            </a:r>
            <a:r>
              <a:rPr lang="en-US" altLang="ko-KR" sz="1800" dirty="0">
                <a:ea typeface="굴림" pitchFamily="50" charset="-127"/>
              </a:rPr>
              <a:t> is the length of the path from the root to a leaf node. </a:t>
            </a:r>
          </a:p>
          <a:p>
            <a:pPr lvl="1" algn="l" rtl="0" eaLnBrk="1" hangingPunct="1"/>
            <a:r>
              <a:rPr lang="en-US" altLang="ko-KR" sz="1800" dirty="0">
                <a:ea typeface="굴림" pitchFamily="50" charset="-127"/>
              </a:rPr>
              <a:t>The </a:t>
            </a:r>
            <a:r>
              <a:rPr lang="en-US" altLang="ko-KR" sz="1800" b="1" dirty="0">
                <a:ea typeface="굴림" pitchFamily="50" charset="-127"/>
              </a:rPr>
              <a:t>depth (or </a:t>
            </a:r>
            <a:r>
              <a:rPr lang="en-US" altLang="ko-KR" sz="1800" b="1" i="1" dirty="0">
                <a:ea typeface="굴림" pitchFamily="50" charset="-127"/>
              </a:rPr>
              <a:t>height</a:t>
            </a:r>
            <a:r>
              <a:rPr lang="en-US" altLang="ko-KR" sz="1800" b="1" dirty="0">
                <a:ea typeface="굴림" pitchFamily="50" charset="-127"/>
              </a:rPr>
              <a:t>) </a:t>
            </a:r>
            <a:r>
              <a:rPr lang="en-US" altLang="ko-KR" sz="1800" dirty="0">
                <a:ea typeface="굴림" pitchFamily="50" charset="-127"/>
              </a:rPr>
              <a:t>of a tree is the length of the path from the root to the deepest node in the tree. </a:t>
            </a:r>
            <a:endParaRPr lang="ur-PK" altLang="ko-KR" sz="1800" dirty="0"/>
          </a:p>
        </p:txBody>
      </p:sp>
      <p:grpSp>
        <p:nvGrpSpPr>
          <p:cNvPr id="2" name="Group 84"/>
          <p:cNvGrpSpPr>
            <a:grpSpLocks/>
          </p:cNvGrpSpPr>
          <p:nvPr/>
        </p:nvGrpSpPr>
        <p:grpSpPr bwMode="auto">
          <a:xfrm>
            <a:off x="1676400" y="4114800"/>
            <a:ext cx="6489700" cy="1905000"/>
            <a:chOff x="1828800" y="3962400"/>
            <a:chExt cx="6871315" cy="1981200"/>
          </a:xfrm>
        </p:grpSpPr>
        <p:sp>
          <p:nvSpPr>
            <p:cNvPr id="12293" name="Text Box 19"/>
            <p:cNvSpPr txBox="1">
              <a:spLocks noChangeArrowheads="1"/>
            </p:cNvSpPr>
            <p:nvPr/>
          </p:nvSpPr>
          <p:spPr bwMode="auto">
            <a:xfrm>
              <a:off x="1828800" y="3962400"/>
              <a:ext cx="1249060" cy="369332"/>
            </a:xfrm>
            <a:prstGeom prst="rect">
              <a:avLst/>
            </a:prstGeom>
            <a:noFill/>
            <a:ln w="12700">
              <a:noFill/>
              <a:miter lim="800000"/>
              <a:headEnd/>
              <a:tailEnd/>
            </a:ln>
          </p:spPr>
          <p:txBody>
            <a:bodyPr wrap="none">
              <a:spAutoFit/>
            </a:bodyPr>
            <a:lstStyle/>
            <a:p>
              <a:pPr algn="l" rtl="0"/>
              <a:r>
                <a:rPr lang="en-US" altLang="ko-KR">
                  <a:ea typeface="굴림" pitchFamily="50" charset="-127"/>
                </a:rPr>
                <a:t>Root node</a:t>
              </a:r>
            </a:p>
          </p:txBody>
        </p:sp>
        <p:grpSp>
          <p:nvGrpSpPr>
            <p:cNvPr id="3" name="Group 83"/>
            <p:cNvGrpSpPr>
              <a:grpSpLocks/>
            </p:cNvGrpSpPr>
            <p:nvPr/>
          </p:nvGrpSpPr>
          <p:grpSpPr bwMode="auto">
            <a:xfrm>
              <a:off x="1828800" y="3962400"/>
              <a:ext cx="6871315" cy="1981200"/>
              <a:chOff x="1828800" y="3962400"/>
              <a:chExt cx="6871315" cy="1981200"/>
            </a:xfrm>
          </p:grpSpPr>
          <p:sp>
            <p:nvSpPr>
              <p:cNvPr id="12295" name="Oval 4"/>
              <p:cNvSpPr>
                <a:spLocks noChangeArrowheads="1"/>
              </p:cNvSpPr>
              <p:nvPr/>
            </p:nvSpPr>
            <p:spPr bwMode="auto">
              <a:xfrm>
                <a:off x="5257800" y="4010025"/>
                <a:ext cx="762000" cy="381000"/>
              </a:xfrm>
              <a:prstGeom prst="ellipse">
                <a:avLst/>
              </a:prstGeom>
              <a:noFill/>
              <a:ln w="57150">
                <a:solidFill>
                  <a:schemeClr val="tx1"/>
                </a:solidFill>
                <a:round/>
                <a:headEnd/>
                <a:tailEnd/>
              </a:ln>
            </p:spPr>
            <p:txBody>
              <a:bodyPr wrap="none" anchor="ctr"/>
              <a:lstStyle/>
              <a:p>
                <a:pPr algn="l" rtl="0"/>
                <a:endParaRPr lang="ar-SA" altLang="ko-KR"/>
              </a:p>
            </p:txBody>
          </p:sp>
          <p:sp>
            <p:nvSpPr>
              <p:cNvPr id="12296" name="Oval 5"/>
              <p:cNvSpPr>
                <a:spLocks noChangeArrowheads="1"/>
              </p:cNvSpPr>
              <p:nvPr/>
            </p:nvSpPr>
            <p:spPr bwMode="auto">
              <a:xfrm>
                <a:off x="4343400" y="4848225"/>
                <a:ext cx="762000" cy="381000"/>
              </a:xfrm>
              <a:prstGeom prst="ellipse">
                <a:avLst/>
              </a:prstGeom>
              <a:noFill/>
              <a:ln w="57150">
                <a:solidFill>
                  <a:srgbClr val="008080"/>
                </a:solidFill>
                <a:round/>
                <a:headEnd/>
                <a:tailEnd/>
              </a:ln>
            </p:spPr>
            <p:txBody>
              <a:bodyPr wrap="none" anchor="ctr"/>
              <a:lstStyle/>
              <a:p>
                <a:pPr algn="l" rtl="0"/>
                <a:endParaRPr lang="ar-SA" altLang="ko-KR"/>
              </a:p>
            </p:txBody>
          </p:sp>
          <p:sp>
            <p:nvSpPr>
              <p:cNvPr id="12297" name="Oval 6"/>
              <p:cNvSpPr>
                <a:spLocks noChangeArrowheads="1"/>
              </p:cNvSpPr>
              <p:nvPr/>
            </p:nvSpPr>
            <p:spPr bwMode="auto">
              <a:xfrm>
                <a:off x="5410200" y="4848225"/>
                <a:ext cx="762000" cy="381000"/>
              </a:xfrm>
              <a:prstGeom prst="ellipse">
                <a:avLst/>
              </a:prstGeom>
              <a:noFill/>
              <a:ln w="57150">
                <a:solidFill>
                  <a:srgbClr val="008080"/>
                </a:solidFill>
                <a:round/>
                <a:headEnd/>
                <a:tailEnd/>
              </a:ln>
            </p:spPr>
            <p:txBody>
              <a:bodyPr wrap="none" anchor="ctr"/>
              <a:lstStyle/>
              <a:p>
                <a:pPr algn="l" rtl="0"/>
                <a:endParaRPr lang="ar-SA" altLang="ko-KR"/>
              </a:p>
            </p:txBody>
          </p:sp>
          <p:sp>
            <p:nvSpPr>
              <p:cNvPr id="12298" name="Oval 7"/>
              <p:cNvSpPr>
                <a:spLocks noChangeArrowheads="1"/>
              </p:cNvSpPr>
              <p:nvPr/>
            </p:nvSpPr>
            <p:spPr bwMode="auto">
              <a:xfrm>
                <a:off x="3886200" y="5534025"/>
                <a:ext cx="762000" cy="381000"/>
              </a:xfrm>
              <a:prstGeom prst="ellipse">
                <a:avLst/>
              </a:prstGeom>
              <a:noFill/>
              <a:ln w="57150">
                <a:solidFill>
                  <a:srgbClr val="FF3300"/>
                </a:solidFill>
                <a:round/>
                <a:headEnd/>
                <a:tailEnd/>
              </a:ln>
            </p:spPr>
            <p:txBody>
              <a:bodyPr wrap="none" anchor="ctr"/>
              <a:lstStyle/>
              <a:p>
                <a:pPr algn="l" rtl="0"/>
                <a:endParaRPr lang="ar-SA" altLang="ko-KR"/>
              </a:p>
            </p:txBody>
          </p:sp>
          <p:sp>
            <p:nvSpPr>
              <p:cNvPr id="12299" name="Oval 8"/>
              <p:cNvSpPr>
                <a:spLocks noChangeArrowheads="1"/>
              </p:cNvSpPr>
              <p:nvPr/>
            </p:nvSpPr>
            <p:spPr bwMode="auto">
              <a:xfrm>
                <a:off x="4800600" y="5534025"/>
                <a:ext cx="762000" cy="381000"/>
              </a:xfrm>
              <a:prstGeom prst="ellipse">
                <a:avLst/>
              </a:prstGeom>
              <a:noFill/>
              <a:ln w="57150">
                <a:solidFill>
                  <a:srgbClr val="FF3300"/>
                </a:solidFill>
                <a:round/>
                <a:headEnd/>
                <a:tailEnd/>
              </a:ln>
            </p:spPr>
            <p:txBody>
              <a:bodyPr wrap="none" anchor="ctr"/>
              <a:lstStyle/>
              <a:p>
                <a:pPr algn="l" rtl="0"/>
                <a:endParaRPr lang="ar-SA" altLang="ko-KR"/>
              </a:p>
            </p:txBody>
          </p:sp>
          <p:sp>
            <p:nvSpPr>
              <p:cNvPr id="12300" name="Oval 9"/>
              <p:cNvSpPr>
                <a:spLocks noChangeArrowheads="1"/>
              </p:cNvSpPr>
              <p:nvPr/>
            </p:nvSpPr>
            <p:spPr bwMode="auto">
              <a:xfrm>
                <a:off x="5715000" y="5534025"/>
                <a:ext cx="762000" cy="381000"/>
              </a:xfrm>
              <a:prstGeom prst="ellipse">
                <a:avLst/>
              </a:prstGeom>
              <a:noFill/>
              <a:ln w="57150">
                <a:solidFill>
                  <a:srgbClr val="FF3300"/>
                </a:solidFill>
                <a:round/>
                <a:headEnd/>
                <a:tailEnd/>
              </a:ln>
            </p:spPr>
            <p:txBody>
              <a:bodyPr wrap="none" anchor="ctr"/>
              <a:lstStyle/>
              <a:p>
                <a:pPr algn="l" rtl="0"/>
                <a:endParaRPr lang="ar-SA" altLang="ko-KR"/>
              </a:p>
            </p:txBody>
          </p:sp>
          <p:sp>
            <p:nvSpPr>
              <p:cNvPr id="12301" name="Oval 10"/>
              <p:cNvSpPr>
                <a:spLocks noChangeArrowheads="1"/>
              </p:cNvSpPr>
              <p:nvPr/>
            </p:nvSpPr>
            <p:spPr bwMode="auto">
              <a:xfrm>
                <a:off x="6629400" y="5534025"/>
                <a:ext cx="762000" cy="381000"/>
              </a:xfrm>
              <a:prstGeom prst="ellipse">
                <a:avLst/>
              </a:prstGeom>
              <a:noFill/>
              <a:ln w="57150">
                <a:solidFill>
                  <a:srgbClr val="FF3300"/>
                </a:solidFill>
                <a:round/>
                <a:headEnd/>
                <a:tailEnd/>
              </a:ln>
            </p:spPr>
            <p:txBody>
              <a:bodyPr wrap="none" anchor="ctr"/>
              <a:lstStyle/>
              <a:p>
                <a:pPr algn="l" rtl="0"/>
                <a:endParaRPr lang="ar-SA" altLang="ko-KR"/>
              </a:p>
            </p:txBody>
          </p:sp>
          <p:cxnSp>
            <p:nvCxnSpPr>
              <p:cNvPr id="12302" name="AutoShape 11"/>
              <p:cNvCxnSpPr>
                <a:cxnSpLocks noChangeShapeType="1"/>
                <a:stCxn id="12296" idx="4"/>
                <a:endCxn id="12298" idx="0"/>
              </p:cNvCxnSpPr>
              <p:nvPr/>
            </p:nvCxnSpPr>
            <p:spPr bwMode="auto">
              <a:xfrm flipH="1">
                <a:off x="4267200" y="5257800"/>
                <a:ext cx="457200" cy="247650"/>
              </a:xfrm>
              <a:prstGeom prst="straightConnector1">
                <a:avLst/>
              </a:prstGeom>
              <a:noFill/>
              <a:ln w="50800">
                <a:solidFill>
                  <a:srgbClr val="0000FF"/>
                </a:solidFill>
                <a:round/>
                <a:headEnd/>
                <a:tailEnd type="triangle" w="med" len="med"/>
              </a:ln>
            </p:spPr>
          </p:cxnSp>
          <p:cxnSp>
            <p:nvCxnSpPr>
              <p:cNvPr id="12303" name="AutoShape 12"/>
              <p:cNvCxnSpPr>
                <a:cxnSpLocks noChangeShapeType="1"/>
                <a:stCxn id="12297" idx="4"/>
                <a:endCxn id="12299" idx="0"/>
              </p:cNvCxnSpPr>
              <p:nvPr/>
            </p:nvCxnSpPr>
            <p:spPr bwMode="auto">
              <a:xfrm flipH="1">
                <a:off x="5181600" y="5257800"/>
                <a:ext cx="609600" cy="247650"/>
              </a:xfrm>
              <a:prstGeom prst="straightConnector1">
                <a:avLst/>
              </a:prstGeom>
              <a:noFill/>
              <a:ln w="50800">
                <a:solidFill>
                  <a:srgbClr val="0000FF"/>
                </a:solidFill>
                <a:round/>
                <a:headEnd/>
                <a:tailEnd type="triangle" w="med" len="med"/>
              </a:ln>
            </p:spPr>
          </p:cxnSp>
          <p:cxnSp>
            <p:nvCxnSpPr>
              <p:cNvPr id="12304" name="AutoShape 13"/>
              <p:cNvCxnSpPr>
                <a:cxnSpLocks noChangeShapeType="1"/>
                <a:stCxn id="12297" idx="4"/>
                <a:endCxn id="12300" idx="0"/>
              </p:cNvCxnSpPr>
              <p:nvPr/>
            </p:nvCxnSpPr>
            <p:spPr bwMode="auto">
              <a:xfrm>
                <a:off x="5791200" y="5257800"/>
                <a:ext cx="304800" cy="247650"/>
              </a:xfrm>
              <a:prstGeom prst="straightConnector1">
                <a:avLst/>
              </a:prstGeom>
              <a:noFill/>
              <a:ln w="50800">
                <a:solidFill>
                  <a:srgbClr val="0000FF"/>
                </a:solidFill>
                <a:round/>
                <a:headEnd/>
                <a:tailEnd type="triangle" w="med" len="med"/>
              </a:ln>
            </p:spPr>
          </p:cxnSp>
          <p:cxnSp>
            <p:nvCxnSpPr>
              <p:cNvPr id="12305" name="AutoShape 14"/>
              <p:cNvCxnSpPr>
                <a:cxnSpLocks noChangeShapeType="1"/>
                <a:stCxn id="12297" idx="4"/>
                <a:endCxn id="12301" idx="0"/>
              </p:cNvCxnSpPr>
              <p:nvPr/>
            </p:nvCxnSpPr>
            <p:spPr bwMode="auto">
              <a:xfrm>
                <a:off x="5791200" y="5257800"/>
                <a:ext cx="1219200" cy="247650"/>
              </a:xfrm>
              <a:prstGeom prst="straightConnector1">
                <a:avLst/>
              </a:prstGeom>
              <a:noFill/>
              <a:ln w="50800">
                <a:solidFill>
                  <a:srgbClr val="0000FF"/>
                </a:solidFill>
                <a:round/>
                <a:headEnd/>
                <a:tailEnd type="triangle" w="med" len="med"/>
              </a:ln>
            </p:spPr>
          </p:cxnSp>
          <p:cxnSp>
            <p:nvCxnSpPr>
              <p:cNvPr id="12306" name="AutoShape 15"/>
              <p:cNvCxnSpPr>
                <a:cxnSpLocks noChangeShapeType="1"/>
                <a:stCxn id="12295" idx="4"/>
                <a:endCxn id="12297" idx="0"/>
              </p:cNvCxnSpPr>
              <p:nvPr/>
            </p:nvCxnSpPr>
            <p:spPr bwMode="auto">
              <a:xfrm>
                <a:off x="5638800" y="4419600"/>
                <a:ext cx="152400" cy="400050"/>
              </a:xfrm>
              <a:prstGeom prst="straightConnector1">
                <a:avLst/>
              </a:prstGeom>
              <a:noFill/>
              <a:ln w="50800">
                <a:solidFill>
                  <a:srgbClr val="0000FF"/>
                </a:solidFill>
                <a:round/>
                <a:headEnd/>
                <a:tailEnd type="triangle" w="med" len="med"/>
              </a:ln>
            </p:spPr>
          </p:cxnSp>
          <p:cxnSp>
            <p:nvCxnSpPr>
              <p:cNvPr id="12307" name="AutoShape 16"/>
              <p:cNvCxnSpPr>
                <a:cxnSpLocks noChangeShapeType="1"/>
                <a:stCxn id="12295" idx="4"/>
                <a:endCxn id="12296" idx="0"/>
              </p:cNvCxnSpPr>
              <p:nvPr/>
            </p:nvCxnSpPr>
            <p:spPr bwMode="auto">
              <a:xfrm flipH="1">
                <a:off x="4724400" y="4419600"/>
                <a:ext cx="914400" cy="400050"/>
              </a:xfrm>
              <a:prstGeom prst="straightConnector1">
                <a:avLst/>
              </a:prstGeom>
              <a:noFill/>
              <a:ln w="50800">
                <a:solidFill>
                  <a:srgbClr val="0000FF"/>
                </a:solidFill>
                <a:round/>
                <a:headEnd/>
                <a:tailEnd type="triangle" w="med" len="med"/>
              </a:ln>
            </p:spPr>
          </p:cxnSp>
          <p:sp>
            <p:nvSpPr>
              <p:cNvPr id="12308" name="Oval 17"/>
              <p:cNvSpPr>
                <a:spLocks noChangeArrowheads="1"/>
              </p:cNvSpPr>
              <p:nvPr/>
            </p:nvSpPr>
            <p:spPr bwMode="auto">
              <a:xfrm>
                <a:off x="6400800" y="4848225"/>
                <a:ext cx="762000" cy="381000"/>
              </a:xfrm>
              <a:prstGeom prst="ellipse">
                <a:avLst/>
              </a:prstGeom>
              <a:noFill/>
              <a:ln w="57150">
                <a:solidFill>
                  <a:srgbClr val="FF3300"/>
                </a:solidFill>
                <a:round/>
                <a:headEnd/>
                <a:tailEnd/>
              </a:ln>
            </p:spPr>
            <p:txBody>
              <a:bodyPr wrap="none" anchor="ctr"/>
              <a:lstStyle/>
              <a:p>
                <a:pPr algn="l" rtl="0"/>
                <a:endParaRPr lang="ar-SA" altLang="ko-KR"/>
              </a:p>
            </p:txBody>
          </p:sp>
          <p:cxnSp>
            <p:nvCxnSpPr>
              <p:cNvPr id="12309" name="AutoShape 18"/>
              <p:cNvCxnSpPr>
                <a:cxnSpLocks noChangeShapeType="1"/>
                <a:stCxn id="12295" idx="4"/>
                <a:endCxn id="12308" idx="0"/>
              </p:cNvCxnSpPr>
              <p:nvPr/>
            </p:nvCxnSpPr>
            <p:spPr bwMode="auto">
              <a:xfrm>
                <a:off x="5638800" y="4419600"/>
                <a:ext cx="1143000" cy="400050"/>
              </a:xfrm>
              <a:prstGeom prst="straightConnector1">
                <a:avLst/>
              </a:prstGeom>
              <a:noFill/>
              <a:ln w="50800">
                <a:solidFill>
                  <a:srgbClr val="0000FF"/>
                </a:solidFill>
                <a:round/>
                <a:headEnd/>
                <a:tailEnd type="triangle" w="med" len="med"/>
              </a:ln>
            </p:spPr>
          </p:cxnSp>
          <p:sp>
            <p:nvSpPr>
              <p:cNvPr id="12310" name="Text Box 20"/>
              <p:cNvSpPr txBox="1">
                <a:spLocks noChangeArrowheads="1"/>
              </p:cNvSpPr>
              <p:nvPr/>
            </p:nvSpPr>
            <p:spPr bwMode="auto">
              <a:xfrm>
                <a:off x="1828800" y="5486400"/>
                <a:ext cx="1326004" cy="369332"/>
              </a:xfrm>
              <a:prstGeom prst="rect">
                <a:avLst/>
              </a:prstGeom>
              <a:noFill/>
              <a:ln w="12700">
                <a:noFill/>
                <a:miter lim="800000"/>
                <a:headEnd/>
                <a:tailEnd/>
              </a:ln>
            </p:spPr>
            <p:txBody>
              <a:bodyPr wrap="none">
                <a:spAutoFit/>
              </a:bodyPr>
              <a:lstStyle/>
              <a:p>
                <a:pPr algn="l" rtl="0"/>
                <a:r>
                  <a:rPr lang="en-US" altLang="ko-KR">
                    <a:solidFill>
                      <a:srgbClr val="FF3300"/>
                    </a:solidFill>
                    <a:ea typeface="굴림" pitchFamily="50" charset="-127"/>
                  </a:rPr>
                  <a:t>Leaf nodes</a:t>
                </a:r>
              </a:p>
            </p:txBody>
          </p:sp>
          <p:sp>
            <p:nvSpPr>
              <p:cNvPr id="12311" name="Text Box 21"/>
              <p:cNvSpPr txBox="1">
                <a:spLocks noChangeArrowheads="1"/>
              </p:cNvSpPr>
              <p:nvPr/>
            </p:nvSpPr>
            <p:spPr bwMode="auto">
              <a:xfrm>
                <a:off x="1828800" y="4800600"/>
                <a:ext cx="1595309" cy="369332"/>
              </a:xfrm>
              <a:prstGeom prst="rect">
                <a:avLst/>
              </a:prstGeom>
              <a:noFill/>
              <a:ln w="12700">
                <a:noFill/>
                <a:miter lim="800000"/>
                <a:headEnd/>
                <a:tailEnd/>
              </a:ln>
            </p:spPr>
            <p:txBody>
              <a:bodyPr wrap="none">
                <a:spAutoFit/>
              </a:bodyPr>
              <a:lstStyle/>
              <a:p>
                <a:pPr algn="l" rtl="0"/>
                <a:r>
                  <a:rPr lang="en-US" altLang="ko-KR">
                    <a:solidFill>
                      <a:schemeClr val="tx2"/>
                    </a:solidFill>
                    <a:ea typeface="굴림" pitchFamily="50" charset="-127"/>
                  </a:rPr>
                  <a:t>Interior nodes</a:t>
                </a:r>
              </a:p>
            </p:txBody>
          </p:sp>
          <p:sp>
            <p:nvSpPr>
              <p:cNvPr id="12312" name="Text Box 22"/>
              <p:cNvSpPr txBox="1">
                <a:spLocks noChangeArrowheads="1"/>
              </p:cNvSpPr>
              <p:nvPr/>
            </p:nvSpPr>
            <p:spPr bwMode="auto">
              <a:xfrm>
                <a:off x="7848600" y="4724400"/>
                <a:ext cx="851515" cy="369332"/>
              </a:xfrm>
              <a:prstGeom prst="rect">
                <a:avLst/>
              </a:prstGeom>
              <a:noFill/>
              <a:ln w="12700">
                <a:noFill/>
                <a:miter lim="800000"/>
                <a:headEnd/>
                <a:tailEnd/>
              </a:ln>
            </p:spPr>
            <p:txBody>
              <a:bodyPr wrap="none">
                <a:spAutoFit/>
              </a:bodyPr>
              <a:lstStyle/>
              <a:p>
                <a:pPr algn="l" rtl="0"/>
                <a:r>
                  <a:rPr lang="en-US" altLang="ko-KR">
                    <a:solidFill>
                      <a:srgbClr val="0000FF"/>
                    </a:solidFill>
                    <a:ea typeface="굴림" pitchFamily="50" charset="-127"/>
                  </a:rPr>
                  <a:t>Height</a:t>
                </a:r>
              </a:p>
            </p:txBody>
          </p:sp>
          <p:sp>
            <p:nvSpPr>
              <p:cNvPr id="12313" name="AutoShape 23"/>
              <p:cNvSpPr>
                <a:spLocks/>
              </p:cNvSpPr>
              <p:nvPr/>
            </p:nvSpPr>
            <p:spPr bwMode="auto">
              <a:xfrm>
                <a:off x="7467600" y="3962400"/>
                <a:ext cx="381000" cy="1981200"/>
              </a:xfrm>
              <a:prstGeom prst="rightBrace">
                <a:avLst>
                  <a:gd name="adj1" fmla="val 43333"/>
                  <a:gd name="adj2" fmla="val 50000"/>
                </a:avLst>
              </a:prstGeom>
              <a:noFill/>
              <a:ln w="38100">
                <a:solidFill>
                  <a:schemeClr val="tx1"/>
                </a:solidFill>
                <a:round/>
                <a:headEnd/>
                <a:tailEnd/>
              </a:ln>
            </p:spPr>
            <p:txBody>
              <a:bodyPr wrap="none" anchor="ctr"/>
              <a:lstStyle/>
              <a:p>
                <a:pPr algn="l" rtl="0"/>
                <a:endParaRPr lang="ar-SA" altLang="ko-KR"/>
              </a:p>
            </p:txBody>
          </p:sp>
        </p:grpSp>
      </p:grpSp>
    </p:spTree>
    <p:extLst>
      <p:ext uri="{BB962C8B-B14F-4D97-AF65-F5344CB8AC3E}">
        <p14:creationId xmlns:p14="http://schemas.microsoft.com/office/powerpoint/2010/main" val="342553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7772400" cy="944563"/>
          </a:xfrm>
        </p:spPr>
        <p:txBody>
          <a:bodyPr/>
          <a:lstStyle/>
          <a:p>
            <a:r>
              <a:rPr lang="en-US" dirty="0"/>
              <a:t>Levels and depth</a:t>
            </a:r>
          </a:p>
        </p:txBody>
      </p:sp>
      <p:sp>
        <p:nvSpPr>
          <p:cNvPr id="48" name="Slide Number Placeholder 47"/>
          <p:cNvSpPr>
            <a:spLocks noGrp="1"/>
          </p:cNvSpPr>
          <p:nvPr>
            <p:ph type="sldNum" sz="quarter" idx="12"/>
          </p:nvPr>
        </p:nvSpPr>
        <p:spPr/>
        <p:txBody>
          <a:bodyPr/>
          <a:lstStyle/>
          <a:p>
            <a:fld id="{389627BB-9D3D-455B-9BF0-C5F986BEB794}" type="slidenum">
              <a:rPr lang="en-US" smtClean="0"/>
              <a:pPr/>
              <a:t>13</a:t>
            </a:fld>
            <a:endParaRPr lang="en-US"/>
          </a:p>
        </p:txBody>
      </p:sp>
      <p:sp>
        <p:nvSpPr>
          <p:cNvPr id="17411" name="Oval 3"/>
          <p:cNvSpPr>
            <a:spLocks noChangeArrowheads="1"/>
          </p:cNvSpPr>
          <p:nvPr/>
        </p:nvSpPr>
        <p:spPr bwMode="auto">
          <a:xfrm>
            <a:off x="4419600" y="1828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2" name="Oval 4"/>
          <p:cNvSpPr>
            <a:spLocks noChangeArrowheads="1"/>
          </p:cNvSpPr>
          <p:nvPr/>
        </p:nvSpPr>
        <p:spPr bwMode="auto">
          <a:xfrm>
            <a:off x="3505200" y="2590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3" name="Oval 5"/>
          <p:cNvSpPr>
            <a:spLocks noChangeArrowheads="1"/>
          </p:cNvSpPr>
          <p:nvPr/>
        </p:nvSpPr>
        <p:spPr bwMode="auto">
          <a:xfrm>
            <a:off x="5486400" y="2590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4" name="Oval 6"/>
          <p:cNvSpPr>
            <a:spLocks noChangeArrowheads="1"/>
          </p:cNvSpPr>
          <p:nvPr/>
        </p:nvSpPr>
        <p:spPr bwMode="auto">
          <a:xfrm>
            <a:off x="2514600" y="3352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5" name="Oval 7"/>
          <p:cNvSpPr>
            <a:spLocks noChangeArrowheads="1"/>
          </p:cNvSpPr>
          <p:nvPr/>
        </p:nvSpPr>
        <p:spPr bwMode="auto">
          <a:xfrm>
            <a:off x="3505200" y="3352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6" name="Oval 8"/>
          <p:cNvSpPr>
            <a:spLocks noChangeArrowheads="1"/>
          </p:cNvSpPr>
          <p:nvPr/>
        </p:nvSpPr>
        <p:spPr bwMode="auto">
          <a:xfrm>
            <a:off x="5181600" y="3352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7" name="Oval 9"/>
          <p:cNvSpPr>
            <a:spLocks noChangeArrowheads="1"/>
          </p:cNvSpPr>
          <p:nvPr/>
        </p:nvSpPr>
        <p:spPr bwMode="auto">
          <a:xfrm>
            <a:off x="5943600" y="3352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8" name="Oval 10"/>
          <p:cNvSpPr>
            <a:spLocks noChangeArrowheads="1"/>
          </p:cNvSpPr>
          <p:nvPr/>
        </p:nvSpPr>
        <p:spPr bwMode="auto">
          <a:xfrm>
            <a:off x="4419600" y="33528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19" name="Oval 11"/>
          <p:cNvSpPr>
            <a:spLocks noChangeArrowheads="1"/>
          </p:cNvSpPr>
          <p:nvPr/>
        </p:nvSpPr>
        <p:spPr bwMode="auto">
          <a:xfrm>
            <a:off x="2514600" y="41910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20" name="Oval 12"/>
          <p:cNvSpPr>
            <a:spLocks noChangeArrowheads="1"/>
          </p:cNvSpPr>
          <p:nvPr/>
        </p:nvSpPr>
        <p:spPr bwMode="auto">
          <a:xfrm>
            <a:off x="3505200" y="41910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21" name="Oval 13"/>
          <p:cNvSpPr>
            <a:spLocks noChangeArrowheads="1"/>
          </p:cNvSpPr>
          <p:nvPr/>
        </p:nvSpPr>
        <p:spPr bwMode="auto">
          <a:xfrm>
            <a:off x="4419600" y="41910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22" name="Oval 14"/>
          <p:cNvSpPr>
            <a:spLocks noChangeArrowheads="1"/>
          </p:cNvSpPr>
          <p:nvPr/>
        </p:nvSpPr>
        <p:spPr bwMode="auto">
          <a:xfrm>
            <a:off x="5562600" y="41910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23" name="Oval 15"/>
          <p:cNvSpPr>
            <a:spLocks noChangeArrowheads="1"/>
          </p:cNvSpPr>
          <p:nvPr/>
        </p:nvSpPr>
        <p:spPr bwMode="auto">
          <a:xfrm>
            <a:off x="6324600" y="4191000"/>
            <a:ext cx="384175" cy="384175"/>
          </a:xfrm>
          <a:prstGeom prst="ellipse">
            <a:avLst/>
          </a:prstGeom>
          <a:solidFill>
            <a:schemeClr val="tx1"/>
          </a:solidFill>
          <a:ln w="9525">
            <a:solidFill>
              <a:schemeClr val="tx1"/>
            </a:solidFill>
            <a:round/>
            <a:headEnd/>
            <a:tailEnd/>
          </a:ln>
        </p:spPr>
        <p:txBody>
          <a:bodyPr wrap="none" anchor="ctr"/>
          <a:lstStyle/>
          <a:p>
            <a:endParaRPr lang="en-US"/>
          </a:p>
        </p:txBody>
      </p:sp>
      <p:sp>
        <p:nvSpPr>
          <p:cNvPr id="17424" name="Line 16"/>
          <p:cNvSpPr>
            <a:spLocks noChangeShapeType="1"/>
          </p:cNvSpPr>
          <p:nvPr/>
        </p:nvSpPr>
        <p:spPr bwMode="auto">
          <a:xfrm flipH="1">
            <a:off x="3810000" y="1981200"/>
            <a:ext cx="685800" cy="609600"/>
          </a:xfrm>
          <a:prstGeom prst="line">
            <a:avLst/>
          </a:prstGeom>
          <a:noFill/>
          <a:ln w="9525">
            <a:solidFill>
              <a:schemeClr val="tx1"/>
            </a:solidFill>
            <a:round/>
            <a:headEnd/>
            <a:tailEnd type="triangle" w="med" len="med"/>
          </a:ln>
        </p:spPr>
        <p:txBody>
          <a:bodyPr/>
          <a:lstStyle/>
          <a:p>
            <a:endParaRPr lang="en-US"/>
          </a:p>
        </p:txBody>
      </p:sp>
      <p:sp>
        <p:nvSpPr>
          <p:cNvPr id="17425" name="Line 17"/>
          <p:cNvSpPr>
            <a:spLocks noChangeShapeType="1"/>
          </p:cNvSpPr>
          <p:nvPr/>
        </p:nvSpPr>
        <p:spPr bwMode="auto">
          <a:xfrm>
            <a:off x="4648200" y="2057400"/>
            <a:ext cx="914400" cy="609600"/>
          </a:xfrm>
          <a:prstGeom prst="line">
            <a:avLst/>
          </a:prstGeom>
          <a:noFill/>
          <a:ln w="9525">
            <a:solidFill>
              <a:schemeClr val="tx1"/>
            </a:solidFill>
            <a:round/>
            <a:headEnd/>
            <a:tailEnd type="triangle" w="med" len="med"/>
          </a:ln>
        </p:spPr>
        <p:txBody>
          <a:bodyPr/>
          <a:lstStyle/>
          <a:p>
            <a:endParaRPr lang="en-US"/>
          </a:p>
        </p:txBody>
      </p:sp>
      <p:sp>
        <p:nvSpPr>
          <p:cNvPr id="17426" name="Line 18"/>
          <p:cNvSpPr>
            <a:spLocks noChangeShapeType="1"/>
          </p:cNvSpPr>
          <p:nvPr/>
        </p:nvSpPr>
        <p:spPr bwMode="auto">
          <a:xfrm flipH="1">
            <a:off x="2819400" y="2819400"/>
            <a:ext cx="838200" cy="609600"/>
          </a:xfrm>
          <a:prstGeom prst="line">
            <a:avLst/>
          </a:prstGeom>
          <a:noFill/>
          <a:ln w="9525">
            <a:solidFill>
              <a:schemeClr val="tx1"/>
            </a:solidFill>
            <a:round/>
            <a:headEnd/>
            <a:tailEnd type="triangle" w="med" len="med"/>
          </a:ln>
        </p:spPr>
        <p:txBody>
          <a:bodyPr/>
          <a:lstStyle/>
          <a:p>
            <a:endParaRPr lang="en-US"/>
          </a:p>
        </p:txBody>
      </p:sp>
      <p:sp>
        <p:nvSpPr>
          <p:cNvPr id="17427" name="Line 19"/>
          <p:cNvSpPr>
            <a:spLocks noChangeShapeType="1"/>
          </p:cNvSpPr>
          <p:nvPr/>
        </p:nvSpPr>
        <p:spPr bwMode="auto">
          <a:xfrm>
            <a:off x="3657600" y="2819400"/>
            <a:ext cx="0" cy="533400"/>
          </a:xfrm>
          <a:prstGeom prst="line">
            <a:avLst/>
          </a:prstGeom>
          <a:noFill/>
          <a:ln w="9525">
            <a:solidFill>
              <a:schemeClr val="tx1"/>
            </a:solidFill>
            <a:round/>
            <a:headEnd/>
            <a:tailEnd type="triangle" w="med" len="med"/>
          </a:ln>
        </p:spPr>
        <p:txBody>
          <a:bodyPr/>
          <a:lstStyle/>
          <a:p>
            <a:endParaRPr lang="en-US"/>
          </a:p>
        </p:txBody>
      </p:sp>
      <p:sp>
        <p:nvSpPr>
          <p:cNvPr id="17428" name="Line 20"/>
          <p:cNvSpPr>
            <a:spLocks noChangeShapeType="1"/>
          </p:cNvSpPr>
          <p:nvPr/>
        </p:nvSpPr>
        <p:spPr bwMode="auto">
          <a:xfrm>
            <a:off x="3657600" y="2819400"/>
            <a:ext cx="762000" cy="609600"/>
          </a:xfrm>
          <a:prstGeom prst="line">
            <a:avLst/>
          </a:prstGeom>
          <a:noFill/>
          <a:ln w="9525">
            <a:solidFill>
              <a:schemeClr val="tx1"/>
            </a:solidFill>
            <a:round/>
            <a:headEnd/>
            <a:tailEnd type="triangle" w="med" len="med"/>
          </a:ln>
        </p:spPr>
        <p:txBody>
          <a:bodyPr/>
          <a:lstStyle/>
          <a:p>
            <a:endParaRPr lang="en-US"/>
          </a:p>
        </p:txBody>
      </p:sp>
      <p:sp>
        <p:nvSpPr>
          <p:cNvPr id="17429" name="Line 21"/>
          <p:cNvSpPr>
            <a:spLocks noChangeShapeType="1"/>
          </p:cNvSpPr>
          <p:nvPr/>
        </p:nvSpPr>
        <p:spPr bwMode="auto">
          <a:xfrm flipH="1">
            <a:off x="5410200" y="2819400"/>
            <a:ext cx="228600" cy="533400"/>
          </a:xfrm>
          <a:prstGeom prst="line">
            <a:avLst/>
          </a:prstGeom>
          <a:noFill/>
          <a:ln w="9525">
            <a:solidFill>
              <a:schemeClr val="tx1"/>
            </a:solidFill>
            <a:round/>
            <a:headEnd/>
            <a:tailEnd type="triangle" w="med" len="med"/>
          </a:ln>
        </p:spPr>
        <p:txBody>
          <a:bodyPr/>
          <a:lstStyle/>
          <a:p>
            <a:endParaRPr lang="en-US"/>
          </a:p>
        </p:txBody>
      </p:sp>
      <p:sp>
        <p:nvSpPr>
          <p:cNvPr id="17430" name="Line 22"/>
          <p:cNvSpPr>
            <a:spLocks noChangeShapeType="1"/>
          </p:cNvSpPr>
          <p:nvPr/>
        </p:nvSpPr>
        <p:spPr bwMode="auto">
          <a:xfrm>
            <a:off x="5715000" y="2819400"/>
            <a:ext cx="381000" cy="533400"/>
          </a:xfrm>
          <a:prstGeom prst="line">
            <a:avLst/>
          </a:prstGeom>
          <a:noFill/>
          <a:ln w="9525">
            <a:solidFill>
              <a:schemeClr val="tx1"/>
            </a:solidFill>
            <a:round/>
            <a:headEnd/>
            <a:tailEnd type="triangle" w="med" len="med"/>
          </a:ln>
        </p:spPr>
        <p:txBody>
          <a:bodyPr/>
          <a:lstStyle/>
          <a:p>
            <a:endParaRPr lang="en-US"/>
          </a:p>
        </p:txBody>
      </p:sp>
      <p:sp>
        <p:nvSpPr>
          <p:cNvPr id="17431" name="Line 23"/>
          <p:cNvSpPr>
            <a:spLocks noChangeShapeType="1"/>
          </p:cNvSpPr>
          <p:nvPr/>
        </p:nvSpPr>
        <p:spPr bwMode="auto">
          <a:xfrm flipH="1">
            <a:off x="2819400" y="3581400"/>
            <a:ext cx="838200" cy="609600"/>
          </a:xfrm>
          <a:prstGeom prst="line">
            <a:avLst/>
          </a:prstGeom>
          <a:noFill/>
          <a:ln w="9525">
            <a:solidFill>
              <a:schemeClr val="tx1"/>
            </a:solidFill>
            <a:round/>
            <a:headEnd/>
            <a:tailEnd type="triangle" w="med" len="med"/>
          </a:ln>
        </p:spPr>
        <p:txBody>
          <a:bodyPr/>
          <a:lstStyle/>
          <a:p>
            <a:endParaRPr lang="en-US"/>
          </a:p>
        </p:txBody>
      </p:sp>
      <p:sp>
        <p:nvSpPr>
          <p:cNvPr id="17432" name="Line 24"/>
          <p:cNvSpPr>
            <a:spLocks noChangeShapeType="1"/>
          </p:cNvSpPr>
          <p:nvPr/>
        </p:nvSpPr>
        <p:spPr bwMode="auto">
          <a:xfrm>
            <a:off x="3657600" y="3581400"/>
            <a:ext cx="0" cy="609600"/>
          </a:xfrm>
          <a:prstGeom prst="line">
            <a:avLst/>
          </a:prstGeom>
          <a:noFill/>
          <a:ln w="9525">
            <a:solidFill>
              <a:schemeClr val="tx1"/>
            </a:solidFill>
            <a:round/>
            <a:headEnd/>
            <a:tailEnd type="triangle" w="med" len="med"/>
          </a:ln>
        </p:spPr>
        <p:txBody>
          <a:bodyPr/>
          <a:lstStyle/>
          <a:p>
            <a:endParaRPr lang="en-US"/>
          </a:p>
        </p:txBody>
      </p:sp>
      <p:sp>
        <p:nvSpPr>
          <p:cNvPr id="17433" name="Line 25"/>
          <p:cNvSpPr>
            <a:spLocks noChangeShapeType="1"/>
          </p:cNvSpPr>
          <p:nvPr/>
        </p:nvSpPr>
        <p:spPr bwMode="auto">
          <a:xfrm>
            <a:off x="3657600" y="3581400"/>
            <a:ext cx="838200" cy="685800"/>
          </a:xfrm>
          <a:prstGeom prst="line">
            <a:avLst/>
          </a:prstGeom>
          <a:noFill/>
          <a:ln w="9525">
            <a:solidFill>
              <a:schemeClr val="tx1"/>
            </a:solidFill>
            <a:round/>
            <a:headEnd/>
            <a:tailEnd type="triangle" w="med" len="med"/>
          </a:ln>
        </p:spPr>
        <p:txBody>
          <a:bodyPr/>
          <a:lstStyle/>
          <a:p>
            <a:endParaRPr lang="en-US"/>
          </a:p>
        </p:txBody>
      </p:sp>
      <p:sp>
        <p:nvSpPr>
          <p:cNvPr id="17434" name="Line 26"/>
          <p:cNvSpPr>
            <a:spLocks noChangeShapeType="1"/>
          </p:cNvSpPr>
          <p:nvPr/>
        </p:nvSpPr>
        <p:spPr bwMode="auto">
          <a:xfrm flipH="1">
            <a:off x="5867400" y="3657600"/>
            <a:ext cx="228600" cy="533400"/>
          </a:xfrm>
          <a:prstGeom prst="line">
            <a:avLst/>
          </a:prstGeom>
          <a:noFill/>
          <a:ln w="9525">
            <a:solidFill>
              <a:schemeClr val="tx1"/>
            </a:solidFill>
            <a:round/>
            <a:headEnd/>
            <a:tailEnd type="triangle" w="med" len="med"/>
          </a:ln>
        </p:spPr>
        <p:txBody>
          <a:bodyPr/>
          <a:lstStyle/>
          <a:p>
            <a:endParaRPr lang="en-US"/>
          </a:p>
        </p:txBody>
      </p:sp>
      <p:sp>
        <p:nvSpPr>
          <p:cNvPr id="17435" name="Line 27"/>
          <p:cNvSpPr>
            <a:spLocks noChangeShapeType="1"/>
          </p:cNvSpPr>
          <p:nvPr/>
        </p:nvSpPr>
        <p:spPr bwMode="auto">
          <a:xfrm>
            <a:off x="6096000" y="3657600"/>
            <a:ext cx="381000" cy="533400"/>
          </a:xfrm>
          <a:prstGeom prst="line">
            <a:avLst/>
          </a:prstGeom>
          <a:noFill/>
          <a:ln w="9525">
            <a:solidFill>
              <a:schemeClr val="tx1"/>
            </a:solidFill>
            <a:round/>
            <a:headEnd/>
            <a:tailEnd type="triangle" w="med" len="med"/>
          </a:ln>
        </p:spPr>
        <p:txBody>
          <a:bodyPr/>
          <a:lstStyle/>
          <a:p>
            <a:endParaRPr lang="en-US"/>
          </a:p>
        </p:txBody>
      </p:sp>
      <p:sp>
        <p:nvSpPr>
          <p:cNvPr id="17436" name="Text Box 28"/>
          <p:cNvSpPr txBox="1">
            <a:spLocks noChangeArrowheads="1"/>
          </p:cNvSpPr>
          <p:nvPr/>
        </p:nvSpPr>
        <p:spPr bwMode="auto">
          <a:xfrm>
            <a:off x="5562600" y="1295400"/>
            <a:ext cx="666750" cy="366713"/>
          </a:xfrm>
          <a:prstGeom prst="rect">
            <a:avLst/>
          </a:prstGeom>
          <a:noFill/>
          <a:ln w="9525">
            <a:noFill/>
            <a:miter lim="800000"/>
            <a:headEnd/>
            <a:tailEnd/>
          </a:ln>
        </p:spPr>
        <p:txBody>
          <a:bodyPr wrap="none">
            <a:spAutoFit/>
          </a:bodyPr>
          <a:lstStyle/>
          <a:p>
            <a:pPr eaLnBrk="1" hangingPunct="1"/>
            <a:r>
              <a:rPr lang="en-US" sz="1800">
                <a:solidFill>
                  <a:schemeClr val="tx1"/>
                </a:solidFill>
                <a:latin typeface="Arial" pitchFamily="34" charset="0"/>
              </a:rPr>
              <a:t>Root</a:t>
            </a:r>
          </a:p>
        </p:txBody>
      </p:sp>
      <p:sp>
        <p:nvSpPr>
          <p:cNvPr id="17437" name="Line 29"/>
          <p:cNvSpPr>
            <a:spLocks noChangeShapeType="1"/>
          </p:cNvSpPr>
          <p:nvPr/>
        </p:nvSpPr>
        <p:spPr bwMode="auto">
          <a:xfrm flipH="1">
            <a:off x="4800600" y="1447800"/>
            <a:ext cx="762000" cy="457200"/>
          </a:xfrm>
          <a:prstGeom prst="line">
            <a:avLst/>
          </a:prstGeom>
          <a:noFill/>
          <a:ln w="9525">
            <a:solidFill>
              <a:srgbClr val="FF9933"/>
            </a:solidFill>
            <a:round/>
            <a:headEnd/>
            <a:tailEnd type="triangle" w="med" len="med"/>
          </a:ln>
        </p:spPr>
        <p:txBody>
          <a:bodyPr/>
          <a:lstStyle/>
          <a:p>
            <a:endParaRPr lang="en-US"/>
          </a:p>
        </p:txBody>
      </p:sp>
      <p:sp>
        <p:nvSpPr>
          <p:cNvPr id="17438" name="Text Box 30"/>
          <p:cNvSpPr txBox="1">
            <a:spLocks noChangeArrowheads="1"/>
          </p:cNvSpPr>
          <p:nvPr/>
        </p:nvSpPr>
        <p:spPr bwMode="auto">
          <a:xfrm>
            <a:off x="1279525" y="1865313"/>
            <a:ext cx="730250" cy="366712"/>
          </a:xfrm>
          <a:prstGeom prst="rect">
            <a:avLst/>
          </a:prstGeom>
          <a:noFill/>
          <a:ln w="9525">
            <a:noFill/>
            <a:miter lim="800000"/>
            <a:headEnd/>
            <a:tailEnd/>
          </a:ln>
        </p:spPr>
        <p:txBody>
          <a:bodyPr wrap="none">
            <a:spAutoFit/>
          </a:bodyPr>
          <a:lstStyle/>
          <a:p>
            <a:pPr eaLnBrk="1" hangingPunct="1"/>
            <a:r>
              <a:rPr lang="en-US" sz="1800">
                <a:solidFill>
                  <a:schemeClr val="tx1"/>
                </a:solidFill>
                <a:latin typeface="Arial" pitchFamily="34" charset="0"/>
              </a:rPr>
              <a:t>Node</a:t>
            </a:r>
          </a:p>
        </p:txBody>
      </p:sp>
      <p:sp>
        <p:nvSpPr>
          <p:cNvPr id="17439" name="Line 31"/>
          <p:cNvSpPr>
            <a:spLocks noChangeShapeType="1"/>
          </p:cNvSpPr>
          <p:nvPr/>
        </p:nvSpPr>
        <p:spPr bwMode="auto">
          <a:xfrm>
            <a:off x="1981200" y="2057400"/>
            <a:ext cx="1524000" cy="609600"/>
          </a:xfrm>
          <a:prstGeom prst="line">
            <a:avLst/>
          </a:prstGeom>
          <a:noFill/>
          <a:ln w="9525">
            <a:solidFill>
              <a:srgbClr val="FF9933"/>
            </a:solidFill>
            <a:round/>
            <a:headEnd/>
            <a:tailEnd type="triangle" w="med" len="med"/>
          </a:ln>
        </p:spPr>
        <p:txBody>
          <a:bodyPr/>
          <a:lstStyle/>
          <a:p>
            <a:endParaRPr lang="en-US"/>
          </a:p>
        </p:txBody>
      </p:sp>
      <p:sp>
        <p:nvSpPr>
          <p:cNvPr id="17440" name="Line 32"/>
          <p:cNvSpPr>
            <a:spLocks noChangeShapeType="1"/>
          </p:cNvSpPr>
          <p:nvPr/>
        </p:nvSpPr>
        <p:spPr bwMode="auto">
          <a:xfrm>
            <a:off x="1981200" y="2057400"/>
            <a:ext cx="609600" cy="1295400"/>
          </a:xfrm>
          <a:prstGeom prst="line">
            <a:avLst/>
          </a:prstGeom>
          <a:noFill/>
          <a:ln w="9525">
            <a:solidFill>
              <a:srgbClr val="FF9933"/>
            </a:solidFill>
            <a:round/>
            <a:headEnd/>
            <a:tailEnd type="triangle" w="med" len="med"/>
          </a:ln>
        </p:spPr>
        <p:txBody>
          <a:bodyPr/>
          <a:lstStyle/>
          <a:p>
            <a:endParaRPr lang="en-US"/>
          </a:p>
        </p:txBody>
      </p:sp>
      <p:sp>
        <p:nvSpPr>
          <p:cNvPr id="17441" name="Text Box 33"/>
          <p:cNvSpPr txBox="1">
            <a:spLocks noChangeArrowheads="1"/>
          </p:cNvSpPr>
          <p:nvPr/>
        </p:nvSpPr>
        <p:spPr bwMode="auto">
          <a:xfrm>
            <a:off x="5318125" y="5370513"/>
            <a:ext cx="628650" cy="366712"/>
          </a:xfrm>
          <a:prstGeom prst="rect">
            <a:avLst/>
          </a:prstGeom>
          <a:noFill/>
          <a:ln w="9525">
            <a:noFill/>
            <a:miter lim="800000"/>
            <a:headEnd/>
            <a:tailEnd/>
          </a:ln>
        </p:spPr>
        <p:txBody>
          <a:bodyPr wrap="none">
            <a:spAutoFit/>
          </a:bodyPr>
          <a:lstStyle/>
          <a:p>
            <a:pPr eaLnBrk="1" hangingPunct="1"/>
            <a:r>
              <a:rPr lang="en-US" sz="1800">
                <a:solidFill>
                  <a:schemeClr val="tx1"/>
                </a:solidFill>
                <a:latin typeface="Arial" pitchFamily="34" charset="0"/>
              </a:rPr>
              <a:t>Leaf</a:t>
            </a:r>
          </a:p>
        </p:txBody>
      </p:sp>
      <p:sp>
        <p:nvSpPr>
          <p:cNvPr id="17442" name="Line 34"/>
          <p:cNvSpPr>
            <a:spLocks noChangeShapeType="1"/>
          </p:cNvSpPr>
          <p:nvPr/>
        </p:nvSpPr>
        <p:spPr bwMode="auto">
          <a:xfrm flipH="1" flipV="1">
            <a:off x="3810000" y="4572000"/>
            <a:ext cx="1524000" cy="990600"/>
          </a:xfrm>
          <a:prstGeom prst="line">
            <a:avLst/>
          </a:prstGeom>
          <a:noFill/>
          <a:ln w="9525">
            <a:solidFill>
              <a:srgbClr val="FF9933"/>
            </a:solidFill>
            <a:round/>
            <a:headEnd/>
            <a:tailEnd type="triangle" w="med" len="med"/>
          </a:ln>
        </p:spPr>
        <p:txBody>
          <a:bodyPr/>
          <a:lstStyle/>
          <a:p>
            <a:endParaRPr lang="en-US"/>
          </a:p>
        </p:txBody>
      </p:sp>
      <p:sp>
        <p:nvSpPr>
          <p:cNvPr id="17443" name="Line 35"/>
          <p:cNvSpPr>
            <a:spLocks noChangeShapeType="1"/>
          </p:cNvSpPr>
          <p:nvPr/>
        </p:nvSpPr>
        <p:spPr bwMode="auto">
          <a:xfrm flipH="1" flipV="1">
            <a:off x="4648200" y="4572000"/>
            <a:ext cx="685800" cy="914400"/>
          </a:xfrm>
          <a:prstGeom prst="line">
            <a:avLst/>
          </a:prstGeom>
          <a:noFill/>
          <a:ln w="9525">
            <a:solidFill>
              <a:srgbClr val="FF9933"/>
            </a:solidFill>
            <a:round/>
            <a:headEnd/>
            <a:tailEnd type="triangle" w="med" len="med"/>
          </a:ln>
        </p:spPr>
        <p:txBody>
          <a:bodyPr/>
          <a:lstStyle/>
          <a:p>
            <a:endParaRPr lang="en-US"/>
          </a:p>
        </p:txBody>
      </p:sp>
      <p:sp>
        <p:nvSpPr>
          <p:cNvPr id="17444" name="Line 36"/>
          <p:cNvSpPr>
            <a:spLocks noChangeShapeType="1"/>
          </p:cNvSpPr>
          <p:nvPr/>
        </p:nvSpPr>
        <p:spPr bwMode="auto">
          <a:xfrm flipV="1">
            <a:off x="5334000" y="4648200"/>
            <a:ext cx="381000" cy="914400"/>
          </a:xfrm>
          <a:prstGeom prst="line">
            <a:avLst/>
          </a:prstGeom>
          <a:noFill/>
          <a:ln w="9525">
            <a:solidFill>
              <a:srgbClr val="FF9933"/>
            </a:solidFill>
            <a:round/>
            <a:headEnd/>
            <a:tailEnd type="triangle" w="med" len="med"/>
          </a:ln>
        </p:spPr>
        <p:txBody>
          <a:bodyPr/>
          <a:lstStyle/>
          <a:p>
            <a:endParaRPr lang="en-US"/>
          </a:p>
        </p:txBody>
      </p:sp>
      <p:sp>
        <p:nvSpPr>
          <p:cNvPr id="17445" name="Text Box 37"/>
          <p:cNvSpPr txBox="1">
            <a:spLocks noChangeArrowheads="1"/>
          </p:cNvSpPr>
          <p:nvPr/>
        </p:nvSpPr>
        <p:spPr bwMode="auto">
          <a:xfrm>
            <a:off x="7375525" y="2855913"/>
            <a:ext cx="1210588" cy="369332"/>
          </a:xfrm>
          <a:prstGeom prst="rect">
            <a:avLst/>
          </a:prstGeom>
          <a:noFill/>
          <a:ln w="9525">
            <a:noFill/>
            <a:miter lim="800000"/>
            <a:headEnd/>
            <a:tailEnd/>
          </a:ln>
        </p:spPr>
        <p:txBody>
          <a:bodyPr wrap="none">
            <a:spAutoFit/>
          </a:bodyPr>
          <a:lstStyle/>
          <a:p>
            <a:pPr eaLnBrk="1" hangingPunct="1"/>
            <a:r>
              <a:rPr lang="en-US" sz="1800">
                <a:solidFill>
                  <a:schemeClr val="tx1"/>
                </a:solidFill>
                <a:latin typeface="Arial" pitchFamily="34" charset="0"/>
              </a:rPr>
              <a:t>Edge/Link</a:t>
            </a:r>
            <a:endParaRPr lang="en-US" sz="1800" dirty="0">
              <a:solidFill>
                <a:schemeClr val="tx1"/>
              </a:solidFill>
              <a:latin typeface="Arial" pitchFamily="34" charset="0"/>
            </a:endParaRPr>
          </a:p>
        </p:txBody>
      </p:sp>
      <p:sp>
        <p:nvSpPr>
          <p:cNvPr id="17446" name="Line 38"/>
          <p:cNvSpPr>
            <a:spLocks noChangeShapeType="1"/>
          </p:cNvSpPr>
          <p:nvPr/>
        </p:nvSpPr>
        <p:spPr bwMode="auto">
          <a:xfrm flipH="1">
            <a:off x="5867400" y="3048000"/>
            <a:ext cx="1447800" cy="0"/>
          </a:xfrm>
          <a:prstGeom prst="line">
            <a:avLst/>
          </a:prstGeom>
          <a:noFill/>
          <a:ln w="9525">
            <a:solidFill>
              <a:srgbClr val="FF9933"/>
            </a:solidFill>
            <a:round/>
            <a:headEnd/>
            <a:tailEnd type="triangle" w="med" len="med"/>
          </a:ln>
        </p:spPr>
        <p:txBody>
          <a:bodyPr/>
          <a:lstStyle/>
          <a:p>
            <a:endParaRPr lang="en-US"/>
          </a:p>
        </p:txBody>
      </p:sp>
      <p:sp>
        <p:nvSpPr>
          <p:cNvPr id="17447" name="Line 39"/>
          <p:cNvSpPr>
            <a:spLocks noChangeShapeType="1"/>
          </p:cNvSpPr>
          <p:nvPr/>
        </p:nvSpPr>
        <p:spPr bwMode="auto">
          <a:xfrm flipH="1">
            <a:off x="6324600" y="3048000"/>
            <a:ext cx="990600" cy="914400"/>
          </a:xfrm>
          <a:prstGeom prst="line">
            <a:avLst/>
          </a:prstGeom>
          <a:noFill/>
          <a:ln w="9525">
            <a:solidFill>
              <a:srgbClr val="FF9933"/>
            </a:solidFill>
            <a:round/>
            <a:headEnd/>
            <a:tailEnd type="triangle" w="med" len="med"/>
          </a:ln>
        </p:spPr>
        <p:txBody>
          <a:bodyPr/>
          <a:lstStyle/>
          <a:p>
            <a:endParaRPr lang="en-US"/>
          </a:p>
        </p:txBody>
      </p:sp>
      <p:sp>
        <p:nvSpPr>
          <p:cNvPr id="17448" name="Line 40"/>
          <p:cNvSpPr>
            <a:spLocks noChangeShapeType="1"/>
          </p:cNvSpPr>
          <p:nvPr/>
        </p:nvSpPr>
        <p:spPr bwMode="auto">
          <a:xfrm>
            <a:off x="152400" y="2362200"/>
            <a:ext cx="8458200" cy="0"/>
          </a:xfrm>
          <a:prstGeom prst="line">
            <a:avLst/>
          </a:prstGeom>
          <a:noFill/>
          <a:ln w="25400">
            <a:solidFill>
              <a:schemeClr val="tx1"/>
            </a:solidFill>
            <a:prstDash val="dash"/>
            <a:round/>
            <a:headEnd/>
            <a:tailEnd/>
          </a:ln>
        </p:spPr>
        <p:txBody>
          <a:bodyPr/>
          <a:lstStyle/>
          <a:p>
            <a:endParaRPr lang="en-US"/>
          </a:p>
        </p:txBody>
      </p:sp>
      <p:sp>
        <p:nvSpPr>
          <p:cNvPr id="17449" name="Line 41"/>
          <p:cNvSpPr>
            <a:spLocks noChangeShapeType="1"/>
          </p:cNvSpPr>
          <p:nvPr/>
        </p:nvSpPr>
        <p:spPr bwMode="auto">
          <a:xfrm>
            <a:off x="228600" y="3200400"/>
            <a:ext cx="8382000" cy="0"/>
          </a:xfrm>
          <a:prstGeom prst="line">
            <a:avLst/>
          </a:prstGeom>
          <a:noFill/>
          <a:ln w="25400">
            <a:solidFill>
              <a:schemeClr val="tx1"/>
            </a:solidFill>
            <a:prstDash val="dash"/>
            <a:round/>
            <a:headEnd/>
            <a:tailEnd/>
          </a:ln>
        </p:spPr>
        <p:txBody>
          <a:bodyPr/>
          <a:lstStyle/>
          <a:p>
            <a:endParaRPr lang="en-US"/>
          </a:p>
        </p:txBody>
      </p:sp>
      <p:sp>
        <p:nvSpPr>
          <p:cNvPr id="17450" name="Line 42"/>
          <p:cNvSpPr>
            <a:spLocks noChangeShapeType="1"/>
          </p:cNvSpPr>
          <p:nvPr/>
        </p:nvSpPr>
        <p:spPr bwMode="auto">
          <a:xfrm>
            <a:off x="152400" y="4038600"/>
            <a:ext cx="8458200" cy="0"/>
          </a:xfrm>
          <a:prstGeom prst="line">
            <a:avLst/>
          </a:prstGeom>
          <a:noFill/>
          <a:ln w="25400">
            <a:solidFill>
              <a:schemeClr val="tx1"/>
            </a:solidFill>
            <a:prstDash val="dash"/>
            <a:round/>
            <a:headEnd/>
            <a:tailEnd/>
          </a:ln>
        </p:spPr>
        <p:txBody>
          <a:bodyPr/>
          <a:lstStyle/>
          <a:p>
            <a:endParaRPr lang="en-US"/>
          </a:p>
        </p:txBody>
      </p:sp>
      <p:sp>
        <p:nvSpPr>
          <p:cNvPr id="17451" name="Text Box 43"/>
          <p:cNvSpPr txBox="1">
            <a:spLocks noChangeArrowheads="1"/>
          </p:cNvSpPr>
          <p:nvPr/>
        </p:nvSpPr>
        <p:spPr bwMode="auto">
          <a:xfrm>
            <a:off x="0" y="1752600"/>
            <a:ext cx="966931" cy="369332"/>
          </a:xfrm>
          <a:prstGeom prst="rect">
            <a:avLst/>
          </a:prstGeom>
          <a:noFill/>
          <a:ln w="9525">
            <a:noFill/>
            <a:miter lim="800000"/>
            <a:headEnd/>
            <a:tailEnd/>
          </a:ln>
        </p:spPr>
        <p:txBody>
          <a:bodyPr wrap="none">
            <a:spAutoFit/>
          </a:bodyPr>
          <a:lstStyle/>
          <a:p>
            <a:pPr eaLnBrk="1" hangingPunct="1"/>
            <a:r>
              <a:rPr lang="en-US" sz="1800" b="1" dirty="0">
                <a:solidFill>
                  <a:schemeClr val="tx1"/>
                </a:solidFill>
                <a:latin typeface="Arial" pitchFamily="34" charset="0"/>
              </a:rPr>
              <a:t>Level</a:t>
            </a:r>
            <a:r>
              <a:rPr lang="en-US" sz="1800" dirty="0">
                <a:solidFill>
                  <a:schemeClr val="tx1"/>
                </a:solidFill>
                <a:latin typeface="Arial" pitchFamily="34" charset="0"/>
              </a:rPr>
              <a:t> 0</a:t>
            </a:r>
          </a:p>
        </p:txBody>
      </p:sp>
      <p:sp>
        <p:nvSpPr>
          <p:cNvPr id="17452" name="Text Box 44"/>
          <p:cNvSpPr txBox="1">
            <a:spLocks noChangeArrowheads="1"/>
          </p:cNvSpPr>
          <p:nvPr/>
        </p:nvSpPr>
        <p:spPr bwMode="auto">
          <a:xfrm>
            <a:off x="0" y="2590800"/>
            <a:ext cx="966931" cy="369332"/>
          </a:xfrm>
          <a:prstGeom prst="rect">
            <a:avLst/>
          </a:prstGeom>
          <a:noFill/>
          <a:ln w="9525">
            <a:noFill/>
            <a:miter lim="800000"/>
            <a:headEnd/>
            <a:tailEnd/>
          </a:ln>
        </p:spPr>
        <p:txBody>
          <a:bodyPr wrap="none">
            <a:spAutoFit/>
          </a:bodyPr>
          <a:lstStyle/>
          <a:p>
            <a:pPr eaLnBrk="1" hangingPunct="1"/>
            <a:r>
              <a:rPr lang="en-US" sz="1800" b="1" dirty="0">
                <a:solidFill>
                  <a:schemeClr val="tx1"/>
                </a:solidFill>
                <a:latin typeface="Arial" pitchFamily="34" charset="0"/>
              </a:rPr>
              <a:t>Level</a:t>
            </a:r>
            <a:r>
              <a:rPr lang="en-US" sz="1800" dirty="0">
                <a:solidFill>
                  <a:schemeClr val="tx1"/>
                </a:solidFill>
                <a:latin typeface="Arial" pitchFamily="34" charset="0"/>
              </a:rPr>
              <a:t> 1</a:t>
            </a:r>
          </a:p>
        </p:txBody>
      </p:sp>
      <p:sp>
        <p:nvSpPr>
          <p:cNvPr id="17453" name="Text Box 45"/>
          <p:cNvSpPr txBox="1">
            <a:spLocks noChangeArrowheads="1"/>
          </p:cNvSpPr>
          <p:nvPr/>
        </p:nvSpPr>
        <p:spPr bwMode="auto">
          <a:xfrm>
            <a:off x="0" y="3352800"/>
            <a:ext cx="966931" cy="369332"/>
          </a:xfrm>
          <a:prstGeom prst="rect">
            <a:avLst/>
          </a:prstGeom>
          <a:noFill/>
          <a:ln w="9525">
            <a:noFill/>
            <a:miter lim="800000"/>
            <a:headEnd/>
            <a:tailEnd/>
          </a:ln>
        </p:spPr>
        <p:txBody>
          <a:bodyPr wrap="none">
            <a:spAutoFit/>
          </a:bodyPr>
          <a:lstStyle/>
          <a:p>
            <a:pPr eaLnBrk="1" hangingPunct="1"/>
            <a:r>
              <a:rPr lang="en-US" sz="1800" b="1" dirty="0">
                <a:solidFill>
                  <a:schemeClr val="tx1"/>
                </a:solidFill>
                <a:latin typeface="Arial" pitchFamily="34" charset="0"/>
              </a:rPr>
              <a:t>Level</a:t>
            </a:r>
            <a:r>
              <a:rPr lang="en-US" sz="1800" dirty="0">
                <a:solidFill>
                  <a:schemeClr val="tx1"/>
                </a:solidFill>
                <a:latin typeface="Arial" pitchFamily="34" charset="0"/>
              </a:rPr>
              <a:t> 2</a:t>
            </a:r>
          </a:p>
        </p:txBody>
      </p:sp>
      <p:sp>
        <p:nvSpPr>
          <p:cNvPr id="17454" name="Text Box 46"/>
          <p:cNvSpPr txBox="1">
            <a:spLocks noChangeArrowheads="1"/>
          </p:cNvSpPr>
          <p:nvPr/>
        </p:nvSpPr>
        <p:spPr bwMode="auto">
          <a:xfrm>
            <a:off x="0" y="4191000"/>
            <a:ext cx="966931" cy="369332"/>
          </a:xfrm>
          <a:prstGeom prst="rect">
            <a:avLst/>
          </a:prstGeom>
          <a:noFill/>
          <a:ln w="9525">
            <a:noFill/>
            <a:miter lim="800000"/>
            <a:headEnd/>
            <a:tailEnd/>
          </a:ln>
        </p:spPr>
        <p:txBody>
          <a:bodyPr wrap="none">
            <a:spAutoFit/>
          </a:bodyPr>
          <a:lstStyle/>
          <a:p>
            <a:pPr eaLnBrk="1" hangingPunct="1"/>
            <a:r>
              <a:rPr lang="en-US" sz="1800" b="1" dirty="0">
                <a:solidFill>
                  <a:schemeClr val="tx1"/>
                </a:solidFill>
                <a:latin typeface="Arial" pitchFamily="34" charset="0"/>
              </a:rPr>
              <a:t>Level</a:t>
            </a:r>
            <a:r>
              <a:rPr lang="en-US" sz="1800" dirty="0">
                <a:solidFill>
                  <a:schemeClr val="tx1"/>
                </a:solidFill>
                <a:latin typeface="Arial" pitchFamily="34" charset="0"/>
              </a:rPr>
              <a:t> 3</a:t>
            </a:r>
          </a:p>
        </p:txBody>
      </p:sp>
    </p:spTree>
    <p:extLst>
      <p:ext uri="{BB962C8B-B14F-4D97-AF65-F5344CB8AC3E}">
        <p14:creationId xmlns:p14="http://schemas.microsoft.com/office/powerpoint/2010/main" val="110824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46113" y="1828658"/>
            <a:ext cx="8585200" cy="830997"/>
          </a:xfrm>
          <a:prstGeom prst="rect">
            <a:avLst/>
          </a:prstGeom>
          <a:noFill/>
          <a:ln w="9525">
            <a:noFill/>
            <a:miter lim="800000"/>
            <a:headEnd/>
            <a:tailEnd/>
          </a:ln>
          <a:effectLst/>
        </p:spPr>
        <p:txBody>
          <a:bodyPr>
            <a:spAutoFit/>
          </a:bodyPr>
          <a:lstStyle/>
          <a:p>
            <a:pPr marL="338138" indent="-338138" eaLnBrk="0" hangingPunct="0">
              <a:spcBef>
                <a:spcPct val="50000"/>
              </a:spcBef>
            </a:pPr>
            <a:r>
              <a:rPr lang="en-US" dirty="0">
                <a:latin typeface="Arial" pitchFamily="34" charset="0"/>
                <a:cs typeface="Arial" pitchFamily="34" charset="0"/>
              </a:rPr>
              <a:t>A </a:t>
            </a:r>
            <a:r>
              <a:rPr lang="en-US" b="1" dirty="0">
                <a:latin typeface="Arial" pitchFamily="34" charset="0"/>
                <a:cs typeface="Arial" pitchFamily="34" charset="0"/>
              </a:rPr>
              <a:t>binary tree</a:t>
            </a:r>
            <a:r>
              <a:rPr lang="en-US" dirty="0">
                <a:latin typeface="Arial" pitchFamily="34" charset="0"/>
                <a:cs typeface="Arial" pitchFamily="34" charset="0"/>
              </a:rPr>
              <a:t> is a tree in which </a:t>
            </a:r>
            <a:r>
              <a:rPr lang="en-US" u="sng" dirty="0">
                <a:solidFill>
                  <a:srgbClr val="FF0000"/>
                </a:solidFill>
                <a:latin typeface="Arial" pitchFamily="34" charset="0"/>
                <a:cs typeface="Arial" pitchFamily="34" charset="0"/>
              </a:rPr>
              <a:t>each node has at most 2 children.</a:t>
            </a:r>
            <a:endParaRPr lang="en-US" sz="1200" dirty="0">
              <a:latin typeface="Arial" pitchFamily="34" charset="0"/>
              <a:cs typeface="Arial" pitchFamily="34" charset="0"/>
            </a:endParaRPr>
          </a:p>
        </p:txBody>
      </p:sp>
      <p:sp>
        <p:nvSpPr>
          <p:cNvPr id="7277" name="Text Box 109"/>
          <p:cNvSpPr txBox="1">
            <a:spLocks noChangeArrowheads="1"/>
          </p:cNvSpPr>
          <p:nvPr/>
        </p:nvSpPr>
        <p:spPr bwMode="auto">
          <a:xfrm>
            <a:off x="1355725" y="2327275"/>
            <a:ext cx="184150" cy="457200"/>
          </a:xfrm>
          <a:prstGeom prst="rect">
            <a:avLst/>
          </a:prstGeom>
          <a:noFill/>
          <a:ln w="9525">
            <a:noFill/>
            <a:miter lim="800000"/>
            <a:headEnd/>
            <a:tailEnd/>
          </a:ln>
          <a:effectLst/>
        </p:spPr>
        <p:txBody>
          <a:bodyPr wrap="none">
            <a:spAutoFit/>
          </a:bodyPr>
          <a:lstStyle/>
          <a:p>
            <a:endParaRPr lang="en-US"/>
          </a:p>
        </p:txBody>
      </p:sp>
      <p:grpSp>
        <p:nvGrpSpPr>
          <p:cNvPr id="7279" name="Group 111"/>
          <p:cNvGrpSpPr>
            <a:grpSpLocks/>
          </p:cNvGrpSpPr>
          <p:nvPr/>
        </p:nvGrpSpPr>
        <p:grpSpPr bwMode="auto">
          <a:xfrm>
            <a:off x="2590800" y="3429000"/>
            <a:ext cx="2698750" cy="2022475"/>
            <a:chOff x="1907" y="1733"/>
            <a:chExt cx="1700" cy="1274"/>
          </a:xfrm>
        </p:grpSpPr>
        <p:sp>
          <p:nvSpPr>
            <p:cNvPr id="7280" name="Rectangle 112"/>
            <p:cNvSpPr>
              <a:spLocks noChangeArrowheads="1"/>
            </p:cNvSpPr>
            <p:nvPr/>
          </p:nvSpPr>
          <p:spPr bwMode="auto">
            <a:xfrm>
              <a:off x="2733" y="2863"/>
              <a:ext cx="42" cy="144"/>
            </a:xfrm>
            <a:prstGeom prst="rect">
              <a:avLst/>
            </a:prstGeom>
            <a:noFill/>
            <a:ln w="9525">
              <a:noFill/>
              <a:miter lim="800000"/>
              <a:headEnd/>
              <a:tailEnd/>
            </a:ln>
          </p:spPr>
          <p:txBody>
            <a:bodyPr wrap="none" lIns="0" tIns="0" rIns="0" bIns="0">
              <a:spAutoFit/>
            </a:bodyPr>
            <a:lstStyle/>
            <a:p>
              <a:pPr eaLnBrk="0" hangingPunct="0"/>
              <a:r>
                <a:rPr lang="en-US" sz="1500">
                  <a:solidFill>
                    <a:srgbClr val="3333CC"/>
                  </a:solidFill>
                </a:rPr>
                <a:t>•</a:t>
              </a:r>
              <a:endParaRPr lang="en-US" sz="2000"/>
            </a:p>
          </p:txBody>
        </p:sp>
        <p:grpSp>
          <p:nvGrpSpPr>
            <p:cNvPr id="7281" name="Group 113"/>
            <p:cNvGrpSpPr>
              <a:grpSpLocks/>
            </p:cNvGrpSpPr>
            <p:nvPr/>
          </p:nvGrpSpPr>
          <p:grpSpPr bwMode="auto">
            <a:xfrm>
              <a:off x="1907" y="1733"/>
              <a:ext cx="1700" cy="1162"/>
              <a:chOff x="1907" y="1733"/>
              <a:chExt cx="1700" cy="1162"/>
            </a:xfrm>
          </p:grpSpPr>
          <p:sp>
            <p:nvSpPr>
              <p:cNvPr id="7282" name="Freeform 114"/>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7283" name="Freeform 115"/>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7284" name="Freeform 116"/>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7285" name="Freeform 117"/>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7286" name="Freeform 118"/>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7287" name="Line 119"/>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7288" name="Rectangle 120"/>
              <p:cNvSpPr>
                <a:spLocks noChangeArrowheads="1"/>
              </p:cNvSpPr>
              <p:nvPr/>
            </p:nvSpPr>
            <p:spPr bwMode="auto">
              <a:xfrm>
                <a:off x="1967" y="2616"/>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7289" name="Rectangle 121"/>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7290" name="Freeform 122"/>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7291" name="Rectangle 123"/>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P</a:t>
                </a:r>
                <a:endParaRPr lang="en-US" sz="2000"/>
              </a:p>
            </p:txBody>
          </p:sp>
          <p:sp>
            <p:nvSpPr>
              <p:cNvPr id="7292" name="Rectangle 124"/>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U</a:t>
                </a:r>
                <a:endParaRPr lang="en-US" sz="2000"/>
              </a:p>
            </p:txBody>
          </p:sp>
          <p:sp>
            <p:nvSpPr>
              <p:cNvPr id="7293" name="Freeform 125"/>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7294" name="Rectangle 126"/>
              <p:cNvSpPr>
                <a:spLocks noChangeArrowheads="1"/>
              </p:cNvSpPr>
              <p:nvPr/>
            </p:nvSpPr>
            <p:spPr bwMode="auto">
              <a:xfrm>
                <a:off x="3217" y="2188"/>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T</a:t>
                </a:r>
                <a:endParaRPr lang="en-US" sz="2000"/>
              </a:p>
            </p:txBody>
          </p:sp>
          <p:sp>
            <p:nvSpPr>
              <p:cNvPr id="7295" name="Line 127"/>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7296" name="Freeform 128"/>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7297" name="Freeform 129"/>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7298" name="Line 130"/>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7299" name="Line 131"/>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7300" name="Freeform 132"/>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7301" name="Freeform 133"/>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7302" name="Rectangle 134"/>
              <p:cNvSpPr>
                <a:spLocks noChangeArrowheads="1"/>
              </p:cNvSpPr>
              <p:nvPr/>
            </p:nvSpPr>
            <p:spPr bwMode="auto">
              <a:xfrm>
                <a:off x="2204" y="2188"/>
                <a:ext cx="10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US" sz="2000"/>
              </a:p>
            </p:txBody>
          </p:sp>
          <p:sp>
            <p:nvSpPr>
              <p:cNvPr id="7303" name="Line 135"/>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7304" name="Freeform 136"/>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7305" name="Freeform 137"/>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7306" name="Line 138"/>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7307" name="Rectangle 139"/>
              <p:cNvSpPr>
                <a:spLocks noChangeArrowheads="1"/>
              </p:cNvSpPr>
              <p:nvPr/>
            </p:nvSpPr>
            <p:spPr bwMode="auto">
              <a:xfrm>
                <a:off x="2733" y="2639"/>
                <a:ext cx="42" cy="144"/>
              </a:xfrm>
              <a:prstGeom prst="rect">
                <a:avLst/>
              </a:prstGeom>
              <a:noFill/>
              <a:ln w="9525">
                <a:noFill/>
                <a:miter lim="800000"/>
                <a:headEnd/>
                <a:tailEnd/>
              </a:ln>
            </p:spPr>
            <p:txBody>
              <a:bodyPr wrap="none" lIns="0" tIns="0" rIns="0" bIns="0">
                <a:spAutoFit/>
              </a:bodyPr>
              <a:lstStyle/>
              <a:p>
                <a:pPr eaLnBrk="0" hangingPunct="0"/>
                <a:r>
                  <a:rPr lang="en-US" sz="1500">
                    <a:solidFill>
                      <a:srgbClr val="3333CC"/>
                    </a:solidFill>
                  </a:rPr>
                  <a:t>•</a:t>
                </a:r>
                <a:endParaRPr lang="en-US" sz="2000"/>
              </a:p>
            </p:txBody>
          </p:sp>
          <p:sp>
            <p:nvSpPr>
              <p:cNvPr id="7308" name="Rectangle 140"/>
              <p:cNvSpPr>
                <a:spLocks noChangeArrowheads="1"/>
              </p:cNvSpPr>
              <p:nvPr/>
            </p:nvSpPr>
            <p:spPr bwMode="auto">
              <a:xfrm>
                <a:off x="2733" y="2751"/>
                <a:ext cx="42" cy="144"/>
              </a:xfrm>
              <a:prstGeom prst="rect">
                <a:avLst/>
              </a:prstGeom>
              <a:noFill/>
              <a:ln w="9525">
                <a:noFill/>
                <a:miter lim="800000"/>
                <a:headEnd/>
                <a:tailEnd/>
              </a:ln>
            </p:spPr>
            <p:txBody>
              <a:bodyPr wrap="none" lIns="0" tIns="0" rIns="0" bIns="0">
                <a:spAutoFit/>
              </a:bodyPr>
              <a:lstStyle/>
              <a:p>
                <a:pPr eaLnBrk="0" hangingPunct="0"/>
                <a:r>
                  <a:rPr lang="en-US" sz="1500">
                    <a:solidFill>
                      <a:srgbClr val="3333CC"/>
                    </a:solidFill>
                  </a:rPr>
                  <a:t>•</a:t>
                </a:r>
                <a:endParaRPr lang="en-US" sz="2000"/>
              </a:p>
            </p:txBody>
          </p:sp>
          <p:sp>
            <p:nvSpPr>
              <p:cNvPr id="7309" name="Rectangle 141"/>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O</a:t>
                </a:r>
                <a:endParaRPr lang="en-US" sz="2000"/>
              </a:p>
            </p:txBody>
          </p:sp>
        </p:grpSp>
      </p:grpSp>
      <p:sp>
        <p:nvSpPr>
          <p:cNvPr id="7310" name="Text Box 142"/>
          <p:cNvSpPr txBox="1">
            <a:spLocks noChangeArrowheads="1"/>
          </p:cNvSpPr>
          <p:nvPr/>
        </p:nvSpPr>
        <p:spPr bwMode="auto">
          <a:xfrm>
            <a:off x="4953000" y="3276600"/>
            <a:ext cx="590550" cy="366713"/>
          </a:xfrm>
          <a:prstGeom prst="rect">
            <a:avLst/>
          </a:prstGeom>
          <a:noFill/>
          <a:ln w="9525">
            <a:noFill/>
            <a:miter lim="800000"/>
            <a:headEnd/>
            <a:tailEnd/>
          </a:ln>
          <a:effectLst/>
        </p:spPr>
        <p:txBody>
          <a:bodyPr wrap="none">
            <a:spAutoFit/>
          </a:bodyPr>
          <a:lstStyle/>
          <a:p>
            <a:r>
              <a:rPr lang="en-US" sz="1800" b="1">
                <a:solidFill>
                  <a:srgbClr val="FF0000"/>
                </a:solidFill>
              </a:rPr>
              <a:t>root</a:t>
            </a:r>
          </a:p>
        </p:txBody>
      </p:sp>
      <p:sp>
        <p:nvSpPr>
          <p:cNvPr id="7311" name="Line 143"/>
          <p:cNvSpPr>
            <a:spLocks noChangeShapeType="1"/>
          </p:cNvSpPr>
          <p:nvPr/>
        </p:nvSpPr>
        <p:spPr bwMode="auto">
          <a:xfrm flipH="1">
            <a:off x="4191000" y="3505200"/>
            <a:ext cx="762000" cy="0"/>
          </a:xfrm>
          <a:prstGeom prst="line">
            <a:avLst/>
          </a:prstGeom>
          <a:noFill/>
          <a:ln w="9525">
            <a:solidFill>
              <a:schemeClr val="tx1"/>
            </a:solidFill>
            <a:round/>
            <a:headEnd/>
            <a:tailEnd type="triangle" w="med" len="med"/>
          </a:ln>
          <a:effectLst/>
        </p:spPr>
        <p:txBody>
          <a:bodyPr/>
          <a:lstStyle/>
          <a:p>
            <a:endParaRPr lang="en-US"/>
          </a:p>
        </p:txBody>
      </p:sp>
      <p:sp>
        <p:nvSpPr>
          <p:cNvPr id="7312" name="Rectangle 144"/>
          <p:cNvSpPr>
            <a:spLocks noChangeArrowheads="1"/>
          </p:cNvSpPr>
          <p:nvPr/>
        </p:nvSpPr>
        <p:spPr bwMode="auto">
          <a:xfrm>
            <a:off x="2438400" y="3962400"/>
            <a:ext cx="1371600" cy="1295400"/>
          </a:xfrm>
          <a:prstGeom prst="rect">
            <a:avLst/>
          </a:prstGeom>
          <a:noFill/>
          <a:ln w="12700">
            <a:solidFill>
              <a:srgbClr val="3366FF"/>
            </a:solidFill>
            <a:prstDash val="sysDot"/>
            <a:miter lim="800000"/>
            <a:headEnd/>
            <a:tailEnd/>
          </a:ln>
          <a:effectLst/>
        </p:spPr>
        <p:txBody>
          <a:bodyPr wrap="none" anchor="ctr"/>
          <a:lstStyle/>
          <a:p>
            <a:endParaRPr lang="en-US"/>
          </a:p>
        </p:txBody>
      </p:sp>
      <p:sp>
        <p:nvSpPr>
          <p:cNvPr id="7313" name="Rectangle 145"/>
          <p:cNvSpPr>
            <a:spLocks noChangeArrowheads="1"/>
          </p:cNvSpPr>
          <p:nvPr/>
        </p:nvSpPr>
        <p:spPr bwMode="auto">
          <a:xfrm>
            <a:off x="4038600" y="3962400"/>
            <a:ext cx="1371600" cy="1295400"/>
          </a:xfrm>
          <a:prstGeom prst="rect">
            <a:avLst/>
          </a:prstGeom>
          <a:noFill/>
          <a:ln w="12700">
            <a:solidFill>
              <a:srgbClr val="3366FF"/>
            </a:solidFill>
            <a:prstDash val="sysDot"/>
            <a:miter lim="800000"/>
            <a:headEnd/>
            <a:tailEnd/>
          </a:ln>
          <a:effectLst/>
        </p:spPr>
        <p:txBody>
          <a:bodyPr wrap="none" anchor="ctr"/>
          <a:lstStyle/>
          <a:p>
            <a:endParaRPr lang="en-US"/>
          </a:p>
        </p:txBody>
      </p:sp>
      <p:sp>
        <p:nvSpPr>
          <p:cNvPr id="7314" name="Text Box 146"/>
          <p:cNvSpPr txBox="1">
            <a:spLocks noChangeArrowheads="1"/>
          </p:cNvSpPr>
          <p:nvPr/>
        </p:nvSpPr>
        <p:spPr bwMode="auto">
          <a:xfrm>
            <a:off x="1155700" y="4343400"/>
            <a:ext cx="1282700" cy="641350"/>
          </a:xfrm>
          <a:prstGeom prst="rect">
            <a:avLst/>
          </a:prstGeom>
          <a:noFill/>
          <a:ln w="9525">
            <a:noFill/>
            <a:miter lim="800000"/>
            <a:headEnd/>
            <a:tailEnd/>
          </a:ln>
          <a:effectLst/>
        </p:spPr>
        <p:txBody>
          <a:bodyPr wrap="none">
            <a:spAutoFit/>
          </a:bodyPr>
          <a:lstStyle/>
          <a:p>
            <a:pPr algn="ctr"/>
            <a:r>
              <a:rPr lang="en-US" sz="1800" b="1">
                <a:solidFill>
                  <a:srgbClr val="FF0000"/>
                </a:solidFill>
              </a:rPr>
              <a:t>left subtree</a:t>
            </a:r>
          </a:p>
          <a:p>
            <a:pPr algn="ctr"/>
            <a:r>
              <a:rPr lang="en-US" sz="1800" b="1">
                <a:solidFill>
                  <a:srgbClr val="FF0000"/>
                </a:solidFill>
              </a:rPr>
              <a:t>of node O</a:t>
            </a:r>
          </a:p>
        </p:txBody>
      </p:sp>
      <p:sp>
        <p:nvSpPr>
          <p:cNvPr id="7315" name="Text Box 147"/>
          <p:cNvSpPr txBox="1">
            <a:spLocks noChangeArrowheads="1"/>
          </p:cNvSpPr>
          <p:nvPr/>
        </p:nvSpPr>
        <p:spPr bwMode="auto">
          <a:xfrm>
            <a:off x="5410200" y="4343400"/>
            <a:ext cx="1447800" cy="641350"/>
          </a:xfrm>
          <a:prstGeom prst="rect">
            <a:avLst/>
          </a:prstGeom>
          <a:noFill/>
          <a:ln w="9525">
            <a:noFill/>
            <a:miter lim="800000"/>
            <a:headEnd/>
            <a:tailEnd/>
          </a:ln>
          <a:effectLst/>
        </p:spPr>
        <p:txBody>
          <a:bodyPr wrap="none">
            <a:spAutoFit/>
          </a:bodyPr>
          <a:lstStyle/>
          <a:p>
            <a:pPr algn="ctr"/>
            <a:r>
              <a:rPr lang="en-US" sz="1800" b="1">
                <a:solidFill>
                  <a:srgbClr val="FF0000"/>
                </a:solidFill>
              </a:rPr>
              <a:t>right subtree</a:t>
            </a:r>
          </a:p>
          <a:p>
            <a:pPr algn="ctr"/>
            <a:r>
              <a:rPr lang="en-US" sz="1800" b="1">
                <a:solidFill>
                  <a:srgbClr val="FF0000"/>
                </a:solidFill>
              </a:rPr>
              <a:t>of node O</a:t>
            </a:r>
          </a:p>
        </p:txBody>
      </p:sp>
      <p:sp>
        <p:nvSpPr>
          <p:cNvPr id="7317" name="Rectangle 149"/>
          <p:cNvSpPr>
            <a:spLocks noChangeArrowheads="1"/>
          </p:cNvSpPr>
          <p:nvPr/>
        </p:nvSpPr>
        <p:spPr bwMode="auto">
          <a:xfrm>
            <a:off x="2438400" y="4724400"/>
            <a:ext cx="609600" cy="533400"/>
          </a:xfrm>
          <a:prstGeom prst="rect">
            <a:avLst/>
          </a:prstGeom>
          <a:noFill/>
          <a:ln w="28575">
            <a:solidFill>
              <a:srgbClr val="CC3300"/>
            </a:solidFill>
            <a:miter lim="800000"/>
            <a:headEnd/>
            <a:tailEnd/>
          </a:ln>
          <a:effectLst/>
        </p:spPr>
        <p:txBody>
          <a:bodyPr wrap="none" anchor="ctr"/>
          <a:lstStyle/>
          <a:p>
            <a:endParaRPr lang="en-US"/>
          </a:p>
        </p:txBody>
      </p:sp>
      <p:sp>
        <p:nvSpPr>
          <p:cNvPr id="7318" name="Rectangle 150"/>
          <p:cNvSpPr>
            <a:spLocks noChangeArrowheads="1"/>
          </p:cNvSpPr>
          <p:nvPr/>
        </p:nvSpPr>
        <p:spPr bwMode="auto">
          <a:xfrm>
            <a:off x="3200400" y="4724400"/>
            <a:ext cx="609600" cy="533400"/>
          </a:xfrm>
          <a:prstGeom prst="rect">
            <a:avLst/>
          </a:prstGeom>
          <a:noFill/>
          <a:ln w="28575">
            <a:solidFill>
              <a:srgbClr val="CC3300"/>
            </a:solidFill>
            <a:miter lim="800000"/>
            <a:headEnd/>
            <a:tailEnd/>
          </a:ln>
          <a:effectLst/>
        </p:spPr>
        <p:txBody>
          <a:bodyPr wrap="none" anchor="ctr"/>
          <a:lstStyle/>
          <a:p>
            <a:endParaRPr lang="en-US"/>
          </a:p>
        </p:txBody>
      </p:sp>
      <p:sp>
        <p:nvSpPr>
          <p:cNvPr id="7321" name="Text Box 153"/>
          <p:cNvSpPr txBox="1">
            <a:spLocks noChangeArrowheads="1"/>
          </p:cNvSpPr>
          <p:nvPr/>
        </p:nvSpPr>
        <p:spPr bwMode="auto">
          <a:xfrm>
            <a:off x="1828800" y="5638800"/>
            <a:ext cx="1082675" cy="517525"/>
          </a:xfrm>
          <a:prstGeom prst="rect">
            <a:avLst/>
          </a:prstGeom>
          <a:noFill/>
          <a:ln w="9525">
            <a:noFill/>
            <a:miter lim="800000"/>
            <a:headEnd/>
            <a:tailEnd/>
          </a:ln>
          <a:effectLst/>
        </p:spPr>
        <p:txBody>
          <a:bodyPr wrap="none">
            <a:spAutoFit/>
          </a:bodyPr>
          <a:lstStyle/>
          <a:p>
            <a:pPr algn="ctr"/>
            <a:r>
              <a:rPr lang="en-US" sz="1400" b="1">
                <a:solidFill>
                  <a:schemeClr val="accent2"/>
                </a:solidFill>
              </a:rPr>
              <a:t>left subtree </a:t>
            </a:r>
          </a:p>
          <a:p>
            <a:pPr algn="ctr"/>
            <a:r>
              <a:rPr lang="en-US" sz="1400" b="1">
                <a:solidFill>
                  <a:schemeClr val="accent2"/>
                </a:solidFill>
              </a:rPr>
              <a:t>of node M</a:t>
            </a:r>
          </a:p>
        </p:txBody>
      </p:sp>
      <p:sp>
        <p:nvSpPr>
          <p:cNvPr id="7322" name="Text Box 154"/>
          <p:cNvSpPr txBox="1">
            <a:spLocks noChangeArrowheads="1"/>
          </p:cNvSpPr>
          <p:nvPr/>
        </p:nvSpPr>
        <p:spPr bwMode="auto">
          <a:xfrm>
            <a:off x="3284538" y="5638800"/>
            <a:ext cx="1211262" cy="517525"/>
          </a:xfrm>
          <a:prstGeom prst="rect">
            <a:avLst/>
          </a:prstGeom>
          <a:noFill/>
          <a:ln w="9525">
            <a:noFill/>
            <a:miter lim="800000"/>
            <a:headEnd/>
            <a:tailEnd/>
          </a:ln>
          <a:effectLst/>
        </p:spPr>
        <p:txBody>
          <a:bodyPr wrap="none">
            <a:spAutoFit/>
          </a:bodyPr>
          <a:lstStyle/>
          <a:p>
            <a:pPr algn="ctr"/>
            <a:r>
              <a:rPr lang="en-US" sz="1400" b="1" dirty="0">
                <a:solidFill>
                  <a:schemeClr val="accent2"/>
                </a:solidFill>
              </a:rPr>
              <a:t>right </a:t>
            </a:r>
            <a:r>
              <a:rPr lang="en-US" sz="1400" b="1" dirty="0" err="1">
                <a:solidFill>
                  <a:schemeClr val="accent2"/>
                </a:solidFill>
              </a:rPr>
              <a:t>subtree</a:t>
            </a:r>
            <a:r>
              <a:rPr lang="en-US" sz="1400" b="1" dirty="0">
                <a:solidFill>
                  <a:schemeClr val="accent2"/>
                </a:solidFill>
              </a:rPr>
              <a:t> </a:t>
            </a:r>
          </a:p>
          <a:p>
            <a:pPr algn="ctr"/>
            <a:r>
              <a:rPr lang="en-US" sz="1400" b="1" dirty="0">
                <a:solidFill>
                  <a:schemeClr val="accent2"/>
                </a:solidFill>
              </a:rPr>
              <a:t>of node M</a:t>
            </a:r>
          </a:p>
        </p:txBody>
      </p:sp>
      <p:sp>
        <p:nvSpPr>
          <p:cNvPr id="7325" name="Line 157"/>
          <p:cNvSpPr>
            <a:spLocks noChangeShapeType="1"/>
          </p:cNvSpPr>
          <p:nvPr/>
        </p:nvSpPr>
        <p:spPr bwMode="auto">
          <a:xfrm flipH="1">
            <a:off x="2438400" y="53340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7327" name="Line 159"/>
          <p:cNvSpPr>
            <a:spLocks noChangeShapeType="1"/>
          </p:cNvSpPr>
          <p:nvPr/>
        </p:nvSpPr>
        <p:spPr bwMode="auto">
          <a:xfrm>
            <a:off x="3505200" y="53340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 name="Title 1"/>
          <p:cNvSpPr>
            <a:spLocks noGrp="1"/>
          </p:cNvSpPr>
          <p:nvPr>
            <p:ph type="title"/>
          </p:nvPr>
        </p:nvSpPr>
        <p:spPr>
          <a:xfrm>
            <a:off x="646113" y="212279"/>
            <a:ext cx="7543800" cy="1450757"/>
          </a:xfrm>
        </p:spPr>
        <p:txBody>
          <a:bodyPr/>
          <a:lstStyle/>
          <a:p>
            <a:r>
              <a:rPr lang="en-US" dirty="0">
                <a:solidFill>
                  <a:schemeClr val="tx2"/>
                </a:solidFill>
              </a:rPr>
              <a:t>Binary Trees</a:t>
            </a:r>
            <a:endParaRPr lang="en-US" dirty="0"/>
          </a:p>
        </p:txBody>
      </p:sp>
      <p:sp>
        <p:nvSpPr>
          <p:cNvPr id="48" name="Slide Number Placeholder 47"/>
          <p:cNvSpPr>
            <a:spLocks noGrp="1"/>
          </p:cNvSpPr>
          <p:nvPr>
            <p:ph type="sldNum" sz="quarter" idx="12"/>
          </p:nvPr>
        </p:nvSpPr>
        <p:spPr/>
        <p:txBody>
          <a:bodyPr/>
          <a:lstStyle/>
          <a:p>
            <a:fld id="{EE2FBD9F-F576-46DD-925C-4BB93569D0A2}" type="slidenum">
              <a:rPr lang="en-US" smtClean="0"/>
              <a:pPr/>
              <a:t>14</a:t>
            </a:fld>
            <a:endParaRPr lang="en-US"/>
          </a:p>
        </p:txBody>
      </p:sp>
    </p:spTree>
    <p:extLst>
      <p:ext uri="{BB962C8B-B14F-4D97-AF65-F5344CB8AC3E}">
        <p14:creationId xmlns:p14="http://schemas.microsoft.com/office/powerpoint/2010/main" val="58323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9"/>
                                        </p:tgtEl>
                                        <p:attrNameLst>
                                          <p:attrName>style.visibility</p:attrName>
                                        </p:attrNameLst>
                                      </p:cBhvr>
                                      <p:to>
                                        <p:strVal val="visible"/>
                                      </p:to>
                                    </p:set>
                                    <p:animEffect transition="in" filter="blinds(horizontal)">
                                      <p:cBhvr>
                                        <p:cTn id="7" dur="500"/>
                                        <p:tgtEl>
                                          <p:spTgt spid="72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310"/>
                                        </p:tgtEl>
                                        <p:attrNameLst>
                                          <p:attrName>style.visibility</p:attrName>
                                        </p:attrNameLst>
                                      </p:cBhvr>
                                      <p:to>
                                        <p:strVal val="visible"/>
                                      </p:to>
                                    </p:set>
                                  </p:childTnLst>
                                </p:cTn>
                              </p:par>
                            </p:childTnLst>
                          </p:cTn>
                        </p:par>
                        <p:par>
                          <p:cTn id="12" fill="hold">
                            <p:stCondLst>
                              <p:cond delay="500"/>
                            </p:stCondLst>
                            <p:childTnLst>
                              <p:par>
                                <p:cTn id="13" presetID="17" presetClass="entr" presetSubtype="2" fill="hold" grpId="0" nodeType="afterEffect">
                                  <p:stCondLst>
                                    <p:cond delay="0"/>
                                  </p:stCondLst>
                                  <p:childTnLst>
                                    <p:set>
                                      <p:cBhvr>
                                        <p:cTn id="14" dur="1" fill="hold">
                                          <p:stCondLst>
                                            <p:cond delay="0"/>
                                          </p:stCondLst>
                                        </p:cTn>
                                        <p:tgtEl>
                                          <p:spTgt spid="7311"/>
                                        </p:tgtEl>
                                        <p:attrNameLst>
                                          <p:attrName>style.visibility</p:attrName>
                                        </p:attrNameLst>
                                      </p:cBhvr>
                                      <p:to>
                                        <p:strVal val="visible"/>
                                      </p:to>
                                    </p:set>
                                    <p:anim calcmode="lin" valueType="num">
                                      <p:cBhvr>
                                        <p:cTn id="15" dur="500" fill="hold"/>
                                        <p:tgtEl>
                                          <p:spTgt spid="7311"/>
                                        </p:tgtEl>
                                        <p:attrNameLst>
                                          <p:attrName>ppt_x</p:attrName>
                                        </p:attrNameLst>
                                      </p:cBhvr>
                                      <p:tavLst>
                                        <p:tav tm="0">
                                          <p:val>
                                            <p:strVal val="#ppt_x+#ppt_w/2"/>
                                          </p:val>
                                        </p:tav>
                                        <p:tav tm="100000">
                                          <p:val>
                                            <p:strVal val="#ppt_x"/>
                                          </p:val>
                                        </p:tav>
                                      </p:tavLst>
                                    </p:anim>
                                    <p:anim calcmode="lin" valueType="num">
                                      <p:cBhvr>
                                        <p:cTn id="16" dur="500" fill="hold"/>
                                        <p:tgtEl>
                                          <p:spTgt spid="7311"/>
                                        </p:tgtEl>
                                        <p:attrNameLst>
                                          <p:attrName>ppt_y</p:attrName>
                                        </p:attrNameLst>
                                      </p:cBhvr>
                                      <p:tavLst>
                                        <p:tav tm="0">
                                          <p:val>
                                            <p:strVal val="#ppt_y"/>
                                          </p:val>
                                        </p:tav>
                                        <p:tav tm="100000">
                                          <p:val>
                                            <p:strVal val="#ppt_y"/>
                                          </p:val>
                                        </p:tav>
                                      </p:tavLst>
                                    </p:anim>
                                    <p:anim calcmode="lin" valueType="num">
                                      <p:cBhvr>
                                        <p:cTn id="17" dur="500" fill="hold"/>
                                        <p:tgtEl>
                                          <p:spTgt spid="7311"/>
                                        </p:tgtEl>
                                        <p:attrNameLst>
                                          <p:attrName>ppt_w</p:attrName>
                                        </p:attrNameLst>
                                      </p:cBhvr>
                                      <p:tavLst>
                                        <p:tav tm="0">
                                          <p:val>
                                            <p:fltVal val="0"/>
                                          </p:val>
                                        </p:tav>
                                        <p:tav tm="100000">
                                          <p:val>
                                            <p:strVal val="#ppt_w"/>
                                          </p:val>
                                        </p:tav>
                                      </p:tavLst>
                                    </p:anim>
                                    <p:anim calcmode="lin" valueType="num">
                                      <p:cBhvr>
                                        <p:cTn id="18" dur="500" fill="hold"/>
                                        <p:tgtEl>
                                          <p:spTgt spid="731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12"/>
                                        </p:tgtEl>
                                        <p:attrNameLst>
                                          <p:attrName>style.visibility</p:attrName>
                                        </p:attrNameLst>
                                      </p:cBhvr>
                                      <p:to>
                                        <p:strVal val="visible"/>
                                      </p:to>
                                    </p:se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7314"/>
                                        </p:tgtEl>
                                        <p:attrNameLst>
                                          <p:attrName>style.visibility</p:attrName>
                                        </p:attrNameLst>
                                      </p:cBhvr>
                                      <p:to>
                                        <p:strVal val="visible"/>
                                      </p:to>
                                    </p:set>
                                    <p:animEffect transition="in" filter="blinds(horizontal)">
                                      <p:cBhvr>
                                        <p:cTn id="26" dur="500"/>
                                        <p:tgtEl>
                                          <p:spTgt spid="731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13"/>
                                        </p:tgtEl>
                                        <p:attrNameLst>
                                          <p:attrName>style.visibility</p:attrName>
                                        </p:attrNameLst>
                                      </p:cBhvr>
                                      <p:to>
                                        <p:strVal val="visible"/>
                                      </p:to>
                                    </p:se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7315"/>
                                        </p:tgtEl>
                                        <p:attrNameLst>
                                          <p:attrName>style.visibility</p:attrName>
                                        </p:attrNameLst>
                                      </p:cBhvr>
                                      <p:to>
                                        <p:strVal val="visible"/>
                                      </p:to>
                                    </p:set>
                                    <p:animEffect transition="in" filter="blinds(horizontal)">
                                      <p:cBhvr>
                                        <p:cTn id="34" dur="500"/>
                                        <p:tgtEl>
                                          <p:spTgt spid="731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317"/>
                                        </p:tgtEl>
                                        <p:attrNameLst>
                                          <p:attrName>style.visibility</p:attrName>
                                        </p:attrNameLst>
                                      </p:cBhvr>
                                      <p:to>
                                        <p:strVal val="visible"/>
                                      </p:to>
                                    </p:set>
                                    <p:animEffect transition="in" filter="blinds(horizontal)">
                                      <p:cBhvr>
                                        <p:cTn id="39" dur="500"/>
                                        <p:tgtEl>
                                          <p:spTgt spid="7317"/>
                                        </p:tgtEl>
                                      </p:cBhvr>
                                    </p:animEffect>
                                  </p:childTnLst>
                                </p:cTn>
                              </p:par>
                            </p:childTnLst>
                          </p:cTn>
                        </p:par>
                        <p:par>
                          <p:cTn id="40" fill="hold">
                            <p:stCondLst>
                              <p:cond delay="500"/>
                            </p:stCondLst>
                            <p:childTnLst>
                              <p:par>
                                <p:cTn id="41" presetID="17" presetClass="entr" presetSubtype="1" fill="hold" grpId="0" nodeType="afterEffect">
                                  <p:stCondLst>
                                    <p:cond delay="0"/>
                                  </p:stCondLst>
                                  <p:childTnLst>
                                    <p:set>
                                      <p:cBhvr>
                                        <p:cTn id="42" dur="1" fill="hold">
                                          <p:stCondLst>
                                            <p:cond delay="0"/>
                                          </p:stCondLst>
                                        </p:cTn>
                                        <p:tgtEl>
                                          <p:spTgt spid="7325"/>
                                        </p:tgtEl>
                                        <p:attrNameLst>
                                          <p:attrName>style.visibility</p:attrName>
                                        </p:attrNameLst>
                                      </p:cBhvr>
                                      <p:to>
                                        <p:strVal val="visible"/>
                                      </p:to>
                                    </p:set>
                                    <p:anim calcmode="lin" valueType="num">
                                      <p:cBhvr>
                                        <p:cTn id="43" dur="500" fill="hold"/>
                                        <p:tgtEl>
                                          <p:spTgt spid="7325"/>
                                        </p:tgtEl>
                                        <p:attrNameLst>
                                          <p:attrName>ppt_x</p:attrName>
                                        </p:attrNameLst>
                                      </p:cBhvr>
                                      <p:tavLst>
                                        <p:tav tm="0">
                                          <p:val>
                                            <p:strVal val="#ppt_x"/>
                                          </p:val>
                                        </p:tav>
                                        <p:tav tm="100000">
                                          <p:val>
                                            <p:strVal val="#ppt_x"/>
                                          </p:val>
                                        </p:tav>
                                      </p:tavLst>
                                    </p:anim>
                                    <p:anim calcmode="lin" valueType="num">
                                      <p:cBhvr>
                                        <p:cTn id="44" dur="500" fill="hold"/>
                                        <p:tgtEl>
                                          <p:spTgt spid="7325"/>
                                        </p:tgtEl>
                                        <p:attrNameLst>
                                          <p:attrName>ppt_y</p:attrName>
                                        </p:attrNameLst>
                                      </p:cBhvr>
                                      <p:tavLst>
                                        <p:tav tm="0">
                                          <p:val>
                                            <p:strVal val="#ppt_y-#ppt_h/2"/>
                                          </p:val>
                                        </p:tav>
                                        <p:tav tm="100000">
                                          <p:val>
                                            <p:strVal val="#ppt_y"/>
                                          </p:val>
                                        </p:tav>
                                      </p:tavLst>
                                    </p:anim>
                                    <p:anim calcmode="lin" valueType="num">
                                      <p:cBhvr>
                                        <p:cTn id="45" dur="500" fill="hold"/>
                                        <p:tgtEl>
                                          <p:spTgt spid="7325"/>
                                        </p:tgtEl>
                                        <p:attrNameLst>
                                          <p:attrName>ppt_w</p:attrName>
                                        </p:attrNameLst>
                                      </p:cBhvr>
                                      <p:tavLst>
                                        <p:tav tm="0">
                                          <p:val>
                                            <p:strVal val="#ppt_w"/>
                                          </p:val>
                                        </p:tav>
                                        <p:tav tm="100000">
                                          <p:val>
                                            <p:strVal val="#ppt_w"/>
                                          </p:val>
                                        </p:tav>
                                      </p:tavLst>
                                    </p:anim>
                                    <p:anim calcmode="lin" valueType="num">
                                      <p:cBhvr>
                                        <p:cTn id="46" dur="500" fill="hold"/>
                                        <p:tgtEl>
                                          <p:spTgt spid="7325"/>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321"/>
                                        </p:tgtEl>
                                        <p:attrNameLst>
                                          <p:attrName>style.visibility</p:attrName>
                                        </p:attrNameLst>
                                      </p:cBhvr>
                                      <p:to>
                                        <p:strVal val="visible"/>
                                      </p:to>
                                    </p:set>
                                    <p:animEffect transition="in" filter="blinds(horizontal)">
                                      <p:cBhvr>
                                        <p:cTn id="51" dur="500"/>
                                        <p:tgtEl>
                                          <p:spTgt spid="732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7318"/>
                                        </p:tgtEl>
                                        <p:attrNameLst>
                                          <p:attrName>style.visibility</p:attrName>
                                        </p:attrNameLst>
                                      </p:cBhvr>
                                      <p:to>
                                        <p:strVal val="visible"/>
                                      </p:to>
                                    </p:set>
                                    <p:animEffect transition="in" filter="blinds(horizontal)">
                                      <p:cBhvr>
                                        <p:cTn id="56" dur="500"/>
                                        <p:tgtEl>
                                          <p:spTgt spid="7318"/>
                                        </p:tgtEl>
                                      </p:cBhvr>
                                    </p:animEffect>
                                  </p:childTnLst>
                                </p:cTn>
                              </p:par>
                            </p:childTnLst>
                          </p:cTn>
                        </p:par>
                        <p:par>
                          <p:cTn id="57" fill="hold">
                            <p:stCondLst>
                              <p:cond delay="500"/>
                            </p:stCondLst>
                            <p:childTnLst>
                              <p:par>
                                <p:cTn id="58" presetID="17" presetClass="entr" presetSubtype="1" fill="hold" grpId="0" nodeType="afterEffect">
                                  <p:stCondLst>
                                    <p:cond delay="0"/>
                                  </p:stCondLst>
                                  <p:childTnLst>
                                    <p:set>
                                      <p:cBhvr>
                                        <p:cTn id="59" dur="1" fill="hold">
                                          <p:stCondLst>
                                            <p:cond delay="0"/>
                                          </p:stCondLst>
                                        </p:cTn>
                                        <p:tgtEl>
                                          <p:spTgt spid="7327"/>
                                        </p:tgtEl>
                                        <p:attrNameLst>
                                          <p:attrName>style.visibility</p:attrName>
                                        </p:attrNameLst>
                                      </p:cBhvr>
                                      <p:to>
                                        <p:strVal val="visible"/>
                                      </p:to>
                                    </p:set>
                                    <p:anim calcmode="lin" valueType="num">
                                      <p:cBhvr>
                                        <p:cTn id="60" dur="500" fill="hold"/>
                                        <p:tgtEl>
                                          <p:spTgt spid="7327"/>
                                        </p:tgtEl>
                                        <p:attrNameLst>
                                          <p:attrName>ppt_x</p:attrName>
                                        </p:attrNameLst>
                                      </p:cBhvr>
                                      <p:tavLst>
                                        <p:tav tm="0">
                                          <p:val>
                                            <p:strVal val="#ppt_x"/>
                                          </p:val>
                                        </p:tav>
                                        <p:tav tm="100000">
                                          <p:val>
                                            <p:strVal val="#ppt_x"/>
                                          </p:val>
                                        </p:tav>
                                      </p:tavLst>
                                    </p:anim>
                                    <p:anim calcmode="lin" valueType="num">
                                      <p:cBhvr>
                                        <p:cTn id="61" dur="500" fill="hold"/>
                                        <p:tgtEl>
                                          <p:spTgt spid="7327"/>
                                        </p:tgtEl>
                                        <p:attrNameLst>
                                          <p:attrName>ppt_y</p:attrName>
                                        </p:attrNameLst>
                                      </p:cBhvr>
                                      <p:tavLst>
                                        <p:tav tm="0">
                                          <p:val>
                                            <p:strVal val="#ppt_y-#ppt_h/2"/>
                                          </p:val>
                                        </p:tav>
                                        <p:tav tm="100000">
                                          <p:val>
                                            <p:strVal val="#ppt_y"/>
                                          </p:val>
                                        </p:tav>
                                      </p:tavLst>
                                    </p:anim>
                                    <p:anim calcmode="lin" valueType="num">
                                      <p:cBhvr>
                                        <p:cTn id="62" dur="500" fill="hold"/>
                                        <p:tgtEl>
                                          <p:spTgt spid="7327"/>
                                        </p:tgtEl>
                                        <p:attrNameLst>
                                          <p:attrName>ppt_w</p:attrName>
                                        </p:attrNameLst>
                                      </p:cBhvr>
                                      <p:tavLst>
                                        <p:tav tm="0">
                                          <p:val>
                                            <p:strVal val="#ppt_w"/>
                                          </p:val>
                                        </p:tav>
                                        <p:tav tm="100000">
                                          <p:val>
                                            <p:strVal val="#ppt_w"/>
                                          </p:val>
                                        </p:tav>
                                      </p:tavLst>
                                    </p:anim>
                                    <p:anim calcmode="lin" valueType="num">
                                      <p:cBhvr>
                                        <p:cTn id="63" dur="500" fill="hold"/>
                                        <p:tgtEl>
                                          <p:spTgt spid="7327"/>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322"/>
                                        </p:tgtEl>
                                        <p:attrNameLst>
                                          <p:attrName>style.visibility</p:attrName>
                                        </p:attrNameLst>
                                      </p:cBhvr>
                                      <p:to>
                                        <p:strVal val="visible"/>
                                      </p:to>
                                    </p:set>
                                    <p:animEffect transition="in" filter="blinds(horizontal)">
                                      <p:cBhvr>
                                        <p:cTn id="68" dur="500"/>
                                        <p:tgtEl>
                                          <p:spTgt spid="7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0" grpId="0" autoUpdateAnimBg="0"/>
      <p:bldP spid="7311" grpId="0" animBg="1"/>
      <p:bldP spid="7312" grpId="0" animBg="1"/>
      <p:bldP spid="7313" grpId="0" animBg="1"/>
      <p:bldP spid="7314" grpId="0" autoUpdateAnimBg="0"/>
      <p:bldP spid="7315" grpId="0" autoUpdateAnimBg="0"/>
      <p:bldP spid="7317" grpId="0" animBg="1"/>
      <p:bldP spid="7318" grpId="0" animBg="1"/>
      <p:bldP spid="7321" grpId="0" autoUpdateAnimBg="0"/>
      <p:bldP spid="7322" grpId="0" autoUpdateAnimBg="0"/>
      <p:bldP spid="7325" grpId="0" animBg="1"/>
      <p:bldP spid="73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Binary Tree Examples</a:t>
            </a:r>
          </a:p>
        </p:txBody>
      </p:sp>
      <p:sp>
        <p:nvSpPr>
          <p:cNvPr id="5" name="Slide Number Placeholder 4"/>
          <p:cNvSpPr>
            <a:spLocks noGrp="1"/>
          </p:cNvSpPr>
          <p:nvPr>
            <p:ph type="sldNum" sz="quarter" idx="12"/>
          </p:nvPr>
        </p:nvSpPr>
        <p:spPr/>
        <p:txBody>
          <a:bodyPr/>
          <a:lstStyle/>
          <a:p>
            <a:fld id="{4A43371F-6454-4CB7-8FFF-DC13FB98195B}" type="slidenum">
              <a:rPr lang="en-US" smtClean="0"/>
              <a:pPr/>
              <a:t>15</a:t>
            </a:fld>
            <a:endParaRPr lang="en-US"/>
          </a:p>
        </p:txBody>
      </p:sp>
      <p:pic>
        <p:nvPicPr>
          <p:cNvPr id="21507" name="Picture 4"/>
          <p:cNvPicPr>
            <a:picLocks noChangeAspect="1" noChangeArrowheads="1"/>
          </p:cNvPicPr>
          <p:nvPr/>
        </p:nvPicPr>
        <p:blipFill>
          <a:blip r:embed="rId2" cstate="print"/>
          <a:srcRect/>
          <a:stretch>
            <a:fillRect/>
          </a:stretch>
        </p:blipFill>
        <p:spPr bwMode="auto">
          <a:xfrm>
            <a:off x="1013460" y="1641723"/>
            <a:ext cx="7162800" cy="4348879"/>
          </a:xfrm>
          <a:prstGeom prst="rect">
            <a:avLst/>
          </a:prstGeom>
          <a:noFill/>
          <a:ln w="9525">
            <a:noFill/>
            <a:miter lim="800000"/>
            <a:headEnd/>
            <a:tailEnd/>
          </a:ln>
        </p:spPr>
      </p:pic>
    </p:spTree>
    <p:extLst>
      <p:ext uri="{BB962C8B-B14F-4D97-AF65-F5344CB8AC3E}">
        <p14:creationId xmlns:p14="http://schemas.microsoft.com/office/powerpoint/2010/main" val="405328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Binary Trees</a:t>
            </a:r>
          </a:p>
        </p:txBody>
      </p:sp>
      <p:sp>
        <p:nvSpPr>
          <p:cNvPr id="41" name="Slide Number Placeholder 40"/>
          <p:cNvSpPr>
            <a:spLocks noGrp="1"/>
          </p:cNvSpPr>
          <p:nvPr>
            <p:ph type="sldNum" sz="quarter" idx="12"/>
          </p:nvPr>
        </p:nvSpPr>
        <p:spPr/>
        <p:txBody>
          <a:bodyPr/>
          <a:lstStyle/>
          <a:p>
            <a:fld id="{389627BB-9D3D-455B-9BF0-C5F986BEB794}" type="slidenum">
              <a:rPr lang="en-US" smtClean="0"/>
              <a:pPr/>
              <a:t>16</a:t>
            </a:fld>
            <a:endParaRPr lang="en-US"/>
          </a:p>
        </p:txBody>
      </p:sp>
      <p:grpSp>
        <p:nvGrpSpPr>
          <p:cNvPr id="8195" name="Group 3"/>
          <p:cNvGrpSpPr>
            <a:grpSpLocks/>
          </p:cNvGrpSpPr>
          <p:nvPr/>
        </p:nvGrpSpPr>
        <p:grpSpPr bwMode="auto">
          <a:xfrm>
            <a:off x="2667000" y="3429000"/>
            <a:ext cx="2698750" cy="2022475"/>
            <a:chOff x="1907" y="1733"/>
            <a:chExt cx="1700" cy="1274"/>
          </a:xfrm>
        </p:grpSpPr>
        <p:sp>
          <p:nvSpPr>
            <p:cNvPr id="8196" name="Rectangle 4"/>
            <p:cNvSpPr>
              <a:spLocks noChangeArrowheads="1"/>
            </p:cNvSpPr>
            <p:nvPr/>
          </p:nvSpPr>
          <p:spPr bwMode="auto">
            <a:xfrm>
              <a:off x="2733" y="2863"/>
              <a:ext cx="42" cy="144"/>
            </a:xfrm>
            <a:prstGeom prst="rect">
              <a:avLst/>
            </a:prstGeom>
            <a:noFill/>
            <a:ln w="9525">
              <a:noFill/>
              <a:miter lim="800000"/>
              <a:headEnd/>
              <a:tailEnd/>
            </a:ln>
          </p:spPr>
          <p:txBody>
            <a:bodyPr wrap="none" lIns="0" tIns="0" rIns="0" bIns="0">
              <a:spAutoFit/>
            </a:bodyPr>
            <a:lstStyle/>
            <a:p>
              <a:pPr eaLnBrk="0" hangingPunct="0"/>
              <a:r>
                <a:rPr lang="en-US" sz="1500">
                  <a:solidFill>
                    <a:srgbClr val="3333CC"/>
                  </a:solidFill>
                </a:rPr>
                <a:t>•</a:t>
              </a:r>
              <a:endParaRPr lang="en-US" sz="2000"/>
            </a:p>
          </p:txBody>
        </p:sp>
        <p:grpSp>
          <p:nvGrpSpPr>
            <p:cNvPr id="8197" name="Group 5"/>
            <p:cNvGrpSpPr>
              <a:grpSpLocks/>
            </p:cNvGrpSpPr>
            <p:nvPr/>
          </p:nvGrpSpPr>
          <p:grpSpPr bwMode="auto">
            <a:xfrm>
              <a:off x="1907" y="1733"/>
              <a:ext cx="1700" cy="1162"/>
              <a:chOff x="1907" y="1733"/>
              <a:chExt cx="1700" cy="1162"/>
            </a:xfrm>
          </p:grpSpPr>
          <p:sp>
            <p:nvSpPr>
              <p:cNvPr id="8198" name="Freeform 6"/>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8199" name="Freeform 7"/>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8200" name="Freeform 8"/>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8201" name="Freeform 9"/>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8202" name="Freeform 10"/>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8203" name="Line 11"/>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8204" name="Rectangle 12"/>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8205" name="Rectangle 13"/>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8206" name="Freeform 14"/>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8207" name="Rectangle 15"/>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8208" name="Rectangle 16"/>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8209" name="Freeform 17"/>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8210" name="Rectangle 18"/>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8211" name="Line 19"/>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8212" name="Freeform 20"/>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8213" name="Freeform 21"/>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8214" name="Line 22"/>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8215" name="Line 23"/>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8216" name="Freeform 24"/>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8217" name="Freeform 25"/>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8218" name="Rectangle 26"/>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8219" name="Line 27"/>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8220" name="Freeform 28"/>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8221" name="Freeform 29"/>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8222" name="Line 30"/>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8223" name="Rectangle 31"/>
              <p:cNvSpPr>
                <a:spLocks noChangeArrowheads="1"/>
              </p:cNvSpPr>
              <p:nvPr/>
            </p:nvSpPr>
            <p:spPr bwMode="auto">
              <a:xfrm>
                <a:off x="2733" y="2639"/>
                <a:ext cx="42" cy="144"/>
              </a:xfrm>
              <a:prstGeom prst="rect">
                <a:avLst/>
              </a:prstGeom>
              <a:noFill/>
              <a:ln w="9525">
                <a:noFill/>
                <a:miter lim="800000"/>
                <a:headEnd/>
                <a:tailEnd/>
              </a:ln>
            </p:spPr>
            <p:txBody>
              <a:bodyPr wrap="none" lIns="0" tIns="0" rIns="0" bIns="0">
                <a:spAutoFit/>
              </a:bodyPr>
              <a:lstStyle/>
              <a:p>
                <a:pPr eaLnBrk="0" hangingPunct="0"/>
                <a:r>
                  <a:rPr lang="en-US" sz="1500">
                    <a:solidFill>
                      <a:srgbClr val="3333CC"/>
                    </a:solidFill>
                  </a:rPr>
                  <a:t>•</a:t>
                </a:r>
                <a:endParaRPr lang="en-US" sz="2000"/>
              </a:p>
            </p:txBody>
          </p:sp>
          <p:sp>
            <p:nvSpPr>
              <p:cNvPr id="8224" name="Rectangle 32"/>
              <p:cNvSpPr>
                <a:spLocks noChangeArrowheads="1"/>
              </p:cNvSpPr>
              <p:nvPr/>
            </p:nvSpPr>
            <p:spPr bwMode="auto">
              <a:xfrm>
                <a:off x="2733" y="2751"/>
                <a:ext cx="42" cy="144"/>
              </a:xfrm>
              <a:prstGeom prst="rect">
                <a:avLst/>
              </a:prstGeom>
              <a:noFill/>
              <a:ln w="9525">
                <a:noFill/>
                <a:miter lim="800000"/>
                <a:headEnd/>
                <a:tailEnd/>
              </a:ln>
            </p:spPr>
            <p:txBody>
              <a:bodyPr wrap="none" lIns="0" tIns="0" rIns="0" bIns="0">
                <a:spAutoFit/>
              </a:bodyPr>
              <a:lstStyle/>
              <a:p>
                <a:pPr eaLnBrk="0" hangingPunct="0"/>
                <a:r>
                  <a:rPr lang="en-US" sz="1500">
                    <a:solidFill>
                      <a:srgbClr val="3333CC"/>
                    </a:solidFill>
                  </a:rPr>
                  <a:t>•</a:t>
                </a:r>
                <a:endParaRPr lang="en-US" sz="2000"/>
              </a:p>
            </p:txBody>
          </p:sp>
          <p:sp>
            <p:nvSpPr>
              <p:cNvPr id="8225" name="Rectangle 33"/>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8226" name="Text Box 34"/>
          <p:cNvSpPr txBox="1">
            <a:spLocks noChangeArrowheads="1"/>
          </p:cNvSpPr>
          <p:nvPr/>
        </p:nvSpPr>
        <p:spPr bwMode="auto">
          <a:xfrm>
            <a:off x="999858" y="1752600"/>
            <a:ext cx="7748855" cy="1015663"/>
          </a:xfrm>
          <a:prstGeom prst="rect">
            <a:avLst/>
          </a:prstGeom>
          <a:noFill/>
          <a:ln w="9525">
            <a:noFill/>
            <a:miter lim="800000"/>
            <a:headEnd/>
            <a:tailEnd/>
          </a:ln>
          <a:effectLst/>
        </p:spPr>
        <p:txBody>
          <a:bodyPr wrap="square">
            <a:spAutoFit/>
          </a:bodyPr>
          <a:lstStyle/>
          <a:p>
            <a:r>
              <a:rPr lang="en-US" dirty="0">
                <a:latin typeface="Arial" pitchFamily="34" charset="0"/>
                <a:cs typeface="Arial" pitchFamily="34" charset="0"/>
              </a:rPr>
              <a:t>If A is the </a:t>
            </a:r>
            <a:r>
              <a:rPr lang="en-US" b="1" i="1" dirty="0">
                <a:solidFill>
                  <a:srgbClr val="FF0000"/>
                </a:solidFill>
                <a:latin typeface="Arial" pitchFamily="34" charset="0"/>
                <a:cs typeface="Arial" pitchFamily="34" charset="0"/>
              </a:rPr>
              <a:t>root</a:t>
            </a:r>
            <a:r>
              <a:rPr lang="en-US" dirty="0">
                <a:latin typeface="Arial" pitchFamily="34" charset="0"/>
                <a:cs typeface="Arial" pitchFamily="34" charset="0"/>
              </a:rPr>
              <a:t> of a binary tree and B is the </a:t>
            </a:r>
            <a:r>
              <a:rPr lang="en-US" b="1" i="1" dirty="0">
                <a:solidFill>
                  <a:srgbClr val="FF0000"/>
                </a:solidFill>
                <a:latin typeface="Arial" pitchFamily="34" charset="0"/>
                <a:cs typeface="Arial" pitchFamily="34" charset="0"/>
              </a:rPr>
              <a:t>root</a:t>
            </a:r>
            <a:r>
              <a:rPr lang="en-US" dirty="0">
                <a:latin typeface="Arial" pitchFamily="34" charset="0"/>
                <a:cs typeface="Arial" pitchFamily="34" charset="0"/>
              </a:rPr>
              <a:t> of its</a:t>
            </a:r>
            <a:r>
              <a:rPr lang="en-US" dirty="0">
                <a:solidFill>
                  <a:srgbClr val="FF0000"/>
                </a:solidFill>
                <a:latin typeface="Arial" pitchFamily="34" charset="0"/>
                <a:cs typeface="Arial" pitchFamily="34" charset="0"/>
              </a:rPr>
              <a:t> </a:t>
            </a:r>
            <a:r>
              <a:rPr lang="en-US" b="1" i="1" dirty="0">
                <a:solidFill>
                  <a:srgbClr val="FF0000"/>
                </a:solidFill>
                <a:latin typeface="Arial" pitchFamily="34" charset="0"/>
                <a:cs typeface="Arial" pitchFamily="34" charset="0"/>
              </a:rPr>
              <a:t>left</a:t>
            </a:r>
            <a:r>
              <a:rPr lang="en-US" b="1" i="1" dirty="0">
                <a:latin typeface="Arial" pitchFamily="34" charset="0"/>
                <a:cs typeface="Arial" pitchFamily="34" charset="0"/>
              </a:rPr>
              <a:t> </a:t>
            </a:r>
            <a:r>
              <a:rPr lang="en-US" dirty="0">
                <a:latin typeface="Arial" pitchFamily="34" charset="0"/>
                <a:cs typeface="Arial" pitchFamily="34" charset="0"/>
              </a:rPr>
              <a:t>or </a:t>
            </a:r>
            <a:r>
              <a:rPr lang="en-US" b="1" i="1" dirty="0">
                <a:solidFill>
                  <a:srgbClr val="FF0000"/>
                </a:solidFill>
                <a:latin typeface="Arial" pitchFamily="34" charset="0"/>
                <a:cs typeface="Arial" pitchFamily="34" charset="0"/>
              </a:rPr>
              <a:t>right subtree</a:t>
            </a:r>
            <a:r>
              <a:rPr lang="en-US" dirty="0">
                <a:latin typeface="Arial" pitchFamily="34" charset="0"/>
                <a:cs typeface="Arial" pitchFamily="34" charset="0"/>
              </a:rPr>
              <a:t>, then A is said to be </a:t>
            </a:r>
            <a:r>
              <a:rPr lang="en-US" b="1" i="1" dirty="0">
                <a:solidFill>
                  <a:schemeClr val="accent2"/>
                </a:solidFill>
                <a:latin typeface="Arial" pitchFamily="34" charset="0"/>
                <a:cs typeface="Arial" pitchFamily="34" charset="0"/>
              </a:rPr>
              <a:t>parent</a:t>
            </a:r>
            <a:r>
              <a:rPr lang="en-US" dirty="0">
                <a:latin typeface="Arial" pitchFamily="34" charset="0"/>
                <a:cs typeface="Arial" pitchFamily="34" charset="0"/>
              </a:rPr>
              <a:t> of B, and B is said to be the </a:t>
            </a:r>
            <a:r>
              <a:rPr lang="en-US" b="1" i="1" dirty="0">
                <a:solidFill>
                  <a:schemeClr val="accent2"/>
                </a:solidFill>
                <a:latin typeface="Arial" pitchFamily="34" charset="0"/>
                <a:cs typeface="Arial" pitchFamily="34" charset="0"/>
              </a:rPr>
              <a:t>left</a:t>
            </a:r>
            <a:r>
              <a:rPr lang="en-US" b="1" i="1" dirty="0">
                <a:latin typeface="Arial" pitchFamily="34" charset="0"/>
                <a:cs typeface="Arial" pitchFamily="34" charset="0"/>
              </a:rPr>
              <a:t> </a:t>
            </a:r>
            <a:r>
              <a:rPr lang="en-US" dirty="0">
                <a:latin typeface="Arial" pitchFamily="34" charset="0"/>
                <a:cs typeface="Arial" pitchFamily="34" charset="0"/>
              </a:rPr>
              <a:t>or</a:t>
            </a:r>
            <a:r>
              <a:rPr lang="en-US" b="1" i="1" dirty="0">
                <a:latin typeface="Arial" pitchFamily="34" charset="0"/>
                <a:cs typeface="Arial" pitchFamily="34" charset="0"/>
              </a:rPr>
              <a:t> </a:t>
            </a:r>
            <a:r>
              <a:rPr lang="en-US" b="1" i="1" dirty="0">
                <a:solidFill>
                  <a:schemeClr val="accent2"/>
                </a:solidFill>
                <a:latin typeface="Arial" pitchFamily="34" charset="0"/>
                <a:cs typeface="Arial" pitchFamily="34" charset="0"/>
              </a:rPr>
              <a:t>right child</a:t>
            </a:r>
            <a:r>
              <a:rPr lang="en-US" dirty="0">
                <a:latin typeface="Arial" pitchFamily="34" charset="0"/>
                <a:cs typeface="Arial" pitchFamily="34" charset="0"/>
              </a:rPr>
              <a:t> of A.</a:t>
            </a:r>
          </a:p>
        </p:txBody>
      </p:sp>
      <p:sp>
        <p:nvSpPr>
          <p:cNvPr id="8258" name="Text Box 66"/>
          <p:cNvSpPr txBox="1">
            <a:spLocks noChangeArrowheads="1"/>
          </p:cNvSpPr>
          <p:nvPr/>
        </p:nvSpPr>
        <p:spPr bwMode="auto">
          <a:xfrm>
            <a:off x="1828800" y="4083050"/>
            <a:ext cx="1367554" cy="338554"/>
          </a:xfrm>
          <a:prstGeom prst="rect">
            <a:avLst/>
          </a:prstGeom>
          <a:noFill/>
          <a:ln w="9525">
            <a:noFill/>
            <a:miter lim="800000"/>
            <a:headEnd/>
            <a:tailEnd/>
          </a:ln>
          <a:effectLst/>
        </p:spPr>
        <p:txBody>
          <a:bodyPr wrap="none">
            <a:spAutoFit/>
          </a:bodyPr>
          <a:lstStyle/>
          <a:p>
            <a:r>
              <a:rPr lang="en-US" sz="1600" b="1" dirty="0">
                <a:solidFill>
                  <a:srgbClr val="FF0000"/>
                </a:solidFill>
              </a:rPr>
              <a:t>left child of A</a:t>
            </a:r>
          </a:p>
        </p:txBody>
      </p:sp>
      <p:sp>
        <p:nvSpPr>
          <p:cNvPr id="8259" name="Text Box 67"/>
          <p:cNvSpPr txBox="1">
            <a:spLocks noChangeArrowheads="1"/>
          </p:cNvSpPr>
          <p:nvPr/>
        </p:nvSpPr>
        <p:spPr bwMode="auto">
          <a:xfrm>
            <a:off x="4953000" y="4083050"/>
            <a:ext cx="1515030" cy="338554"/>
          </a:xfrm>
          <a:prstGeom prst="rect">
            <a:avLst/>
          </a:prstGeom>
          <a:noFill/>
          <a:ln w="9525">
            <a:noFill/>
            <a:miter lim="800000"/>
            <a:headEnd/>
            <a:tailEnd/>
          </a:ln>
          <a:effectLst/>
        </p:spPr>
        <p:txBody>
          <a:bodyPr wrap="none">
            <a:spAutoFit/>
          </a:bodyPr>
          <a:lstStyle/>
          <a:p>
            <a:r>
              <a:rPr lang="en-US" sz="1600" b="1" dirty="0">
                <a:solidFill>
                  <a:srgbClr val="FF0000"/>
                </a:solidFill>
              </a:rPr>
              <a:t>right child of A</a:t>
            </a:r>
          </a:p>
        </p:txBody>
      </p:sp>
      <p:sp>
        <p:nvSpPr>
          <p:cNvPr id="8261" name="Text Box 69"/>
          <p:cNvSpPr txBox="1">
            <a:spLocks noChangeArrowheads="1"/>
          </p:cNvSpPr>
          <p:nvPr/>
        </p:nvSpPr>
        <p:spPr bwMode="auto">
          <a:xfrm>
            <a:off x="1676400" y="5410200"/>
            <a:ext cx="1367682" cy="338554"/>
          </a:xfrm>
          <a:prstGeom prst="rect">
            <a:avLst/>
          </a:prstGeom>
          <a:noFill/>
          <a:ln w="9525">
            <a:noFill/>
            <a:miter lim="800000"/>
            <a:headEnd/>
            <a:tailEnd/>
          </a:ln>
          <a:effectLst/>
        </p:spPr>
        <p:txBody>
          <a:bodyPr wrap="none">
            <a:spAutoFit/>
          </a:bodyPr>
          <a:lstStyle/>
          <a:p>
            <a:r>
              <a:rPr lang="en-US" sz="1600" b="1" dirty="0">
                <a:solidFill>
                  <a:srgbClr val="FF0000"/>
                </a:solidFill>
              </a:rPr>
              <a:t>left child of B</a:t>
            </a:r>
          </a:p>
        </p:txBody>
      </p:sp>
      <p:sp>
        <p:nvSpPr>
          <p:cNvPr id="8262" name="Text Box 70"/>
          <p:cNvSpPr txBox="1">
            <a:spLocks noChangeArrowheads="1"/>
          </p:cNvSpPr>
          <p:nvPr/>
        </p:nvSpPr>
        <p:spPr bwMode="auto">
          <a:xfrm>
            <a:off x="2960688" y="5410200"/>
            <a:ext cx="1515158" cy="338554"/>
          </a:xfrm>
          <a:prstGeom prst="rect">
            <a:avLst/>
          </a:prstGeom>
          <a:noFill/>
          <a:ln w="9525">
            <a:noFill/>
            <a:miter lim="800000"/>
            <a:headEnd/>
            <a:tailEnd/>
          </a:ln>
          <a:effectLst/>
        </p:spPr>
        <p:txBody>
          <a:bodyPr wrap="none">
            <a:spAutoFit/>
          </a:bodyPr>
          <a:lstStyle/>
          <a:p>
            <a:r>
              <a:rPr lang="en-US" sz="1600" b="1" dirty="0">
                <a:solidFill>
                  <a:srgbClr val="FF0000"/>
                </a:solidFill>
              </a:rPr>
              <a:t>right child of B</a:t>
            </a:r>
          </a:p>
        </p:txBody>
      </p:sp>
      <p:sp>
        <p:nvSpPr>
          <p:cNvPr id="8263" name="Line 71"/>
          <p:cNvSpPr>
            <a:spLocks noChangeShapeType="1"/>
          </p:cNvSpPr>
          <p:nvPr/>
        </p:nvSpPr>
        <p:spPr bwMode="auto">
          <a:xfrm flipV="1">
            <a:off x="2590800" y="51816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8264" name="Line 72"/>
          <p:cNvSpPr>
            <a:spLocks noChangeShapeType="1"/>
          </p:cNvSpPr>
          <p:nvPr/>
        </p:nvSpPr>
        <p:spPr bwMode="auto">
          <a:xfrm flipH="1" flipV="1">
            <a:off x="3657600" y="5195888"/>
            <a:ext cx="152400" cy="3048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271103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Binary Trees</a:t>
            </a:r>
          </a:p>
        </p:txBody>
      </p:sp>
      <p:sp>
        <p:nvSpPr>
          <p:cNvPr id="40" name="Slide Number Placeholder 39"/>
          <p:cNvSpPr>
            <a:spLocks noGrp="1"/>
          </p:cNvSpPr>
          <p:nvPr>
            <p:ph type="sldNum" sz="quarter" idx="12"/>
          </p:nvPr>
        </p:nvSpPr>
        <p:spPr/>
        <p:txBody>
          <a:bodyPr/>
          <a:lstStyle/>
          <a:p>
            <a:fld id="{389627BB-9D3D-455B-9BF0-C5F986BEB794}" type="slidenum">
              <a:rPr lang="en-US" smtClean="0"/>
              <a:pPr/>
              <a:t>17</a:t>
            </a:fld>
            <a:endParaRPr lang="en-US"/>
          </a:p>
        </p:txBody>
      </p:sp>
      <p:sp>
        <p:nvSpPr>
          <p:cNvPr id="9219" name="Text Box 3"/>
          <p:cNvSpPr txBox="1">
            <a:spLocks noChangeArrowheads="1"/>
          </p:cNvSpPr>
          <p:nvPr/>
        </p:nvSpPr>
        <p:spPr bwMode="auto">
          <a:xfrm>
            <a:off x="974221" y="1752600"/>
            <a:ext cx="7335450" cy="400110"/>
          </a:xfrm>
          <a:prstGeom prst="rect">
            <a:avLst/>
          </a:prstGeom>
          <a:noFill/>
          <a:ln w="9525">
            <a:noFill/>
            <a:miter lim="800000"/>
            <a:headEnd/>
            <a:tailEnd/>
          </a:ln>
          <a:effectLst/>
        </p:spPr>
        <p:txBody>
          <a:bodyPr wrap="square">
            <a:spAutoFit/>
          </a:bodyPr>
          <a:lstStyle/>
          <a:p>
            <a:r>
              <a:rPr lang="en-US" dirty="0">
                <a:latin typeface="Arial" pitchFamily="34" charset="0"/>
                <a:cs typeface="Arial" pitchFamily="34" charset="0"/>
              </a:rPr>
              <a:t>A node having no children is called a </a:t>
            </a:r>
            <a:r>
              <a:rPr lang="en-US" b="1" i="1" dirty="0">
                <a:solidFill>
                  <a:srgbClr val="FF0000"/>
                </a:solidFill>
                <a:latin typeface="Arial" pitchFamily="34" charset="0"/>
                <a:cs typeface="Arial" pitchFamily="34" charset="0"/>
              </a:rPr>
              <a:t>leaf</a:t>
            </a:r>
            <a:r>
              <a:rPr lang="en-US" dirty="0">
                <a:latin typeface="Arial" pitchFamily="34" charset="0"/>
                <a:cs typeface="Arial" pitchFamily="34" charset="0"/>
              </a:rPr>
              <a:t> of the binary tree.</a:t>
            </a:r>
          </a:p>
        </p:txBody>
      </p:sp>
      <p:grpSp>
        <p:nvGrpSpPr>
          <p:cNvPr id="9220" name="Group 4"/>
          <p:cNvGrpSpPr>
            <a:grpSpLocks/>
          </p:cNvGrpSpPr>
          <p:nvPr/>
        </p:nvGrpSpPr>
        <p:grpSpPr bwMode="auto">
          <a:xfrm>
            <a:off x="2743200" y="2590800"/>
            <a:ext cx="2698750" cy="2098675"/>
            <a:chOff x="1907" y="1733"/>
            <a:chExt cx="1700" cy="1322"/>
          </a:xfrm>
        </p:grpSpPr>
        <p:sp>
          <p:nvSpPr>
            <p:cNvPr id="9221" name="Rectangle 5"/>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9222" name="Group 6"/>
            <p:cNvGrpSpPr>
              <a:grpSpLocks/>
            </p:cNvGrpSpPr>
            <p:nvPr/>
          </p:nvGrpSpPr>
          <p:grpSpPr bwMode="auto">
            <a:xfrm>
              <a:off x="1907" y="1733"/>
              <a:ext cx="1700" cy="1210"/>
              <a:chOff x="1907" y="1733"/>
              <a:chExt cx="1700" cy="1210"/>
            </a:xfrm>
          </p:grpSpPr>
          <p:sp>
            <p:nvSpPr>
              <p:cNvPr id="9223" name="Freeform 7"/>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9224" name="Freeform 8"/>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9225" name="Freeform 9"/>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9226" name="Freeform 10"/>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9227" name="Freeform 11"/>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9228" name="Line 12"/>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9229" name="Rectangle 13"/>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9230" name="Rectangle 14"/>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9231" name="Freeform 15"/>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9232" name="Rectangle 16"/>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9233" name="Rectangle 17"/>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9234" name="Freeform 18"/>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9235" name="Rectangle 19"/>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9236" name="Line 20"/>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9237" name="Freeform 21"/>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9238" name="Freeform 22"/>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9239" name="Line 23"/>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9240" name="Line 24"/>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9241" name="Freeform 25"/>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9242" name="Freeform 26"/>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9243" name="Rectangle 27"/>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9244" name="Line 28"/>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9245" name="Freeform 29"/>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9246" name="Freeform 30"/>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9247" name="Line 31"/>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9248" name="Rectangle 32"/>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9249" name="Rectangle 33"/>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9250" name="Rectangle 34"/>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grpSp>
        <p:nvGrpSpPr>
          <p:cNvPr id="9255" name="Group 39"/>
          <p:cNvGrpSpPr>
            <a:grpSpLocks/>
          </p:cNvGrpSpPr>
          <p:nvPr/>
        </p:nvGrpSpPr>
        <p:grpSpPr bwMode="auto">
          <a:xfrm>
            <a:off x="2438400" y="4267200"/>
            <a:ext cx="3276600" cy="304800"/>
            <a:chOff x="1584" y="2736"/>
            <a:chExt cx="2064" cy="192"/>
          </a:xfrm>
        </p:grpSpPr>
        <p:sp>
          <p:nvSpPr>
            <p:cNvPr id="9252" name="Line 36"/>
            <p:cNvSpPr>
              <a:spLocks noChangeShapeType="1"/>
            </p:cNvSpPr>
            <p:nvPr/>
          </p:nvSpPr>
          <p:spPr bwMode="auto">
            <a:xfrm>
              <a:off x="1584" y="2928"/>
              <a:ext cx="2064" cy="0"/>
            </a:xfrm>
            <a:prstGeom prst="line">
              <a:avLst/>
            </a:prstGeom>
            <a:noFill/>
            <a:ln w="9525">
              <a:solidFill>
                <a:schemeClr val="tx1"/>
              </a:solidFill>
              <a:round/>
              <a:headEnd/>
              <a:tailEnd/>
            </a:ln>
            <a:effectLst/>
          </p:spPr>
          <p:txBody>
            <a:bodyPr/>
            <a:lstStyle/>
            <a:p>
              <a:endParaRPr lang="en-US"/>
            </a:p>
          </p:txBody>
        </p:sp>
        <p:sp>
          <p:nvSpPr>
            <p:cNvPr id="9253" name="Line 37"/>
            <p:cNvSpPr>
              <a:spLocks noChangeShapeType="1"/>
            </p:cNvSpPr>
            <p:nvPr/>
          </p:nvSpPr>
          <p:spPr bwMode="auto">
            <a:xfrm>
              <a:off x="1584" y="2736"/>
              <a:ext cx="0" cy="192"/>
            </a:xfrm>
            <a:prstGeom prst="line">
              <a:avLst/>
            </a:prstGeom>
            <a:noFill/>
            <a:ln w="9525">
              <a:solidFill>
                <a:schemeClr val="tx1"/>
              </a:solidFill>
              <a:round/>
              <a:headEnd/>
              <a:tailEnd/>
            </a:ln>
            <a:effectLst/>
          </p:spPr>
          <p:txBody>
            <a:bodyPr/>
            <a:lstStyle/>
            <a:p>
              <a:endParaRPr lang="en-US"/>
            </a:p>
          </p:txBody>
        </p:sp>
        <p:sp>
          <p:nvSpPr>
            <p:cNvPr id="9254" name="Line 38"/>
            <p:cNvSpPr>
              <a:spLocks noChangeShapeType="1"/>
            </p:cNvSpPr>
            <p:nvPr/>
          </p:nvSpPr>
          <p:spPr bwMode="auto">
            <a:xfrm>
              <a:off x="3648" y="2736"/>
              <a:ext cx="0" cy="192"/>
            </a:xfrm>
            <a:prstGeom prst="line">
              <a:avLst/>
            </a:prstGeom>
            <a:noFill/>
            <a:ln w="9525">
              <a:solidFill>
                <a:schemeClr val="tx1"/>
              </a:solidFill>
              <a:round/>
              <a:headEnd/>
              <a:tailEnd/>
            </a:ln>
            <a:effectLst/>
          </p:spPr>
          <p:txBody>
            <a:bodyPr/>
            <a:lstStyle/>
            <a:p>
              <a:endParaRPr lang="en-US"/>
            </a:p>
          </p:txBody>
        </p:sp>
      </p:grpSp>
      <p:sp>
        <p:nvSpPr>
          <p:cNvPr id="9256" name="Text Box 40"/>
          <p:cNvSpPr txBox="1">
            <a:spLocks noChangeArrowheads="1"/>
          </p:cNvSpPr>
          <p:nvPr/>
        </p:nvSpPr>
        <p:spPr bwMode="auto">
          <a:xfrm>
            <a:off x="3565525" y="4708525"/>
            <a:ext cx="817563" cy="396875"/>
          </a:xfrm>
          <a:prstGeom prst="rect">
            <a:avLst/>
          </a:prstGeom>
          <a:noFill/>
          <a:ln w="9525">
            <a:noFill/>
            <a:miter lim="800000"/>
            <a:headEnd/>
            <a:tailEnd/>
          </a:ln>
          <a:effectLst/>
        </p:spPr>
        <p:txBody>
          <a:bodyPr wrap="none">
            <a:spAutoFit/>
          </a:bodyPr>
          <a:lstStyle/>
          <a:p>
            <a:r>
              <a:rPr lang="en-US" sz="2000">
                <a:solidFill>
                  <a:srgbClr val="FF0000"/>
                </a:solidFill>
              </a:rPr>
              <a:t>leaves</a:t>
            </a:r>
          </a:p>
        </p:txBody>
      </p:sp>
    </p:spTree>
    <p:extLst>
      <p:ext uri="{BB962C8B-B14F-4D97-AF65-F5344CB8AC3E}">
        <p14:creationId xmlns:p14="http://schemas.microsoft.com/office/powerpoint/2010/main" val="345690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58775" y="731838"/>
            <a:ext cx="7489825" cy="457200"/>
          </a:xfrm>
        </p:spPr>
        <p:txBody>
          <a:bodyPr>
            <a:normAutofit fontScale="90000"/>
          </a:bodyPr>
          <a:lstStyle/>
          <a:p>
            <a:pPr eaLnBrk="1" fontAlgn="auto" hangingPunct="1">
              <a:spcAft>
                <a:spcPts val="0"/>
              </a:spcAft>
              <a:defRPr/>
            </a:pPr>
            <a:r>
              <a:rPr lang="en-US" altLang="ko-KR">
                <a:solidFill>
                  <a:schemeClr val="folHlink"/>
                </a:solidFill>
                <a:ea typeface="굴림" pitchFamily="50" charset="-127"/>
              </a:rPr>
              <a:t>Binary Tree</a:t>
            </a:r>
          </a:p>
        </p:txBody>
      </p:sp>
      <p:sp>
        <p:nvSpPr>
          <p:cNvPr id="4" name="Slide Number Placeholder 3"/>
          <p:cNvSpPr>
            <a:spLocks noGrp="1"/>
          </p:cNvSpPr>
          <p:nvPr>
            <p:ph type="sldNum" sz="quarter" idx="12"/>
          </p:nvPr>
        </p:nvSpPr>
        <p:spPr/>
        <p:txBody>
          <a:bodyPr/>
          <a:lstStyle/>
          <a:p>
            <a:fld id="{4A43371F-6454-4CB7-8FFF-DC13FB98195B}" type="slidenum">
              <a:rPr lang="en-US" smtClean="0"/>
              <a:pPr/>
              <a:t>18</a:t>
            </a:fld>
            <a:endParaRPr lang="en-US"/>
          </a:p>
        </p:txBody>
      </p:sp>
      <p:pic>
        <p:nvPicPr>
          <p:cNvPr id="24579" name="Picture 3" descr="tree"/>
          <p:cNvPicPr>
            <a:picLocks noChangeAspect="1" noChangeArrowheads="1"/>
          </p:cNvPicPr>
          <p:nvPr/>
        </p:nvPicPr>
        <p:blipFill>
          <a:blip r:embed="rId2" cstate="print"/>
          <a:srcRect/>
          <a:stretch>
            <a:fillRect/>
          </a:stretch>
        </p:blipFill>
        <p:spPr bwMode="auto">
          <a:xfrm>
            <a:off x="533400" y="1524000"/>
            <a:ext cx="8332788" cy="4872038"/>
          </a:xfrm>
          <a:prstGeom prst="rect">
            <a:avLst/>
          </a:prstGeom>
          <a:noFill/>
          <a:ln w="9525">
            <a:noFill/>
            <a:miter lim="800000"/>
            <a:headEnd/>
            <a:tailEnd/>
          </a:ln>
        </p:spPr>
      </p:pic>
    </p:spTree>
    <p:extLst>
      <p:ext uri="{BB962C8B-B14F-4D97-AF65-F5344CB8AC3E}">
        <p14:creationId xmlns:p14="http://schemas.microsoft.com/office/powerpoint/2010/main" val="426727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Binary Trees</a:t>
            </a:r>
          </a:p>
        </p:txBody>
      </p:sp>
      <p:sp>
        <p:nvSpPr>
          <p:cNvPr id="56" name="Slide Number Placeholder 55"/>
          <p:cNvSpPr>
            <a:spLocks noGrp="1"/>
          </p:cNvSpPr>
          <p:nvPr>
            <p:ph type="sldNum" sz="quarter" idx="12"/>
          </p:nvPr>
        </p:nvSpPr>
        <p:spPr/>
        <p:txBody>
          <a:bodyPr/>
          <a:lstStyle/>
          <a:p>
            <a:fld id="{389627BB-9D3D-455B-9BF0-C5F986BEB794}" type="slidenum">
              <a:rPr lang="en-US" smtClean="0"/>
              <a:pPr/>
              <a:t>19</a:t>
            </a:fld>
            <a:endParaRPr lang="en-US"/>
          </a:p>
        </p:txBody>
      </p:sp>
      <p:sp>
        <p:nvSpPr>
          <p:cNvPr id="10243" name="Text Box 3"/>
          <p:cNvSpPr txBox="1">
            <a:spLocks noChangeArrowheads="1"/>
          </p:cNvSpPr>
          <p:nvPr/>
        </p:nvSpPr>
        <p:spPr bwMode="auto">
          <a:xfrm>
            <a:off x="300038" y="1865838"/>
            <a:ext cx="8310562" cy="707886"/>
          </a:xfrm>
          <a:prstGeom prst="rect">
            <a:avLst/>
          </a:prstGeom>
          <a:noFill/>
          <a:ln w="9525">
            <a:noFill/>
            <a:miter lim="800000"/>
            <a:headEnd/>
            <a:tailEnd/>
          </a:ln>
          <a:effectLst/>
        </p:spPr>
        <p:txBody>
          <a:bodyPr wrap="square">
            <a:spAutoFit/>
          </a:bodyPr>
          <a:lstStyle/>
          <a:p>
            <a:r>
              <a:rPr lang="en-US" dirty="0">
                <a:latin typeface="Arial" pitchFamily="34" charset="0"/>
                <a:cs typeface="Arial" pitchFamily="34" charset="0"/>
              </a:rPr>
              <a:t>Node </a:t>
            </a:r>
            <a:r>
              <a:rPr lang="en-US" i="1" dirty="0">
                <a:latin typeface="Arial" pitchFamily="34" charset="0"/>
                <a:cs typeface="Arial" pitchFamily="34" charset="0"/>
              </a:rPr>
              <a:t>n1</a:t>
            </a:r>
            <a:r>
              <a:rPr lang="en-US" dirty="0">
                <a:latin typeface="Arial" pitchFamily="34" charset="0"/>
                <a:cs typeface="Arial" pitchFamily="34" charset="0"/>
              </a:rPr>
              <a:t> is an </a:t>
            </a:r>
            <a:r>
              <a:rPr lang="en-US" b="1" i="1" dirty="0">
                <a:solidFill>
                  <a:srgbClr val="FF0000"/>
                </a:solidFill>
                <a:latin typeface="Arial" pitchFamily="34" charset="0"/>
                <a:cs typeface="Arial" pitchFamily="34" charset="0"/>
              </a:rPr>
              <a:t>ancestor</a:t>
            </a:r>
            <a:r>
              <a:rPr lang="en-US" dirty="0">
                <a:latin typeface="Arial" pitchFamily="34" charset="0"/>
                <a:cs typeface="Arial" pitchFamily="34" charset="0"/>
              </a:rPr>
              <a:t> of node </a:t>
            </a:r>
            <a:r>
              <a:rPr lang="en-US" i="1" dirty="0">
                <a:latin typeface="Arial" pitchFamily="34" charset="0"/>
                <a:cs typeface="Arial" pitchFamily="34" charset="0"/>
              </a:rPr>
              <a:t>n2</a:t>
            </a:r>
            <a:r>
              <a:rPr lang="en-US" dirty="0">
                <a:latin typeface="Arial" pitchFamily="34" charset="0"/>
                <a:cs typeface="Arial" pitchFamily="34" charset="0"/>
              </a:rPr>
              <a:t> (and </a:t>
            </a:r>
            <a:r>
              <a:rPr lang="en-US" i="1" dirty="0">
                <a:latin typeface="Arial" pitchFamily="34" charset="0"/>
                <a:cs typeface="Arial" pitchFamily="34" charset="0"/>
              </a:rPr>
              <a:t>n2</a:t>
            </a:r>
            <a:r>
              <a:rPr lang="en-US" dirty="0">
                <a:latin typeface="Arial" pitchFamily="34" charset="0"/>
                <a:cs typeface="Arial" pitchFamily="34" charset="0"/>
              </a:rPr>
              <a:t> is </a:t>
            </a:r>
            <a:r>
              <a:rPr lang="en-US" b="1" i="1" dirty="0">
                <a:solidFill>
                  <a:srgbClr val="FF0000"/>
                </a:solidFill>
                <a:latin typeface="Arial" pitchFamily="34" charset="0"/>
                <a:cs typeface="Arial" pitchFamily="34" charset="0"/>
              </a:rPr>
              <a:t>descendent</a:t>
            </a:r>
            <a:r>
              <a:rPr lang="en-US" dirty="0">
                <a:latin typeface="Arial" pitchFamily="34" charset="0"/>
                <a:cs typeface="Arial" pitchFamily="34" charset="0"/>
              </a:rPr>
              <a:t> of </a:t>
            </a:r>
            <a:r>
              <a:rPr lang="en-US" i="1" dirty="0">
                <a:latin typeface="Arial" pitchFamily="34" charset="0"/>
                <a:cs typeface="Arial" pitchFamily="34" charset="0"/>
              </a:rPr>
              <a:t>n1</a:t>
            </a:r>
            <a:r>
              <a:rPr lang="en-US" dirty="0">
                <a:latin typeface="Arial" pitchFamily="34" charset="0"/>
                <a:cs typeface="Arial" pitchFamily="34" charset="0"/>
              </a:rPr>
              <a:t>) if </a:t>
            </a:r>
            <a:r>
              <a:rPr lang="en-US" i="1" dirty="0">
                <a:latin typeface="Arial" pitchFamily="34" charset="0"/>
                <a:cs typeface="Arial" pitchFamily="34" charset="0"/>
              </a:rPr>
              <a:t>n1 </a:t>
            </a:r>
            <a:r>
              <a:rPr lang="en-US" dirty="0">
                <a:latin typeface="Arial" pitchFamily="34" charset="0"/>
                <a:cs typeface="Arial" pitchFamily="34" charset="0"/>
              </a:rPr>
              <a:t>is either the parent of </a:t>
            </a:r>
            <a:r>
              <a:rPr lang="en-US" i="1" dirty="0">
                <a:latin typeface="Arial" pitchFamily="34" charset="0"/>
                <a:cs typeface="Arial" pitchFamily="34" charset="0"/>
              </a:rPr>
              <a:t>n2</a:t>
            </a:r>
            <a:r>
              <a:rPr lang="en-US" dirty="0">
                <a:latin typeface="Arial" pitchFamily="34" charset="0"/>
                <a:cs typeface="Arial" pitchFamily="34" charset="0"/>
              </a:rPr>
              <a:t> or the parent of some ancestor of </a:t>
            </a:r>
            <a:r>
              <a:rPr lang="en-US" i="1" dirty="0">
                <a:latin typeface="Arial" pitchFamily="34" charset="0"/>
                <a:cs typeface="Arial" pitchFamily="34" charset="0"/>
              </a:rPr>
              <a:t>n2</a:t>
            </a:r>
            <a:r>
              <a:rPr lang="en-US" dirty="0">
                <a:latin typeface="Arial" pitchFamily="34" charset="0"/>
                <a:cs typeface="Arial" pitchFamily="34" charset="0"/>
              </a:rPr>
              <a:t>.</a:t>
            </a:r>
          </a:p>
        </p:txBody>
      </p:sp>
      <p:sp>
        <p:nvSpPr>
          <p:cNvPr id="10307" name="Rectangle 67"/>
          <p:cNvSpPr>
            <a:spLocks noChangeArrowheads="1"/>
          </p:cNvSpPr>
          <p:nvPr/>
        </p:nvSpPr>
        <p:spPr bwMode="auto">
          <a:xfrm>
            <a:off x="2835275" y="6553200"/>
            <a:ext cx="0" cy="304800"/>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0321" name="Rectangle 81"/>
          <p:cNvSpPr>
            <a:spLocks noChangeArrowheads="1"/>
          </p:cNvSpPr>
          <p:nvPr/>
        </p:nvSpPr>
        <p:spPr bwMode="auto">
          <a:xfrm>
            <a:off x="3603625" y="5481638"/>
            <a:ext cx="0" cy="304800"/>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0334" name="Rectangle 94"/>
          <p:cNvSpPr>
            <a:spLocks noChangeArrowheads="1"/>
          </p:cNvSpPr>
          <p:nvPr/>
        </p:nvSpPr>
        <p:spPr bwMode="auto">
          <a:xfrm>
            <a:off x="2835275" y="6197600"/>
            <a:ext cx="0" cy="304800"/>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0335" name="Rectangle 95"/>
          <p:cNvSpPr>
            <a:spLocks noChangeArrowheads="1"/>
          </p:cNvSpPr>
          <p:nvPr/>
        </p:nvSpPr>
        <p:spPr bwMode="auto">
          <a:xfrm>
            <a:off x="2835275" y="6375400"/>
            <a:ext cx="0" cy="304800"/>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0340" name="Group 100"/>
          <p:cNvGrpSpPr>
            <a:grpSpLocks/>
          </p:cNvGrpSpPr>
          <p:nvPr/>
        </p:nvGrpSpPr>
        <p:grpSpPr bwMode="auto">
          <a:xfrm>
            <a:off x="762000" y="2881313"/>
            <a:ext cx="3124200" cy="2376487"/>
            <a:chOff x="1728" y="1632"/>
            <a:chExt cx="1968" cy="1497"/>
          </a:xfrm>
        </p:grpSpPr>
        <p:grpSp>
          <p:nvGrpSpPr>
            <p:cNvPr id="10275" name="Group 35"/>
            <p:cNvGrpSpPr>
              <a:grpSpLocks/>
            </p:cNvGrpSpPr>
            <p:nvPr/>
          </p:nvGrpSpPr>
          <p:grpSpPr bwMode="auto">
            <a:xfrm>
              <a:off x="1728" y="1632"/>
              <a:ext cx="1700" cy="1322"/>
              <a:chOff x="1907" y="1733"/>
              <a:chExt cx="1700" cy="1322"/>
            </a:xfrm>
          </p:grpSpPr>
          <p:sp>
            <p:nvSpPr>
              <p:cNvPr id="10276" name="Rectangle 36"/>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0277" name="Group 37"/>
              <p:cNvGrpSpPr>
                <a:grpSpLocks/>
              </p:cNvGrpSpPr>
              <p:nvPr/>
            </p:nvGrpSpPr>
            <p:grpSpPr bwMode="auto">
              <a:xfrm>
                <a:off x="1907" y="1733"/>
                <a:ext cx="1700" cy="1210"/>
                <a:chOff x="1907" y="1733"/>
                <a:chExt cx="1700" cy="1210"/>
              </a:xfrm>
            </p:grpSpPr>
            <p:sp>
              <p:nvSpPr>
                <p:cNvPr id="10278" name="Freeform 38"/>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0279" name="Freeform 39"/>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0280" name="Freeform 40"/>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0281" name="Freeform 41"/>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0282" name="Freeform 42"/>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0283" name="Line 43"/>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0284" name="Rectangle 44"/>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0285" name="Rectangle 45"/>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0286" name="Freeform 46"/>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0287" name="Rectangle 47"/>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0288" name="Rectangle 48"/>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0289" name="Freeform 49"/>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0290" name="Rectangle 50"/>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0291" name="Line 51"/>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0292" name="Freeform 52"/>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0293" name="Freeform 53"/>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0294" name="Line 54"/>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0295" name="Line 55"/>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0296" name="Freeform 56"/>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0297" name="Freeform 57"/>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0298" name="Rectangle 58"/>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0299" name="Line 59"/>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0300" name="Freeform 60"/>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0301" name="Freeform 61"/>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0302" name="Line 62"/>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0303" name="Rectangle 63"/>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0304" name="Rectangle 64"/>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0305" name="Rectangle 65"/>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0309" name="Freeform 69"/>
            <p:cNvSpPr>
              <a:spLocks/>
            </p:cNvSpPr>
            <p:nvPr/>
          </p:nvSpPr>
          <p:spPr bwMode="auto">
            <a:xfrm>
              <a:off x="3486" y="2918"/>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0310" name="Freeform 70"/>
            <p:cNvSpPr>
              <a:spLocks/>
            </p:cNvSpPr>
            <p:nvPr/>
          </p:nvSpPr>
          <p:spPr bwMode="auto">
            <a:xfrm>
              <a:off x="2989" y="2918"/>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0313" name="Freeform 73"/>
            <p:cNvSpPr>
              <a:spLocks/>
            </p:cNvSpPr>
            <p:nvPr/>
          </p:nvSpPr>
          <p:spPr bwMode="auto">
            <a:xfrm>
              <a:off x="3469" y="2840"/>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0314" name="Line 74"/>
            <p:cNvSpPr>
              <a:spLocks noChangeShapeType="1"/>
            </p:cNvSpPr>
            <p:nvPr/>
          </p:nvSpPr>
          <p:spPr bwMode="auto">
            <a:xfrm>
              <a:off x="3397" y="2688"/>
              <a:ext cx="109" cy="184"/>
            </a:xfrm>
            <a:prstGeom prst="line">
              <a:avLst/>
            </a:prstGeom>
            <a:noFill/>
            <a:ln w="20638">
              <a:solidFill>
                <a:srgbClr val="3333CC"/>
              </a:solidFill>
              <a:round/>
              <a:headEnd/>
              <a:tailEnd/>
            </a:ln>
          </p:spPr>
          <p:txBody>
            <a:bodyPr/>
            <a:lstStyle/>
            <a:p>
              <a:endParaRPr lang="en-US"/>
            </a:p>
          </p:txBody>
        </p:sp>
        <p:sp>
          <p:nvSpPr>
            <p:cNvPr id="10318" name="Rectangle 78"/>
            <p:cNvSpPr>
              <a:spLocks noChangeArrowheads="1"/>
            </p:cNvSpPr>
            <p:nvPr/>
          </p:nvSpPr>
          <p:spPr bwMode="auto">
            <a:xfrm>
              <a:off x="3059" y="2953"/>
              <a:ext cx="4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I</a:t>
              </a:r>
              <a:endParaRPr lang="en-US" sz="2000"/>
            </a:p>
          </p:txBody>
        </p:sp>
        <p:sp>
          <p:nvSpPr>
            <p:cNvPr id="10319" name="Rectangle 79"/>
            <p:cNvSpPr>
              <a:spLocks noChangeArrowheads="1"/>
            </p:cNvSpPr>
            <p:nvPr/>
          </p:nvSpPr>
          <p:spPr bwMode="auto">
            <a:xfrm>
              <a:off x="3546" y="2953"/>
              <a:ext cx="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J</a:t>
              </a:r>
              <a:endParaRPr lang="en-US" sz="2000"/>
            </a:p>
          </p:txBody>
        </p:sp>
        <p:sp>
          <p:nvSpPr>
            <p:cNvPr id="10322" name="Line 82"/>
            <p:cNvSpPr>
              <a:spLocks noChangeShapeType="1"/>
            </p:cNvSpPr>
            <p:nvPr/>
          </p:nvSpPr>
          <p:spPr bwMode="auto">
            <a:xfrm flipH="1">
              <a:off x="3180" y="2688"/>
              <a:ext cx="108" cy="188"/>
            </a:xfrm>
            <a:prstGeom prst="line">
              <a:avLst/>
            </a:prstGeom>
            <a:noFill/>
            <a:ln w="20638">
              <a:solidFill>
                <a:srgbClr val="3333CC"/>
              </a:solidFill>
              <a:round/>
              <a:headEnd/>
              <a:tailEnd/>
            </a:ln>
          </p:spPr>
          <p:txBody>
            <a:bodyPr/>
            <a:lstStyle/>
            <a:p>
              <a:endParaRPr lang="en-US"/>
            </a:p>
          </p:txBody>
        </p:sp>
        <p:sp>
          <p:nvSpPr>
            <p:cNvPr id="10323" name="Freeform 83"/>
            <p:cNvSpPr>
              <a:spLocks/>
            </p:cNvSpPr>
            <p:nvPr/>
          </p:nvSpPr>
          <p:spPr bwMode="auto">
            <a:xfrm>
              <a:off x="3147" y="2843"/>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0336" name="Rectangle 96"/>
            <p:cNvSpPr>
              <a:spLocks noChangeArrowheads="1"/>
            </p:cNvSpPr>
            <p:nvPr/>
          </p:nvSpPr>
          <p:spPr bwMode="auto">
            <a:xfrm>
              <a:off x="2034" y="2937"/>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US" sz="2000"/>
            </a:p>
          </p:txBody>
        </p:sp>
        <p:sp>
          <p:nvSpPr>
            <p:cNvPr id="10337" name="Freeform 97"/>
            <p:cNvSpPr>
              <a:spLocks/>
            </p:cNvSpPr>
            <p:nvPr/>
          </p:nvSpPr>
          <p:spPr bwMode="auto">
            <a:xfrm>
              <a:off x="1957" y="2918"/>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0338" name="Line 98"/>
            <p:cNvSpPr>
              <a:spLocks noChangeShapeType="1"/>
            </p:cNvSpPr>
            <p:nvPr/>
          </p:nvSpPr>
          <p:spPr bwMode="auto">
            <a:xfrm flipH="1">
              <a:off x="2148" y="2688"/>
              <a:ext cx="108" cy="188"/>
            </a:xfrm>
            <a:prstGeom prst="line">
              <a:avLst/>
            </a:prstGeom>
            <a:noFill/>
            <a:ln w="20638">
              <a:solidFill>
                <a:srgbClr val="3333CC"/>
              </a:solidFill>
              <a:round/>
              <a:headEnd/>
              <a:tailEnd/>
            </a:ln>
          </p:spPr>
          <p:txBody>
            <a:bodyPr/>
            <a:lstStyle/>
            <a:p>
              <a:endParaRPr lang="en-US"/>
            </a:p>
          </p:txBody>
        </p:sp>
        <p:sp>
          <p:nvSpPr>
            <p:cNvPr id="10339" name="Freeform 99"/>
            <p:cNvSpPr>
              <a:spLocks/>
            </p:cNvSpPr>
            <p:nvPr/>
          </p:nvSpPr>
          <p:spPr bwMode="auto">
            <a:xfrm>
              <a:off x="2115" y="2843"/>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grpSp>
      <p:sp>
        <p:nvSpPr>
          <p:cNvPr id="10341" name="Text Box 101"/>
          <p:cNvSpPr txBox="1">
            <a:spLocks noChangeArrowheads="1"/>
          </p:cNvSpPr>
          <p:nvPr/>
        </p:nvSpPr>
        <p:spPr bwMode="auto">
          <a:xfrm>
            <a:off x="4572000" y="3048000"/>
            <a:ext cx="2962275" cy="457200"/>
          </a:xfrm>
          <a:prstGeom prst="rect">
            <a:avLst/>
          </a:prstGeom>
          <a:noFill/>
          <a:ln w="9525">
            <a:noFill/>
            <a:miter lim="800000"/>
            <a:headEnd/>
            <a:tailEnd/>
          </a:ln>
          <a:effectLst/>
        </p:spPr>
        <p:txBody>
          <a:bodyPr>
            <a:spAutoFit/>
          </a:bodyPr>
          <a:lstStyle/>
          <a:p>
            <a:pPr>
              <a:buFont typeface="Wingdings" pitchFamily="2" charset="2"/>
              <a:buChar char="ü"/>
            </a:pPr>
            <a:r>
              <a:rPr lang="en-US"/>
              <a:t>A is ancestor of D</a:t>
            </a:r>
          </a:p>
        </p:txBody>
      </p:sp>
      <p:sp>
        <p:nvSpPr>
          <p:cNvPr id="10342" name="Text Box 102"/>
          <p:cNvSpPr txBox="1">
            <a:spLocks noChangeArrowheads="1"/>
          </p:cNvSpPr>
          <p:nvPr/>
        </p:nvSpPr>
        <p:spPr bwMode="auto">
          <a:xfrm>
            <a:off x="4581525" y="3581400"/>
            <a:ext cx="2962275" cy="457200"/>
          </a:xfrm>
          <a:prstGeom prst="rect">
            <a:avLst/>
          </a:prstGeom>
          <a:noFill/>
          <a:ln w="9525">
            <a:noFill/>
            <a:miter lim="800000"/>
            <a:headEnd/>
            <a:tailEnd/>
          </a:ln>
          <a:effectLst/>
        </p:spPr>
        <p:txBody>
          <a:bodyPr wrap="none">
            <a:spAutoFit/>
          </a:bodyPr>
          <a:lstStyle/>
          <a:p>
            <a:pPr>
              <a:buFont typeface="Wingdings" pitchFamily="2" charset="2"/>
              <a:buChar char="ü"/>
            </a:pPr>
            <a:r>
              <a:rPr lang="en-US"/>
              <a:t>H is descendent of B</a:t>
            </a:r>
          </a:p>
        </p:txBody>
      </p:sp>
      <p:sp>
        <p:nvSpPr>
          <p:cNvPr id="10344" name="Text Box 104"/>
          <p:cNvSpPr txBox="1">
            <a:spLocks noChangeArrowheads="1"/>
          </p:cNvSpPr>
          <p:nvPr/>
        </p:nvSpPr>
        <p:spPr bwMode="auto">
          <a:xfrm>
            <a:off x="4572000" y="4114800"/>
            <a:ext cx="2540000" cy="457200"/>
          </a:xfrm>
          <a:prstGeom prst="rect">
            <a:avLst/>
          </a:prstGeom>
          <a:noFill/>
          <a:ln w="9525">
            <a:noFill/>
            <a:miter lim="800000"/>
            <a:headEnd/>
            <a:tailEnd/>
          </a:ln>
          <a:effectLst/>
        </p:spPr>
        <p:txBody>
          <a:bodyPr>
            <a:spAutoFit/>
          </a:bodyPr>
          <a:lstStyle/>
          <a:p>
            <a:pPr>
              <a:buFont typeface="Wingdings" pitchFamily="2" charset="2"/>
              <a:buChar char="ü"/>
            </a:pPr>
            <a:r>
              <a:rPr lang="en-US"/>
              <a:t>G is ancestor of J</a:t>
            </a:r>
          </a:p>
        </p:txBody>
      </p:sp>
      <p:sp>
        <p:nvSpPr>
          <p:cNvPr id="10345" name="Text Box 105"/>
          <p:cNvSpPr txBox="1">
            <a:spLocks noChangeArrowheads="1"/>
          </p:cNvSpPr>
          <p:nvPr/>
        </p:nvSpPr>
        <p:spPr bwMode="auto">
          <a:xfrm>
            <a:off x="4572000" y="4648200"/>
            <a:ext cx="2546350" cy="457200"/>
          </a:xfrm>
          <a:prstGeom prst="rect">
            <a:avLst/>
          </a:prstGeom>
          <a:noFill/>
          <a:ln w="9525">
            <a:noFill/>
            <a:miter lim="800000"/>
            <a:headEnd/>
            <a:tailEnd/>
          </a:ln>
          <a:effectLst/>
        </p:spPr>
        <p:txBody>
          <a:bodyPr wrap="none">
            <a:spAutoFit/>
          </a:bodyPr>
          <a:lstStyle/>
          <a:p>
            <a:pPr>
              <a:buFont typeface="Wingdings" pitchFamily="2" charset="2"/>
              <a:buChar char="v"/>
            </a:pPr>
            <a:r>
              <a:rPr lang="en-US"/>
              <a:t>F is ___ of H ???</a:t>
            </a:r>
          </a:p>
        </p:txBody>
      </p:sp>
    </p:spTree>
    <p:extLst>
      <p:ext uri="{BB962C8B-B14F-4D97-AF65-F5344CB8AC3E}">
        <p14:creationId xmlns:p14="http://schemas.microsoft.com/office/powerpoint/2010/main" val="7559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2761004" cy="1143000"/>
          </a:xfrm>
        </p:spPr>
        <p:txBody>
          <a:bodyPr>
            <a:normAutofit/>
          </a:bodyPr>
          <a:lstStyle/>
          <a:p>
            <a:r>
              <a:rPr lang="en-US" dirty="0"/>
              <a:t>Real world </a:t>
            </a:r>
          </a:p>
        </p:txBody>
      </p:sp>
      <p:sp>
        <p:nvSpPr>
          <p:cNvPr id="7" name="Slide Number Placeholder 6"/>
          <p:cNvSpPr>
            <a:spLocks noGrp="1"/>
          </p:cNvSpPr>
          <p:nvPr>
            <p:ph type="sldNum" sz="quarter" idx="12"/>
          </p:nvPr>
        </p:nvSpPr>
        <p:spPr/>
        <p:txBody>
          <a:bodyPr/>
          <a:lstStyle/>
          <a:p>
            <a:fld id="{4A43371F-6454-4CB7-8FFF-DC13FB98195B}" type="slidenum">
              <a:rPr lang="en-US" smtClean="0"/>
              <a:pPr/>
              <a:t>2</a:t>
            </a:fld>
            <a:endParaRPr lang="en-US"/>
          </a:p>
        </p:txBody>
      </p:sp>
      <p:pic>
        <p:nvPicPr>
          <p:cNvPr id="1026" name="Picture 2" descr="https://s-media-cache-ak0.pinimg.com/236x/6c/19/cb/6c19cbb78e06fcf2c5a63626cbdfc636.jpg"/>
          <p:cNvPicPr>
            <a:picLocks noChangeAspect="1" noChangeArrowheads="1"/>
          </p:cNvPicPr>
          <p:nvPr/>
        </p:nvPicPr>
        <p:blipFill>
          <a:blip r:embed="rId2" cstate="print"/>
          <a:srcRect/>
          <a:stretch>
            <a:fillRect/>
          </a:stretch>
        </p:blipFill>
        <p:spPr bwMode="auto">
          <a:xfrm>
            <a:off x="304800" y="1828800"/>
            <a:ext cx="3733798" cy="3733800"/>
          </a:xfrm>
          <a:prstGeom prst="rect">
            <a:avLst/>
          </a:prstGeom>
          <a:noFill/>
        </p:spPr>
      </p:pic>
      <p:pic>
        <p:nvPicPr>
          <p:cNvPr id="5" name="Picture 2" descr="https://s-media-cache-ak0.pinimg.com/236x/6c/19/cb/6c19cbb78e06fcf2c5a63626cbdfc636.jpg"/>
          <p:cNvPicPr>
            <a:picLocks noChangeAspect="1" noChangeArrowheads="1"/>
          </p:cNvPicPr>
          <p:nvPr/>
        </p:nvPicPr>
        <p:blipFill>
          <a:blip r:embed="rId2" cstate="print"/>
          <a:srcRect/>
          <a:stretch>
            <a:fillRect/>
          </a:stretch>
        </p:blipFill>
        <p:spPr bwMode="auto">
          <a:xfrm rot="10800000">
            <a:off x="4648202" y="1981200"/>
            <a:ext cx="3733798" cy="3733800"/>
          </a:xfrm>
          <a:prstGeom prst="rect">
            <a:avLst/>
          </a:prstGeom>
          <a:noFill/>
        </p:spPr>
      </p:pic>
      <p:sp>
        <p:nvSpPr>
          <p:cNvPr id="6" name="Title 1"/>
          <p:cNvSpPr txBox="1">
            <a:spLocks/>
          </p:cNvSpPr>
          <p:nvPr/>
        </p:nvSpPr>
        <p:spPr>
          <a:xfrm>
            <a:off x="4724400" y="762000"/>
            <a:ext cx="33528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small" spc="0" normalizeH="0" baseline="0" noProof="0" dirty="0">
                <a:ln>
                  <a:noFill/>
                </a:ln>
                <a:solidFill>
                  <a:schemeClr val="tx2"/>
                </a:solidFill>
                <a:effectLst/>
                <a:uLnTx/>
                <a:uFillTx/>
                <a:latin typeface="+mj-lt"/>
                <a:ea typeface="+mj-ea"/>
                <a:cs typeface="+mj-cs"/>
              </a:rPr>
              <a:t>Data structure</a:t>
            </a:r>
          </a:p>
        </p:txBody>
      </p:sp>
    </p:spTree>
    <p:extLst>
      <p:ext uri="{BB962C8B-B14F-4D97-AF65-F5344CB8AC3E}">
        <p14:creationId xmlns:p14="http://schemas.microsoft.com/office/powerpoint/2010/main" val="270466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Binary Trees</a:t>
            </a:r>
          </a:p>
        </p:txBody>
      </p:sp>
      <p:sp>
        <p:nvSpPr>
          <p:cNvPr id="6" name="Content Placeholder 5"/>
          <p:cNvSpPr>
            <a:spLocks noGrp="1"/>
          </p:cNvSpPr>
          <p:nvPr>
            <p:ph idx="1"/>
          </p:nvPr>
        </p:nvSpPr>
        <p:spPr/>
        <p:txBody>
          <a:bodyPr/>
          <a:lstStyle/>
          <a:p>
            <a:pPr>
              <a:buFont typeface="Wingdings" pitchFamily="2" charset="2"/>
              <a:buChar char="Ø"/>
            </a:pPr>
            <a:r>
              <a:rPr lang="en-US" dirty="0"/>
              <a:t>A node </a:t>
            </a:r>
            <a:r>
              <a:rPr lang="en-US" i="1" dirty="0"/>
              <a:t>n2</a:t>
            </a:r>
            <a:r>
              <a:rPr lang="en-US" dirty="0"/>
              <a:t> is </a:t>
            </a:r>
            <a:r>
              <a:rPr lang="en-US" b="1" i="1" dirty="0">
                <a:solidFill>
                  <a:srgbClr val="FF0000"/>
                </a:solidFill>
              </a:rPr>
              <a:t>left descendent</a:t>
            </a:r>
            <a:r>
              <a:rPr lang="en-US" dirty="0"/>
              <a:t> of node </a:t>
            </a:r>
            <a:r>
              <a:rPr lang="en-US" i="1" dirty="0"/>
              <a:t>n1</a:t>
            </a:r>
            <a:r>
              <a:rPr lang="en-US" dirty="0"/>
              <a:t> if </a:t>
            </a:r>
            <a:r>
              <a:rPr lang="en-US" i="1" dirty="0"/>
              <a:t>n2</a:t>
            </a:r>
            <a:r>
              <a:rPr lang="en-US" dirty="0"/>
              <a:t> is either the left child of </a:t>
            </a:r>
            <a:r>
              <a:rPr lang="en-US" i="1" dirty="0"/>
              <a:t>n1</a:t>
            </a:r>
            <a:r>
              <a:rPr lang="en-US" dirty="0"/>
              <a:t> or a descendent of the left child of </a:t>
            </a:r>
            <a:r>
              <a:rPr lang="en-US" i="1" dirty="0"/>
              <a:t>n1.</a:t>
            </a:r>
          </a:p>
          <a:p>
            <a:pPr>
              <a:buFont typeface="Wingdings" pitchFamily="2" charset="2"/>
              <a:buChar char="Ø"/>
            </a:pPr>
            <a:endParaRPr lang="en-US" i="1" dirty="0"/>
          </a:p>
          <a:p>
            <a:pPr>
              <a:buFont typeface="Wingdings" pitchFamily="2" charset="2"/>
              <a:buChar char="Ø"/>
            </a:pPr>
            <a:r>
              <a:rPr lang="en-US" dirty="0"/>
              <a:t>Similar definition for</a:t>
            </a:r>
            <a:r>
              <a:rPr lang="en-US" i="1" dirty="0"/>
              <a:t> </a:t>
            </a:r>
            <a:r>
              <a:rPr lang="en-US" b="1" i="1" dirty="0">
                <a:solidFill>
                  <a:srgbClr val="FF0000"/>
                </a:solidFill>
              </a:rPr>
              <a:t>right descendent</a:t>
            </a:r>
            <a:r>
              <a:rPr lang="en-US" i="1" dirty="0"/>
              <a:t>.</a:t>
            </a:r>
          </a:p>
          <a:p>
            <a:pPr>
              <a:buFont typeface="Wingdings" pitchFamily="2" charset="2"/>
              <a:buChar char="Ø"/>
            </a:pPr>
            <a:endParaRPr lang="en-US" i="1" dirty="0"/>
          </a:p>
          <a:p>
            <a:pPr>
              <a:buFont typeface="Wingdings" pitchFamily="2" charset="2"/>
              <a:buChar char="Ø"/>
            </a:pPr>
            <a:r>
              <a:rPr lang="en-US" dirty="0"/>
              <a:t>Two nodes </a:t>
            </a:r>
            <a:r>
              <a:rPr lang="en-US"/>
              <a:t>are </a:t>
            </a:r>
            <a:r>
              <a:rPr lang="en-US" b="1" i="1">
                <a:solidFill>
                  <a:srgbClr val="FF0000"/>
                </a:solidFill>
              </a:rPr>
              <a:t>siblings</a:t>
            </a:r>
            <a:r>
              <a:rPr lang="en-US"/>
              <a:t> </a:t>
            </a:r>
            <a:r>
              <a:rPr lang="en-US" dirty="0"/>
              <a:t>if they are left and right children of the same parent.</a:t>
            </a:r>
          </a:p>
          <a:p>
            <a:pPr>
              <a:buFont typeface="Wingdings" pitchFamily="2" charset="2"/>
              <a:buChar char="Ø"/>
            </a:pPr>
            <a:endParaRPr lang="en-US" i="1" dirty="0"/>
          </a:p>
          <a:p>
            <a:pPr>
              <a:buFont typeface="Wingdings" pitchFamily="2" charset="2"/>
              <a:buChar char="Ø"/>
            </a:pPr>
            <a:endParaRPr lang="en-US" i="1" dirty="0"/>
          </a:p>
          <a:p>
            <a:endParaRPr lang="en-US" dirty="0"/>
          </a:p>
        </p:txBody>
      </p:sp>
      <p:sp>
        <p:nvSpPr>
          <p:cNvPr id="7" name="Slide Number Placeholder 6"/>
          <p:cNvSpPr>
            <a:spLocks noGrp="1"/>
          </p:cNvSpPr>
          <p:nvPr>
            <p:ph type="sldNum" sz="quarter" idx="12"/>
          </p:nvPr>
        </p:nvSpPr>
        <p:spPr/>
        <p:txBody>
          <a:bodyPr/>
          <a:lstStyle/>
          <a:p>
            <a:fld id="{4A43371F-6454-4CB7-8FFF-DC13FB98195B}" type="slidenum">
              <a:rPr lang="en-US" smtClean="0"/>
              <a:pPr/>
              <a:t>20</a:t>
            </a:fld>
            <a:endParaRPr lang="en-US"/>
          </a:p>
        </p:txBody>
      </p:sp>
    </p:spTree>
    <p:extLst>
      <p:ext uri="{BB962C8B-B14F-4D97-AF65-F5344CB8AC3E}">
        <p14:creationId xmlns:p14="http://schemas.microsoft.com/office/powerpoint/2010/main" val="129046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Binary Trees</a:t>
            </a:r>
          </a:p>
        </p:txBody>
      </p:sp>
      <p:sp>
        <p:nvSpPr>
          <p:cNvPr id="57" name="Slide Number Placeholder 56"/>
          <p:cNvSpPr>
            <a:spLocks noGrp="1"/>
          </p:cNvSpPr>
          <p:nvPr>
            <p:ph type="sldNum" sz="quarter" idx="12"/>
          </p:nvPr>
        </p:nvSpPr>
        <p:spPr/>
        <p:txBody>
          <a:bodyPr/>
          <a:lstStyle/>
          <a:p>
            <a:fld id="{389627BB-9D3D-455B-9BF0-C5F986BEB794}" type="slidenum">
              <a:rPr lang="en-US" smtClean="0"/>
              <a:pPr/>
              <a:t>21</a:t>
            </a:fld>
            <a:endParaRPr lang="en-US"/>
          </a:p>
        </p:txBody>
      </p:sp>
      <p:grpSp>
        <p:nvGrpSpPr>
          <p:cNvPr id="12291" name="Group 3"/>
          <p:cNvGrpSpPr>
            <a:grpSpLocks/>
          </p:cNvGrpSpPr>
          <p:nvPr/>
        </p:nvGrpSpPr>
        <p:grpSpPr bwMode="auto">
          <a:xfrm>
            <a:off x="381000" y="2133600"/>
            <a:ext cx="3124200" cy="2376488"/>
            <a:chOff x="1728" y="1632"/>
            <a:chExt cx="1968" cy="1497"/>
          </a:xfrm>
        </p:grpSpPr>
        <p:grpSp>
          <p:nvGrpSpPr>
            <p:cNvPr id="12292" name="Group 4"/>
            <p:cNvGrpSpPr>
              <a:grpSpLocks/>
            </p:cNvGrpSpPr>
            <p:nvPr/>
          </p:nvGrpSpPr>
          <p:grpSpPr bwMode="auto">
            <a:xfrm>
              <a:off x="1728" y="1632"/>
              <a:ext cx="1700" cy="1322"/>
              <a:chOff x="1907" y="1733"/>
              <a:chExt cx="1700" cy="1322"/>
            </a:xfrm>
          </p:grpSpPr>
          <p:sp>
            <p:nvSpPr>
              <p:cNvPr id="12293" name="Rectangle 5"/>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2294" name="Group 6"/>
              <p:cNvGrpSpPr>
                <a:grpSpLocks/>
              </p:cNvGrpSpPr>
              <p:nvPr/>
            </p:nvGrpSpPr>
            <p:grpSpPr bwMode="auto">
              <a:xfrm>
                <a:off x="1907" y="1733"/>
                <a:ext cx="1700" cy="1210"/>
                <a:chOff x="1907" y="1733"/>
                <a:chExt cx="1700" cy="1210"/>
              </a:xfrm>
            </p:grpSpPr>
            <p:sp>
              <p:nvSpPr>
                <p:cNvPr id="12295" name="Freeform 7"/>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2296" name="Freeform 8"/>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2297" name="Freeform 9"/>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2298" name="Freeform 10"/>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2299" name="Freeform 11"/>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2300" name="Line 12"/>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2301" name="Rectangle 13"/>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2302" name="Rectangle 14"/>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2303" name="Freeform 15"/>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2304" name="Rectangle 16"/>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2305" name="Rectangle 17"/>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2306" name="Freeform 18"/>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2307" name="Rectangle 19"/>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2308" name="Line 20"/>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2309" name="Freeform 21"/>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2310" name="Freeform 22"/>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2311" name="Line 23"/>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2312" name="Line 24"/>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2313" name="Freeform 25"/>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2314" name="Freeform 26"/>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2315" name="Rectangle 27"/>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2316" name="Line 28"/>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2317" name="Freeform 29"/>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2318" name="Freeform 30"/>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2319" name="Line 31"/>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2320" name="Rectangle 32"/>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2321" name="Rectangle 33"/>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2322" name="Rectangle 34"/>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2323" name="Freeform 35"/>
            <p:cNvSpPr>
              <a:spLocks/>
            </p:cNvSpPr>
            <p:nvPr/>
          </p:nvSpPr>
          <p:spPr bwMode="auto">
            <a:xfrm>
              <a:off x="3486" y="2918"/>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2324" name="Freeform 36"/>
            <p:cNvSpPr>
              <a:spLocks/>
            </p:cNvSpPr>
            <p:nvPr/>
          </p:nvSpPr>
          <p:spPr bwMode="auto">
            <a:xfrm>
              <a:off x="2989" y="2918"/>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2325" name="Freeform 37"/>
            <p:cNvSpPr>
              <a:spLocks/>
            </p:cNvSpPr>
            <p:nvPr/>
          </p:nvSpPr>
          <p:spPr bwMode="auto">
            <a:xfrm>
              <a:off x="3469" y="2840"/>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2326" name="Line 38"/>
            <p:cNvSpPr>
              <a:spLocks noChangeShapeType="1"/>
            </p:cNvSpPr>
            <p:nvPr/>
          </p:nvSpPr>
          <p:spPr bwMode="auto">
            <a:xfrm>
              <a:off x="3397" y="2688"/>
              <a:ext cx="109" cy="184"/>
            </a:xfrm>
            <a:prstGeom prst="line">
              <a:avLst/>
            </a:prstGeom>
            <a:noFill/>
            <a:ln w="20638">
              <a:solidFill>
                <a:srgbClr val="3333CC"/>
              </a:solidFill>
              <a:round/>
              <a:headEnd/>
              <a:tailEnd/>
            </a:ln>
          </p:spPr>
          <p:txBody>
            <a:bodyPr/>
            <a:lstStyle/>
            <a:p>
              <a:endParaRPr lang="en-US"/>
            </a:p>
          </p:txBody>
        </p:sp>
        <p:sp>
          <p:nvSpPr>
            <p:cNvPr id="12327" name="Rectangle 39"/>
            <p:cNvSpPr>
              <a:spLocks noChangeArrowheads="1"/>
            </p:cNvSpPr>
            <p:nvPr/>
          </p:nvSpPr>
          <p:spPr bwMode="auto">
            <a:xfrm>
              <a:off x="3059" y="2953"/>
              <a:ext cx="4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I</a:t>
              </a:r>
              <a:endParaRPr lang="en-US" sz="2000"/>
            </a:p>
          </p:txBody>
        </p:sp>
        <p:sp>
          <p:nvSpPr>
            <p:cNvPr id="12328" name="Rectangle 40"/>
            <p:cNvSpPr>
              <a:spLocks noChangeArrowheads="1"/>
            </p:cNvSpPr>
            <p:nvPr/>
          </p:nvSpPr>
          <p:spPr bwMode="auto">
            <a:xfrm>
              <a:off x="3546" y="2953"/>
              <a:ext cx="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J</a:t>
              </a:r>
              <a:endParaRPr lang="en-US" sz="2000"/>
            </a:p>
          </p:txBody>
        </p:sp>
        <p:sp>
          <p:nvSpPr>
            <p:cNvPr id="12329" name="Line 41"/>
            <p:cNvSpPr>
              <a:spLocks noChangeShapeType="1"/>
            </p:cNvSpPr>
            <p:nvPr/>
          </p:nvSpPr>
          <p:spPr bwMode="auto">
            <a:xfrm flipH="1">
              <a:off x="3180" y="2688"/>
              <a:ext cx="108" cy="188"/>
            </a:xfrm>
            <a:prstGeom prst="line">
              <a:avLst/>
            </a:prstGeom>
            <a:noFill/>
            <a:ln w="20638">
              <a:solidFill>
                <a:srgbClr val="3333CC"/>
              </a:solidFill>
              <a:round/>
              <a:headEnd/>
              <a:tailEnd/>
            </a:ln>
          </p:spPr>
          <p:txBody>
            <a:bodyPr/>
            <a:lstStyle/>
            <a:p>
              <a:endParaRPr lang="en-US"/>
            </a:p>
          </p:txBody>
        </p:sp>
        <p:sp>
          <p:nvSpPr>
            <p:cNvPr id="12330" name="Freeform 42"/>
            <p:cNvSpPr>
              <a:spLocks/>
            </p:cNvSpPr>
            <p:nvPr/>
          </p:nvSpPr>
          <p:spPr bwMode="auto">
            <a:xfrm>
              <a:off x="3147" y="2843"/>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2331" name="Rectangle 43"/>
            <p:cNvSpPr>
              <a:spLocks noChangeArrowheads="1"/>
            </p:cNvSpPr>
            <p:nvPr/>
          </p:nvSpPr>
          <p:spPr bwMode="auto">
            <a:xfrm>
              <a:off x="2034" y="2937"/>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US" sz="2000"/>
            </a:p>
          </p:txBody>
        </p:sp>
        <p:sp>
          <p:nvSpPr>
            <p:cNvPr id="12332" name="Freeform 44"/>
            <p:cNvSpPr>
              <a:spLocks/>
            </p:cNvSpPr>
            <p:nvPr/>
          </p:nvSpPr>
          <p:spPr bwMode="auto">
            <a:xfrm>
              <a:off x="1957" y="2918"/>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2333" name="Line 45"/>
            <p:cNvSpPr>
              <a:spLocks noChangeShapeType="1"/>
            </p:cNvSpPr>
            <p:nvPr/>
          </p:nvSpPr>
          <p:spPr bwMode="auto">
            <a:xfrm flipH="1">
              <a:off x="2148" y="2688"/>
              <a:ext cx="108" cy="188"/>
            </a:xfrm>
            <a:prstGeom prst="line">
              <a:avLst/>
            </a:prstGeom>
            <a:noFill/>
            <a:ln w="20638">
              <a:solidFill>
                <a:srgbClr val="3333CC"/>
              </a:solidFill>
              <a:round/>
              <a:headEnd/>
              <a:tailEnd/>
            </a:ln>
          </p:spPr>
          <p:txBody>
            <a:bodyPr/>
            <a:lstStyle/>
            <a:p>
              <a:endParaRPr lang="en-US"/>
            </a:p>
          </p:txBody>
        </p:sp>
        <p:sp>
          <p:nvSpPr>
            <p:cNvPr id="12334" name="Freeform 46"/>
            <p:cNvSpPr>
              <a:spLocks/>
            </p:cNvSpPr>
            <p:nvPr/>
          </p:nvSpPr>
          <p:spPr bwMode="auto">
            <a:xfrm>
              <a:off x="2115" y="2843"/>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grpSp>
      <p:sp>
        <p:nvSpPr>
          <p:cNvPr id="12335" name="Text Box 47"/>
          <p:cNvSpPr txBox="1">
            <a:spLocks noChangeArrowheads="1"/>
          </p:cNvSpPr>
          <p:nvPr/>
        </p:nvSpPr>
        <p:spPr bwMode="auto">
          <a:xfrm>
            <a:off x="4267200" y="2209800"/>
            <a:ext cx="4034118" cy="461665"/>
          </a:xfrm>
          <a:prstGeom prst="rect">
            <a:avLst/>
          </a:prstGeom>
          <a:noFill/>
          <a:ln w="9525">
            <a:noFill/>
            <a:miter lim="800000"/>
            <a:headEnd/>
            <a:tailEnd/>
          </a:ln>
          <a:effectLst/>
        </p:spPr>
        <p:txBody>
          <a:bodyPr wrap="none">
            <a:spAutoFit/>
          </a:bodyPr>
          <a:lstStyle/>
          <a:p>
            <a:pPr>
              <a:buFont typeface="Wingdings" pitchFamily="2" charset="2"/>
              <a:buChar char="Ø"/>
            </a:pPr>
            <a:r>
              <a:rPr lang="en-US" dirty="0">
                <a:latin typeface="Arial" pitchFamily="34" charset="0"/>
                <a:cs typeface="Arial" pitchFamily="34" charset="0"/>
              </a:rPr>
              <a:t>G is         descendent of A.</a:t>
            </a:r>
          </a:p>
        </p:txBody>
      </p:sp>
      <p:sp>
        <p:nvSpPr>
          <p:cNvPr id="12336" name="Text Box 48"/>
          <p:cNvSpPr txBox="1">
            <a:spLocks noChangeArrowheads="1"/>
          </p:cNvSpPr>
          <p:nvPr/>
        </p:nvSpPr>
        <p:spPr bwMode="auto">
          <a:xfrm>
            <a:off x="4945426" y="2209800"/>
            <a:ext cx="867545"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right</a:t>
            </a:r>
          </a:p>
        </p:txBody>
      </p:sp>
      <p:sp>
        <p:nvSpPr>
          <p:cNvPr id="12337" name="Text Box 49"/>
          <p:cNvSpPr txBox="1">
            <a:spLocks noChangeArrowheads="1"/>
          </p:cNvSpPr>
          <p:nvPr/>
        </p:nvSpPr>
        <p:spPr bwMode="auto">
          <a:xfrm>
            <a:off x="4278312" y="2667000"/>
            <a:ext cx="4000454" cy="461665"/>
          </a:xfrm>
          <a:prstGeom prst="rect">
            <a:avLst/>
          </a:prstGeom>
          <a:noFill/>
          <a:ln w="9525">
            <a:noFill/>
            <a:miter lim="800000"/>
            <a:headEnd/>
            <a:tailEnd/>
          </a:ln>
          <a:effectLst/>
        </p:spPr>
        <p:txBody>
          <a:bodyPr wrap="none">
            <a:spAutoFit/>
          </a:bodyPr>
          <a:lstStyle/>
          <a:p>
            <a:pPr>
              <a:buFont typeface="Wingdings" pitchFamily="2" charset="2"/>
              <a:buChar char="Ø"/>
            </a:pPr>
            <a:r>
              <a:rPr lang="en-US">
                <a:latin typeface="Arial" pitchFamily="34" charset="0"/>
                <a:cs typeface="Arial" pitchFamily="34" charset="0"/>
              </a:rPr>
              <a:t>E is         descendent of A.</a:t>
            </a:r>
          </a:p>
        </p:txBody>
      </p:sp>
      <p:sp>
        <p:nvSpPr>
          <p:cNvPr id="12338" name="Text Box 50"/>
          <p:cNvSpPr txBox="1">
            <a:spLocks noChangeArrowheads="1"/>
          </p:cNvSpPr>
          <p:nvPr/>
        </p:nvSpPr>
        <p:spPr bwMode="auto">
          <a:xfrm>
            <a:off x="4278312" y="3200400"/>
            <a:ext cx="4035079" cy="461665"/>
          </a:xfrm>
          <a:prstGeom prst="rect">
            <a:avLst/>
          </a:prstGeom>
          <a:noFill/>
          <a:ln w="9525">
            <a:noFill/>
            <a:miter lim="800000"/>
            <a:headEnd/>
            <a:tailEnd/>
          </a:ln>
          <a:effectLst/>
        </p:spPr>
        <p:txBody>
          <a:bodyPr wrap="none">
            <a:spAutoFit/>
          </a:bodyPr>
          <a:lstStyle/>
          <a:p>
            <a:pPr>
              <a:buFont typeface="Wingdings" pitchFamily="2" charset="2"/>
              <a:buChar char="Ø"/>
            </a:pPr>
            <a:r>
              <a:rPr lang="en-US">
                <a:latin typeface="Arial" pitchFamily="34" charset="0"/>
                <a:cs typeface="Arial" pitchFamily="34" charset="0"/>
              </a:rPr>
              <a:t>H is         descendent of B.</a:t>
            </a:r>
          </a:p>
        </p:txBody>
      </p:sp>
      <p:sp>
        <p:nvSpPr>
          <p:cNvPr id="12339" name="Text Box 51"/>
          <p:cNvSpPr txBox="1">
            <a:spLocks noChangeArrowheads="1"/>
          </p:cNvSpPr>
          <p:nvPr/>
        </p:nvSpPr>
        <p:spPr bwMode="auto">
          <a:xfrm>
            <a:off x="4278312" y="3733800"/>
            <a:ext cx="3914854" cy="461665"/>
          </a:xfrm>
          <a:prstGeom prst="rect">
            <a:avLst/>
          </a:prstGeom>
          <a:noFill/>
          <a:ln w="9525">
            <a:noFill/>
            <a:miter lim="800000"/>
            <a:headEnd/>
            <a:tailEnd/>
          </a:ln>
          <a:effectLst/>
        </p:spPr>
        <p:txBody>
          <a:bodyPr wrap="none">
            <a:spAutoFit/>
          </a:bodyPr>
          <a:lstStyle/>
          <a:p>
            <a:pPr>
              <a:buFont typeface="Wingdings" pitchFamily="2" charset="2"/>
              <a:buChar char="Ø"/>
            </a:pPr>
            <a:r>
              <a:rPr lang="en-US">
                <a:latin typeface="Arial" pitchFamily="34" charset="0"/>
                <a:cs typeface="Arial" pitchFamily="34" charset="0"/>
              </a:rPr>
              <a:t>I is         descendent of C.</a:t>
            </a:r>
          </a:p>
        </p:txBody>
      </p:sp>
      <p:sp>
        <p:nvSpPr>
          <p:cNvPr id="12340" name="Text Box 52"/>
          <p:cNvSpPr txBox="1">
            <a:spLocks noChangeArrowheads="1"/>
          </p:cNvSpPr>
          <p:nvPr/>
        </p:nvSpPr>
        <p:spPr bwMode="auto">
          <a:xfrm>
            <a:off x="5042264" y="2667000"/>
            <a:ext cx="646331"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left</a:t>
            </a:r>
          </a:p>
        </p:txBody>
      </p:sp>
      <p:sp>
        <p:nvSpPr>
          <p:cNvPr id="12341" name="Text Box 53"/>
          <p:cNvSpPr txBox="1">
            <a:spLocks noChangeArrowheads="1"/>
          </p:cNvSpPr>
          <p:nvPr/>
        </p:nvSpPr>
        <p:spPr bwMode="auto">
          <a:xfrm>
            <a:off x="4959714" y="3200400"/>
            <a:ext cx="867545"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right</a:t>
            </a:r>
          </a:p>
        </p:txBody>
      </p:sp>
      <p:sp>
        <p:nvSpPr>
          <p:cNvPr id="12342" name="Text Box 54"/>
          <p:cNvSpPr txBox="1">
            <a:spLocks noChangeArrowheads="1"/>
          </p:cNvSpPr>
          <p:nvPr/>
        </p:nvSpPr>
        <p:spPr bwMode="auto">
          <a:xfrm>
            <a:off x="4837476" y="3733800"/>
            <a:ext cx="867545"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right</a:t>
            </a:r>
          </a:p>
        </p:txBody>
      </p:sp>
      <p:sp>
        <p:nvSpPr>
          <p:cNvPr id="12343" name="Text Box 55"/>
          <p:cNvSpPr txBox="1">
            <a:spLocks noChangeArrowheads="1"/>
          </p:cNvSpPr>
          <p:nvPr/>
        </p:nvSpPr>
        <p:spPr bwMode="auto">
          <a:xfrm>
            <a:off x="4278312" y="4267200"/>
            <a:ext cx="4035079" cy="461665"/>
          </a:xfrm>
          <a:prstGeom prst="rect">
            <a:avLst/>
          </a:prstGeom>
          <a:noFill/>
          <a:ln w="9525">
            <a:noFill/>
            <a:miter lim="800000"/>
            <a:headEnd/>
            <a:tailEnd/>
          </a:ln>
          <a:effectLst/>
        </p:spPr>
        <p:txBody>
          <a:bodyPr wrap="none">
            <a:spAutoFit/>
          </a:bodyPr>
          <a:lstStyle/>
          <a:p>
            <a:pPr>
              <a:buFont typeface="Wingdings" pitchFamily="2" charset="2"/>
              <a:buChar char="Ø"/>
            </a:pPr>
            <a:r>
              <a:rPr lang="en-US" dirty="0">
                <a:latin typeface="Arial" pitchFamily="34" charset="0"/>
                <a:cs typeface="Arial" pitchFamily="34" charset="0"/>
              </a:rPr>
              <a:t>H is         descendent of E.</a:t>
            </a:r>
          </a:p>
        </p:txBody>
      </p:sp>
      <p:sp>
        <p:nvSpPr>
          <p:cNvPr id="12344" name="Text Box 56"/>
          <p:cNvSpPr txBox="1">
            <a:spLocks noChangeArrowheads="1"/>
          </p:cNvSpPr>
          <p:nvPr/>
        </p:nvSpPr>
        <p:spPr bwMode="auto">
          <a:xfrm>
            <a:off x="5042264" y="4267200"/>
            <a:ext cx="646331"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left</a:t>
            </a:r>
          </a:p>
        </p:txBody>
      </p:sp>
    </p:spTree>
    <p:extLst>
      <p:ext uri="{BB962C8B-B14F-4D97-AF65-F5344CB8AC3E}">
        <p14:creationId xmlns:p14="http://schemas.microsoft.com/office/powerpoint/2010/main" val="170345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36"/>
                                        </p:tgtEl>
                                        <p:attrNameLst>
                                          <p:attrName>style.visibility</p:attrName>
                                        </p:attrNameLst>
                                      </p:cBhvr>
                                      <p:to>
                                        <p:strVal val="visible"/>
                                      </p:to>
                                    </p:set>
                                    <p:animEffect transition="in" filter="blinds(horizontal)">
                                      <p:cBhvr>
                                        <p:cTn id="7" dur="500"/>
                                        <p:tgtEl>
                                          <p:spTgt spid="123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40"/>
                                        </p:tgtEl>
                                        <p:attrNameLst>
                                          <p:attrName>style.visibility</p:attrName>
                                        </p:attrNameLst>
                                      </p:cBhvr>
                                      <p:to>
                                        <p:strVal val="visible"/>
                                      </p:to>
                                    </p:set>
                                    <p:animEffect transition="in" filter="blinds(horizontal)">
                                      <p:cBhvr>
                                        <p:cTn id="12" dur="500"/>
                                        <p:tgtEl>
                                          <p:spTgt spid="123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41"/>
                                        </p:tgtEl>
                                        <p:attrNameLst>
                                          <p:attrName>style.visibility</p:attrName>
                                        </p:attrNameLst>
                                      </p:cBhvr>
                                      <p:to>
                                        <p:strVal val="visible"/>
                                      </p:to>
                                    </p:set>
                                    <p:animEffect transition="in" filter="blinds(horizontal)">
                                      <p:cBhvr>
                                        <p:cTn id="17" dur="500"/>
                                        <p:tgtEl>
                                          <p:spTgt spid="123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42"/>
                                        </p:tgtEl>
                                        <p:attrNameLst>
                                          <p:attrName>style.visibility</p:attrName>
                                        </p:attrNameLst>
                                      </p:cBhvr>
                                      <p:to>
                                        <p:strVal val="visible"/>
                                      </p:to>
                                    </p:set>
                                    <p:animEffect transition="in" filter="blinds(horizontal)">
                                      <p:cBhvr>
                                        <p:cTn id="22" dur="500"/>
                                        <p:tgtEl>
                                          <p:spTgt spid="12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344"/>
                                        </p:tgtEl>
                                        <p:attrNameLst>
                                          <p:attrName>style.visibility</p:attrName>
                                        </p:attrNameLst>
                                      </p:cBhvr>
                                      <p:to>
                                        <p:strVal val="visible"/>
                                      </p:to>
                                    </p:set>
                                    <p:animEffect transition="in" filter="blinds(horizontal)">
                                      <p:cBhvr>
                                        <p:cTn id="27" dur="500"/>
                                        <p:tgtEl>
                                          <p:spTgt spid="1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6" grpId="0"/>
      <p:bldP spid="12340" grpId="0"/>
      <p:bldP spid="12341" grpId="0"/>
      <p:bldP spid="12342" grpId="0"/>
      <p:bldP spid="123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familiarization with notation</a:t>
            </a:r>
          </a:p>
        </p:txBody>
      </p:sp>
      <p:sp>
        <p:nvSpPr>
          <p:cNvPr id="49" name="Slide Number Placeholder 48"/>
          <p:cNvSpPr>
            <a:spLocks noGrp="1"/>
          </p:cNvSpPr>
          <p:nvPr>
            <p:ph type="sldNum" sz="quarter" idx="12"/>
          </p:nvPr>
        </p:nvSpPr>
        <p:spPr/>
        <p:txBody>
          <a:bodyPr/>
          <a:lstStyle/>
          <a:p>
            <a:fld id="{389627BB-9D3D-455B-9BF0-C5F986BEB794}" type="slidenum">
              <a:rPr lang="en-US" smtClean="0"/>
              <a:pPr/>
              <a:t>22</a:t>
            </a:fld>
            <a:endParaRPr lang="en-US"/>
          </a:p>
        </p:txBody>
      </p:sp>
      <p:grpSp>
        <p:nvGrpSpPr>
          <p:cNvPr id="3" name="Group 4"/>
          <p:cNvGrpSpPr>
            <a:grpSpLocks/>
          </p:cNvGrpSpPr>
          <p:nvPr/>
        </p:nvGrpSpPr>
        <p:grpSpPr bwMode="auto">
          <a:xfrm>
            <a:off x="2286000" y="1752600"/>
            <a:ext cx="4876800" cy="3429000"/>
            <a:chOff x="2256" y="1152"/>
            <a:chExt cx="3072" cy="2160"/>
          </a:xfrm>
        </p:grpSpPr>
        <p:sp>
          <p:nvSpPr>
            <p:cNvPr id="44" name="Oval 7"/>
            <p:cNvSpPr>
              <a:spLocks noChangeArrowheads="1"/>
            </p:cNvSpPr>
            <p:nvPr/>
          </p:nvSpPr>
          <p:spPr bwMode="auto">
            <a:xfrm>
              <a:off x="3216" y="1152"/>
              <a:ext cx="384" cy="384"/>
            </a:xfrm>
            <a:prstGeom prst="ellipse">
              <a:avLst/>
            </a:prstGeom>
            <a:solidFill>
              <a:schemeClr val="accent3">
                <a:lumMod val="40000"/>
                <a:lumOff val="60000"/>
              </a:schemeClr>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5" name="Line 8"/>
            <p:cNvSpPr>
              <a:spLocks noChangeShapeType="1"/>
            </p:cNvSpPr>
            <p:nvPr/>
          </p:nvSpPr>
          <p:spPr bwMode="auto">
            <a:xfrm flipH="1">
              <a:off x="2736" y="1440"/>
              <a:ext cx="528" cy="288"/>
            </a:xfrm>
            <a:prstGeom prst="line">
              <a:avLst/>
            </a:prstGeom>
            <a:noFill/>
            <a:ln w="9525">
              <a:solidFill>
                <a:schemeClr val="tx1"/>
              </a:solidFill>
              <a:round/>
              <a:headEnd/>
              <a:tailEnd/>
            </a:ln>
          </p:spPr>
          <p:txBody>
            <a:bodyPr wrap="none" anchor="ctr"/>
            <a:lstStyle/>
            <a:p>
              <a:endParaRPr lang="en-US"/>
            </a:p>
          </p:txBody>
        </p:sp>
        <p:sp>
          <p:nvSpPr>
            <p:cNvPr id="6" name="Line 9"/>
            <p:cNvSpPr>
              <a:spLocks noChangeShapeType="1"/>
            </p:cNvSpPr>
            <p:nvPr/>
          </p:nvSpPr>
          <p:spPr bwMode="auto">
            <a:xfrm>
              <a:off x="3600" y="1440"/>
              <a:ext cx="576" cy="336"/>
            </a:xfrm>
            <a:prstGeom prst="line">
              <a:avLst/>
            </a:prstGeom>
            <a:noFill/>
            <a:ln w="9525">
              <a:solidFill>
                <a:schemeClr val="tx1"/>
              </a:solidFill>
              <a:round/>
              <a:headEnd/>
              <a:tailEnd/>
            </a:ln>
          </p:spPr>
          <p:txBody>
            <a:bodyPr wrap="none" anchor="ctr"/>
            <a:lstStyle/>
            <a:p>
              <a:endParaRPr lang="en-US"/>
            </a:p>
          </p:txBody>
        </p:sp>
        <p:sp>
          <p:nvSpPr>
            <p:cNvPr id="7" name="Line 10"/>
            <p:cNvSpPr>
              <a:spLocks noChangeShapeType="1"/>
            </p:cNvSpPr>
            <p:nvPr/>
          </p:nvSpPr>
          <p:spPr bwMode="auto">
            <a:xfrm>
              <a:off x="2688" y="2016"/>
              <a:ext cx="288" cy="288"/>
            </a:xfrm>
            <a:prstGeom prst="line">
              <a:avLst/>
            </a:prstGeom>
            <a:noFill/>
            <a:ln w="9525">
              <a:solidFill>
                <a:schemeClr val="tx1"/>
              </a:solidFill>
              <a:round/>
              <a:headEnd/>
              <a:tailEnd/>
            </a:ln>
          </p:spPr>
          <p:txBody>
            <a:bodyPr wrap="none" anchor="ctr"/>
            <a:lstStyle/>
            <a:p>
              <a:endParaRPr lang="en-US"/>
            </a:p>
          </p:txBody>
        </p:sp>
        <p:sp>
          <p:nvSpPr>
            <p:cNvPr id="8" name="Line 11"/>
            <p:cNvSpPr>
              <a:spLocks noChangeShapeType="1"/>
            </p:cNvSpPr>
            <p:nvPr/>
          </p:nvSpPr>
          <p:spPr bwMode="auto">
            <a:xfrm flipH="1">
              <a:off x="3936" y="2016"/>
              <a:ext cx="288" cy="288"/>
            </a:xfrm>
            <a:prstGeom prst="line">
              <a:avLst/>
            </a:prstGeom>
            <a:noFill/>
            <a:ln w="9525">
              <a:solidFill>
                <a:schemeClr val="tx1"/>
              </a:solidFill>
              <a:round/>
              <a:headEnd/>
              <a:tailEnd/>
            </a:ln>
          </p:spPr>
          <p:txBody>
            <a:bodyPr wrap="none" anchor="ctr"/>
            <a:lstStyle/>
            <a:p>
              <a:endParaRPr lang="en-US"/>
            </a:p>
          </p:txBody>
        </p:sp>
        <p:sp>
          <p:nvSpPr>
            <p:cNvPr id="9" name="Line 12"/>
            <p:cNvSpPr>
              <a:spLocks noChangeShapeType="1"/>
            </p:cNvSpPr>
            <p:nvPr/>
          </p:nvSpPr>
          <p:spPr bwMode="auto">
            <a:xfrm flipH="1">
              <a:off x="3504" y="2640"/>
              <a:ext cx="240" cy="336"/>
            </a:xfrm>
            <a:prstGeom prst="line">
              <a:avLst/>
            </a:prstGeom>
            <a:noFill/>
            <a:ln w="9525">
              <a:solidFill>
                <a:schemeClr val="tx1"/>
              </a:solidFill>
              <a:round/>
              <a:headEnd/>
              <a:tailEnd/>
            </a:ln>
          </p:spPr>
          <p:txBody>
            <a:bodyPr wrap="none" anchor="ctr"/>
            <a:lstStyle/>
            <a:p>
              <a:endParaRPr lang="en-US"/>
            </a:p>
          </p:txBody>
        </p:sp>
        <p:sp>
          <p:nvSpPr>
            <p:cNvPr id="10" name="Line 13"/>
            <p:cNvSpPr>
              <a:spLocks noChangeShapeType="1"/>
            </p:cNvSpPr>
            <p:nvPr/>
          </p:nvSpPr>
          <p:spPr bwMode="auto">
            <a:xfrm flipH="1">
              <a:off x="4464" y="2544"/>
              <a:ext cx="192" cy="384"/>
            </a:xfrm>
            <a:prstGeom prst="line">
              <a:avLst/>
            </a:prstGeom>
            <a:noFill/>
            <a:ln w="9525">
              <a:solidFill>
                <a:schemeClr val="tx1"/>
              </a:solidFill>
              <a:round/>
              <a:headEnd/>
              <a:tailEnd/>
            </a:ln>
          </p:spPr>
          <p:txBody>
            <a:bodyPr wrap="none" anchor="ctr"/>
            <a:lstStyle/>
            <a:p>
              <a:endParaRPr lang="en-US"/>
            </a:p>
          </p:txBody>
        </p:sp>
        <p:sp>
          <p:nvSpPr>
            <p:cNvPr id="11" name="Line 14"/>
            <p:cNvSpPr>
              <a:spLocks noChangeShapeType="1"/>
            </p:cNvSpPr>
            <p:nvPr/>
          </p:nvSpPr>
          <p:spPr bwMode="auto">
            <a:xfrm>
              <a:off x="4848" y="2544"/>
              <a:ext cx="240" cy="384"/>
            </a:xfrm>
            <a:prstGeom prst="line">
              <a:avLst/>
            </a:prstGeom>
            <a:noFill/>
            <a:ln w="9525">
              <a:solidFill>
                <a:schemeClr val="tx1"/>
              </a:solidFill>
              <a:round/>
              <a:headEnd/>
              <a:tailEnd/>
            </a:ln>
          </p:spPr>
          <p:txBody>
            <a:bodyPr wrap="none" anchor="ctr"/>
            <a:lstStyle/>
            <a:p>
              <a:endParaRPr lang="en-US"/>
            </a:p>
          </p:txBody>
        </p:sp>
        <p:grpSp>
          <p:nvGrpSpPr>
            <p:cNvPr id="12" name="Group 15"/>
            <p:cNvGrpSpPr>
              <a:grpSpLocks/>
            </p:cNvGrpSpPr>
            <p:nvPr/>
          </p:nvGrpSpPr>
          <p:grpSpPr bwMode="auto">
            <a:xfrm>
              <a:off x="3216" y="1152"/>
              <a:ext cx="384" cy="384"/>
              <a:chOff x="3216" y="1152"/>
              <a:chExt cx="384" cy="384"/>
            </a:xfrm>
          </p:grpSpPr>
          <p:sp>
            <p:nvSpPr>
              <p:cNvPr id="41" name="Oval 16"/>
              <p:cNvSpPr>
                <a:spLocks noChangeArrowheads="1"/>
              </p:cNvSpPr>
              <p:nvPr/>
            </p:nvSpPr>
            <p:spPr bwMode="auto">
              <a:xfrm>
                <a:off x="3216" y="1152"/>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42" name="Text Box 17"/>
              <p:cNvSpPr txBox="1">
                <a:spLocks noChangeArrowheads="1"/>
              </p:cNvSpPr>
              <p:nvPr/>
            </p:nvSpPr>
            <p:spPr bwMode="auto">
              <a:xfrm>
                <a:off x="3264" y="1200"/>
                <a:ext cx="255"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grpSp>
        <p:grpSp>
          <p:nvGrpSpPr>
            <p:cNvPr id="13" name="Group 18"/>
            <p:cNvGrpSpPr>
              <a:grpSpLocks/>
            </p:cNvGrpSpPr>
            <p:nvPr/>
          </p:nvGrpSpPr>
          <p:grpSpPr bwMode="auto">
            <a:xfrm>
              <a:off x="2400" y="1680"/>
              <a:ext cx="384" cy="384"/>
              <a:chOff x="2400" y="1680"/>
              <a:chExt cx="384" cy="384"/>
            </a:xfrm>
          </p:grpSpPr>
          <p:sp>
            <p:nvSpPr>
              <p:cNvPr id="39" name="Oval 19"/>
              <p:cNvSpPr>
                <a:spLocks noChangeArrowheads="1"/>
              </p:cNvSpPr>
              <p:nvPr/>
            </p:nvSpPr>
            <p:spPr bwMode="auto">
              <a:xfrm>
                <a:off x="2400" y="1680"/>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40" name="Text Box 20"/>
              <p:cNvSpPr txBox="1">
                <a:spLocks noChangeArrowheads="1"/>
              </p:cNvSpPr>
              <p:nvPr/>
            </p:nvSpPr>
            <p:spPr bwMode="auto">
              <a:xfrm>
                <a:off x="2448" y="1728"/>
                <a:ext cx="244"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grpSp>
        <p:grpSp>
          <p:nvGrpSpPr>
            <p:cNvPr id="14" name="Group 21"/>
            <p:cNvGrpSpPr>
              <a:grpSpLocks/>
            </p:cNvGrpSpPr>
            <p:nvPr/>
          </p:nvGrpSpPr>
          <p:grpSpPr bwMode="auto">
            <a:xfrm>
              <a:off x="4128" y="1680"/>
              <a:ext cx="384" cy="384"/>
              <a:chOff x="4128" y="1680"/>
              <a:chExt cx="384" cy="384"/>
            </a:xfrm>
          </p:grpSpPr>
          <p:sp>
            <p:nvSpPr>
              <p:cNvPr id="37" name="Oval 22"/>
              <p:cNvSpPr>
                <a:spLocks noChangeArrowheads="1"/>
              </p:cNvSpPr>
              <p:nvPr/>
            </p:nvSpPr>
            <p:spPr bwMode="auto">
              <a:xfrm>
                <a:off x="4128" y="1680"/>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8" name="Text Box 23"/>
              <p:cNvSpPr txBox="1">
                <a:spLocks noChangeArrowheads="1"/>
              </p:cNvSpPr>
              <p:nvPr/>
            </p:nvSpPr>
            <p:spPr bwMode="auto">
              <a:xfrm>
                <a:off x="4176" y="1728"/>
                <a:ext cx="244"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grpSp>
        <p:grpSp>
          <p:nvGrpSpPr>
            <p:cNvPr id="15" name="Group 24"/>
            <p:cNvGrpSpPr>
              <a:grpSpLocks/>
            </p:cNvGrpSpPr>
            <p:nvPr/>
          </p:nvGrpSpPr>
          <p:grpSpPr bwMode="auto">
            <a:xfrm>
              <a:off x="2832" y="2256"/>
              <a:ext cx="384" cy="384"/>
              <a:chOff x="2832" y="2256"/>
              <a:chExt cx="384" cy="384"/>
            </a:xfrm>
          </p:grpSpPr>
          <p:sp>
            <p:nvSpPr>
              <p:cNvPr id="35" name="Oval 25"/>
              <p:cNvSpPr>
                <a:spLocks noChangeArrowheads="1"/>
              </p:cNvSpPr>
              <p:nvPr/>
            </p:nvSpPr>
            <p:spPr bwMode="auto">
              <a:xfrm>
                <a:off x="2832" y="2256"/>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 name="Text Box 26"/>
              <p:cNvSpPr txBox="1">
                <a:spLocks noChangeArrowheads="1"/>
              </p:cNvSpPr>
              <p:nvPr/>
            </p:nvSpPr>
            <p:spPr bwMode="auto">
              <a:xfrm>
                <a:off x="2880" y="2304"/>
                <a:ext cx="255"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grpSp>
        <p:grpSp>
          <p:nvGrpSpPr>
            <p:cNvPr id="16" name="Group 27"/>
            <p:cNvGrpSpPr>
              <a:grpSpLocks/>
            </p:cNvGrpSpPr>
            <p:nvPr/>
          </p:nvGrpSpPr>
          <p:grpSpPr bwMode="auto">
            <a:xfrm>
              <a:off x="3648" y="2256"/>
              <a:ext cx="384" cy="384"/>
              <a:chOff x="3648" y="2256"/>
              <a:chExt cx="384" cy="384"/>
            </a:xfrm>
          </p:grpSpPr>
          <p:sp>
            <p:nvSpPr>
              <p:cNvPr id="33" name="Oval 28"/>
              <p:cNvSpPr>
                <a:spLocks noChangeArrowheads="1"/>
              </p:cNvSpPr>
              <p:nvPr/>
            </p:nvSpPr>
            <p:spPr bwMode="auto">
              <a:xfrm>
                <a:off x="3648" y="2256"/>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4" name="Text Box 29"/>
              <p:cNvSpPr txBox="1">
                <a:spLocks noChangeArrowheads="1"/>
              </p:cNvSpPr>
              <p:nvPr/>
            </p:nvSpPr>
            <p:spPr bwMode="auto">
              <a:xfrm>
                <a:off x="3696" y="2304"/>
                <a:ext cx="233"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grpSp>
        <p:sp>
          <p:nvSpPr>
            <p:cNvPr id="17" name="Line 30"/>
            <p:cNvSpPr>
              <a:spLocks noChangeShapeType="1"/>
            </p:cNvSpPr>
            <p:nvPr/>
          </p:nvSpPr>
          <p:spPr bwMode="auto">
            <a:xfrm>
              <a:off x="4464" y="2016"/>
              <a:ext cx="192" cy="240"/>
            </a:xfrm>
            <a:prstGeom prst="line">
              <a:avLst/>
            </a:prstGeom>
            <a:noFill/>
            <a:ln w="9525">
              <a:solidFill>
                <a:schemeClr val="tx1"/>
              </a:solidFill>
              <a:round/>
              <a:headEnd/>
              <a:tailEnd/>
            </a:ln>
          </p:spPr>
          <p:txBody>
            <a:bodyPr wrap="none" anchor="ctr"/>
            <a:lstStyle/>
            <a:p>
              <a:endParaRPr lang="en-US"/>
            </a:p>
          </p:txBody>
        </p:sp>
        <p:grpSp>
          <p:nvGrpSpPr>
            <p:cNvPr id="18" name="Group 31"/>
            <p:cNvGrpSpPr>
              <a:grpSpLocks/>
            </p:cNvGrpSpPr>
            <p:nvPr/>
          </p:nvGrpSpPr>
          <p:grpSpPr bwMode="auto">
            <a:xfrm>
              <a:off x="4560" y="2208"/>
              <a:ext cx="384" cy="384"/>
              <a:chOff x="4560" y="2208"/>
              <a:chExt cx="384" cy="384"/>
            </a:xfrm>
          </p:grpSpPr>
          <p:sp>
            <p:nvSpPr>
              <p:cNvPr id="31" name="Oval 32"/>
              <p:cNvSpPr>
                <a:spLocks noChangeArrowheads="1"/>
              </p:cNvSpPr>
              <p:nvPr/>
            </p:nvSpPr>
            <p:spPr bwMode="auto">
              <a:xfrm>
                <a:off x="4560" y="2208"/>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 name="Text Box 33"/>
              <p:cNvSpPr txBox="1">
                <a:spLocks noChangeArrowheads="1"/>
              </p:cNvSpPr>
              <p:nvPr/>
            </p:nvSpPr>
            <p:spPr bwMode="auto">
              <a:xfrm>
                <a:off x="4656" y="2256"/>
                <a:ext cx="223"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grpSp>
        <p:grpSp>
          <p:nvGrpSpPr>
            <p:cNvPr id="19" name="Group 34"/>
            <p:cNvGrpSpPr>
              <a:grpSpLocks/>
            </p:cNvGrpSpPr>
            <p:nvPr/>
          </p:nvGrpSpPr>
          <p:grpSpPr bwMode="auto">
            <a:xfrm>
              <a:off x="3216" y="2928"/>
              <a:ext cx="384" cy="384"/>
              <a:chOff x="3216" y="2928"/>
              <a:chExt cx="384" cy="384"/>
            </a:xfrm>
          </p:grpSpPr>
          <p:sp>
            <p:nvSpPr>
              <p:cNvPr id="29" name="Oval 35"/>
              <p:cNvSpPr>
                <a:spLocks noChangeArrowheads="1"/>
              </p:cNvSpPr>
              <p:nvPr/>
            </p:nvSpPr>
            <p:spPr bwMode="auto">
              <a:xfrm>
                <a:off x="3216" y="2928"/>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 name="Text Box 36"/>
              <p:cNvSpPr txBox="1">
                <a:spLocks noChangeArrowheads="1"/>
              </p:cNvSpPr>
              <p:nvPr/>
            </p:nvSpPr>
            <p:spPr bwMode="auto">
              <a:xfrm>
                <a:off x="3312" y="2976"/>
                <a:ext cx="255"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grpSp>
        <p:grpSp>
          <p:nvGrpSpPr>
            <p:cNvPr id="20" name="Group 37"/>
            <p:cNvGrpSpPr>
              <a:grpSpLocks/>
            </p:cNvGrpSpPr>
            <p:nvPr/>
          </p:nvGrpSpPr>
          <p:grpSpPr bwMode="auto">
            <a:xfrm>
              <a:off x="4176" y="2928"/>
              <a:ext cx="384" cy="384"/>
              <a:chOff x="4176" y="2928"/>
              <a:chExt cx="384" cy="384"/>
            </a:xfrm>
          </p:grpSpPr>
          <p:sp>
            <p:nvSpPr>
              <p:cNvPr id="27" name="Oval 38"/>
              <p:cNvSpPr>
                <a:spLocks noChangeArrowheads="1"/>
              </p:cNvSpPr>
              <p:nvPr/>
            </p:nvSpPr>
            <p:spPr bwMode="auto">
              <a:xfrm>
                <a:off x="4176" y="2928"/>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 name="Text Box 39"/>
              <p:cNvSpPr txBox="1">
                <a:spLocks noChangeArrowheads="1"/>
              </p:cNvSpPr>
              <p:nvPr/>
            </p:nvSpPr>
            <p:spPr bwMode="auto">
              <a:xfrm>
                <a:off x="4224" y="2976"/>
                <a:ext cx="255"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grpSp>
        <p:grpSp>
          <p:nvGrpSpPr>
            <p:cNvPr id="21" name="Group 40"/>
            <p:cNvGrpSpPr>
              <a:grpSpLocks/>
            </p:cNvGrpSpPr>
            <p:nvPr/>
          </p:nvGrpSpPr>
          <p:grpSpPr bwMode="auto">
            <a:xfrm>
              <a:off x="4944" y="2928"/>
              <a:ext cx="384" cy="384"/>
              <a:chOff x="4944" y="2928"/>
              <a:chExt cx="384" cy="384"/>
            </a:xfrm>
          </p:grpSpPr>
          <p:sp>
            <p:nvSpPr>
              <p:cNvPr id="25" name="Oval 41"/>
              <p:cNvSpPr>
                <a:spLocks noChangeArrowheads="1"/>
              </p:cNvSpPr>
              <p:nvPr/>
            </p:nvSpPr>
            <p:spPr bwMode="auto">
              <a:xfrm>
                <a:off x="4944" y="2928"/>
                <a:ext cx="384" cy="384"/>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 name="Text Box 42"/>
              <p:cNvSpPr txBox="1">
                <a:spLocks noChangeArrowheads="1"/>
              </p:cNvSpPr>
              <p:nvPr/>
            </p:nvSpPr>
            <p:spPr bwMode="auto">
              <a:xfrm>
                <a:off x="5040" y="2976"/>
                <a:ext cx="180" cy="288"/>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grpSp>
        <p:sp>
          <p:nvSpPr>
            <p:cNvPr id="23" name="Oval 44"/>
            <p:cNvSpPr>
              <a:spLocks noChangeArrowheads="1"/>
            </p:cNvSpPr>
            <p:nvPr/>
          </p:nvSpPr>
          <p:spPr bwMode="auto">
            <a:xfrm>
              <a:off x="2256" y="1488"/>
              <a:ext cx="1104" cy="1344"/>
            </a:xfrm>
            <a:prstGeom prst="ellipse">
              <a:avLst/>
            </a:prstGeom>
            <a:solidFill>
              <a:schemeClr val="accent1">
                <a:lumMod val="40000"/>
                <a:lumOff val="60000"/>
                <a:alpha val="50000"/>
              </a:schemeClr>
            </a:solidFill>
            <a:ln w="9525">
              <a:solidFill>
                <a:srgbClr val="FF0000"/>
              </a:solidFill>
              <a:round/>
              <a:headEnd/>
              <a:tailEnd/>
            </a:ln>
          </p:spPr>
          <p:txBody>
            <a:bodyPr wrap="none" anchor="ctr"/>
            <a:lstStyle/>
            <a:p>
              <a:endParaRPr lang="ar-SA" altLang="ko-KR">
                <a:cs typeface="휴먼매직체"/>
              </a:endParaRPr>
            </a:p>
          </p:txBody>
        </p:sp>
      </p:grpSp>
      <p:sp>
        <p:nvSpPr>
          <p:cNvPr id="45" name="Oval 47"/>
          <p:cNvSpPr>
            <a:spLocks noChangeArrowheads="1"/>
          </p:cNvSpPr>
          <p:nvPr/>
        </p:nvSpPr>
        <p:spPr bwMode="auto">
          <a:xfrm rot="8097743">
            <a:off x="3592165" y="2633690"/>
            <a:ext cx="4267200" cy="3246438"/>
          </a:xfrm>
          <a:prstGeom prst="ellipse">
            <a:avLst/>
          </a:prstGeom>
          <a:solidFill>
            <a:schemeClr val="accent1">
              <a:lumMod val="40000"/>
              <a:lumOff val="60000"/>
              <a:alpha val="49000"/>
            </a:schemeClr>
          </a:solidFill>
          <a:ln w="9525">
            <a:solidFill>
              <a:srgbClr val="FF0000"/>
            </a:solidFill>
            <a:round/>
            <a:headEnd/>
            <a:tailEnd/>
          </a:ln>
        </p:spPr>
        <p:txBody>
          <a:bodyPr wrap="none" anchor="ctr"/>
          <a:lstStyle/>
          <a:p>
            <a:endParaRPr lang="ar-SA" altLang="ko-KR">
              <a:cs typeface="휴먼매직체"/>
            </a:endParaRPr>
          </a:p>
        </p:txBody>
      </p:sp>
      <p:sp>
        <p:nvSpPr>
          <p:cNvPr id="46" name="TextBox 45"/>
          <p:cNvSpPr txBox="1"/>
          <p:nvPr/>
        </p:nvSpPr>
        <p:spPr>
          <a:xfrm>
            <a:off x="1105401" y="4419600"/>
            <a:ext cx="2475999" cy="461665"/>
          </a:xfrm>
          <a:prstGeom prst="rect">
            <a:avLst/>
          </a:prstGeom>
          <a:noFill/>
        </p:spPr>
        <p:txBody>
          <a:bodyPr wrap="none" rtlCol="0">
            <a:spAutoFit/>
          </a:bodyPr>
          <a:lstStyle/>
          <a:p>
            <a:r>
              <a:rPr lang="en-US" dirty="0">
                <a:latin typeface="Arial" pitchFamily="34" charset="0"/>
                <a:cs typeface="Arial" pitchFamily="34" charset="0"/>
              </a:rPr>
              <a:t>Left </a:t>
            </a:r>
            <a:r>
              <a:rPr lang="en-US" dirty="0" err="1">
                <a:latin typeface="Arial" pitchFamily="34" charset="0"/>
                <a:cs typeface="Arial" pitchFamily="34" charset="0"/>
              </a:rPr>
              <a:t>Subtree</a:t>
            </a:r>
            <a:r>
              <a:rPr lang="en-US" dirty="0">
                <a:latin typeface="Arial" pitchFamily="34" charset="0"/>
                <a:cs typeface="Arial" pitchFamily="34" charset="0"/>
              </a:rPr>
              <a:t> of A</a:t>
            </a:r>
          </a:p>
        </p:txBody>
      </p:sp>
      <p:sp>
        <p:nvSpPr>
          <p:cNvPr id="47" name="TextBox 46"/>
          <p:cNvSpPr txBox="1"/>
          <p:nvPr/>
        </p:nvSpPr>
        <p:spPr>
          <a:xfrm>
            <a:off x="5257800" y="6172200"/>
            <a:ext cx="2682786" cy="461665"/>
          </a:xfrm>
          <a:prstGeom prst="rect">
            <a:avLst/>
          </a:prstGeom>
          <a:noFill/>
        </p:spPr>
        <p:txBody>
          <a:bodyPr wrap="none" rtlCol="0">
            <a:spAutoFit/>
          </a:bodyPr>
          <a:lstStyle/>
          <a:p>
            <a:r>
              <a:rPr lang="en-US" dirty="0">
                <a:latin typeface="Arial" pitchFamily="34" charset="0"/>
                <a:cs typeface="Arial" pitchFamily="34" charset="0"/>
              </a:rPr>
              <a:t>Right </a:t>
            </a:r>
            <a:r>
              <a:rPr lang="en-US" dirty="0" err="1">
                <a:latin typeface="Arial" pitchFamily="34" charset="0"/>
                <a:cs typeface="Arial" pitchFamily="34" charset="0"/>
              </a:rPr>
              <a:t>Subtree</a:t>
            </a:r>
            <a:r>
              <a:rPr lang="en-US" dirty="0">
                <a:latin typeface="Arial" pitchFamily="34" charset="0"/>
                <a:cs typeface="Arial" pitchFamily="34" charset="0"/>
              </a:rPr>
              <a:t> of A</a:t>
            </a:r>
          </a:p>
        </p:txBody>
      </p:sp>
      <p:sp>
        <p:nvSpPr>
          <p:cNvPr id="48" name="TextBox 47"/>
          <p:cNvSpPr txBox="1"/>
          <p:nvPr/>
        </p:nvSpPr>
        <p:spPr>
          <a:xfrm>
            <a:off x="2974515" y="1752600"/>
            <a:ext cx="835485" cy="461665"/>
          </a:xfrm>
          <a:prstGeom prst="rect">
            <a:avLst/>
          </a:prstGeom>
          <a:noFill/>
        </p:spPr>
        <p:txBody>
          <a:bodyPr wrap="none" rtlCol="0">
            <a:spAutoFit/>
          </a:bodyPr>
          <a:lstStyle/>
          <a:p>
            <a:r>
              <a:rPr lang="en-US" dirty="0">
                <a:latin typeface="Arial" pitchFamily="34" charset="0"/>
                <a:cs typeface="Arial" pitchFamily="34" charset="0"/>
              </a:rPr>
              <a:t>Root</a:t>
            </a:r>
          </a:p>
        </p:txBody>
      </p:sp>
    </p:spTree>
    <p:extLst>
      <p:ext uri="{BB962C8B-B14F-4D97-AF65-F5344CB8AC3E}">
        <p14:creationId xmlns:p14="http://schemas.microsoft.com/office/powerpoint/2010/main" val="176450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Oval 3"/>
          <p:cNvSpPr>
            <a:spLocks noChangeArrowheads="1"/>
          </p:cNvSpPr>
          <p:nvPr/>
        </p:nvSpPr>
        <p:spPr bwMode="auto">
          <a:xfrm>
            <a:off x="3657600" y="1905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28" name="Oval 4"/>
          <p:cNvSpPr>
            <a:spLocks noChangeArrowheads="1"/>
          </p:cNvSpPr>
          <p:nvPr/>
        </p:nvSpPr>
        <p:spPr bwMode="auto">
          <a:xfrm>
            <a:off x="4343400" y="36576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29" name="Oval 5"/>
          <p:cNvSpPr>
            <a:spLocks noChangeArrowheads="1"/>
          </p:cNvSpPr>
          <p:nvPr/>
        </p:nvSpPr>
        <p:spPr bwMode="auto">
          <a:xfrm>
            <a:off x="5105400" y="2743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30" name="Oval 6"/>
          <p:cNvSpPr>
            <a:spLocks noChangeArrowheads="1"/>
          </p:cNvSpPr>
          <p:nvPr/>
        </p:nvSpPr>
        <p:spPr bwMode="auto">
          <a:xfrm>
            <a:off x="3657600" y="4724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31" name="Oval 7"/>
          <p:cNvSpPr>
            <a:spLocks noChangeArrowheads="1"/>
          </p:cNvSpPr>
          <p:nvPr/>
        </p:nvSpPr>
        <p:spPr bwMode="auto">
          <a:xfrm>
            <a:off x="6400800" y="4724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32" name="Oval 8"/>
          <p:cNvSpPr>
            <a:spLocks noChangeArrowheads="1"/>
          </p:cNvSpPr>
          <p:nvPr/>
        </p:nvSpPr>
        <p:spPr bwMode="auto">
          <a:xfrm>
            <a:off x="5181600" y="4724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33" name="Oval 9"/>
          <p:cNvSpPr>
            <a:spLocks noChangeArrowheads="1"/>
          </p:cNvSpPr>
          <p:nvPr/>
        </p:nvSpPr>
        <p:spPr bwMode="auto">
          <a:xfrm>
            <a:off x="2362200" y="2743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34" name="Oval 10"/>
          <p:cNvSpPr>
            <a:spLocks noChangeArrowheads="1"/>
          </p:cNvSpPr>
          <p:nvPr/>
        </p:nvSpPr>
        <p:spPr bwMode="auto">
          <a:xfrm>
            <a:off x="3048000" y="36576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6635" name="Oval 11"/>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87084" name="Line 12"/>
          <p:cNvSpPr>
            <a:spLocks noChangeShapeType="1"/>
          </p:cNvSpPr>
          <p:nvPr/>
        </p:nvSpPr>
        <p:spPr bwMode="auto">
          <a:xfrm flipH="1">
            <a:off x="2895600" y="2362200"/>
            <a:ext cx="838200" cy="457200"/>
          </a:xfrm>
          <a:prstGeom prst="line">
            <a:avLst/>
          </a:prstGeom>
          <a:noFill/>
          <a:ln w="57150">
            <a:solidFill>
              <a:srgbClr val="FF3300"/>
            </a:solidFill>
            <a:round/>
            <a:headEnd/>
            <a:tailEnd/>
          </a:ln>
        </p:spPr>
        <p:txBody>
          <a:bodyPr wrap="none" anchor="ctr"/>
          <a:lstStyle/>
          <a:p>
            <a:endParaRPr lang="en-US"/>
          </a:p>
        </p:txBody>
      </p:sp>
      <p:sp>
        <p:nvSpPr>
          <p:cNvPr id="387085" name="Line 13"/>
          <p:cNvSpPr>
            <a:spLocks noChangeShapeType="1"/>
          </p:cNvSpPr>
          <p:nvPr/>
        </p:nvSpPr>
        <p:spPr bwMode="auto">
          <a:xfrm>
            <a:off x="4267200" y="2362200"/>
            <a:ext cx="914400" cy="533400"/>
          </a:xfrm>
          <a:prstGeom prst="line">
            <a:avLst/>
          </a:prstGeom>
          <a:noFill/>
          <a:ln w="9525">
            <a:solidFill>
              <a:schemeClr val="tx1"/>
            </a:solidFill>
            <a:round/>
            <a:headEnd/>
            <a:tailEnd/>
          </a:ln>
        </p:spPr>
        <p:txBody>
          <a:bodyPr wrap="none" anchor="ctr"/>
          <a:lstStyle/>
          <a:p>
            <a:endParaRPr lang="en-US"/>
          </a:p>
        </p:txBody>
      </p:sp>
      <p:sp>
        <p:nvSpPr>
          <p:cNvPr id="387086" name="Line 14"/>
          <p:cNvSpPr>
            <a:spLocks noChangeShapeType="1"/>
          </p:cNvSpPr>
          <p:nvPr/>
        </p:nvSpPr>
        <p:spPr bwMode="auto">
          <a:xfrm>
            <a:off x="2819400" y="3276600"/>
            <a:ext cx="457200" cy="457200"/>
          </a:xfrm>
          <a:prstGeom prst="line">
            <a:avLst/>
          </a:prstGeom>
          <a:noFill/>
          <a:ln w="9525">
            <a:solidFill>
              <a:schemeClr val="tx1"/>
            </a:solidFill>
            <a:round/>
            <a:headEnd/>
            <a:tailEnd/>
          </a:ln>
        </p:spPr>
        <p:txBody>
          <a:bodyPr wrap="none" anchor="ctr"/>
          <a:lstStyle/>
          <a:p>
            <a:endParaRPr lang="en-US"/>
          </a:p>
        </p:txBody>
      </p:sp>
      <p:sp>
        <p:nvSpPr>
          <p:cNvPr id="387087" name="Line 15"/>
          <p:cNvSpPr>
            <a:spLocks noChangeShapeType="1"/>
          </p:cNvSpPr>
          <p:nvPr/>
        </p:nvSpPr>
        <p:spPr bwMode="auto">
          <a:xfrm flipH="1">
            <a:off x="4800600" y="3276600"/>
            <a:ext cx="457200" cy="457200"/>
          </a:xfrm>
          <a:prstGeom prst="line">
            <a:avLst/>
          </a:prstGeom>
          <a:noFill/>
          <a:ln w="9525">
            <a:solidFill>
              <a:schemeClr val="tx1"/>
            </a:solidFill>
            <a:round/>
            <a:headEnd/>
            <a:tailEnd/>
          </a:ln>
        </p:spPr>
        <p:txBody>
          <a:bodyPr wrap="none" anchor="ctr"/>
          <a:lstStyle/>
          <a:p>
            <a:endParaRPr lang="en-US"/>
          </a:p>
        </p:txBody>
      </p:sp>
      <p:sp>
        <p:nvSpPr>
          <p:cNvPr id="387088" name="Line 16"/>
          <p:cNvSpPr>
            <a:spLocks noChangeShapeType="1"/>
          </p:cNvSpPr>
          <p:nvPr/>
        </p:nvSpPr>
        <p:spPr bwMode="auto">
          <a:xfrm>
            <a:off x="5638800" y="3276600"/>
            <a:ext cx="304800" cy="381000"/>
          </a:xfrm>
          <a:prstGeom prst="line">
            <a:avLst/>
          </a:prstGeom>
          <a:noFill/>
          <a:ln w="9525">
            <a:solidFill>
              <a:schemeClr val="tx1"/>
            </a:solidFill>
            <a:round/>
            <a:headEnd/>
            <a:tailEnd/>
          </a:ln>
        </p:spPr>
        <p:txBody>
          <a:bodyPr wrap="none" anchor="ctr"/>
          <a:lstStyle/>
          <a:p>
            <a:endParaRPr lang="en-US"/>
          </a:p>
        </p:txBody>
      </p:sp>
      <p:sp>
        <p:nvSpPr>
          <p:cNvPr id="387089" name="Line 17"/>
          <p:cNvSpPr>
            <a:spLocks noChangeShapeType="1"/>
          </p:cNvSpPr>
          <p:nvPr/>
        </p:nvSpPr>
        <p:spPr bwMode="auto">
          <a:xfrm flipH="1">
            <a:off x="4114800" y="4267200"/>
            <a:ext cx="381000" cy="533400"/>
          </a:xfrm>
          <a:prstGeom prst="line">
            <a:avLst/>
          </a:prstGeom>
          <a:noFill/>
          <a:ln w="9525">
            <a:solidFill>
              <a:schemeClr val="tx1"/>
            </a:solidFill>
            <a:round/>
            <a:headEnd/>
            <a:tailEnd/>
          </a:ln>
        </p:spPr>
        <p:txBody>
          <a:bodyPr wrap="none" anchor="ctr"/>
          <a:lstStyle/>
          <a:p>
            <a:endParaRPr lang="en-US"/>
          </a:p>
        </p:txBody>
      </p:sp>
      <p:sp>
        <p:nvSpPr>
          <p:cNvPr id="387090" name="Line 18"/>
          <p:cNvSpPr>
            <a:spLocks noChangeShapeType="1"/>
          </p:cNvSpPr>
          <p:nvPr/>
        </p:nvSpPr>
        <p:spPr bwMode="auto">
          <a:xfrm flipH="1">
            <a:off x="5638800" y="4114800"/>
            <a:ext cx="304800" cy="609600"/>
          </a:xfrm>
          <a:prstGeom prst="line">
            <a:avLst/>
          </a:prstGeom>
          <a:noFill/>
          <a:ln w="9525">
            <a:solidFill>
              <a:schemeClr val="tx1"/>
            </a:solidFill>
            <a:round/>
            <a:headEnd/>
            <a:tailEnd/>
          </a:ln>
        </p:spPr>
        <p:txBody>
          <a:bodyPr wrap="none" anchor="ctr"/>
          <a:lstStyle/>
          <a:p>
            <a:endParaRPr lang="en-US"/>
          </a:p>
        </p:txBody>
      </p:sp>
      <p:sp>
        <p:nvSpPr>
          <p:cNvPr id="387091" name="Line 19"/>
          <p:cNvSpPr>
            <a:spLocks noChangeShapeType="1"/>
          </p:cNvSpPr>
          <p:nvPr/>
        </p:nvSpPr>
        <p:spPr bwMode="auto">
          <a:xfrm>
            <a:off x="6248400" y="4114800"/>
            <a:ext cx="381000" cy="609600"/>
          </a:xfrm>
          <a:prstGeom prst="line">
            <a:avLst/>
          </a:prstGeom>
          <a:noFill/>
          <a:ln w="9525">
            <a:solidFill>
              <a:schemeClr val="tx1"/>
            </a:solidFill>
            <a:round/>
            <a:headEnd/>
            <a:tailEnd/>
          </a:ln>
        </p:spPr>
        <p:txBody>
          <a:bodyPr wrap="none" anchor="ctr"/>
          <a:lstStyle/>
          <a:p>
            <a:endParaRPr lang="en-US"/>
          </a:p>
        </p:txBody>
      </p:sp>
      <p:sp>
        <p:nvSpPr>
          <p:cNvPr id="26644" name="Text Box 20"/>
          <p:cNvSpPr txBox="1">
            <a:spLocks noChangeArrowheads="1"/>
          </p:cNvSpPr>
          <p:nvPr/>
        </p:nvSpPr>
        <p:spPr bwMode="auto">
          <a:xfrm>
            <a:off x="3733800" y="19812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26645" name="Text Box 21"/>
          <p:cNvSpPr txBox="1">
            <a:spLocks noChangeArrowheads="1"/>
          </p:cNvSpPr>
          <p:nvPr/>
        </p:nvSpPr>
        <p:spPr bwMode="auto">
          <a:xfrm>
            <a:off x="2438400" y="28194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26646" name="Text Box 22"/>
          <p:cNvSpPr txBox="1">
            <a:spLocks noChangeArrowheads="1"/>
          </p:cNvSpPr>
          <p:nvPr/>
        </p:nvSpPr>
        <p:spPr bwMode="auto">
          <a:xfrm>
            <a:off x="5181600" y="28194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sp>
        <p:nvSpPr>
          <p:cNvPr id="26647" name="Text Box 23"/>
          <p:cNvSpPr txBox="1">
            <a:spLocks noChangeArrowheads="1"/>
          </p:cNvSpPr>
          <p:nvPr/>
        </p:nvSpPr>
        <p:spPr bwMode="auto">
          <a:xfrm>
            <a:off x="3124200" y="37338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26648" name="Text Box 24"/>
          <p:cNvSpPr txBox="1">
            <a:spLocks noChangeArrowheads="1"/>
          </p:cNvSpPr>
          <p:nvPr/>
        </p:nvSpPr>
        <p:spPr bwMode="auto">
          <a:xfrm>
            <a:off x="4419600" y="37338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26649" name="Text Box 25"/>
          <p:cNvSpPr txBox="1">
            <a:spLocks noChangeArrowheads="1"/>
          </p:cNvSpPr>
          <p:nvPr/>
        </p:nvSpPr>
        <p:spPr bwMode="auto">
          <a:xfrm>
            <a:off x="5943600" y="36576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26650" name="Text Box 26"/>
          <p:cNvSpPr txBox="1">
            <a:spLocks noChangeArrowheads="1"/>
          </p:cNvSpPr>
          <p:nvPr/>
        </p:nvSpPr>
        <p:spPr bwMode="auto">
          <a:xfrm>
            <a:off x="3810000" y="4800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26651" name="Text Box 27"/>
          <p:cNvSpPr txBox="1">
            <a:spLocks noChangeArrowheads="1"/>
          </p:cNvSpPr>
          <p:nvPr/>
        </p:nvSpPr>
        <p:spPr bwMode="auto">
          <a:xfrm>
            <a:off x="5257800" y="4800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26652" name="Text Box 28"/>
          <p:cNvSpPr txBox="1">
            <a:spLocks noChangeArrowheads="1"/>
          </p:cNvSpPr>
          <p:nvPr/>
        </p:nvSpPr>
        <p:spPr bwMode="auto">
          <a:xfrm>
            <a:off x="6553200" y="48006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87101" name="Text Box 29"/>
          <p:cNvSpPr txBox="1">
            <a:spLocks noChangeArrowheads="1"/>
          </p:cNvSpPr>
          <p:nvPr/>
        </p:nvSpPr>
        <p:spPr bwMode="auto">
          <a:xfrm>
            <a:off x="1295400" y="2209800"/>
            <a:ext cx="1366080" cy="461665"/>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algn="l" rtl="0">
              <a:defRPr/>
            </a:pPr>
            <a:r>
              <a:rPr lang="en-US" altLang="ko-KR" dirty="0">
                <a:effectLst>
                  <a:outerShdw blurRad="38100" dist="38100" dir="2700000" algn="tl">
                    <a:srgbClr val="C0C0C0"/>
                  </a:outerShdw>
                </a:effectLst>
                <a:ea typeface="굴림" pitchFamily="50" charset="-127"/>
              </a:rPr>
              <a:t>An Edge</a:t>
            </a:r>
          </a:p>
        </p:txBody>
      </p:sp>
      <p:sp>
        <p:nvSpPr>
          <p:cNvPr id="31" name="Title 1"/>
          <p:cNvSpPr txBox="1">
            <a:spLocks/>
          </p:cNvSpPr>
          <p:nvPr/>
        </p:nvSpPr>
        <p:spPr>
          <a:xfrm>
            <a:off x="381000" y="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32" name="Slide Number Placeholder 31"/>
          <p:cNvSpPr>
            <a:spLocks noGrp="1"/>
          </p:cNvSpPr>
          <p:nvPr>
            <p:ph type="sldNum" sz="quarter" idx="12"/>
          </p:nvPr>
        </p:nvSpPr>
        <p:spPr/>
        <p:txBody>
          <a:bodyPr/>
          <a:lstStyle/>
          <a:p>
            <a:fld id="{389627BB-9D3D-455B-9BF0-C5F986BEB794}" type="slidenum">
              <a:rPr lang="en-US" smtClean="0"/>
              <a:pPr/>
              <a:t>23</a:t>
            </a:fld>
            <a:endParaRPr lang="en-US"/>
          </a:p>
        </p:txBody>
      </p:sp>
    </p:spTree>
    <p:extLst>
      <p:ext uri="{BB962C8B-B14F-4D97-AF65-F5344CB8AC3E}">
        <p14:creationId xmlns:p14="http://schemas.microsoft.com/office/powerpoint/2010/main" val="204547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387086"/>
                                        </p:tgtEl>
                                        <p:attrNameLst>
                                          <p:attrName>stroke.color</p:attrName>
                                        </p:attrNameLst>
                                      </p:cBhvr>
                                      <p:to>
                                        <a:schemeClr val="hlink"/>
                                      </p:to>
                                    </p:animClr>
                                    <p:set>
                                      <p:cBhvr>
                                        <p:cTn id="7" dur="2000" fill="hold"/>
                                        <p:tgtEl>
                                          <p:spTgt spid="387086"/>
                                        </p:tgtEl>
                                        <p:attrNameLst>
                                          <p:attrName>stroke.on</p:attrName>
                                        </p:attrNameLst>
                                      </p:cBhvr>
                                      <p:to>
                                        <p:strVal val="true"/>
                                      </p:to>
                                    </p:set>
                                  </p:childTnLst>
                                </p:cTn>
                              </p:par>
                              <p:par>
                                <p:cTn id="8" presetID="7" presetClass="emph" presetSubtype="2" fill="hold" grpId="0" nodeType="withEffect">
                                  <p:stCondLst>
                                    <p:cond delay="0"/>
                                  </p:stCondLst>
                                  <p:childTnLst>
                                    <p:animClr clrSpc="rgb" dir="cw">
                                      <p:cBhvr>
                                        <p:cTn id="9" dur="2000" fill="hold"/>
                                        <p:tgtEl>
                                          <p:spTgt spid="387087"/>
                                        </p:tgtEl>
                                        <p:attrNameLst>
                                          <p:attrName>stroke.color</p:attrName>
                                        </p:attrNameLst>
                                      </p:cBhvr>
                                      <p:to>
                                        <a:schemeClr val="hlink"/>
                                      </p:to>
                                    </p:animClr>
                                    <p:set>
                                      <p:cBhvr>
                                        <p:cTn id="10" dur="2000" fill="hold"/>
                                        <p:tgtEl>
                                          <p:spTgt spid="387087"/>
                                        </p:tgtEl>
                                        <p:attrNameLst>
                                          <p:attrName>stroke.on</p:attrName>
                                        </p:attrNameLst>
                                      </p:cBhvr>
                                      <p:to>
                                        <p:strVal val="true"/>
                                      </p:to>
                                    </p:set>
                                  </p:childTnLst>
                                </p:cTn>
                              </p:par>
                              <p:par>
                                <p:cTn id="11" presetID="7" presetClass="emph" presetSubtype="2" fill="hold" grpId="0" nodeType="withEffect">
                                  <p:stCondLst>
                                    <p:cond delay="0"/>
                                  </p:stCondLst>
                                  <p:childTnLst>
                                    <p:animClr clrSpc="rgb" dir="cw">
                                      <p:cBhvr>
                                        <p:cTn id="12" dur="2000" fill="hold"/>
                                        <p:tgtEl>
                                          <p:spTgt spid="387088"/>
                                        </p:tgtEl>
                                        <p:attrNameLst>
                                          <p:attrName>stroke.color</p:attrName>
                                        </p:attrNameLst>
                                      </p:cBhvr>
                                      <p:to>
                                        <a:schemeClr val="hlink"/>
                                      </p:to>
                                    </p:animClr>
                                    <p:set>
                                      <p:cBhvr>
                                        <p:cTn id="13" dur="2000" fill="hold"/>
                                        <p:tgtEl>
                                          <p:spTgt spid="387088"/>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2000" fill="hold"/>
                                        <p:tgtEl>
                                          <p:spTgt spid="387091"/>
                                        </p:tgtEl>
                                        <p:attrNameLst>
                                          <p:attrName>stroke.color</p:attrName>
                                        </p:attrNameLst>
                                      </p:cBhvr>
                                      <p:to>
                                        <a:schemeClr val="hlink"/>
                                      </p:to>
                                    </p:animClr>
                                    <p:set>
                                      <p:cBhvr>
                                        <p:cTn id="16" dur="2000" fill="hold"/>
                                        <p:tgtEl>
                                          <p:spTgt spid="387091"/>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2000" fill="hold"/>
                                        <p:tgtEl>
                                          <p:spTgt spid="387089"/>
                                        </p:tgtEl>
                                        <p:attrNameLst>
                                          <p:attrName>stroke.color</p:attrName>
                                        </p:attrNameLst>
                                      </p:cBhvr>
                                      <p:to>
                                        <a:schemeClr val="hlink"/>
                                      </p:to>
                                    </p:animClr>
                                    <p:set>
                                      <p:cBhvr>
                                        <p:cTn id="19" dur="2000" fill="hold"/>
                                        <p:tgtEl>
                                          <p:spTgt spid="387089"/>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2000" fill="hold"/>
                                        <p:tgtEl>
                                          <p:spTgt spid="387090"/>
                                        </p:tgtEl>
                                        <p:attrNameLst>
                                          <p:attrName>stroke.color</p:attrName>
                                        </p:attrNameLst>
                                      </p:cBhvr>
                                      <p:to>
                                        <a:schemeClr val="hlink"/>
                                      </p:to>
                                    </p:animClr>
                                    <p:set>
                                      <p:cBhvr>
                                        <p:cTn id="22" dur="2000" fill="hold"/>
                                        <p:tgtEl>
                                          <p:spTgt spid="387090"/>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387085"/>
                                        </p:tgtEl>
                                        <p:attrNameLst>
                                          <p:attrName>stroke.color</p:attrName>
                                        </p:attrNameLst>
                                      </p:cBhvr>
                                      <p:to>
                                        <a:schemeClr val="hlink"/>
                                      </p:to>
                                    </p:animClr>
                                    <p:set>
                                      <p:cBhvr>
                                        <p:cTn id="25" dur="2000" fill="hold"/>
                                        <p:tgtEl>
                                          <p:spTgt spid="38708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6" grpId="0" animBg="1"/>
      <p:bldP spid="387087" grpId="0" animBg="1"/>
      <p:bldP spid="387088" grpId="0" animBg="1"/>
      <p:bldP spid="387089" grpId="0" animBg="1"/>
      <p:bldP spid="387090" grpId="0" animBg="1"/>
      <p:bldP spid="3870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667000"/>
            <a:ext cx="3352800" cy="609600"/>
            <a:chOff x="2400" y="1680"/>
            <a:chExt cx="2112" cy="384"/>
          </a:xfrm>
          <a:solidFill>
            <a:schemeClr val="accent3">
              <a:lumMod val="40000"/>
              <a:lumOff val="60000"/>
            </a:schemeClr>
          </a:solidFill>
        </p:grpSpPr>
        <p:sp>
          <p:nvSpPr>
            <p:cNvPr id="28708" name="Oval 3"/>
            <p:cNvSpPr>
              <a:spLocks noChangeArrowheads="1"/>
            </p:cNvSpPr>
            <p:nvPr/>
          </p:nvSpPr>
          <p:spPr bwMode="auto">
            <a:xfrm>
              <a:off x="4128" y="1680"/>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8709" name="Oval 4"/>
            <p:cNvSpPr>
              <a:spLocks noChangeArrowheads="1"/>
            </p:cNvSpPr>
            <p:nvPr/>
          </p:nvSpPr>
          <p:spPr bwMode="auto">
            <a:xfrm>
              <a:off x="2400" y="1680"/>
              <a:ext cx="384" cy="384"/>
            </a:xfrm>
            <a:prstGeom prst="ellipse">
              <a:avLst/>
            </a:prstGeom>
            <a:grpFill/>
            <a:ln w="9525">
              <a:solidFill>
                <a:schemeClr val="tx1"/>
              </a:solidFill>
              <a:round/>
              <a:headEnd/>
              <a:tailEnd/>
            </a:ln>
          </p:spPr>
          <p:txBody>
            <a:bodyPr wrap="none" anchor="ctr"/>
            <a:lstStyle/>
            <a:p>
              <a:endParaRPr lang="ar-SA" altLang="ko-KR" dirty="0">
                <a:cs typeface="휴먼매직체"/>
              </a:endParaRPr>
            </a:p>
          </p:txBody>
        </p:sp>
      </p:grpSp>
      <p:grpSp>
        <p:nvGrpSpPr>
          <p:cNvPr id="3" name="Group 5"/>
          <p:cNvGrpSpPr>
            <a:grpSpLocks/>
          </p:cNvGrpSpPr>
          <p:nvPr/>
        </p:nvGrpSpPr>
        <p:grpSpPr bwMode="auto">
          <a:xfrm>
            <a:off x="5791200" y="3505200"/>
            <a:ext cx="2057400" cy="685800"/>
            <a:chOff x="3648" y="2208"/>
            <a:chExt cx="1296" cy="432"/>
          </a:xfrm>
          <a:solidFill>
            <a:schemeClr val="accent3">
              <a:lumMod val="40000"/>
              <a:lumOff val="60000"/>
            </a:schemeClr>
          </a:solidFill>
        </p:grpSpPr>
        <p:sp>
          <p:nvSpPr>
            <p:cNvPr id="28706" name="Oval 6"/>
            <p:cNvSpPr>
              <a:spLocks noChangeArrowheads="1"/>
            </p:cNvSpPr>
            <p:nvPr/>
          </p:nvSpPr>
          <p:spPr bwMode="auto">
            <a:xfrm>
              <a:off x="3648" y="2256"/>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8707" name="Oval 7"/>
            <p:cNvSpPr>
              <a:spLocks noChangeArrowheads="1"/>
            </p:cNvSpPr>
            <p:nvPr/>
          </p:nvSpPr>
          <p:spPr bwMode="auto">
            <a:xfrm>
              <a:off x="4560" y="2208"/>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grpSp>
      <p:sp>
        <p:nvSpPr>
          <p:cNvPr id="28677" name="Oval 9"/>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78" name="Oval 10"/>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79" name="Oval 11"/>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0" name="Oval 12"/>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1" name="Oval 13"/>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2" name="Oval 14"/>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3" name="Oval 15"/>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4" name="Oval 16"/>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5" name="Oval 17"/>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8686" name="Line 18"/>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8687" name="Line 19"/>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8688" name="Line 20"/>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8689" name="Line 21"/>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8690" name="Line 22"/>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8691" name="Line 23"/>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8692" name="Line 24"/>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8693" name="Line 25"/>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8694" name="Text Box 26"/>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28695" name="Text Box 27"/>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28696" name="Text Box 28"/>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dirty="0">
                <a:latin typeface="Times New Roman" pitchFamily="18" charset="0"/>
                <a:ea typeface="굴림" pitchFamily="34" charset="-127"/>
              </a:rPr>
              <a:t>C</a:t>
            </a:r>
          </a:p>
        </p:txBody>
      </p:sp>
      <p:sp>
        <p:nvSpPr>
          <p:cNvPr id="28697" name="Text Box 29"/>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28698" name="Text Box 30"/>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dirty="0">
                <a:latin typeface="Times New Roman" pitchFamily="18" charset="0"/>
                <a:ea typeface="굴림" pitchFamily="34" charset="-127"/>
              </a:rPr>
              <a:t>E</a:t>
            </a:r>
          </a:p>
        </p:txBody>
      </p:sp>
      <p:sp>
        <p:nvSpPr>
          <p:cNvPr id="28699" name="Text Box 31"/>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28700" name="Text Box 32"/>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28701" name="Text Box 33"/>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28702" name="Text Box 34"/>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89155" name="Text Box 35"/>
          <p:cNvSpPr txBox="1">
            <a:spLocks noChangeArrowheads="1"/>
          </p:cNvSpPr>
          <p:nvPr/>
        </p:nvSpPr>
        <p:spPr bwMode="auto">
          <a:xfrm>
            <a:off x="439888" y="2510135"/>
            <a:ext cx="2634054"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Child nodes of C?</a:t>
            </a:r>
          </a:p>
        </p:txBody>
      </p:sp>
      <p:sp>
        <p:nvSpPr>
          <p:cNvPr id="389156" name="Text Box 36"/>
          <p:cNvSpPr txBox="1">
            <a:spLocks noChangeArrowheads="1"/>
          </p:cNvSpPr>
          <p:nvPr/>
        </p:nvSpPr>
        <p:spPr bwMode="auto">
          <a:xfrm>
            <a:off x="439888" y="3043535"/>
            <a:ext cx="2599430"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Child nodes of A?</a:t>
            </a:r>
          </a:p>
        </p:txBody>
      </p:sp>
      <p:sp>
        <p:nvSpPr>
          <p:cNvPr id="39" name="Title 1"/>
          <p:cNvSpPr txBox="1">
            <a:spLocks/>
          </p:cNvSpPr>
          <p:nvPr/>
        </p:nvSpPr>
        <p:spPr>
          <a:xfrm>
            <a:off x="381000" y="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40" name="Slide Number Placeholder 39"/>
          <p:cNvSpPr>
            <a:spLocks noGrp="1"/>
          </p:cNvSpPr>
          <p:nvPr>
            <p:ph type="sldNum" sz="quarter" idx="12"/>
          </p:nvPr>
        </p:nvSpPr>
        <p:spPr/>
        <p:txBody>
          <a:bodyPr/>
          <a:lstStyle/>
          <a:p>
            <a:fld id="{389627BB-9D3D-455B-9BF0-C5F986BEB794}" type="slidenum">
              <a:rPr lang="en-US" smtClean="0"/>
              <a:pPr/>
              <a:t>24</a:t>
            </a:fld>
            <a:endParaRPr lang="en-US"/>
          </a:p>
        </p:txBody>
      </p:sp>
    </p:spTree>
    <p:extLst>
      <p:ext uri="{BB962C8B-B14F-4D97-AF65-F5344CB8AC3E}">
        <p14:creationId xmlns:p14="http://schemas.microsoft.com/office/powerpoint/2010/main" val="3917119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6"/>
                                        </p:tgtEl>
                                        <p:attrNameLst>
                                          <p:attrName>style.visibility</p:attrName>
                                        </p:attrNameLst>
                                      </p:cBhvr>
                                      <p:to>
                                        <p:strVal val="visible"/>
                                      </p:to>
                                    </p:set>
                                    <p:animEffect transition="in" filter="wipe(left)">
                                      <p:cBhvr>
                                        <p:cTn id="12" dur="500"/>
                                        <p:tgtEl>
                                          <p:spTgt spid="38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xit" presetSubtype="10" fill="hold" nodeType="clickEffect">
                                  <p:stCondLst>
                                    <p:cond delay="0"/>
                                  </p:stCondLst>
                                  <p:childTnLst>
                                    <p:anim calcmode="lin" valueType="num">
                                      <p:cBhvr>
                                        <p:cTn id="16" dur="500"/>
                                        <p:tgtEl>
                                          <p:spTgt spid="3"/>
                                        </p:tgtEl>
                                        <p:attrNameLst>
                                          <p:attrName>ppt_w</p:attrName>
                                        </p:attrNameLst>
                                      </p:cBhvr>
                                      <p:tavLst>
                                        <p:tav tm="0">
                                          <p:val>
                                            <p:strVal val="ppt_w"/>
                                          </p:val>
                                        </p:tav>
                                        <p:tav tm="100000">
                                          <p:val>
                                            <p:fltVal val="0"/>
                                          </p:val>
                                        </p:tav>
                                      </p:tavLst>
                                    </p:anim>
                                    <p:anim calcmode="lin" valueType="num">
                                      <p:cBhvr>
                                        <p:cTn id="17" dur="500"/>
                                        <p:tgtEl>
                                          <p:spTgt spid="3"/>
                                        </p:tgtEl>
                                        <p:attrNameLst>
                                          <p:attrName>ppt_h</p:attrName>
                                        </p:attrNameLst>
                                      </p:cBhvr>
                                      <p:tavLst>
                                        <p:tav tm="0">
                                          <p:val>
                                            <p:strVal val="ppt_h"/>
                                          </p:val>
                                        </p:tav>
                                        <p:tav tm="100000">
                                          <p:val>
                                            <p:strVal val="ppt_h"/>
                                          </p:val>
                                        </p:tav>
                                      </p:tavLst>
                                    </p:anim>
                                    <p:set>
                                      <p:cBhvr>
                                        <p:cTn id="18" dur="1" fill="hold">
                                          <p:stCondLst>
                                            <p:cond delay="499"/>
                                          </p:stCondLst>
                                        </p:cTn>
                                        <p:tgtEl>
                                          <p:spTgt spid="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667000"/>
            <a:ext cx="3352800" cy="1524000"/>
            <a:chOff x="2400" y="1680"/>
            <a:chExt cx="2112" cy="960"/>
          </a:xfrm>
          <a:solidFill>
            <a:schemeClr val="accent3">
              <a:lumMod val="40000"/>
              <a:lumOff val="60000"/>
            </a:schemeClr>
          </a:solidFill>
        </p:grpSpPr>
        <p:sp>
          <p:nvSpPr>
            <p:cNvPr id="29735" name="Oval 3"/>
            <p:cNvSpPr>
              <a:spLocks noChangeArrowheads="1"/>
            </p:cNvSpPr>
            <p:nvPr/>
          </p:nvSpPr>
          <p:spPr bwMode="auto">
            <a:xfrm>
              <a:off x="4128" y="1680"/>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9736" name="Oval 4"/>
            <p:cNvSpPr>
              <a:spLocks noChangeArrowheads="1"/>
            </p:cNvSpPr>
            <p:nvPr/>
          </p:nvSpPr>
          <p:spPr bwMode="auto">
            <a:xfrm>
              <a:off x="2832" y="2256"/>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9737" name="Oval 5"/>
            <p:cNvSpPr>
              <a:spLocks noChangeArrowheads="1"/>
            </p:cNvSpPr>
            <p:nvPr/>
          </p:nvSpPr>
          <p:spPr bwMode="auto">
            <a:xfrm>
              <a:off x="2400" y="1680"/>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grpSp>
      <p:grpSp>
        <p:nvGrpSpPr>
          <p:cNvPr id="3" name="Group 6"/>
          <p:cNvGrpSpPr>
            <a:grpSpLocks/>
          </p:cNvGrpSpPr>
          <p:nvPr/>
        </p:nvGrpSpPr>
        <p:grpSpPr bwMode="auto">
          <a:xfrm>
            <a:off x="5105400" y="3505200"/>
            <a:ext cx="3352800" cy="1752600"/>
            <a:chOff x="3216" y="2208"/>
            <a:chExt cx="2112" cy="1104"/>
          </a:xfrm>
          <a:solidFill>
            <a:schemeClr val="accent3">
              <a:lumMod val="40000"/>
              <a:lumOff val="60000"/>
            </a:schemeClr>
          </a:solidFill>
        </p:grpSpPr>
        <p:sp>
          <p:nvSpPr>
            <p:cNvPr id="29730" name="Oval 7"/>
            <p:cNvSpPr>
              <a:spLocks noChangeArrowheads="1"/>
            </p:cNvSpPr>
            <p:nvPr/>
          </p:nvSpPr>
          <p:spPr bwMode="auto">
            <a:xfrm>
              <a:off x="3648" y="2256"/>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9731" name="Oval 8"/>
            <p:cNvSpPr>
              <a:spLocks noChangeArrowheads="1"/>
            </p:cNvSpPr>
            <p:nvPr/>
          </p:nvSpPr>
          <p:spPr bwMode="auto">
            <a:xfrm>
              <a:off x="4560" y="2208"/>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9732" name="Oval 9"/>
            <p:cNvSpPr>
              <a:spLocks noChangeArrowheads="1"/>
            </p:cNvSpPr>
            <p:nvPr/>
          </p:nvSpPr>
          <p:spPr bwMode="auto">
            <a:xfrm>
              <a:off x="3216" y="2928"/>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9733" name="Oval 10"/>
            <p:cNvSpPr>
              <a:spLocks noChangeArrowheads="1"/>
            </p:cNvSpPr>
            <p:nvPr/>
          </p:nvSpPr>
          <p:spPr bwMode="auto">
            <a:xfrm>
              <a:off x="4176" y="2928"/>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29734" name="Oval 11"/>
            <p:cNvSpPr>
              <a:spLocks noChangeArrowheads="1"/>
            </p:cNvSpPr>
            <p:nvPr/>
          </p:nvSpPr>
          <p:spPr bwMode="auto">
            <a:xfrm>
              <a:off x="4944" y="2928"/>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grpSp>
      <p:sp>
        <p:nvSpPr>
          <p:cNvPr id="29701" name="Oval 1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2" name="Oval 1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3" name="Oval 1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4" name="Oval 1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5" name="Oval 1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6" name="Oval 1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7" name="Oval 1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8" name="Oval 2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09" name="Oval 2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29710" name="Line 2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9711" name="Line 2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9712" name="Line 2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9713" name="Line 2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9714" name="Line 2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9715" name="Line 2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9716" name="Line 2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9717" name="Line 2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9718" name="Text Box 3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29719" name="Text Box 3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29720" name="Text Box 3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sp>
        <p:nvSpPr>
          <p:cNvPr id="29721" name="Text Box 3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29722" name="Text Box 3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29723" name="Text Box 3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29724" name="Text Box 3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29725" name="Text Box 3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29726" name="Text Box 3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90183" name="Text Box 39"/>
          <p:cNvSpPr txBox="1">
            <a:spLocks noChangeArrowheads="1"/>
          </p:cNvSpPr>
          <p:nvPr/>
        </p:nvSpPr>
        <p:spPr bwMode="auto">
          <a:xfrm>
            <a:off x="562340" y="2000756"/>
            <a:ext cx="3704860"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Descendants of Node C?</a:t>
            </a:r>
          </a:p>
        </p:txBody>
      </p:sp>
      <p:sp>
        <p:nvSpPr>
          <p:cNvPr id="390184" name="Text Box 40"/>
          <p:cNvSpPr txBox="1">
            <a:spLocks noChangeArrowheads="1"/>
          </p:cNvSpPr>
          <p:nvPr/>
        </p:nvSpPr>
        <p:spPr bwMode="auto">
          <a:xfrm>
            <a:off x="532278" y="2438400"/>
            <a:ext cx="2769348"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Descendants of A?</a:t>
            </a:r>
          </a:p>
        </p:txBody>
      </p:sp>
      <p:sp>
        <p:nvSpPr>
          <p:cNvPr id="43" name="Title 1"/>
          <p:cNvSpPr txBox="1">
            <a:spLocks/>
          </p:cNvSpPr>
          <p:nvPr/>
        </p:nvSpPr>
        <p:spPr>
          <a:xfrm>
            <a:off x="381000" y="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44" name="Slide Number Placeholder 43"/>
          <p:cNvSpPr>
            <a:spLocks noGrp="1"/>
          </p:cNvSpPr>
          <p:nvPr>
            <p:ph type="sldNum" sz="quarter" idx="12"/>
          </p:nvPr>
        </p:nvSpPr>
        <p:spPr/>
        <p:txBody>
          <a:bodyPr/>
          <a:lstStyle/>
          <a:p>
            <a:fld id="{389627BB-9D3D-455B-9BF0-C5F986BEB794}" type="slidenum">
              <a:rPr lang="en-US" smtClean="0"/>
              <a:pPr/>
              <a:t>25</a:t>
            </a:fld>
            <a:endParaRPr lang="en-US"/>
          </a:p>
        </p:txBody>
      </p:sp>
    </p:spTree>
    <p:extLst>
      <p:ext uri="{BB962C8B-B14F-4D97-AF65-F5344CB8AC3E}">
        <p14:creationId xmlns:p14="http://schemas.microsoft.com/office/powerpoint/2010/main" val="3944327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0184"/>
                                        </p:tgtEl>
                                        <p:attrNameLst>
                                          <p:attrName>style.visibility</p:attrName>
                                        </p:attrNameLst>
                                      </p:cBhvr>
                                      <p:to>
                                        <p:strVal val="visible"/>
                                      </p:to>
                                    </p:set>
                                    <p:animEffect transition="in" filter="wipe(left)">
                                      <p:cBhvr>
                                        <p:cTn id="12" dur="500"/>
                                        <p:tgtEl>
                                          <p:spTgt spid="390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Oval 2"/>
          <p:cNvSpPr>
            <a:spLocks noChangeArrowheads="1"/>
          </p:cNvSpPr>
          <p:nvPr/>
        </p:nvSpPr>
        <p:spPr bwMode="auto">
          <a:xfrm>
            <a:off x="6553200" y="2667000"/>
            <a:ext cx="609600" cy="609600"/>
          </a:xfrm>
          <a:prstGeom prst="ellipse">
            <a:avLst/>
          </a:prstGeom>
          <a:solidFill>
            <a:schemeClr val="hlink"/>
          </a:solidFill>
          <a:ln w="9525">
            <a:solidFill>
              <a:schemeClr val="tx1"/>
            </a:solidFill>
            <a:round/>
            <a:headEnd/>
            <a:tailEnd/>
          </a:ln>
        </p:spPr>
        <p:txBody>
          <a:bodyPr wrap="none" anchor="ctr"/>
          <a:lstStyle/>
          <a:p>
            <a:endParaRPr lang="ar-SA" altLang="ko-KR">
              <a:cs typeface="휴먼매직체"/>
            </a:endParaRPr>
          </a:p>
        </p:txBody>
      </p:sp>
      <p:sp>
        <p:nvSpPr>
          <p:cNvPr id="391171" name="Oval 3"/>
          <p:cNvSpPr>
            <a:spLocks noChangeArrowheads="1"/>
          </p:cNvSpPr>
          <p:nvPr/>
        </p:nvSpPr>
        <p:spPr bwMode="auto">
          <a:xfrm>
            <a:off x="7239000" y="3505200"/>
            <a:ext cx="609600" cy="609600"/>
          </a:xfrm>
          <a:prstGeom prst="ellipse">
            <a:avLst/>
          </a:prstGeom>
          <a:solidFill>
            <a:schemeClr val="hlink"/>
          </a:solidFill>
          <a:ln w="9525">
            <a:solidFill>
              <a:schemeClr val="tx1"/>
            </a:solidFill>
            <a:round/>
            <a:headEnd/>
            <a:tailEnd/>
          </a:ln>
        </p:spPr>
        <p:txBody>
          <a:bodyPr wrap="none" anchor="ctr"/>
          <a:lstStyle/>
          <a:p>
            <a:endParaRPr lang="ar-SA" altLang="ko-KR">
              <a:cs typeface="휴먼매직체"/>
            </a:endParaRPr>
          </a:p>
        </p:txBody>
      </p:sp>
      <p:sp>
        <p:nvSpPr>
          <p:cNvPr id="30725" name="Oval 5"/>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26" name="Oval 6"/>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27" name="Oval 7"/>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28" name="Oval 8"/>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29" name="Oval 9"/>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30" name="Oval 10"/>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31" name="Oval 11"/>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32" name="Oval 12"/>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33" name="Oval 13"/>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0734" name="Line 14"/>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0735" name="Line 15"/>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0736" name="Line 16"/>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0737" name="Line 17"/>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0738" name="Line 18"/>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0739" name="Line 19"/>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0740" name="Line 20"/>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0741" name="Line 21"/>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0742" name="Text Box 22"/>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30743" name="Text Box 23"/>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30744" name="Text Box 24"/>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dirty="0">
                <a:latin typeface="Times New Roman" pitchFamily="18" charset="0"/>
                <a:ea typeface="굴림" pitchFamily="34" charset="-127"/>
              </a:rPr>
              <a:t>C</a:t>
            </a:r>
          </a:p>
        </p:txBody>
      </p:sp>
      <p:sp>
        <p:nvSpPr>
          <p:cNvPr id="30745" name="Text Box 25"/>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30746" name="Text Box 26"/>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30747" name="Text Box 27"/>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30748" name="Text Box 28"/>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30749" name="Text Box 29"/>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30750" name="Text Box 30"/>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91199" name="Text Box 31"/>
          <p:cNvSpPr txBox="1">
            <a:spLocks noChangeArrowheads="1"/>
          </p:cNvSpPr>
          <p:nvPr/>
        </p:nvSpPr>
        <p:spPr bwMode="auto">
          <a:xfrm>
            <a:off x="533400" y="1676400"/>
            <a:ext cx="2717411"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Parent of Node E?</a:t>
            </a:r>
          </a:p>
        </p:txBody>
      </p:sp>
      <p:sp>
        <p:nvSpPr>
          <p:cNvPr id="391200" name="Text Box 32"/>
          <p:cNvSpPr txBox="1">
            <a:spLocks noChangeArrowheads="1"/>
          </p:cNvSpPr>
          <p:nvPr/>
        </p:nvSpPr>
        <p:spPr bwMode="auto">
          <a:xfrm>
            <a:off x="533400" y="2209800"/>
            <a:ext cx="2735044"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Parent of Node H?</a:t>
            </a:r>
          </a:p>
        </p:txBody>
      </p:sp>
      <p:sp>
        <p:nvSpPr>
          <p:cNvPr id="35" name="Title 1"/>
          <p:cNvSpPr txBox="1">
            <a:spLocks/>
          </p:cNvSpPr>
          <p:nvPr/>
        </p:nvSpPr>
        <p:spPr>
          <a:xfrm>
            <a:off x="381000" y="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36" name="Slide Number Placeholder 35"/>
          <p:cNvSpPr>
            <a:spLocks noGrp="1"/>
          </p:cNvSpPr>
          <p:nvPr>
            <p:ph type="sldNum" sz="quarter" idx="12"/>
          </p:nvPr>
        </p:nvSpPr>
        <p:spPr/>
        <p:txBody>
          <a:bodyPr/>
          <a:lstStyle/>
          <a:p>
            <a:fld id="{389627BB-9D3D-455B-9BF0-C5F986BEB794}" type="slidenum">
              <a:rPr lang="en-US" smtClean="0"/>
              <a:pPr/>
              <a:t>26</a:t>
            </a:fld>
            <a:endParaRPr lang="en-US"/>
          </a:p>
        </p:txBody>
      </p:sp>
    </p:spTree>
    <p:extLst>
      <p:ext uri="{BB962C8B-B14F-4D97-AF65-F5344CB8AC3E}">
        <p14:creationId xmlns:p14="http://schemas.microsoft.com/office/powerpoint/2010/main" val="720806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99"/>
                                        </p:tgtEl>
                                        <p:attrNameLst>
                                          <p:attrName>style.visibility</p:attrName>
                                        </p:attrNameLst>
                                      </p:cBhvr>
                                      <p:to>
                                        <p:strVal val="visible"/>
                                      </p:to>
                                    </p:set>
                                    <p:animEffect transition="in" filter="wipe(left)">
                                      <p:cBhvr>
                                        <p:cTn id="7" dur="500"/>
                                        <p:tgtEl>
                                          <p:spTgt spid="3911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91170"/>
                                        </p:tgtEl>
                                        <p:attrNameLst>
                                          <p:attrName>style.visibility</p:attrName>
                                        </p:attrNameLst>
                                      </p:cBhvr>
                                      <p:to>
                                        <p:strVal val="visible"/>
                                      </p:to>
                                    </p:set>
                                    <p:animEffect transition="in" filter="wheel(1)">
                                      <p:cBhvr>
                                        <p:cTn id="12" dur="1000"/>
                                        <p:tgtEl>
                                          <p:spTgt spid="3911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200"/>
                                        </p:tgtEl>
                                        <p:attrNameLst>
                                          <p:attrName>style.visibility</p:attrName>
                                        </p:attrNameLst>
                                      </p:cBhvr>
                                      <p:to>
                                        <p:strVal val="visible"/>
                                      </p:to>
                                    </p:set>
                                    <p:animEffect transition="in" filter="wipe(left)">
                                      <p:cBhvr>
                                        <p:cTn id="17" dur="500"/>
                                        <p:tgtEl>
                                          <p:spTgt spid="391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1" nodeType="clickEffect">
                                  <p:stCondLst>
                                    <p:cond delay="0"/>
                                  </p:stCondLst>
                                  <p:childTnLst>
                                    <p:animEffect transition="out" filter="dissolve">
                                      <p:cBhvr>
                                        <p:cTn id="21" dur="500"/>
                                        <p:tgtEl>
                                          <p:spTgt spid="391170"/>
                                        </p:tgtEl>
                                      </p:cBhvr>
                                    </p:animEffect>
                                    <p:set>
                                      <p:cBhvr>
                                        <p:cTn id="22" dur="1" fill="hold">
                                          <p:stCondLst>
                                            <p:cond delay="499"/>
                                          </p:stCondLst>
                                        </p:cTn>
                                        <p:tgtEl>
                                          <p:spTgt spid="391170"/>
                                        </p:tgtEl>
                                        <p:attrNameLst>
                                          <p:attrName>style.visibility</p:attrName>
                                        </p:attrNameLst>
                                      </p:cBhvr>
                                      <p:to>
                                        <p:strVal val="hidden"/>
                                      </p:to>
                                    </p:set>
                                  </p:childTnLst>
                                </p:cTn>
                              </p:par>
                              <p:par>
                                <p:cTn id="23" presetID="21" presetClass="entr" presetSubtype="1" fill="hold" grpId="0" nodeType="withEffect">
                                  <p:stCondLst>
                                    <p:cond delay="0"/>
                                  </p:stCondLst>
                                  <p:childTnLst>
                                    <p:set>
                                      <p:cBhvr>
                                        <p:cTn id="24" dur="1" fill="hold">
                                          <p:stCondLst>
                                            <p:cond delay="0"/>
                                          </p:stCondLst>
                                        </p:cTn>
                                        <p:tgtEl>
                                          <p:spTgt spid="391171"/>
                                        </p:tgtEl>
                                        <p:attrNameLst>
                                          <p:attrName>style.visibility</p:attrName>
                                        </p:attrNameLst>
                                      </p:cBhvr>
                                      <p:to>
                                        <p:strVal val="visible"/>
                                      </p:to>
                                    </p:set>
                                    <p:animEffect transition="in" filter="wheel(1)">
                                      <p:cBhvr>
                                        <p:cTn id="25" dur="1000"/>
                                        <p:tgtEl>
                                          <p:spTgt spid="39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animBg="1"/>
      <p:bldP spid="391170" grpId="1" animBg="1"/>
      <p:bldP spid="391171" grpId="0" animBg="1"/>
      <p:bldP spid="391199" grpId="0"/>
      <p:bldP spid="3912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Oval 2"/>
          <p:cNvSpPr>
            <a:spLocks noChangeArrowheads="1"/>
          </p:cNvSpPr>
          <p:nvPr/>
        </p:nvSpPr>
        <p:spPr bwMode="auto">
          <a:xfrm>
            <a:off x="6629400" y="4648200"/>
            <a:ext cx="609600" cy="609600"/>
          </a:xfrm>
          <a:prstGeom prst="ellipse">
            <a:avLst/>
          </a:prstGeom>
          <a:solidFill>
            <a:schemeClr val="hlink"/>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92195" name="Oval 3"/>
          <p:cNvSpPr>
            <a:spLocks noChangeArrowheads="1"/>
          </p:cNvSpPr>
          <p:nvPr/>
        </p:nvSpPr>
        <p:spPr bwMode="auto">
          <a:xfrm>
            <a:off x="4495800" y="3581400"/>
            <a:ext cx="609600" cy="609600"/>
          </a:xfrm>
          <a:prstGeom prst="ellipse">
            <a:avLst/>
          </a:prstGeom>
          <a:solidFill>
            <a:schemeClr val="hlink"/>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grpSp>
        <p:nvGrpSpPr>
          <p:cNvPr id="2" name="Group 4"/>
          <p:cNvGrpSpPr>
            <a:grpSpLocks/>
          </p:cNvGrpSpPr>
          <p:nvPr/>
        </p:nvGrpSpPr>
        <p:grpSpPr bwMode="auto">
          <a:xfrm>
            <a:off x="5105400" y="1828800"/>
            <a:ext cx="2743200" cy="2286000"/>
            <a:chOff x="3216" y="1152"/>
            <a:chExt cx="1728" cy="1440"/>
          </a:xfrm>
          <a:solidFill>
            <a:schemeClr val="accent3">
              <a:lumMod val="40000"/>
              <a:lumOff val="60000"/>
            </a:schemeClr>
          </a:solidFill>
        </p:grpSpPr>
        <p:sp>
          <p:nvSpPr>
            <p:cNvPr id="31782" name="Oval 5"/>
            <p:cNvSpPr>
              <a:spLocks noChangeArrowheads="1"/>
            </p:cNvSpPr>
            <p:nvPr/>
          </p:nvSpPr>
          <p:spPr bwMode="auto">
            <a:xfrm>
              <a:off x="4128" y="1680"/>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31783" name="Oval 6"/>
            <p:cNvSpPr>
              <a:spLocks noChangeArrowheads="1"/>
            </p:cNvSpPr>
            <p:nvPr/>
          </p:nvSpPr>
          <p:spPr bwMode="auto">
            <a:xfrm>
              <a:off x="4560" y="2208"/>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31784" name="Oval 7"/>
            <p:cNvSpPr>
              <a:spLocks noChangeArrowheads="1"/>
            </p:cNvSpPr>
            <p:nvPr/>
          </p:nvSpPr>
          <p:spPr bwMode="auto">
            <a:xfrm>
              <a:off x="3216" y="1152"/>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grpSp>
      <p:grpSp>
        <p:nvGrpSpPr>
          <p:cNvPr id="3" name="Group 8"/>
          <p:cNvGrpSpPr>
            <a:grpSpLocks/>
          </p:cNvGrpSpPr>
          <p:nvPr/>
        </p:nvGrpSpPr>
        <p:grpSpPr bwMode="auto">
          <a:xfrm>
            <a:off x="3810000" y="1828800"/>
            <a:ext cx="1905000" cy="1447800"/>
            <a:chOff x="2400" y="1152"/>
            <a:chExt cx="1200" cy="912"/>
          </a:xfrm>
          <a:solidFill>
            <a:schemeClr val="accent3">
              <a:lumMod val="40000"/>
              <a:lumOff val="60000"/>
            </a:schemeClr>
          </a:solidFill>
        </p:grpSpPr>
        <p:sp>
          <p:nvSpPr>
            <p:cNvPr id="31780" name="Oval 9"/>
            <p:cNvSpPr>
              <a:spLocks noChangeArrowheads="1"/>
            </p:cNvSpPr>
            <p:nvPr/>
          </p:nvSpPr>
          <p:spPr bwMode="auto">
            <a:xfrm>
              <a:off x="3216" y="1152"/>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sp>
          <p:nvSpPr>
            <p:cNvPr id="31781" name="Oval 10"/>
            <p:cNvSpPr>
              <a:spLocks noChangeArrowheads="1"/>
            </p:cNvSpPr>
            <p:nvPr/>
          </p:nvSpPr>
          <p:spPr bwMode="auto">
            <a:xfrm>
              <a:off x="2400" y="1680"/>
              <a:ext cx="384" cy="384"/>
            </a:xfrm>
            <a:prstGeom prst="ellipse">
              <a:avLst/>
            </a:prstGeom>
            <a:grpFill/>
            <a:ln w="9525">
              <a:solidFill>
                <a:schemeClr val="tx1"/>
              </a:solidFill>
              <a:round/>
              <a:headEnd/>
              <a:tailEnd/>
            </a:ln>
          </p:spPr>
          <p:txBody>
            <a:bodyPr wrap="none" anchor="ctr"/>
            <a:lstStyle/>
            <a:p>
              <a:endParaRPr lang="ar-SA" altLang="ko-KR">
                <a:cs typeface="휴먼매직체"/>
              </a:endParaRPr>
            </a:p>
          </p:txBody>
        </p:sp>
      </p:grpSp>
      <p:sp>
        <p:nvSpPr>
          <p:cNvPr id="31751" name="Oval 12"/>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2" name="Oval 13"/>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3" name="Oval 14"/>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4" name="Oval 15"/>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5" name="Oval 16"/>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6" name="Oval 17"/>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7" name="Oval 18"/>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8" name="Oval 19"/>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59" name="Oval 20"/>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1760" name="Line 21"/>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1761" name="Line 22"/>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1762" name="Line 23"/>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1763" name="Line 24"/>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1764" name="Line 25"/>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1765" name="Line 26"/>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1766" name="Line 27"/>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1767" name="Line 28"/>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1768" name="Text Box 29"/>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31769" name="Text Box 30"/>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31770" name="Text Box 31"/>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sp>
        <p:nvSpPr>
          <p:cNvPr id="31771" name="Text Box 32"/>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31772" name="Text Box 33"/>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31773" name="Text Box 34"/>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31774" name="Text Box 35"/>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31775" name="Text Box 36"/>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31776" name="Text Box 37"/>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92230" name="Text Box 38"/>
          <p:cNvSpPr txBox="1">
            <a:spLocks noChangeArrowheads="1"/>
          </p:cNvSpPr>
          <p:nvPr/>
        </p:nvSpPr>
        <p:spPr bwMode="auto">
          <a:xfrm>
            <a:off x="308491" y="1976735"/>
            <a:ext cx="3196709"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Ancestors of Node D?</a:t>
            </a:r>
          </a:p>
        </p:txBody>
      </p:sp>
      <p:sp>
        <p:nvSpPr>
          <p:cNvPr id="392231" name="Text Box 39"/>
          <p:cNvSpPr txBox="1">
            <a:spLocks noChangeArrowheads="1"/>
          </p:cNvSpPr>
          <p:nvPr/>
        </p:nvSpPr>
        <p:spPr bwMode="auto">
          <a:xfrm>
            <a:off x="263751" y="2505670"/>
            <a:ext cx="3196709"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Ancestors of Node H?</a:t>
            </a:r>
          </a:p>
        </p:txBody>
      </p:sp>
      <p:sp>
        <p:nvSpPr>
          <p:cNvPr id="42" name="Title 1"/>
          <p:cNvSpPr txBox="1">
            <a:spLocks/>
          </p:cNvSpPr>
          <p:nvPr/>
        </p:nvSpPr>
        <p:spPr>
          <a:xfrm>
            <a:off x="304800" y="-2286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43" name="Slide Number Placeholder 42"/>
          <p:cNvSpPr>
            <a:spLocks noGrp="1"/>
          </p:cNvSpPr>
          <p:nvPr>
            <p:ph type="sldNum" sz="quarter" idx="12"/>
          </p:nvPr>
        </p:nvSpPr>
        <p:spPr/>
        <p:txBody>
          <a:bodyPr/>
          <a:lstStyle/>
          <a:p>
            <a:fld id="{389627BB-9D3D-455B-9BF0-C5F986BEB794}" type="slidenum">
              <a:rPr lang="en-US" smtClean="0"/>
              <a:pPr/>
              <a:t>27</a:t>
            </a:fld>
            <a:endParaRPr lang="en-US"/>
          </a:p>
        </p:txBody>
      </p:sp>
    </p:spTree>
    <p:extLst>
      <p:ext uri="{BB962C8B-B14F-4D97-AF65-F5344CB8AC3E}">
        <p14:creationId xmlns:p14="http://schemas.microsoft.com/office/powerpoint/2010/main" val="4202535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230"/>
                                        </p:tgtEl>
                                        <p:attrNameLst>
                                          <p:attrName>style.visibility</p:attrName>
                                        </p:attrNameLst>
                                      </p:cBhvr>
                                      <p:to>
                                        <p:strVal val="visible"/>
                                      </p:to>
                                    </p:set>
                                    <p:animEffect transition="in" filter="wipe(left)">
                                      <p:cBhvr>
                                        <p:cTn id="7" dur="500"/>
                                        <p:tgtEl>
                                          <p:spTgt spid="3922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2195"/>
                                        </p:tgtEl>
                                        <p:attrNameLst>
                                          <p:attrName>style.visibility</p:attrName>
                                        </p:attrNameLst>
                                      </p:cBhvr>
                                      <p:to>
                                        <p:strVal val="visible"/>
                                      </p:to>
                                    </p:set>
                                    <p:animEffect transition="in" filter="wipe(down)">
                                      <p:cBhvr>
                                        <p:cTn id="10" dur="500"/>
                                        <p:tgtEl>
                                          <p:spTgt spid="3921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nodeType="clickEffect">
                                  <p:stCondLst>
                                    <p:cond delay="0"/>
                                  </p:stCondLst>
                                  <p:childTnLst>
                                    <p:animEffect transition="out" filter="dissolv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392194"/>
                                        </p:tgtEl>
                                        <p:attrNameLst>
                                          <p:attrName>style.visibility</p:attrName>
                                        </p:attrNameLst>
                                      </p:cBhvr>
                                      <p:to>
                                        <p:strVal val="visible"/>
                                      </p:to>
                                    </p:set>
                                    <p:animEffect transition="in" filter="wipe(down)">
                                      <p:cBhvr>
                                        <p:cTn id="25" dur="500"/>
                                        <p:tgtEl>
                                          <p:spTgt spid="39219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92231"/>
                                        </p:tgtEl>
                                        <p:attrNameLst>
                                          <p:attrName>style.visibility</p:attrName>
                                        </p:attrNameLst>
                                      </p:cBhvr>
                                      <p:to>
                                        <p:strVal val="visible"/>
                                      </p:to>
                                    </p:set>
                                    <p:animEffect transition="in" filter="wipe(left)">
                                      <p:cBhvr>
                                        <p:cTn id="28" dur="500"/>
                                        <p:tgtEl>
                                          <p:spTgt spid="3922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strVal val="#ppt_w*0.70"/>
                                          </p:val>
                                        </p:tav>
                                        <p:tav tm="100000">
                                          <p:val>
                                            <p:strVal val="#ppt_w"/>
                                          </p:val>
                                        </p:tav>
                                      </p:tavLst>
                                    </p:anim>
                                    <p:anim calcmode="lin" valueType="num">
                                      <p:cBhvr>
                                        <p:cTn id="34" dur="1000" fill="hold"/>
                                        <p:tgtEl>
                                          <p:spTgt spid="2"/>
                                        </p:tgtEl>
                                        <p:attrNameLst>
                                          <p:attrName>ppt_h</p:attrName>
                                        </p:attrNameLst>
                                      </p:cBhvr>
                                      <p:tavLst>
                                        <p:tav tm="0">
                                          <p:val>
                                            <p:strVal val="#ppt_h"/>
                                          </p:val>
                                        </p:tav>
                                        <p:tav tm="100000">
                                          <p:val>
                                            <p:strVal val="#ppt_h"/>
                                          </p:val>
                                        </p:tav>
                                      </p:tavLst>
                                    </p:anim>
                                    <p:animEffect transition="in" filter="fade">
                                      <p:cBhvr>
                                        <p:cTn id="3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animBg="1"/>
      <p:bldP spid="392230" grpId="0"/>
      <p:bldP spid="3922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2"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3"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4"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5"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6"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7"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8"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79"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80" name="Line 1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2781"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2782"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2783"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2784"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2785"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2786"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2787"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2788"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32789"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32790"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sp>
        <p:nvSpPr>
          <p:cNvPr id="32791"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32792"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32793"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32794"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32795"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32796"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93245" name="Text Box 29"/>
          <p:cNvSpPr txBox="1">
            <a:spLocks noChangeArrowheads="1"/>
          </p:cNvSpPr>
          <p:nvPr/>
        </p:nvSpPr>
        <p:spPr bwMode="auto">
          <a:xfrm>
            <a:off x="152400" y="2723852"/>
            <a:ext cx="4114800" cy="1446550"/>
          </a:xfrm>
          <a:prstGeom prst="rect">
            <a:avLst/>
          </a:prstGeom>
          <a:noFill/>
          <a:ln w="9525">
            <a:noFill/>
            <a:miter lim="800000"/>
            <a:headEnd/>
            <a:tailEnd/>
          </a:ln>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algn="l" rtl="0">
              <a:defRPr/>
            </a:pPr>
            <a:r>
              <a:rPr lang="en-US" altLang="ko-KR" sz="2800" b="1" dirty="0">
                <a:solidFill>
                  <a:srgbClr val="CC3300"/>
                </a:solidFill>
                <a:latin typeface="Arial" pitchFamily="34" charset="0"/>
                <a:ea typeface="굴림" pitchFamily="50" charset="-127"/>
                <a:cs typeface="Arial" pitchFamily="34" charset="0"/>
              </a:rPr>
              <a:t>Path:</a:t>
            </a:r>
          </a:p>
          <a:p>
            <a:pPr algn="l" rtl="0">
              <a:defRPr/>
            </a:pPr>
            <a:r>
              <a:rPr lang="en-GB" altLang="ko-KR" dirty="0">
                <a:effectLst>
                  <a:outerShdw blurRad="38100" dist="38100" dir="2700000" algn="tl">
                    <a:srgbClr val="C0C0C0"/>
                  </a:outerShdw>
                </a:effectLst>
                <a:latin typeface="Arial" pitchFamily="34" charset="0"/>
                <a:ea typeface="굴림" pitchFamily="50" charset="-127"/>
                <a:cs typeface="Arial" pitchFamily="34" charset="0"/>
              </a:rPr>
              <a:t>If n</a:t>
            </a:r>
            <a:r>
              <a:rPr lang="en-GB" altLang="ko-KR" baseline="-25000" dirty="0">
                <a:effectLst>
                  <a:outerShdw blurRad="38100" dist="38100" dir="2700000" algn="tl">
                    <a:srgbClr val="C0C0C0"/>
                  </a:outerShdw>
                </a:effectLst>
                <a:latin typeface="Arial" pitchFamily="34" charset="0"/>
                <a:ea typeface="굴림" pitchFamily="50" charset="-127"/>
                <a:cs typeface="Arial" pitchFamily="34" charset="0"/>
              </a:rPr>
              <a:t>1</a:t>
            </a:r>
            <a:r>
              <a:rPr lang="en-GB" altLang="ko-KR" dirty="0">
                <a:effectLst>
                  <a:outerShdw blurRad="38100" dist="38100" dir="2700000" algn="tl">
                    <a:srgbClr val="C0C0C0"/>
                  </a:outerShdw>
                </a:effectLst>
                <a:latin typeface="Arial" pitchFamily="34" charset="0"/>
                <a:ea typeface="굴림" pitchFamily="50" charset="-127"/>
                <a:cs typeface="Arial" pitchFamily="34" charset="0"/>
              </a:rPr>
              <a:t>, n</a:t>
            </a:r>
            <a:r>
              <a:rPr lang="en-GB" altLang="ko-KR" baseline="-25000" dirty="0">
                <a:effectLst>
                  <a:outerShdw blurRad="38100" dist="38100" dir="2700000" algn="tl">
                    <a:srgbClr val="C0C0C0"/>
                  </a:outerShdw>
                </a:effectLst>
                <a:latin typeface="Arial" pitchFamily="34" charset="0"/>
                <a:ea typeface="굴림" pitchFamily="50" charset="-127"/>
                <a:cs typeface="Arial" pitchFamily="34" charset="0"/>
              </a:rPr>
              <a:t>2</a:t>
            </a:r>
            <a:r>
              <a:rPr lang="en-GB" altLang="ko-KR" dirty="0">
                <a:effectLst>
                  <a:outerShdw blurRad="38100" dist="38100" dir="2700000" algn="tl">
                    <a:srgbClr val="C0C0C0"/>
                  </a:outerShdw>
                </a:effectLst>
                <a:latin typeface="Arial" pitchFamily="34" charset="0"/>
                <a:ea typeface="굴림" pitchFamily="50" charset="-127"/>
                <a:cs typeface="Arial" pitchFamily="34" charset="0"/>
              </a:rPr>
              <a:t>,…</a:t>
            </a:r>
            <a:r>
              <a:rPr lang="en-GB" altLang="ko-KR" dirty="0" err="1">
                <a:effectLst>
                  <a:outerShdw blurRad="38100" dist="38100" dir="2700000" algn="tl">
                    <a:srgbClr val="C0C0C0"/>
                  </a:outerShdw>
                </a:effectLst>
                <a:latin typeface="Arial" pitchFamily="34" charset="0"/>
                <a:ea typeface="굴림" pitchFamily="50" charset="-127"/>
                <a:cs typeface="Arial" pitchFamily="34" charset="0"/>
              </a:rPr>
              <a:t>n</a:t>
            </a:r>
            <a:r>
              <a:rPr lang="en-GB" altLang="ko-KR" baseline="-25000" dirty="0" err="1">
                <a:effectLst>
                  <a:outerShdw blurRad="38100" dist="38100" dir="2700000" algn="tl">
                    <a:srgbClr val="C0C0C0"/>
                  </a:outerShdw>
                </a:effectLst>
                <a:latin typeface="Arial" pitchFamily="34" charset="0"/>
                <a:ea typeface="굴림" pitchFamily="50" charset="-127"/>
                <a:cs typeface="Arial" pitchFamily="34" charset="0"/>
              </a:rPr>
              <a:t>k</a:t>
            </a:r>
            <a:r>
              <a:rPr lang="en-GB" altLang="ko-KR" dirty="0">
                <a:effectLst>
                  <a:outerShdw blurRad="38100" dist="38100" dir="2700000" algn="tl">
                    <a:srgbClr val="C0C0C0"/>
                  </a:outerShdw>
                </a:effectLst>
                <a:latin typeface="Arial" pitchFamily="34" charset="0"/>
                <a:ea typeface="굴림" pitchFamily="50" charset="-127"/>
                <a:cs typeface="Arial" pitchFamily="34" charset="0"/>
              </a:rPr>
              <a:t> is a sequence of nodes such that </a:t>
            </a:r>
            <a:r>
              <a:rPr lang="en-GB" altLang="ko-KR" dirty="0" err="1">
                <a:effectLst>
                  <a:outerShdw blurRad="38100" dist="38100" dir="2700000" algn="tl">
                    <a:srgbClr val="C0C0C0"/>
                  </a:outerShdw>
                </a:effectLst>
                <a:latin typeface="Arial" pitchFamily="34" charset="0"/>
                <a:ea typeface="굴림" pitchFamily="50" charset="-127"/>
                <a:cs typeface="Arial" pitchFamily="34" charset="0"/>
              </a:rPr>
              <a:t>n</a:t>
            </a:r>
            <a:r>
              <a:rPr lang="en-GB" altLang="ko-KR" baseline="-25000" dirty="0" err="1">
                <a:effectLst>
                  <a:outerShdw blurRad="38100" dist="38100" dir="2700000" algn="tl">
                    <a:srgbClr val="C0C0C0"/>
                  </a:outerShdw>
                </a:effectLst>
                <a:latin typeface="Arial" pitchFamily="34" charset="0"/>
                <a:ea typeface="굴림" pitchFamily="50" charset="-127"/>
                <a:cs typeface="Arial" pitchFamily="34" charset="0"/>
              </a:rPr>
              <a:t>i</a:t>
            </a:r>
            <a:r>
              <a:rPr lang="en-GB" altLang="ko-KR" dirty="0">
                <a:effectLst>
                  <a:outerShdw blurRad="38100" dist="38100" dir="2700000" algn="tl">
                    <a:srgbClr val="C0C0C0"/>
                  </a:outerShdw>
                </a:effectLst>
                <a:latin typeface="Arial" pitchFamily="34" charset="0"/>
                <a:ea typeface="굴림" pitchFamily="50" charset="-127"/>
                <a:cs typeface="Arial" pitchFamily="34" charset="0"/>
              </a:rPr>
              <a:t> is the parent of n</a:t>
            </a:r>
            <a:r>
              <a:rPr lang="en-GB" altLang="ko-KR" baseline="-25000" dirty="0">
                <a:effectLst>
                  <a:outerShdw blurRad="38100" dist="38100" dir="2700000" algn="tl">
                    <a:srgbClr val="C0C0C0"/>
                  </a:outerShdw>
                </a:effectLst>
                <a:latin typeface="Arial" pitchFamily="34" charset="0"/>
                <a:ea typeface="굴림" pitchFamily="50" charset="-127"/>
                <a:cs typeface="Arial" pitchFamily="34" charset="0"/>
              </a:rPr>
              <a:t>i+1</a:t>
            </a:r>
            <a:r>
              <a:rPr lang="en-GB" altLang="ko-KR" dirty="0">
                <a:effectLst>
                  <a:outerShdw blurRad="38100" dist="38100" dir="2700000" algn="tl">
                    <a:srgbClr val="C0C0C0"/>
                  </a:outerShdw>
                </a:effectLst>
                <a:latin typeface="Arial" pitchFamily="34" charset="0"/>
                <a:ea typeface="굴림" pitchFamily="50" charset="-127"/>
                <a:cs typeface="Arial" pitchFamily="34" charset="0"/>
              </a:rPr>
              <a:t>, then that sequence is a </a:t>
            </a:r>
            <a:r>
              <a:rPr lang="en-GB" altLang="ko-KR" b="1" dirty="0">
                <a:effectLst>
                  <a:outerShdw blurRad="38100" dist="38100" dir="2700000" algn="tl">
                    <a:srgbClr val="C0C0C0"/>
                  </a:outerShdw>
                </a:effectLst>
                <a:latin typeface="Arial" pitchFamily="34" charset="0"/>
                <a:ea typeface="굴림" pitchFamily="50" charset="-127"/>
                <a:cs typeface="Arial" pitchFamily="34" charset="0"/>
              </a:rPr>
              <a:t>path.</a:t>
            </a:r>
            <a:endParaRPr lang="en-US" altLang="ko-KR" b="1" dirty="0">
              <a:effectLst>
                <a:outerShdw blurRad="38100" dist="38100" dir="2700000" algn="tl">
                  <a:srgbClr val="C0C0C0"/>
                </a:outerShdw>
              </a:effectLst>
              <a:latin typeface="Arial" pitchFamily="34" charset="0"/>
              <a:ea typeface="굴림" pitchFamily="50" charset="-127"/>
              <a:cs typeface="Arial" pitchFamily="34" charset="0"/>
            </a:endParaRPr>
          </a:p>
        </p:txBody>
      </p:sp>
      <p:sp>
        <p:nvSpPr>
          <p:cNvPr id="32798" name="Oval 30"/>
          <p:cNvSpPr>
            <a:spLocks noChangeArrowheads="1"/>
          </p:cNvSpPr>
          <p:nvPr/>
        </p:nvSpPr>
        <p:spPr bwMode="auto">
          <a:xfrm>
            <a:off x="7315200" y="5791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2799" name="Line 31"/>
          <p:cNvSpPr>
            <a:spLocks noChangeShapeType="1"/>
          </p:cNvSpPr>
          <p:nvPr/>
        </p:nvSpPr>
        <p:spPr bwMode="auto">
          <a:xfrm>
            <a:off x="7162800" y="5181600"/>
            <a:ext cx="381000" cy="609600"/>
          </a:xfrm>
          <a:prstGeom prst="line">
            <a:avLst/>
          </a:prstGeom>
          <a:noFill/>
          <a:ln w="9525">
            <a:solidFill>
              <a:schemeClr val="tx1"/>
            </a:solidFill>
            <a:round/>
            <a:headEnd/>
            <a:tailEnd/>
          </a:ln>
        </p:spPr>
        <p:txBody>
          <a:bodyPr wrap="none" anchor="ctr"/>
          <a:lstStyle/>
          <a:p>
            <a:endParaRPr lang="en-US"/>
          </a:p>
        </p:txBody>
      </p:sp>
      <p:sp>
        <p:nvSpPr>
          <p:cNvPr id="32800" name="Text Box 32"/>
          <p:cNvSpPr txBox="1">
            <a:spLocks noChangeArrowheads="1"/>
          </p:cNvSpPr>
          <p:nvPr/>
        </p:nvSpPr>
        <p:spPr bwMode="auto">
          <a:xfrm>
            <a:off x="7375525" y="5832475"/>
            <a:ext cx="3032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J</a:t>
            </a:r>
          </a:p>
        </p:txBody>
      </p:sp>
      <p:sp>
        <p:nvSpPr>
          <p:cNvPr id="393249" name="Text Box 33"/>
          <p:cNvSpPr txBox="1">
            <a:spLocks noChangeArrowheads="1"/>
          </p:cNvSpPr>
          <p:nvPr/>
        </p:nvSpPr>
        <p:spPr bwMode="auto">
          <a:xfrm>
            <a:off x="6019800" y="1524000"/>
            <a:ext cx="2611292" cy="461665"/>
          </a:xfrm>
          <a:prstGeom prst="rect">
            <a:avLst/>
          </a:prstGeom>
          <a:noFill/>
          <a:ln w="9525">
            <a:noFill/>
            <a:miter lim="800000"/>
            <a:headEnd/>
            <a:tailEnd/>
          </a:ln>
        </p:spPr>
        <p:txBody>
          <a:bodyPr wrap="none">
            <a:spAutoFit/>
          </a:bodyPr>
          <a:lstStyle/>
          <a:p>
            <a:pPr eaLnBrk="0" hangingPunct="0"/>
            <a:r>
              <a:rPr lang="en-US" altLang="ko-KR" dirty="0">
                <a:latin typeface="Arial" pitchFamily="34" charset="0"/>
                <a:ea typeface="굴림" pitchFamily="34" charset="-127"/>
                <a:cs typeface="Arial" pitchFamily="34" charset="0"/>
              </a:rPr>
              <a:t>A path from J to A</a:t>
            </a:r>
          </a:p>
        </p:txBody>
      </p:sp>
      <p:grpSp>
        <p:nvGrpSpPr>
          <p:cNvPr id="2" name="Group 34"/>
          <p:cNvGrpSpPr>
            <a:grpSpLocks/>
          </p:cNvGrpSpPr>
          <p:nvPr/>
        </p:nvGrpSpPr>
        <p:grpSpPr bwMode="auto">
          <a:xfrm>
            <a:off x="5715000" y="2286000"/>
            <a:ext cx="1828800" cy="3505200"/>
            <a:chOff x="3696" y="1536"/>
            <a:chExt cx="1152" cy="2208"/>
          </a:xfrm>
        </p:grpSpPr>
        <p:sp>
          <p:nvSpPr>
            <p:cNvPr id="32803" name="Line 35"/>
            <p:cNvSpPr>
              <a:spLocks noChangeShapeType="1"/>
            </p:cNvSpPr>
            <p:nvPr/>
          </p:nvSpPr>
          <p:spPr bwMode="auto">
            <a:xfrm>
              <a:off x="3696" y="1536"/>
              <a:ext cx="576" cy="336"/>
            </a:xfrm>
            <a:prstGeom prst="line">
              <a:avLst/>
            </a:prstGeom>
            <a:noFill/>
            <a:ln w="38100">
              <a:solidFill>
                <a:srgbClr val="FF0000"/>
              </a:solidFill>
              <a:round/>
              <a:headEnd/>
              <a:tailEnd/>
            </a:ln>
          </p:spPr>
          <p:txBody>
            <a:bodyPr wrap="none" anchor="ctr"/>
            <a:lstStyle/>
            <a:p>
              <a:endParaRPr lang="en-US"/>
            </a:p>
          </p:txBody>
        </p:sp>
        <p:sp>
          <p:nvSpPr>
            <p:cNvPr id="32804" name="Line 36"/>
            <p:cNvSpPr>
              <a:spLocks noChangeShapeType="1"/>
            </p:cNvSpPr>
            <p:nvPr/>
          </p:nvSpPr>
          <p:spPr bwMode="auto">
            <a:xfrm>
              <a:off x="4560" y="2112"/>
              <a:ext cx="192" cy="240"/>
            </a:xfrm>
            <a:prstGeom prst="line">
              <a:avLst/>
            </a:prstGeom>
            <a:noFill/>
            <a:ln w="38100">
              <a:solidFill>
                <a:srgbClr val="FF0000"/>
              </a:solidFill>
              <a:round/>
              <a:headEnd/>
              <a:tailEnd/>
            </a:ln>
          </p:spPr>
          <p:txBody>
            <a:bodyPr wrap="none" anchor="ctr"/>
            <a:lstStyle/>
            <a:p>
              <a:endParaRPr lang="en-US"/>
            </a:p>
          </p:txBody>
        </p:sp>
        <p:sp>
          <p:nvSpPr>
            <p:cNvPr id="32805" name="Line 37"/>
            <p:cNvSpPr>
              <a:spLocks noChangeShapeType="1"/>
            </p:cNvSpPr>
            <p:nvPr/>
          </p:nvSpPr>
          <p:spPr bwMode="auto">
            <a:xfrm flipH="1">
              <a:off x="4560" y="2640"/>
              <a:ext cx="192" cy="384"/>
            </a:xfrm>
            <a:prstGeom prst="line">
              <a:avLst/>
            </a:prstGeom>
            <a:noFill/>
            <a:ln w="38100">
              <a:solidFill>
                <a:srgbClr val="FF0000"/>
              </a:solidFill>
              <a:round/>
              <a:headEnd/>
              <a:tailEnd/>
            </a:ln>
          </p:spPr>
          <p:txBody>
            <a:bodyPr wrap="none" anchor="ctr"/>
            <a:lstStyle/>
            <a:p>
              <a:endParaRPr lang="en-US"/>
            </a:p>
          </p:txBody>
        </p:sp>
        <p:sp>
          <p:nvSpPr>
            <p:cNvPr id="32806" name="Line 38"/>
            <p:cNvSpPr>
              <a:spLocks noChangeShapeType="1"/>
            </p:cNvSpPr>
            <p:nvPr/>
          </p:nvSpPr>
          <p:spPr bwMode="auto">
            <a:xfrm>
              <a:off x="4608" y="3360"/>
              <a:ext cx="240" cy="384"/>
            </a:xfrm>
            <a:prstGeom prst="line">
              <a:avLst/>
            </a:prstGeom>
            <a:noFill/>
            <a:ln w="38100">
              <a:solidFill>
                <a:srgbClr val="FF0000"/>
              </a:solidFill>
              <a:round/>
              <a:headEnd/>
              <a:tailEnd/>
            </a:ln>
          </p:spPr>
          <p:txBody>
            <a:bodyPr wrap="none" anchor="ctr"/>
            <a:lstStyle/>
            <a:p>
              <a:endParaRPr lang="en-US"/>
            </a:p>
          </p:txBody>
        </p:sp>
      </p:grpSp>
      <p:sp>
        <p:nvSpPr>
          <p:cNvPr id="40" name="Title 1"/>
          <p:cNvSpPr txBox="1">
            <a:spLocks/>
          </p:cNvSpPr>
          <p:nvPr/>
        </p:nvSpPr>
        <p:spPr>
          <a:xfrm>
            <a:off x="304800" y="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41" name="Slide Number Placeholder 40"/>
          <p:cNvSpPr>
            <a:spLocks noGrp="1"/>
          </p:cNvSpPr>
          <p:nvPr>
            <p:ph type="sldNum" sz="quarter" idx="12"/>
          </p:nvPr>
        </p:nvSpPr>
        <p:spPr/>
        <p:txBody>
          <a:bodyPr/>
          <a:lstStyle/>
          <a:p>
            <a:fld id="{389627BB-9D3D-455B-9BF0-C5F986BEB794}" type="slidenum">
              <a:rPr lang="en-US" smtClean="0"/>
              <a:pPr/>
              <a:t>28</a:t>
            </a:fld>
            <a:endParaRPr lang="en-US"/>
          </a:p>
        </p:txBody>
      </p:sp>
    </p:spTree>
    <p:extLst>
      <p:ext uri="{BB962C8B-B14F-4D97-AF65-F5344CB8AC3E}">
        <p14:creationId xmlns:p14="http://schemas.microsoft.com/office/powerpoint/2010/main" val="2941755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49"/>
                                        </p:tgtEl>
                                        <p:attrNameLst>
                                          <p:attrName>style.visibility</p:attrName>
                                        </p:attrNameLst>
                                      </p:cBhvr>
                                      <p:to>
                                        <p:strVal val="visible"/>
                                      </p:to>
                                    </p:set>
                                    <p:animEffect transition="in" filter="wipe(left)">
                                      <p:cBhvr>
                                        <p:cTn id="7" dur="500"/>
                                        <p:tgtEl>
                                          <p:spTgt spid="393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19600" y="3352800"/>
            <a:ext cx="4211638" cy="2057400"/>
            <a:chOff x="2784" y="2112"/>
            <a:chExt cx="2653" cy="1296"/>
          </a:xfrm>
        </p:grpSpPr>
        <p:pic>
          <p:nvPicPr>
            <p:cNvPr id="35875" name="Picture 3" descr="j0234011"/>
            <p:cNvPicPr>
              <a:picLocks noChangeAspect="1" noChangeArrowheads="1"/>
            </p:cNvPicPr>
            <p:nvPr/>
          </p:nvPicPr>
          <p:blipFill>
            <a:blip r:embed="rId2" cstate="print"/>
            <a:srcRect/>
            <a:stretch>
              <a:fillRect/>
            </a:stretch>
          </p:blipFill>
          <p:spPr bwMode="auto">
            <a:xfrm>
              <a:off x="3168" y="2784"/>
              <a:ext cx="541" cy="624"/>
            </a:xfrm>
            <a:prstGeom prst="rect">
              <a:avLst/>
            </a:prstGeom>
            <a:noFill/>
            <a:ln w="9525">
              <a:noFill/>
              <a:miter lim="800000"/>
              <a:headEnd/>
              <a:tailEnd/>
            </a:ln>
          </p:spPr>
        </p:pic>
        <p:pic>
          <p:nvPicPr>
            <p:cNvPr id="35876" name="Picture 4" descr="j0234011"/>
            <p:cNvPicPr>
              <a:picLocks noChangeAspect="1" noChangeArrowheads="1"/>
            </p:cNvPicPr>
            <p:nvPr/>
          </p:nvPicPr>
          <p:blipFill>
            <a:blip r:embed="rId2" cstate="print"/>
            <a:srcRect/>
            <a:stretch>
              <a:fillRect/>
            </a:stretch>
          </p:blipFill>
          <p:spPr bwMode="auto">
            <a:xfrm>
              <a:off x="4128" y="2784"/>
              <a:ext cx="541" cy="624"/>
            </a:xfrm>
            <a:prstGeom prst="rect">
              <a:avLst/>
            </a:prstGeom>
            <a:noFill/>
            <a:ln w="9525">
              <a:noFill/>
              <a:miter lim="800000"/>
              <a:headEnd/>
              <a:tailEnd/>
            </a:ln>
          </p:spPr>
        </p:pic>
        <p:pic>
          <p:nvPicPr>
            <p:cNvPr id="35877" name="Picture 5" descr="j0234011"/>
            <p:cNvPicPr>
              <a:picLocks noChangeAspect="1" noChangeArrowheads="1"/>
            </p:cNvPicPr>
            <p:nvPr/>
          </p:nvPicPr>
          <p:blipFill>
            <a:blip r:embed="rId2" cstate="print"/>
            <a:srcRect/>
            <a:stretch>
              <a:fillRect/>
            </a:stretch>
          </p:blipFill>
          <p:spPr bwMode="auto">
            <a:xfrm>
              <a:off x="4896" y="2784"/>
              <a:ext cx="541" cy="624"/>
            </a:xfrm>
            <a:prstGeom prst="rect">
              <a:avLst/>
            </a:prstGeom>
            <a:noFill/>
            <a:ln w="9525">
              <a:noFill/>
              <a:miter lim="800000"/>
              <a:headEnd/>
              <a:tailEnd/>
            </a:ln>
          </p:spPr>
        </p:pic>
        <p:pic>
          <p:nvPicPr>
            <p:cNvPr id="35878" name="Picture 6" descr="j0234011"/>
            <p:cNvPicPr>
              <a:picLocks noChangeAspect="1" noChangeArrowheads="1"/>
            </p:cNvPicPr>
            <p:nvPr/>
          </p:nvPicPr>
          <p:blipFill>
            <a:blip r:embed="rId2" cstate="print"/>
            <a:srcRect/>
            <a:stretch>
              <a:fillRect/>
            </a:stretch>
          </p:blipFill>
          <p:spPr bwMode="auto">
            <a:xfrm>
              <a:off x="2784" y="2112"/>
              <a:ext cx="541" cy="624"/>
            </a:xfrm>
            <a:prstGeom prst="rect">
              <a:avLst/>
            </a:prstGeom>
            <a:noFill/>
            <a:ln w="9525">
              <a:noFill/>
              <a:miter lim="800000"/>
              <a:headEnd/>
              <a:tailEnd/>
            </a:ln>
          </p:spPr>
        </p:pic>
      </p:grpSp>
      <p:sp>
        <p:nvSpPr>
          <p:cNvPr id="35844" name="Oval 8"/>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45" name="Oval 9"/>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46" name="Oval 10"/>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47" name="Oval 11"/>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48" name="Oval 12"/>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49" name="Oval 13"/>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50" name="Oval 14"/>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51" name="Oval 15"/>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52" name="Oval 16"/>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5853" name="Line 17"/>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5854" name="Line 18"/>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5855" name="Line 19"/>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5856" name="Line 20"/>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5857" name="Line 21"/>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5858" name="Line 22"/>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5859" name="Line 23"/>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5860" name="Line 24"/>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5861" name="Text Box 25"/>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35862" name="Text Box 26"/>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35863" name="Text Box 27"/>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sp>
        <p:nvSpPr>
          <p:cNvPr id="35864" name="Text Box 28"/>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35865" name="Text Box 29"/>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35866" name="Text Box 30"/>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35867" name="Text Box 31"/>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35868" name="Text Box 32"/>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35869" name="Text Box 33"/>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5870" name="Text Box 34"/>
          <p:cNvSpPr txBox="1">
            <a:spLocks noChangeArrowheads="1"/>
          </p:cNvSpPr>
          <p:nvPr/>
        </p:nvSpPr>
        <p:spPr bwMode="auto">
          <a:xfrm>
            <a:off x="356411" y="1836003"/>
            <a:ext cx="3986989" cy="830997"/>
          </a:xfrm>
          <a:prstGeom prst="rect">
            <a:avLst/>
          </a:prstGeom>
          <a:noFill/>
          <a:ln w="9525">
            <a:noFill/>
            <a:miter lim="800000"/>
            <a:headEnd/>
            <a:tailEnd/>
          </a:ln>
        </p:spPr>
        <p:txBody>
          <a:bodyPr wrap="none">
            <a:spAutoFit/>
          </a:bodyPr>
          <a:lstStyle/>
          <a:p>
            <a:pPr algn="l" rtl="0" eaLnBrk="0" hangingPunct="0"/>
            <a:r>
              <a:rPr lang="en-US" altLang="ko-KR" sz="2800" dirty="0">
                <a:solidFill>
                  <a:srgbClr val="CC3300"/>
                </a:solidFill>
                <a:latin typeface="Arial" pitchFamily="34" charset="0"/>
                <a:ea typeface="굴림" pitchFamily="34" charset="-127"/>
                <a:cs typeface="Arial" pitchFamily="34" charset="0"/>
              </a:rPr>
              <a:t>Leaf node:</a:t>
            </a:r>
          </a:p>
          <a:p>
            <a:pPr algn="l" rtl="0" eaLnBrk="0" hangingPunct="0"/>
            <a:r>
              <a:rPr lang="en-US" altLang="ko-KR" sz="2000" dirty="0">
                <a:latin typeface="Arial" pitchFamily="34" charset="0"/>
                <a:ea typeface="굴림" pitchFamily="34" charset="-127"/>
                <a:cs typeface="Arial" pitchFamily="34" charset="0"/>
              </a:rPr>
              <a:t>Any node that has empty children</a:t>
            </a:r>
          </a:p>
        </p:txBody>
      </p:sp>
      <p:sp>
        <p:nvSpPr>
          <p:cNvPr id="397347" name="AutoShape 35"/>
          <p:cNvSpPr>
            <a:spLocks noChangeArrowheads="1"/>
          </p:cNvSpPr>
          <p:nvPr/>
        </p:nvSpPr>
        <p:spPr bwMode="auto">
          <a:xfrm rot="16200000" flipV="1">
            <a:off x="4572000" y="41910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ltLang="ko-KR">
              <a:cs typeface="휴먼매직체"/>
            </a:endParaRPr>
          </a:p>
        </p:txBody>
      </p:sp>
      <p:sp>
        <p:nvSpPr>
          <p:cNvPr id="397348" name="AutoShape 36"/>
          <p:cNvSpPr>
            <a:spLocks noChangeArrowheads="1"/>
          </p:cNvSpPr>
          <p:nvPr/>
        </p:nvSpPr>
        <p:spPr bwMode="auto">
          <a:xfrm rot="16200000" flipV="1">
            <a:off x="5334000" y="52578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ltLang="ko-KR">
              <a:cs typeface="휴먼매직체"/>
            </a:endParaRPr>
          </a:p>
        </p:txBody>
      </p:sp>
      <p:sp>
        <p:nvSpPr>
          <p:cNvPr id="397349" name="AutoShape 37"/>
          <p:cNvSpPr>
            <a:spLocks noChangeArrowheads="1"/>
          </p:cNvSpPr>
          <p:nvPr/>
        </p:nvSpPr>
        <p:spPr bwMode="auto">
          <a:xfrm rot="16200000" flipV="1">
            <a:off x="6781800" y="52578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ltLang="ko-KR">
              <a:cs typeface="휴먼매직체"/>
            </a:endParaRPr>
          </a:p>
        </p:txBody>
      </p:sp>
      <p:sp>
        <p:nvSpPr>
          <p:cNvPr id="397350" name="AutoShape 38"/>
          <p:cNvSpPr>
            <a:spLocks noChangeArrowheads="1"/>
          </p:cNvSpPr>
          <p:nvPr/>
        </p:nvSpPr>
        <p:spPr bwMode="auto">
          <a:xfrm rot="16200000" flipV="1">
            <a:off x="8077200" y="52578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ltLang="ko-KR">
              <a:cs typeface="휴먼매직체"/>
            </a:endParaRPr>
          </a:p>
        </p:txBody>
      </p:sp>
      <p:sp>
        <p:nvSpPr>
          <p:cNvPr id="40" name="Title 1"/>
          <p:cNvSpPr txBox="1">
            <a:spLocks/>
          </p:cNvSpPr>
          <p:nvPr/>
        </p:nvSpPr>
        <p:spPr>
          <a:xfrm>
            <a:off x="304800" y="-1524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41" name="Slide Number Placeholder 40"/>
          <p:cNvSpPr>
            <a:spLocks noGrp="1"/>
          </p:cNvSpPr>
          <p:nvPr>
            <p:ph type="sldNum" sz="quarter" idx="12"/>
          </p:nvPr>
        </p:nvSpPr>
        <p:spPr/>
        <p:txBody>
          <a:bodyPr/>
          <a:lstStyle/>
          <a:p>
            <a:fld id="{389627BB-9D3D-455B-9BF0-C5F986BEB794}" type="slidenum">
              <a:rPr lang="en-US" smtClean="0"/>
              <a:pPr/>
              <a:t>29</a:t>
            </a:fld>
            <a:endParaRPr lang="en-US"/>
          </a:p>
        </p:txBody>
      </p:sp>
    </p:spTree>
    <p:extLst>
      <p:ext uri="{BB962C8B-B14F-4D97-AF65-F5344CB8AC3E}">
        <p14:creationId xmlns:p14="http://schemas.microsoft.com/office/powerpoint/2010/main" val="987571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05"/>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 calcmode="lin" valueType="num">
                                      <p:cBhvr>
                                        <p:cTn id="9" dur="1000" fill="hold"/>
                                        <p:tgtEl>
                                          <p:spTgt spid="2"/>
                                        </p:tgtEl>
                                        <p:attrNameLst>
                                          <p:attrName>ppt_x</p:attrName>
                                        </p:attrNameLst>
                                      </p:cBhvr>
                                      <p:tavLst>
                                        <p:tav tm="0">
                                          <p:val>
                                            <p:strVal val="#ppt_x-.2"/>
                                          </p:val>
                                        </p:tav>
                                        <p:tav tm="100000">
                                          <p:val>
                                            <p:strVal val="#ppt_x"/>
                                          </p:val>
                                        </p:tav>
                                      </p:tavLst>
                                    </p:anim>
                                    <p:anim calcmode="lin" valueType="num">
                                      <p:cBhvr>
                                        <p:cTn id="10" dur="1000" fill="hold"/>
                                        <p:tgtEl>
                                          <p:spTgt spid="2"/>
                                        </p:tgtEl>
                                        <p:attrNameLst>
                                          <p:attrName>ppt_y</p:attrName>
                                        </p:attrNameLst>
                                      </p:cBhvr>
                                      <p:tavLst>
                                        <p:tav tm="0">
                                          <p:val>
                                            <p:strVal val="#ppt_y"/>
                                          </p:val>
                                        </p:tav>
                                        <p:tav tm="100000">
                                          <p:val>
                                            <p:strVal val="#ppt_y"/>
                                          </p:val>
                                        </p:tav>
                                      </p:tavLst>
                                    </p:anim>
                                    <p:animEffect transition="in" filter="fade">
                                      <p:cBhvr>
                                        <p:cTn id="11" dur="1000"/>
                                        <p:tgtEl>
                                          <p:spTgt spid="2"/>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97348"/>
                                        </p:tgtEl>
                                        <p:attrNameLst>
                                          <p:attrName>style.visibility</p:attrName>
                                        </p:attrNameLst>
                                      </p:cBhvr>
                                      <p:to>
                                        <p:strVal val="visible"/>
                                      </p:to>
                                    </p:set>
                                    <p:animEffect transition="in" filter="wipe(down)">
                                      <p:cBhvr>
                                        <p:cTn id="15" dur="500"/>
                                        <p:tgtEl>
                                          <p:spTgt spid="397348"/>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7349"/>
                                        </p:tgtEl>
                                        <p:attrNameLst>
                                          <p:attrName>style.visibility</p:attrName>
                                        </p:attrNameLst>
                                      </p:cBhvr>
                                      <p:to>
                                        <p:strVal val="visible"/>
                                      </p:to>
                                    </p:set>
                                    <p:animEffect transition="in" filter="wipe(down)">
                                      <p:cBhvr>
                                        <p:cTn id="19" dur="500"/>
                                        <p:tgtEl>
                                          <p:spTgt spid="397349"/>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7350"/>
                                        </p:tgtEl>
                                        <p:attrNameLst>
                                          <p:attrName>style.visibility</p:attrName>
                                        </p:attrNameLst>
                                      </p:cBhvr>
                                      <p:to>
                                        <p:strVal val="visible"/>
                                      </p:to>
                                    </p:set>
                                    <p:animEffect transition="in" filter="wipe(down)">
                                      <p:cBhvr>
                                        <p:cTn id="23" dur="500"/>
                                        <p:tgtEl>
                                          <p:spTgt spid="397350"/>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97347"/>
                                        </p:tgtEl>
                                        <p:attrNameLst>
                                          <p:attrName>style.visibility</p:attrName>
                                        </p:attrNameLst>
                                      </p:cBhvr>
                                      <p:to>
                                        <p:strVal val="visible"/>
                                      </p:to>
                                    </p:set>
                                    <p:animEffect transition="in" filter="wipe(down)">
                                      <p:cBhvr>
                                        <p:cTn id="27" dur="500"/>
                                        <p:tgtEl>
                                          <p:spTgt spid="39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7" grpId="0" animBg="1"/>
      <p:bldP spid="397348" grpId="0" animBg="1"/>
      <p:bldP spid="397349" grpId="0" animBg="1"/>
      <p:bldP spid="3973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925232" y="1984248"/>
            <a:ext cx="6500112" cy="4873752"/>
          </a:xfrm>
        </p:spPr>
        <p:txBody>
          <a:bodyPr/>
          <a:lstStyle/>
          <a:p>
            <a:r>
              <a:rPr lang="en-US" altLang="ko-KR" dirty="0">
                <a:ea typeface="굴림" pitchFamily="50" charset="-127"/>
              </a:rPr>
              <a:t>Data structure such as Arrays, Stacks, Linked List and Queues are linear data structure. Elements are arranged in linear manner i.e. one after another.</a:t>
            </a:r>
          </a:p>
          <a:p>
            <a:endParaRPr lang="en-US" altLang="ko-KR" dirty="0">
              <a:ea typeface="굴림" pitchFamily="50" charset="-127"/>
            </a:endParaRPr>
          </a:p>
          <a:p>
            <a:r>
              <a:rPr lang="en-US" altLang="ko-KR" dirty="0">
                <a:ea typeface="굴림" pitchFamily="50" charset="-127"/>
              </a:rPr>
              <a:t>Tree is a non-linear data structure.</a:t>
            </a:r>
          </a:p>
          <a:p>
            <a:endParaRPr lang="en-US" altLang="ko-KR" dirty="0">
              <a:ea typeface="굴림" pitchFamily="50" charset="-127"/>
            </a:endParaRPr>
          </a:p>
          <a:p>
            <a:r>
              <a:rPr lang="en-US" altLang="ko-KR" dirty="0">
                <a:latin typeface="Helvetica" pitchFamily="34" charset="0"/>
                <a:ea typeface="굴림" pitchFamily="50" charset="-127"/>
              </a:rPr>
              <a:t>Tree imposes a </a:t>
            </a:r>
            <a:r>
              <a:rPr lang="en-US" altLang="ko-KR" b="1" i="1" dirty="0">
                <a:latin typeface="Helvetica" pitchFamily="34" charset="0"/>
                <a:ea typeface="굴림" pitchFamily="50" charset="-127"/>
              </a:rPr>
              <a:t>Hierarchical </a:t>
            </a:r>
            <a:r>
              <a:rPr lang="en-US" altLang="ko-KR" dirty="0">
                <a:latin typeface="Helvetica" pitchFamily="34" charset="0"/>
                <a:ea typeface="굴림" pitchFamily="50" charset="-127"/>
              </a:rPr>
              <a:t>structure, on a collection of items.</a:t>
            </a:r>
          </a:p>
          <a:p>
            <a:endParaRPr lang="en-US" dirty="0"/>
          </a:p>
        </p:txBody>
      </p:sp>
      <p:sp>
        <p:nvSpPr>
          <p:cNvPr id="4" name="Slide Number Placeholder 3"/>
          <p:cNvSpPr>
            <a:spLocks noGrp="1"/>
          </p:cNvSpPr>
          <p:nvPr>
            <p:ph type="sldNum" sz="quarter" idx="12"/>
          </p:nvPr>
        </p:nvSpPr>
        <p:spPr/>
        <p:txBody>
          <a:bodyPr/>
          <a:lstStyle/>
          <a:p>
            <a:fld id="{4A43371F-6454-4CB7-8FFF-DC13FB98195B}" type="slidenum">
              <a:rPr lang="en-US" smtClean="0"/>
              <a:pPr/>
              <a:t>3</a:t>
            </a:fld>
            <a:endParaRPr lang="en-US"/>
          </a:p>
        </p:txBody>
      </p:sp>
    </p:spTree>
    <p:extLst>
      <p:ext uri="{BB962C8B-B14F-4D97-AF65-F5344CB8AC3E}">
        <p14:creationId xmlns:p14="http://schemas.microsoft.com/office/powerpoint/2010/main" val="3775957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68"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69"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0"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1"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2"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3"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4"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5"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876" name="Line 1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6877"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6878"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6879"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6880"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6881"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6882"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6883"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6884"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A</a:t>
            </a:r>
          </a:p>
        </p:txBody>
      </p:sp>
      <p:sp>
        <p:nvSpPr>
          <p:cNvPr id="36885"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B</a:t>
            </a:r>
          </a:p>
        </p:txBody>
      </p:sp>
      <p:sp>
        <p:nvSpPr>
          <p:cNvPr id="36886"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C</a:t>
            </a:r>
          </a:p>
        </p:txBody>
      </p:sp>
      <p:sp>
        <p:nvSpPr>
          <p:cNvPr id="36887"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D</a:t>
            </a:r>
          </a:p>
        </p:txBody>
      </p:sp>
      <p:sp>
        <p:nvSpPr>
          <p:cNvPr id="36888"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E</a:t>
            </a:r>
          </a:p>
        </p:txBody>
      </p:sp>
      <p:sp>
        <p:nvSpPr>
          <p:cNvPr id="36889"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F</a:t>
            </a:r>
          </a:p>
        </p:txBody>
      </p:sp>
      <p:sp>
        <p:nvSpPr>
          <p:cNvPr id="36890"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G</a:t>
            </a:r>
          </a:p>
        </p:txBody>
      </p:sp>
      <p:sp>
        <p:nvSpPr>
          <p:cNvPr id="36891"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H</a:t>
            </a:r>
          </a:p>
        </p:txBody>
      </p:sp>
      <p:sp>
        <p:nvSpPr>
          <p:cNvPr id="36892"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altLang="ko-KR" sz="2400">
                <a:latin typeface="Times New Roman" pitchFamily="18" charset="0"/>
                <a:ea typeface="굴림" pitchFamily="34" charset="-127"/>
              </a:rPr>
              <a:t>I</a:t>
            </a:r>
          </a:p>
        </p:txBody>
      </p:sp>
      <p:sp>
        <p:nvSpPr>
          <p:cNvPr id="36893" name="Text Box 29"/>
          <p:cNvSpPr txBox="1">
            <a:spLocks noChangeArrowheads="1"/>
          </p:cNvSpPr>
          <p:nvPr/>
        </p:nvSpPr>
        <p:spPr bwMode="auto">
          <a:xfrm>
            <a:off x="228600" y="4491037"/>
            <a:ext cx="8839200" cy="1446550"/>
          </a:xfrm>
          <a:prstGeom prst="rect">
            <a:avLst/>
          </a:prstGeom>
          <a:noFill/>
          <a:ln w="9525">
            <a:noFill/>
            <a:miter lim="800000"/>
            <a:headEnd/>
            <a:tailEnd/>
          </a:ln>
        </p:spPr>
        <p:txBody>
          <a:bodyPr>
            <a:spAutoFit/>
          </a:bodyPr>
          <a:lstStyle/>
          <a:p>
            <a:pPr algn="l" rtl="0" eaLnBrk="0" hangingPunct="0"/>
            <a:r>
              <a:rPr lang="en-US" altLang="ko-KR" sz="2800" dirty="0">
                <a:solidFill>
                  <a:srgbClr val="CC3300"/>
                </a:solidFill>
                <a:latin typeface="Arial" pitchFamily="34" charset="0"/>
                <a:ea typeface="굴림" pitchFamily="34" charset="-127"/>
                <a:cs typeface="Arial" pitchFamily="34" charset="0"/>
              </a:rPr>
              <a:t>Internal node:</a:t>
            </a:r>
          </a:p>
          <a:p>
            <a:pPr algn="l" rtl="0" eaLnBrk="0" hangingPunct="0"/>
            <a:r>
              <a:rPr lang="en-US" altLang="ko-KR" sz="2000" dirty="0">
                <a:latin typeface="Arial" pitchFamily="34" charset="0"/>
                <a:ea typeface="굴림" pitchFamily="34" charset="-127"/>
                <a:cs typeface="Arial" pitchFamily="34" charset="0"/>
              </a:rPr>
              <a:t>Any node that has at  least one </a:t>
            </a:r>
          </a:p>
          <a:p>
            <a:pPr algn="l" rtl="0" eaLnBrk="0" hangingPunct="0"/>
            <a:r>
              <a:rPr lang="en-US" altLang="ko-KR" sz="2000" dirty="0">
                <a:latin typeface="Arial" pitchFamily="34" charset="0"/>
                <a:ea typeface="굴림" pitchFamily="34" charset="-127"/>
                <a:cs typeface="Arial" pitchFamily="34" charset="0"/>
              </a:rPr>
              <a:t>non-</a:t>
            </a:r>
            <a:r>
              <a:rPr lang="en-US" altLang="ko-KR" sz="2000" dirty="0" err="1">
                <a:latin typeface="Arial" pitchFamily="34" charset="0"/>
                <a:ea typeface="굴림" pitchFamily="34" charset="-127"/>
                <a:cs typeface="Arial" pitchFamily="34" charset="0"/>
              </a:rPr>
              <a:t>emptyChild</a:t>
            </a:r>
            <a:endParaRPr lang="en-US" altLang="ko-KR" sz="2000" dirty="0">
              <a:latin typeface="Arial" pitchFamily="34" charset="0"/>
              <a:ea typeface="굴림" pitchFamily="34" charset="-127"/>
              <a:cs typeface="Arial" pitchFamily="34" charset="0"/>
            </a:endParaRPr>
          </a:p>
          <a:p>
            <a:pPr algn="l" rtl="0" eaLnBrk="0" hangingPunct="0"/>
            <a:r>
              <a:rPr lang="en-US" altLang="ko-KR" sz="2000" dirty="0">
                <a:latin typeface="Arial" pitchFamily="34" charset="0"/>
                <a:ea typeface="굴림" pitchFamily="34" charset="-127"/>
                <a:cs typeface="Arial" pitchFamily="34" charset="0"/>
              </a:rPr>
              <a:t>         </a:t>
            </a:r>
          </a:p>
        </p:txBody>
      </p:sp>
      <p:sp>
        <p:nvSpPr>
          <p:cNvPr id="38" name="Oval 9"/>
          <p:cNvSpPr>
            <a:spLocks noChangeArrowheads="1"/>
          </p:cNvSpPr>
          <p:nvPr/>
        </p:nvSpPr>
        <p:spPr bwMode="auto">
          <a:xfrm>
            <a:off x="6553200" y="2667000"/>
            <a:ext cx="609600" cy="609600"/>
          </a:xfrm>
          <a:prstGeom prst="ellipse">
            <a:avLst/>
          </a:prstGeom>
          <a:solidFill>
            <a:srgbClr val="FFFF66">
              <a:alpha val="52156"/>
            </a:srgbClr>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9" name="Oval 9"/>
          <p:cNvSpPr>
            <a:spLocks noChangeArrowheads="1"/>
          </p:cNvSpPr>
          <p:nvPr/>
        </p:nvSpPr>
        <p:spPr bwMode="auto">
          <a:xfrm>
            <a:off x="7239000" y="3505200"/>
            <a:ext cx="609600" cy="609600"/>
          </a:xfrm>
          <a:prstGeom prst="ellipse">
            <a:avLst/>
          </a:prstGeom>
          <a:solidFill>
            <a:srgbClr val="FFFF66">
              <a:alpha val="52156"/>
            </a:srgbClr>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40" name="Oval 9"/>
          <p:cNvSpPr>
            <a:spLocks noChangeArrowheads="1"/>
          </p:cNvSpPr>
          <p:nvPr/>
        </p:nvSpPr>
        <p:spPr bwMode="auto">
          <a:xfrm>
            <a:off x="5791200" y="3581400"/>
            <a:ext cx="609600" cy="609600"/>
          </a:xfrm>
          <a:prstGeom prst="ellipse">
            <a:avLst/>
          </a:prstGeom>
          <a:solidFill>
            <a:srgbClr val="FFFF66">
              <a:alpha val="52156"/>
            </a:srgbClr>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41" name="Oval 9"/>
          <p:cNvSpPr>
            <a:spLocks noChangeArrowheads="1"/>
          </p:cNvSpPr>
          <p:nvPr/>
        </p:nvSpPr>
        <p:spPr bwMode="auto">
          <a:xfrm>
            <a:off x="5105400" y="1828800"/>
            <a:ext cx="609600" cy="609600"/>
          </a:xfrm>
          <a:prstGeom prst="ellipse">
            <a:avLst/>
          </a:prstGeom>
          <a:solidFill>
            <a:srgbClr val="FFFF66">
              <a:alpha val="52156"/>
            </a:srgbClr>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42" name="Oval 9"/>
          <p:cNvSpPr>
            <a:spLocks noChangeArrowheads="1"/>
          </p:cNvSpPr>
          <p:nvPr/>
        </p:nvSpPr>
        <p:spPr bwMode="auto">
          <a:xfrm>
            <a:off x="3810000" y="2667000"/>
            <a:ext cx="609600" cy="609600"/>
          </a:xfrm>
          <a:prstGeom prst="ellipse">
            <a:avLst/>
          </a:prstGeom>
          <a:solidFill>
            <a:srgbClr val="FFFF66">
              <a:alpha val="52156"/>
            </a:srgbClr>
          </a:solidFill>
          <a:ln w="9525">
            <a:solidFill>
              <a:schemeClr val="tx1"/>
            </a:solidFill>
            <a:round/>
            <a:headEnd/>
            <a:tailEnd/>
          </a:ln>
        </p:spPr>
        <p:txBody>
          <a:bodyPr wrap="none" anchor="ctr"/>
          <a:lstStyle/>
          <a:p>
            <a:pPr algn="ctr" eaLnBrk="0" hangingPunct="0"/>
            <a:endParaRPr lang="ar-SA" altLang="ko-KR" sz="2400">
              <a:latin typeface="Times New Roman" pitchFamily="18" charset="0"/>
              <a:cs typeface="휴먼매직체"/>
            </a:endParaRPr>
          </a:p>
        </p:txBody>
      </p:sp>
      <p:sp>
        <p:nvSpPr>
          <p:cNvPr id="36" name="Title 1"/>
          <p:cNvSpPr txBox="1">
            <a:spLocks/>
          </p:cNvSpPr>
          <p:nvPr/>
        </p:nvSpPr>
        <p:spPr>
          <a:xfrm>
            <a:off x="304800" y="-2286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Examples – familiarization with notation</a:t>
            </a:r>
          </a:p>
        </p:txBody>
      </p:sp>
      <p:sp>
        <p:nvSpPr>
          <p:cNvPr id="37" name="Slide Number Placeholder 36"/>
          <p:cNvSpPr>
            <a:spLocks noGrp="1"/>
          </p:cNvSpPr>
          <p:nvPr>
            <p:ph type="sldNum" sz="quarter" idx="12"/>
          </p:nvPr>
        </p:nvSpPr>
        <p:spPr/>
        <p:txBody>
          <a:bodyPr/>
          <a:lstStyle/>
          <a:p>
            <a:fld id="{389627BB-9D3D-455B-9BF0-C5F986BEB794}" type="slidenum">
              <a:rPr lang="en-US" smtClean="0"/>
              <a:pPr/>
              <a:t>30</a:t>
            </a:fld>
            <a:endParaRPr lang="en-US"/>
          </a:p>
        </p:txBody>
      </p:sp>
    </p:spTree>
    <p:extLst>
      <p:ext uri="{BB962C8B-B14F-4D97-AF65-F5344CB8AC3E}">
        <p14:creationId xmlns:p14="http://schemas.microsoft.com/office/powerpoint/2010/main" val="3741139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linds(horizontal)">
                                      <p:cBhvr>
                                        <p:cTn id="10" dur="500"/>
                                        <p:tgtEl>
                                          <p:spTgt spid="4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linds(horizontal)">
                                      <p:cBhvr>
                                        <p:cTn id="13" dur="500"/>
                                        <p:tgtEl>
                                          <p:spTgt spid="4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linds(horizontal)">
                                      <p:cBhvr>
                                        <p:cTn id="16" dur="500"/>
                                        <p:tgtEl>
                                          <p:spTgt spid="4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7467600" cy="639762"/>
          </a:xfrm>
        </p:spPr>
        <p:txBody>
          <a:bodyPr>
            <a:normAutofit fontScale="90000"/>
          </a:bodyPr>
          <a:lstStyle/>
          <a:p>
            <a:pPr eaLnBrk="1" fontAlgn="auto" hangingPunct="1">
              <a:spcAft>
                <a:spcPts val="0"/>
              </a:spcAft>
              <a:defRPr/>
            </a:pPr>
            <a:r>
              <a:rPr lang="en-US" altLang="ko-KR" dirty="0">
                <a:ea typeface="굴림" pitchFamily="50" charset="-127"/>
              </a:rPr>
              <a:t>Example Binary Trees</a:t>
            </a:r>
          </a:p>
        </p:txBody>
      </p:sp>
      <p:sp>
        <p:nvSpPr>
          <p:cNvPr id="49" name="Slide Number Placeholder 48"/>
          <p:cNvSpPr>
            <a:spLocks noGrp="1"/>
          </p:cNvSpPr>
          <p:nvPr>
            <p:ph type="sldNum" sz="quarter" idx="12"/>
          </p:nvPr>
        </p:nvSpPr>
        <p:spPr/>
        <p:txBody>
          <a:bodyPr/>
          <a:lstStyle/>
          <a:p>
            <a:fld id="{4A43371F-6454-4CB7-8FFF-DC13FB98195B}" type="slidenum">
              <a:rPr lang="en-US" smtClean="0"/>
              <a:pPr/>
              <a:t>31</a:t>
            </a:fld>
            <a:endParaRPr lang="en-US"/>
          </a:p>
        </p:txBody>
      </p:sp>
      <p:grpSp>
        <p:nvGrpSpPr>
          <p:cNvPr id="2" name="Group 4"/>
          <p:cNvGrpSpPr>
            <a:grpSpLocks/>
          </p:cNvGrpSpPr>
          <p:nvPr/>
        </p:nvGrpSpPr>
        <p:grpSpPr bwMode="auto">
          <a:xfrm>
            <a:off x="381000" y="1981199"/>
            <a:ext cx="1360488" cy="914400"/>
            <a:chOff x="275" y="1085"/>
            <a:chExt cx="857" cy="576"/>
          </a:xfrm>
        </p:grpSpPr>
        <p:sp>
          <p:nvSpPr>
            <p:cNvPr id="37935" name="Oval 5"/>
            <p:cNvSpPr>
              <a:spLocks noChangeArrowheads="1"/>
            </p:cNvSpPr>
            <p:nvPr/>
          </p:nvSpPr>
          <p:spPr bwMode="auto">
            <a:xfrm>
              <a:off x="611" y="1421"/>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36" name="Text Box 6"/>
            <p:cNvSpPr txBox="1">
              <a:spLocks noChangeArrowheads="1"/>
            </p:cNvSpPr>
            <p:nvPr/>
          </p:nvSpPr>
          <p:spPr bwMode="auto">
            <a:xfrm>
              <a:off x="275" y="1085"/>
              <a:ext cx="85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tLang="ko-KR" sz="2400" dirty="0">
                  <a:solidFill>
                    <a:srgbClr val="CC3300"/>
                  </a:solidFill>
                  <a:latin typeface="Times New Roman" pitchFamily="18" charset="0"/>
                  <a:ea typeface="굴림" pitchFamily="34" charset="-127"/>
                </a:rPr>
                <a:t>One node</a:t>
              </a:r>
            </a:p>
          </p:txBody>
        </p:sp>
      </p:grpSp>
      <p:grpSp>
        <p:nvGrpSpPr>
          <p:cNvPr id="3" name="Group 7"/>
          <p:cNvGrpSpPr>
            <a:grpSpLocks/>
          </p:cNvGrpSpPr>
          <p:nvPr/>
        </p:nvGrpSpPr>
        <p:grpSpPr bwMode="auto">
          <a:xfrm>
            <a:off x="3117850" y="1905000"/>
            <a:ext cx="5299075" cy="1554163"/>
            <a:chOff x="1990" y="1085"/>
            <a:chExt cx="3338" cy="979"/>
          </a:xfrm>
        </p:grpSpPr>
        <p:grpSp>
          <p:nvGrpSpPr>
            <p:cNvPr id="4" name="Group 8"/>
            <p:cNvGrpSpPr>
              <a:grpSpLocks/>
            </p:cNvGrpSpPr>
            <p:nvPr/>
          </p:nvGrpSpPr>
          <p:grpSpPr bwMode="auto">
            <a:xfrm>
              <a:off x="1990" y="1085"/>
              <a:ext cx="1082" cy="979"/>
              <a:chOff x="1990" y="1085"/>
              <a:chExt cx="1082" cy="979"/>
            </a:xfrm>
          </p:grpSpPr>
          <p:sp>
            <p:nvSpPr>
              <p:cNvPr id="37931" name="Oval 9"/>
              <p:cNvSpPr>
                <a:spLocks noChangeArrowheads="1"/>
              </p:cNvSpPr>
              <p:nvPr/>
            </p:nvSpPr>
            <p:spPr bwMode="auto">
              <a:xfrm>
                <a:off x="2880" y="1392"/>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32" name="Oval 10"/>
              <p:cNvSpPr>
                <a:spLocks noChangeArrowheads="1"/>
              </p:cNvSpPr>
              <p:nvPr/>
            </p:nvSpPr>
            <p:spPr bwMode="auto">
              <a:xfrm>
                <a:off x="2736" y="1824"/>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33" name="Line 11"/>
              <p:cNvSpPr>
                <a:spLocks noChangeShapeType="1"/>
              </p:cNvSpPr>
              <p:nvPr/>
            </p:nvSpPr>
            <p:spPr bwMode="auto">
              <a:xfrm flipH="1">
                <a:off x="2880" y="1632"/>
                <a:ext cx="48" cy="192"/>
              </a:xfrm>
              <a:prstGeom prst="line">
                <a:avLst/>
              </a:prstGeom>
              <a:noFill/>
              <a:ln w="9525">
                <a:solidFill>
                  <a:schemeClr val="tx1"/>
                </a:solidFill>
                <a:round/>
                <a:headEnd/>
                <a:tailEnd/>
              </a:ln>
            </p:spPr>
            <p:txBody>
              <a:bodyPr wrap="none" anchor="ctr"/>
              <a:lstStyle/>
              <a:p>
                <a:endParaRPr lang="en-US"/>
              </a:p>
            </p:txBody>
          </p:sp>
          <p:sp>
            <p:nvSpPr>
              <p:cNvPr id="37934" name="Text Box 12"/>
              <p:cNvSpPr txBox="1">
                <a:spLocks noChangeArrowheads="1"/>
              </p:cNvSpPr>
              <p:nvPr/>
            </p:nvSpPr>
            <p:spPr bwMode="auto">
              <a:xfrm>
                <a:off x="1990" y="1085"/>
                <a:ext cx="964"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tLang="ko-KR" sz="2400" dirty="0">
                    <a:solidFill>
                      <a:srgbClr val="CC3300"/>
                    </a:solidFill>
                    <a:latin typeface="Times New Roman" pitchFamily="18" charset="0"/>
                    <a:ea typeface="굴림" pitchFamily="34" charset="-127"/>
                  </a:rPr>
                  <a:t>Two nodes</a:t>
                </a:r>
              </a:p>
            </p:txBody>
          </p:sp>
        </p:grpSp>
        <p:sp>
          <p:nvSpPr>
            <p:cNvPr id="37923" name="Oval 13"/>
            <p:cNvSpPr>
              <a:spLocks noChangeArrowheads="1"/>
            </p:cNvSpPr>
            <p:nvPr/>
          </p:nvSpPr>
          <p:spPr bwMode="auto">
            <a:xfrm>
              <a:off x="3504" y="1344"/>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24" name="Oval 14"/>
            <p:cNvSpPr>
              <a:spLocks noChangeArrowheads="1"/>
            </p:cNvSpPr>
            <p:nvPr/>
          </p:nvSpPr>
          <p:spPr bwMode="auto">
            <a:xfrm>
              <a:off x="3696" y="1728"/>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25" name="Oval 15"/>
            <p:cNvSpPr>
              <a:spLocks noChangeArrowheads="1"/>
            </p:cNvSpPr>
            <p:nvPr/>
          </p:nvSpPr>
          <p:spPr bwMode="auto">
            <a:xfrm>
              <a:off x="4800" y="1296"/>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26" name="Oval 16"/>
            <p:cNvSpPr>
              <a:spLocks noChangeArrowheads="1"/>
            </p:cNvSpPr>
            <p:nvPr/>
          </p:nvSpPr>
          <p:spPr bwMode="auto">
            <a:xfrm>
              <a:off x="4512" y="1776"/>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27" name="Oval 17"/>
            <p:cNvSpPr>
              <a:spLocks noChangeArrowheads="1"/>
            </p:cNvSpPr>
            <p:nvPr/>
          </p:nvSpPr>
          <p:spPr bwMode="auto">
            <a:xfrm>
              <a:off x="5136" y="1728"/>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28" name="Line 18"/>
            <p:cNvSpPr>
              <a:spLocks noChangeShapeType="1"/>
            </p:cNvSpPr>
            <p:nvPr/>
          </p:nvSpPr>
          <p:spPr bwMode="auto">
            <a:xfrm>
              <a:off x="3648" y="1584"/>
              <a:ext cx="96" cy="144"/>
            </a:xfrm>
            <a:prstGeom prst="line">
              <a:avLst/>
            </a:prstGeom>
            <a:noFill/>
            <a:ln w="9525">
              <a:solidFill>
                <a:schemeClr val="tx1"/>
              </a:solidFill>
              <a:round/>
              <a:headEnd/>
              <a:tailEnd/>
            </a:ln>
          </p:spPr>
          <p:txBody>
            <a:bodyPr wrap="none" anchor="ctr"/>
            <a:lstStyle/>
            <a:p>
              <a:endParaRPr lang="en-US"/>
            </a:p>
          </p:txBody>
        </p:sp>
        <p:sp>
          <p:nvSpPr>
            <p:cNvPr id="37929" name="Line 19"/>
            <p:cNvSpPr>
              <a:spLocks noChangeShapeType="1"/>
            </p:cNvSpPr>
            <p:nvPr/>
          </p:nvSpPr>
          <p:spPr bwMode="auto">
            <a:xfrm flipH="1">
              <a:off x="4656" y="1488"/>
              <a:ext cx="144" cy="288"/>
            </a:xfrm>
            <a:prstGeom prst="line">
              <a:avLst/>
            </a:prstGeom>
            <a:noFill/>
            <a:ln w="9525">
              <a:solidFill>
                <a:schemeClr val="tx1"/>
              </a:solidFill>
              <a:round/>
              <a:headEnd/>
              <a:tailEnd/>
            </a:ln>
          </p:spPr>
          <p:txBody>
            <a:bodyPr wrap="none" anchor="ctr"/>
            <a:lstStyle/>
            <a:p>
              <a:endParaRPr lang="en-US"/>
            </a:p>
          </p:txBody>
        </p:sp>
        <p:sp>
          <p:nvSpPr>
            <p:cNvPr id="37930" name="Line 20"/>
            <p:cNvSpPr>
              <a:spLocks noChangeShapeType="1"/>
            </p:cNvSpPr>
            <p:nvPr/>
          </p:nvSpPr>
          <p:spPr bwMode="auto">
            <a:xfrm>
              <a:off x="4992" y="1488"/>
              <a:ext cx="240" cy="240"/>
            </a:xfrm>
            <a:prstGeom prst="line">
              <a:avLst/>
            </a:prstGeom>
            <a:noFill/>
            <a:ln w="9525">
              <a:solidFill>
                <a:schemeClr val="tx1"/>
              </a:solidFill>
              <a:round/>
              <a:headEnd/>
              <a:tailEnd/>
            </a:ln>
          </p:spPr>
          <p:txBody>
            <a:bodyPr wrap="none" anchor="ctr"/>
            <a:lstStyle/>
            <a:p>
              <a:endParaRPr lang="en-US"/>
            </a:p>
          </p:txBody>
        </p:sp>
      </p:grpSp>
      <p:grpSp>
        <p:nvGrpSpPr>
          <p:cNvPr id="5" name="Group 21"/>
          <p:cNvGrpSpPr>
            <a:grpSpLocks/>
          </p:cNvGrpSpPr>
          <p:nvPr/>
        </p:nvGrpSpPr>
        <p:grpSpPr bwMode="auto">
          <a:xfrm>
            <a:off x="376237" y="3703638"/>
            <a:ext cx="5948363" cy="2316162"/>
            <a:chOff x="285" y="2333"/>
            <a:chExt cx="3747" cy="1459"/>
          </a:xfrm>
        </p:grpSpPr>
        <p:sp>
          <p:nvSpPr>
            <p:cNvPr id="37895" name="Text Box 22"/>
            <p:cNvSpPr txBox="1">
              <a:spLocks noChangeArrowheads="1"/>
            </p:cNvSpPr>
            <p:nvPr/>
          </p:nvSpPr>
          <p:spPr bwMode="auto">
            <a:xfrm>
              <a:off x="285" y="2333"/>
              <a:ext cx="1059"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tLang="ko-KR" sz="2400" dirty="0">
                  <a:solidFill>
                    <a:srgbClr val="CC3300"/>
                  </a:solidFill>
                  <a:latin typeface="Times New Roman" pitchFamily="18" charset="0"/>
                  <a:ea typeface="굴림" pitchFamily="34" charset="-127"/>
                </a:rPr>
                <a:t>Three nodes</a:t>
              </a:r>
            </a:p>
          </p:txBody>
        </p:sp>
        <p:sp>
          <p:nvSpPr>
            <p:cNvPr id="37896" name="Oval 23"/>
            <p:cNvSpPr>
              <a:spLocks noChangeArrowheads="1"/>
            </p:cNvSpPr>
            <p:nvPr/>
          </p:nvSpPr>
          <p:spPr bwMode="auto">
            <a:xfrm>
              <a:off x="1584" y="2688"/>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897" name="Oval 24"/>
            <p:cNvSpPr>
              <a:spLocks noChangeArrowheads="1"/>
            </p:cNvSpPr>
            <p:nvPr/>
          </p:nvSpPr>
          <p:spPr bwMode="auto">
            <a:xfrm>
              <a:off x="1440" y="3120"/>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898" name="Line 25"/>
            <p:cNvSpPr>
              <a:spLocks noChangeShapeType="1"/>
            </p:cNvSpPr>
            <p:nvPr/>
          </p:nvSpPr>
          <p:spPr bwMode="auto">
            <a:xfrm flipH="1">
              <a:off x="1584" y="2928"/>
              <a:ext cx="48" cy="192"/>
            </a:xfrm>
            <a:prstGeom prst="line">
              <a:avLst/>
            </a:prstGeom>
            <a:noFill/>
            <a:ln w="9525">
              <a:solidFill>
                <a:schemeClr val="tx1"/>
              </a:solidFill>
              <a:round/>
              <a:headEnd/>
              <a:tailEnd/>
            </a:ln>
          </p:spPr>
          <p:txBody>
            <a:bodyPr wrap="none" anchor="ctr"/>
            <a:lstStyle/>
            <a:p>
              <a:endParaRPr lang="en-US"/>
            </a:p>
          </p:txBody>
        </p:sp>
        <p:sp>
          <p:nvSpPr>
            <p:cNvPr id="37899" name="Oval 26"/>
            <p:cNvSpPr>
              <a:spLocks noChangeArrowheads="1"/>
            </p:cNvSpPr>
            <p:nvPr/>
          </p:nvSpPr>
          <p:spPr bwMode="auto">
            <a:xfrm>
              <a:off x="1296" y="3552"/>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00" name="Line 27"/>
            <p:cNvSpPr>
              <a:spLocks noChangeShapeType="1"/>
            </p:cNvSpPr>
            <p:nvPr/>
          </p:nvSpPr>
          <p:spPr bwMode="auto">
            <a:xfrm flipH="1">
              <a:off x="1440" y="3360"/>
              <a:ext cx="48" cy="192"/>
            </a:xfrm>
            <a:prstGeom prst="line">
              <a:avLst/>
            </a:prstGeom>
            <a:noFill/>
            <a:ln w="9525">
              <a:solidFill>
                <a:schemeClr val="tx1"/>
              </a:solidFill>
              <a:round/>
              <a:headEnd/>
              <a:tailEnd/>
            </a:ln>
          </p:spPr>
          <p:txBody>
            <a:bodyPr wrap="none" anchor="ctr"/>
            <a:lstStyle/>
            <a:p>
              <a:endParaRPr lang="en-US"/>
            </a:p>
          </p:txBody>
        </p:sp>
        <p:sp>
          <p:nvSpPr>
            <p:cNvPr id="37901" name="Oval 28"/>
            <p:cNvSpPr>
              <a:spLocks noChangeArrowheads="1"/>
            </p:cNvSpPr>
            <p:nvPr/>
          </p:nvSpPr>
          <p:spPr bwMode="auto">
            <a:xfrm>
              <a:off x="2112" y="2688"/>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02" name="Oval 29"/>
            <p:cNvSpPr>
              <a:spLocks noChangeArrowheads="1"/>
            </p:cNvSpPr>
            <p:nvPr/>
          </p:nvSpPr>
          <p:spPr bwMode="auto">
            <a:xfrm>
              <a:off x="1968" y="3120"/>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03" name="Line 30"/>
            <p:cNvSpPr>
              <a:spLocks noChangeShapeType="1"/>
            </p:cNvSpPr>
            <p:nvPr/>
          </p:nvSpPr>
          <p:spPr bwMode="auto">
            <a:xfrm flipH="1">
              <a:off x="2112" y="2928"/>
              <a:ext cx="48" cy="192"/>
            </a:xfrm>
            <a:prstGeom prst="line">
              <a:avLst/>
            </a:prstGeom>
            <a:noFill/>
            <a:ln w="9525">
              <a:solidFill>
                <a:schemeClr val="tx1"/>
              </a:solidFill>
              <a:round/>
              <a:headEnd/>
              <a:tailEnd/>
            </a:ln>
          </p:spPr>
          <p:txBody>
            <a:bodyPr wrap="none" anchor="ctr"/>
            <a:lstStyle/>
            <a:p>
              <a:endParaRPr lang="en-US"/>
            </a:p>
          </p:txBody>
        </p:sp>
        <p:sp>
          <p:nvSpPr>
            <p:cNvPr id="37904" name="Oval 31"/>
            <p:cNvSpPr>
              <a:spLocks noChangeArrowheads="1"/>
            </p:cNvSpPr>
            <p:nvPr/>
          </p:nvSpPr>
          <p:spPr bwMode="auto">
            <a:xfrm>
              <a:off x="2160" y="3552"/>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05" name="Line 32"/>
            <p:cNvSpPr>
              <a:spLocks noChangeShapeType="1"/>
            </p:cNvSpPr>
            <p:nvPr/>
          </p:nvSpPr>
          <p:spPr bwMode="auto">
            <a:xfrm>
              <a:off x="2112" y="3360"/>
              <a:ext cx="96" cy="240"/>
            </a:xfrm>
            <a:prstGeom prst="line">
              <a:avLst/>
            </a:prstGeom>
            <a:noFill/>
            <a:ln w="9525">
              <a:solidFill>
                <a:schemeClr val="tx1"/>
              </a:solidFill>
              <a:round/>
              <a:headEnd/>
              <a:tailEnd/>
            </a:ln>
          </p:spPr>
          <p:txBody>
            <a:bodyPr wrap="none" anchor="ctr"/>
            <a:lstStyle/>
            <a:p>
              <a:endParaRPr lang="en-US"/>
            </a:p>
          </p:txBody>
        </p:sp>
        <p:sp>
          <p:nvSpPr>
            <p:cNvPr id="37906" name="Oval 33"/>
            <p:cNvSpPr>
              <a:spLocks noChangeArrowheads="1"/>
            </p:cNvSpPr>
            <p:nvPr/>
          </p:nvSpPr>
          <p:spPr bwMode="auto">
            <a:xfrm>
              <a:off x="2928" y="2736"/>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07" name="Oval 34"/>
            <p:cNvSpPr>
              <a:spLocks noChangeArrowheads="1"/>
            </p:cNvSpPr>
            <p:nvPr/>
          </p:nvSpPr>
          <p:spPr bwMode="auto">
            <a:xfrm>
              <a:off x="2784" y="3168"/>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08" name="Line 35"/>
            <p:cNvSpPr>
              <a:spLocks noChangeShapeType="1"/>
            </p:cNvSpPr>
            <p:nvPr/>
          </p:nvSpPr>
          <p:spPr bwMode="auto">
            <a:xfrm flipH="1">
              <a:off x="2928" y="2976"/>
              <a:ext cx="48" cy="192"/>
            </a:xfrm>
            <a:prstGeom prst="line">
              <a:avLst/>
            </a:prstGeom>
            <a:noFill/>
            <a:ln w="9525">
              <a:solidFill>
                <a:schemeClr val="tx1"/>
              </a:solidFill>
              <a:round/>
              <a:headEnd/>
              <a:tailEnd/>
            </a:ln>
          </p:spPr>
          <p:txBody>
            <a:bodyPr wrap="none" anchor="ctr"/>
            <a:lstStyle/>
            <a:p>
              <a:endParaRPr lang="en-US"/>
            </a:p>
          </p:txBody>
        </p:sp>
        <p:sp>
          <p:nvSpPr>
            <p:cNvPr id="37909" name="Oval 36"/>
            <p:cNvSpPr>
              <a:spLocks noChangeArrowheads="1"/>
            </p:cNvSpPr>
            <p:nvPr/>
          </p:nvSpPr>
          <p:spPr bwMode="auto">
            <a:xfrm>
              <a:off x="3120" y="3216"/>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10" name="Line 37"/>
            <p:cNvSpPr>
              <a:spLocks noChangeShapeType="1"/>
            </p:cNvSpPr>
            <p:nvPr/>
          </p:nvSpPr>
          <p:spPr bwMode="auto">
            <a:xfrm>
              <a:off x="3072" y="2976"/>
              <a:ext cx="96" cy="240"/>
            </a:xfrm>
            <a:prstGeom prst="line">
              <a:avLst/>
            </a:prstGeom>
            <a:noFill/>
            <a:ln w="9525">
              <a:solidFill>
                <a:schemeClr val="tx1"/>
              </a:solidFill>
              <a:round/>
              <a:headEnd/>
              <a:tailEnd/>
            </a:ln>
          </p:spPr>
          <p:txBody>
            <a:bodyPr wrap="none" anchor="ctr"/>
            <a:lstStyle/>
            <a:p>
              <a:endParaRPr lang="en-US"/>
            </a:p>
          </p:txBody>
        </p:sp>
        <p:sp>
          <p:nvSpPr>
            <p:cNvPr id="37911" name="Oval 38"/>
            <p:cNvSpPr>
              <a:spLocks noChangeArrowheads="1"/>
            </p:cNvSpPr>
            <p:nvPr/>
          </p:nvSpPr>
          <p:spPr bwMode="auto">
            <a:xfrm>
              <a:off x="3648" y="2688"/>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12" name="Oval 39"/>
            <p:cNvSpPr>
              <a:spLocks noChangeArrowheads="1"/>
            </p:cNvSpPr>
            <p:nvPr/>
          </p:nvSpPr>
          <p:spPr bwMode="auto">
            <a:xfrm>
              <a:off x="3840" y="3072"/>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13" name="Line 40"/>
            <p:cNvSpPr>
              <a:spLocks noChangeShapeType="1"/>
            </p:cNvSpPr>
            <p:nvPr/>
          </p:nvSpPr>
          <p:spPr bwMode="auto">
            <a:xfrm>
              <a:off x="3792" y="2928"/>
              <a:ext cx="96" cy="144"/>
            </a:xfrm>
            <a:prstGeom prst="line">
              <a:avLst/>
            </a:prstGeom>
            <a:noFill/>
            <a:ln w="9525">
              <a:solidFill>
                <a:schemeClr val="tx1"/>
              </a:solidFill>
              <a:round/>
              <a:headEnd/>
              <a:tailEnd/>
            </a:ln>
          </p:spPr>
          <p:txBody>
            <a:bodyPr wrap="none" anchor="ctr"/>
            <a:lstStyle/>
            <a:p>
              <a:endParaRPr lang="en-US"/>
            </a:p>
          </p:txBody>
        </p:sp>
        <p:sp>
          <p:nvSpPr>
            <p:cNvPr id="37914" name="Oval 41"/>
            <p:cNvSpPr>
              <a:spLocks noChangeArrowheads="1"/>
            </p:cNvSpPr>
            <p:nvPr/>
          </p:nvSpPr>
          <p:spPr bwMode="auto">
            <a:xfrm>
              <a:off x="3696" y="3504"/>
              <a:ext cx="192" cy="240"/>
            </a:xfrm>
            <a:prstGeom prst="ellipse">
              <a:avLst/>
            </a:prstGeom>
            <a:solidFill>
              <a:srgbClr val="FFFFFF"/>
            </a:solidFill>
            <a:ln w="9525">
              <a:solidFill>
                <a:schemeClr val="tx1"/>
              </a:solidFill>
              <a:round/>
              <a:headEnd/>
              <a:tailEnd/>
            </a:ln>
          </p:spPr>
          <p:txBody>
            <a:bodyPr wrap="none" anchor="ctr"/>
            <a:lstStyle/>
            <a:p>
              <a:endParaRPr lang="ar-SA" altLang="ko-KR">
                <a:cs typeface="휴먼매직체"/>
              </a:endParaRPr>
            </a:p>
          </p:txBody>
        </p:sp>
        <p:sp>
          <p:nvSpPr>
            <p:cNvPr id="37915" name="Line 42"/>
            <p:cNvSpPr>
              <a:spLocks noChangeShapeType="1"/>
            </p:cNvSpPr>
            <p:nvPr/>
          </p:nvSpPr>
          <p:spPr bwMode="auto">
            <a:xfrm flipH="1">
              <a:off x="3840" y="3312"/>
              <a:ext cx="48" cy="192"/>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106694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Binary Trees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Strictly Binary Trees</a:t>
            </a:r>
          </a:p>
          <a:p>
            <a:pPr>
              <a:buFont typeface="Wingdings" panose="05000000000000000000" pitchFamily="2" charset="2"/>
              <a:buChar char="Ø"/>
            </a:pPr>
            <a:r>
              <a:rPr lang="en-US" sz="3200" dirty="0"/>
              <a:t>Complete Binary Trees</a:t>
            </a:r>
          </a:p>
          <a:p>
            <a:pPr lvl="1">
              <a:buFont typeface="Wingdings" panose="05000000000000000000" pitchFamily="2" charset="2"/>
              <a:buChar char="Ø"/>
            </a:pPr>
            <a:r>
              <a:rPr lang="en-US" sz="3000" dirty="0"/>
              <a:t>Perfect Binary Tree</a:t>
            </a:r>
          </a:p>
          <a:p>
            <a:pPr lvl="1">
              <a:buFont typeface="Wingdings" panose="05000000000000000000" pitchFamily="2" charset="2"/>
              <a:buChar char="Ø"/>
            </a:pPr>
            <a:r>
              <a:rPr lang="en-US" sz="3000" dirty="0"/>
              <a:t>Almost Complete Binary Tree</a:t>
            </a:r>
          </a:p>
        </p:txBody>
      </p:sp>
      <p:sp>
        <p:nvSpPr>
          <p:cNvPr id="4" name="Slide Number Placeholder 3"/>
          <p:cNvSpPr>
            <a:spLocks noGrp="1"/>
          </p:cNvSpPr>
          <p:nvPr>
            <p:ph type="sldNum" sz="quarter" idx="12"/>
          </p:nvPr>
        </p:nvSpPr>
        <p:spPr/>
        <p:txBody>
          <a:bodyPr/>
          <a:lstStyle/>
          <a:p>
            <a:fld id="{3DE2E5D9-B987-42B8-BD5A-8AEC2AB9BD26}" type="slidenum">
              <a:rPr lang="en-US" altLang="en-US" smtClean="0"/>
              <a:pPr/>
              <a:t>32</a:t>
            </a:fld>
            <a:endParaRPr lang="en-US" altLang="en-US"/>
          </a:p>
        </p:txBody>
      </p:sp>
    </p:spTree>
    <p:extLst>
      <p:ext uri="{BB962C8B-B14F-4D97-AF65-F5344CB8AC3E}">
        <p14:creationId xmlns:p14="http://schemas.microsoft.com/office/powerpoint/2010/main" val="100481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Strictly Binary Tree</a:t>
            </a:r>
          </a:p>
        </p:txBody>
      </p:sp>
      <p:sp>
        <p:nvSpPr>
          <p:cNvPr id="90" name="Slide Number Placeholder 89"/>
          <p:cNvSpPr>
            <a:spLocks noGrp="1"/>
          </p:cNvSpPr>
          <p:nvPr>
            <p:ph type="sldNum" sz="quarter" idx="12"/>
          </p:nvPr>
        </p:nvSpPr>
        <p:spPr/>
        <p:txBody>
          <a:bodyPr/>
          <a:lstStyle/>
          <a:p>
            <a:fld id="{389627BB-9D3D-455B-9BF0-C5F986BEB794}" type="slidenum">
              <a:rPr lang="en-US" smtClean="0"/>
              <a:pPr/>
              <a:t>33</a:t>
            </a:fld>
            <a:endParaRPr lang="en-US"/>
          </a:p>
        </p:txBody>
      </p:sp>
      <p:sp>
        <p:nvSpPr>
          <p:cNvPr id="13315" name="Text Box 3"/>
          <p:cNvSpPr txBox="1">
            <a:spLocks noChangeArrowheads="1"/>
          </p:cNvSpPr>
          <p:nvPr/>
        </p:nvSpPr>
        <p:spPr bwMode="auto">
          <a:xfrm>
            <a:off x="919162" y="1828800"/>
            <a:ext cx="7691437" cy="707886"/>
          </a:xfrm>
          <a:prstGeom prst="rect">
            <a:avLst/>
          </a:prstGeom>
          <a:noFill/>
          <a:ln w="9525">
            <a:noFill/>
            <a:miter lim="800000"/>
            <a:headEnd/>
            <a:tailEnd/>
          </a:ln>
          <a:effectLst/>
        </p:spPr>
        <p:txBody>
          <a:bodyPr wrap="square">
            <a:spAutoFit/>
          </a:bodyPr>
          <a:lstStyle/>
          <a:p>
            <a:r>
              <a:rPr lang="en-US" dirty="0">
                <a:latin typeface="Arial" pitchFamily="34" charset="0"/>
                <a:cs typeface="Arial" pitchFamily="34" charset="0"/>
              </a:rPr>
              <a:t>If every </a:t>
            </a:r>
            <a:r>
              <a:rPr lang="en-US" i="1" dirty="0">
                <a:latin typeface="Arial" pitchFamily="34" charset="0"/>
                <a:cs typeface="Arial" pitchFamily="34" charset="0"/>
              </a:rPr>
              <a:t>non-leaf</a:t>
            </a:r>
            <a:r>
              <a:rPr lang="en-US" dirty="0">
                <a:latin typeface="Arial" pitchFamily="34" charset="0"/>
                <a:cs typeface="Arial" pitchFamily="34" charset="0"/>
              </a:rPr>
              <a:t> node in a binary tree has </a:t>
            </a:r>
            <a:r>
              <a:rPr lang="en-US" i="1" dirty="0">
                <a:latin typeface="Arial" pitchFamily="34" charset="0"/>
                <a:cs typeface="Arial" pitchFamily="34" charset="0"/>
              </a:rPr>
              <a:t>nonempty </a:t>
            </a:r>
            <a:r>
              <a:rPr lang="en-US" dirty="0">
                <a:latin typeface="Arial" pitchFamily="34" charset="0"/>
                <a:cs typeface="Arial" pitchFamily="34" charset="0"/>
              </a:rPr>
              <a:t>left and right </a:t>
            </a:r>
            <a:r>
              <a:rPr lang="en-US" dirty="0" err="1">
                <a:latin typeface="Arial" pitchFamily="34" charset="0"/>
                <a:cs typeface="Arial" pitchFamily="34" charset="0"/>
              </a:rPr>
              <a:t>subtrees</a:t>
            </a:r>
            <a:r>
              <a:rPr lang="en-US" dirty="0">
                <a:latin typeface="Arial" pitchFamily="34" charset="0"/>
                <a:cs typeface="Arial" pitchFamily="34" charset="0"/>
              </a:rPr>
              <a:t>, the tree is known as </a:t>
            </a:r>
            <a:r>
              <a:rPr lang="en-US" b="1" i="1" dirty="0">
                <a:solidFill>
                  <a:srgbClr val="FF0000"/>
                </a:solidFill>
                <a:latin typeface="Arial" pitchFamily="34" charset="0"/>
                <a:cs typeface="Arial" pitchFamily="34" charset="0"/>
              </a:rPr>
              <a:t>Strictly Binary Tree.</a:t>
            </a:r>
          </a:p>
        </p:txBody>
      </p:sp>
      <p:grpSp>
        <p:nvGrpSpPr>
          <p:cNvPr id="13316" name="Group 4"/>
          <p:cNvGrpSpPr>
            <a:grpSpLocks/>
          </p:cNvGrpSpPr>
          <p:nvPr/>
        </p:nvGrpSpPr>
        <p:grpSpPr bwMode="auto">
          <a:xfrm>
            <a:off x="685800" y="3200400"/>
            <a:ext cx="3124200" cy="2376488"/>
            <a:chOff x="1728" y="1632"/>
            <a:chExt cx="1968" cy="1497"/>
          </a:xfrm>
        </p:grpSpPr>
        <p:grpSp>
          <p:nvGrpSpPr>
            <p:cNvPr id="13317" name="Group 5"/>
            <p:cNvGrpSpPr>
              <a:grpSpLocks/>
            </p:cNvGrpSpPr>
            <p:nvPr/>
          </p:nvGrpSpPr>
          <p:grpSpPr bwMode="auto">
            <a:xfrm>
              <a:off x="1728" y="1632"/>
              <a:ext cx="1700" cy="1322"/>
              <a:chOff x="1907" y="1733"/>
              <a:chExt cx="1700" cy="1322"/>
            </a:xfrm>
          </p:grpSpPr>
          <p:sp>
            <p:nvSpPr>
              <p:cNvPr id="13318" name="Rectangle 6"/>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3319" name="Group 7"/>
              <p:cNvGrpSpPr>
                <a:grpSpLocks/>
              </p:cNvGrpSpPr>
              <p:nvPr/>
            </p:nvGrpSpPr>
            <p:grpSpPr bwMode="auto">
              <a:xfrm>
                <a:off x="1907" y="1733"/>
                <a:ext cx="1700" cy="1210"/>
                <a:chOff x="1907" y="1733"/>
                <a:chExt cx="1700" cy="1210"/>
              </a:xfrm>
            </p:grpSpPr>
            <p:sp>
              <p:nvSpPr>
                <p:cNvPr id="13320" name="Freeform 8"/>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3321" name="Freeform 9"/>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3322" name="Freeform 10"/>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3323" name="Freeform 11"/>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3324" name="Freeform 12"/>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3325" name="Line 13"/>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3326" name="Rectangle 14"/>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3327" name="Rectangle 15"/>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3328" name="Freeform 16"/>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3329" name="Rectangle 17"/>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3330" name="Rectangle 18"/>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3331" name="Freeform 19"/>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3332" name="Rectangle 20"/>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3333" name="Line 21"/>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3334" name="Freeform 22"/>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3335" name="Freeform 23"/>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3336" name="Line 24"/>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3337" name="Line 25"/>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3338" name="Freeform 26"/>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3339" name="Freeform 27"/>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3340" name="Rectangle 28"/>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3341" name="Line 29"/>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3342" name="Freeform 30"/>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3343" name="Freeform 31"/>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3344" name="Line 32"/>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3345" name="Rectangle 33"/>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3346" name="Rectangle 34"/>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3347" name="Rectangle 35"/>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3348" name="Freeform 36"/>
            <p:cNvSpPr>
              <a:spLocks/>
            </p:cNvSpPr>
            <p:nvPr/>
          </p:nvSpPr>
          <p:spPr bwMode="auto">
            <a:xfrm>
              <a:off x="3486" y="2918"/>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3349" name="Freeform 37"/>
            <p:cNvSpPr>
              <a:spLocks/>
            </p:cNvSpPr>
            <p:nvPr/>
          </p:nvSpPr>
          <p:spPr bwMode="auto">
            <a:xfrm>
              <a:off x="2989" y="2918"/>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3350" name="Freeform 38"/>
            <p:cNvSpPr>
              <a:spLocks/>
            </p:cNvSpPr>
            <p:nvPr/>
          </p:nvSpPr>
          <p:spPr bwMode="auto">
            <a:xfrm>
              <a:off x="3469" y="2840"/>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3351" name="Line 39"/>
            <p:cNvSpPr>
              <a:spLocks noChangeShapeType="1"/>
            </p:cNvSpPr>
            <p:nvPr/>
          </p:nvSpPr>
          <p:spPr bwMode="auto">
            <a:xfrm>
              <a:off x="3397" y="2688"/>
              <a:ext cx="109" cy="184"/>
            </a:xfrm>
            <a:prstGeom prst="line">
              <a:avLst/>
            </a:prstGeom>
            <a:noFill/>
            <a:ln w="20638">
              <a:solidFill>
                <a:srgbClr val="3333CC"/>
              </a:solidFill>
              <a:round/>
              <a:headEnd/>
              <a:tailEnd/>
            </a:ln>
          </p:spPr>
          <p:txBody>
            <a:bodyPr/>
            <a:lstStyle/>
            <a:p>
              <a:endParaRPr lang="en-US"/>
            </a:p>
          </p:txBody>
        </p:sp>
        <p:sp>
          <p:nvSpPr>
            <p:cNvPr id="13352" name="Rectangle 40"/>
            <p:cNvSpPr>
              <a:spLocks noChangeArrowheads="1"/>
            </p:cNvSpPr>
            <p:nvPr/>
          </p:nvSpPr>
          <p:spPr bwMode="auto">
            <a:xfrm>
              <a:off x="3059" y="2953"/>
              <a:ext cx="4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I</a:t>
              </a:r>
              <a:endParaRPr lang="en-US" sz="2000"/>
            </a:p>
          </p:txBody>
        </p:sp>
        <p:sp>
          <p:nvSpPr>
            <p:cNvPr id="13353" name="Rectangle 41"/>
            <p:cNvSpPr>
              <a:spLocks noChangeArrowheads="1"/>
            </p:cNvSpPr>
            <p:nvPr/>
          </p:nvSpPr>
          <p:spPr bwMode="auto">
            <a:xfrm>
              <a:off x="3546" y="2953"/>
              <a:ext cx="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J</a:t>
              </a:r>
              <a:endParaRPr lang="en-US" sz="2000"/>
            </a:p>
          </p:txBody>
        </p:sp>
        <p:sp>
          <p:nvSpPr>
            <p:cNvPr id="13354" name="Line 42"/>
            <p:cNvSpPr>
              <a:spLocks noChangeShapeType="1"/>
            </p:cNvSpPr>
            <p:nvPr/>
          </p:nvSpPr>
          <p:spPr bwMode="auto">
            <a:xfrm flipH="1">
              <a:off x="3180" y="2688"/>
              <a:ext cx="108" cy="188"/>
            </a:xfrm>
            <a:prstGeom prst="line">
              <a:avLst/>
            </a:prstGeom>
            <a:noFill/>
            <a:ln w="20638">
              <a:solidFill>
                <a:srgbClr val="3333CC"/>
              </a:solidFill>
              <a:round/>
              <a:headEnd/>
              <a:tailEnd/>
            </a:ln>
          </p:spPr>
          <p:txBody>
            <a:bodyPr/>
            <a:lstStyle/>
            <a:p>
              <a:endParaRPr lang="en-US"/>
            </a:p>
          </p:txBody>
        </p:sp>
        <p:sp>
          <p:nvSpPr>
            <p:cNvPr id="13355" name="Freeform 43"/>
            <p:cNvSpPr>
              <a:spLocks/>
            </p:cNvSpPr>
            <p:nvPr/>
          </p:nvSpPr>
          <p:spPr bwMode="auto">
            <a:xfrm>
              <a:off x="3147" y="2843"/>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3356" name="Rectangle 44"/>
            <p:cNvSpPr>
              <a:spLocks noChangeArrowheads="1"/>
            </p:cNvSpPr>
            <p:nvPr/>
          </p:nvSpPr>
          <p:spPr bwMode="auto">
            <a:xfrm>
              <a:off x="2034" y="2937"/>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US" sz="2000"/>
            </a:p>
          </p:txBody>
        </p:sp>
        <p:sp>
          <p:nvSpPr>
            <p:cNvPr id="13357" name="Freeform 45"/>
            <p:cNvSpPr>
              <a:spLocks/>
            </p:cNvSpPr>
            <p:nvPr/>
          </p:nvSpPr>
          <p:spPr bwMode="auto">
            <a:xfrm>
              <a:off x="1957" y="2918"/>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3358" name="Line 46"/>
            <p:cNvSpPr>
              <a:spLocks noChangeShapeType="1"/>
            </p:cNvSpPr>
            <p:nvPr/>
          </p:nvSpPr>
          <p:spPr bwMode="auto">
            <a:xfrm flipH="1">
              <a:off x="2148" y="2688"/>
              <a:ext cx="108" cy="188"/>
            </a:xfrm>
            <a:prstGeom prst="line">
              <a:avLst/>
            </a:prstGeom>
            <a:noFill/>
            <a:ln w="20638">
              <a:solidFill>
                <a:srgbClr val="3333CC"/>
              </a:solidFill>
              <a:round/>
              <a:headEnd/>
              <a:tailEnd/>
            </a:ln>
          </p:spPr>
          <p:txBody>
            <a:bodyPr/>
            <a:lstStyle/>
            <a:p>
              <a:endParaRPr lang="en-US"/>
            </a:p>
          </p:txBody>
        </p:sp>
        <p:sp>
          <p:nvSpPr>
            <p:cNvPr id="13359" name="Freeform 47"/>
            <p:cNvSpPr>
              <a:spLocks/>
            </p:cNvSpPr>
            <p:nvPr/>
          </p:nvSpPr>
          <p:spPr bwMode="auto">
            <a:xfrm>
              <a:off x="2115" y="2843"/>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grpSp>
      <p:grpSp>
        <p:nvGrpSpPr>
          <p:cNvPr id="13405" name="Group 93"/>
          <p:cNvGrpSpPr>
            <a:grpSpLocks/>
          </p:cNvGrpSpPr>
          <p:nvPr/>
        </p:nvGrpSpPr>
        <p:grpSpPr bwMode="auto">
          <a:xfrm>
            <a:off x="4343400" y="3109913"/>
            <a:ext cx="3124200" cy="2376487"/>
            <a:chOff x="2736" y="1959"/>
            <a:chExt cx="1968" cy="1497"/>
          </a:xfrm>
        </p:grpSpPr>
        <p:grpSp>
          <p:nvGrpSpPr>
            <p:cNvPr id="13361" name="Group 49"/>
            <p:cNvGrpSpPr>
              <a:grpSpLocks/>
            </p:cNvGrpSpPr>
            <p:nvPr/>
          </p:nvGrpSpPr>
          <p:grpSpPr bwMode="auto">
            <a:xfrm>
              <a:off x="2736" y="1959"/>
              <a:ext cx="1700" cy="1322"/>
              <a:chOff x="1907" y="1733"/>
              <a:chExt cx="1700" cy="1322"/>
            </a:xfrm>
          </p:grpSpPr>
          <p:sp>
            <p:nvSpPr>
              <p:cNvPr id="13362" name="Rectangle 50"/>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3363" name="Group 51"/>
              <p:cNvGrpSpPr>
                <a:grpSpLocks/>
              </p:cNvGrpSpPr>
              <p:nvPr/>
            </p:nvGrpSpPr>
            <p:grpSpPr bwMode="auto">
              <a:xfrm>
                <a:off x="1907" y="1733"/>
                <a:ext cx="1700" cy="1210"/>
                <a:chOff x="1907" y="1733"/>
                <a:chExt cx="1700" cy="1210"/>
              </a:xfrm>
            </p:grpSpPr>
            <p:sp>
              <p:nvSpPr>
                <p:cNvPr id="13364" name="Freeform 52"/>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3365" name="Freeform 53"/>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3366" name="Freeform 54"/>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3367" name="Freeform 55"/>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3368" name="Freeform 56"/>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3369" name="Line 57"/>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3370" name="Rectangle 58"/>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3371" name="Rectangle 59"/>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3372" name="Freeform 60"/>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3373" name="Rectangle 61"/>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3374" name="Rectangle 62"/>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3375" name="Freeform 63"/>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3376" name="Rectangle 64"/>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3377" name="Line 65"/>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3378" name="Freeform 66"/>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3379" name="Freeform 67"/>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3380" name="Line 68"/>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3381" name="Line 69"/>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3382" name="Freeform 70"/>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3383" name="Freeform 71"/>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3384" name="Rectangle 72"/>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3385" name="Line 73"/>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3386" name="Freeform 74"/>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3387" name="Freeform 75"/>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3388" name="Line 76"/>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3389" name="Rectangle 77"/>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3390" name="Rectangle 78"/>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3391" name="Rectangle 79"/>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3392" name="Freeform 80"/>
            <p:cNvSpPr>
              <a:spLocks/>
            </p:cNvSpPr>
            <p:nvPr/>
          </p:nvSpPr>
          <p:spPr bwMode="auto">
            <a:xfrm>
              <a:off x="4494" y="3245"/>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3393" name="Freeform 81"/>
            <p:cNvSpPr>
              <a:spLocks/>
            </p:cNvSpPr>
            <p:nvPr/>
          </p:nvSpPr>
          <p:spPr bwMode="auto">
            <a:xfrm>
              <a:off x="3997" y="3245"/>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3394" name="Freeform 82"/>
            <p:cNvSpPr>
              <a:spLocks/>
            </p:cNvSpPr>
            <p:nvPr/>
          </p:nvSpPr>
          <p:spPr bwMode="auto">
            <a:xfrm>
              <a:off x="4477" y="3167"/>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3395" name="Line 83"/>
            <p:cNvSpPr>
              <a:spLocks noChangeShapeType="1"/>
            </p:cNvSpPr>
            <p:nvPr/>
          </p:nvSpPr>
          <p:spPr bwMode="auto">
            <a:xfrm>
              <a:off x="4405" y="3015"/>
              <a:ext cx="109" cy="184"/>
            </a:xfrm>
            <a:prstGeom prst="line">
              <a:avLst/>
            </a:prstGeom>
            <a:noFill/>
            <a:ln w="20638">
              <a:solidFill>
                <a:srgbClr val="3333CC"/>
              </a:solidFill>
              <a:round/>
              <a:headEnd/>
              <a:tailEnd/>
            </a:ln>
          </p:spPr>
          <p:txBody>
            <a:bodyPr/>
            <a:lstStyle/>
            <a:p>
              <a:endParaRPr lang="en-US"/>
            </a:p>
          </p:txBody>
        </p:sp>
        <p:sp>
          <p:nvSpPr>
            <p:cNvPr id="13396" name="Rectangle 84"/>
            <p:cNvSpPr>
              <a:spLocks noChangeArrowheads="1"/>
            </p:cNvSpPr>
            <p:nvPr/>
          </p:nvSpPr>
          <p:spPr bwMode="auto">
            <a:xfrm>
              <a:off x="4067" y="3280"/>
              <a:ext cx="4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I</a:t>
              </a:r>
              <a:endParaRPr lang="en-US" sz="2000"/>
            </a:p>
          </p:txBody>
        </p:sp>
        <p:sp>
          <p:nvSpPr>
            <p:cNvPr id="13397" name="Rectangle 85"/>
            <p:cNvSpPr>
              <a:spLocks noChangeArrowheads="1"/>
            </p:cNvSpPr>
            <p:nvPr/>
          </p:nvSpPr>
          <p:spPr bwMode="auto">
            <a:xfrm>
              <a:off x="4554" y="3280"/>
              <a:ext cx="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J</a:t>
              </a:r>
              <a:endParaRPr lang="en-US" sz="2000"/>
            </a:p>
          </p:txBody>
        </p:sp>
        <p:sp>
          <p:nvSpPr>
            <p:cNvPr id="13398" name="Line 86"/>
            <p:cNvSpPr>
              <a:spLocks noChangeShapeType="1"/>
            </p:cNvSpPr>
            <p:nvPr/>
          </p:nvSpPr>
          <p:spPr bwMode="auto">
            <a:xfrm flipH="1">
              <a:off x="4188" y="3015"/>
              <a:ext cx="108" cy="188"/>
            </a:xfrm>
            <a:prstGeom prst="line">
              <a:avLst/>
            </a:prstGeom>
            <a:noFill/>
            <a:ln w="20638">
              <a:solidFill>
                <a:srgbClr val="3333CC"/>
              </a:solidFill>
              <a:round/>
              <a:headEnd/>
              <a:tailEnd/>
            </a:ln>
          </p:spPr>
          <p:txBody>
            <a:bodyPr/>
            <a:lstStyle/>
            <a:p>
              <a:endParaRPr lang="en-US"/>
            </a:p>
          </p:txBody>
        </p:sp>
        <p:sp>
          <p:nvSpPr>
            <p:cNvPr id="13399" name="Freeform 87"/>
            <p:cNvSpPr>
              <a:spLocks/>
            </p:cNvSpPr>
            <p:nvPr/>
          </p:nvSpPr>
          <p:spPr bwMode="auto">
            <a:xfrm>
              <a:off x="4155" y="3170"/>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grpSp>
      <p:sp>
        <p:nvSpPr>
          <p:cNvPr id="13406" name="Text Box 94"/>
          <p:cNvSpPr txBox="1">
            <a:spLocks noChangeArrowheads="1"/>
          </p:cNvSpPr>
          <p:nvPr/>
        </p:nvSpPr>
        <p:spPr bwMode="auto">
          <a:xfrm>
            <a:off x="4800600" y="5867400"/>
            <a:ext cx="2857500" cy="457200"/>
          </a:xfrm>
          <a:prstGeom prst="rect">
            <a:avLst/>
          </a:prstGeom>
          <a:noFill/>
          <a:ln w="9525">
            <a:noFill/>
            <a:miter lim="800000"/>
            <a:headEnd/>
            <a:tailEnd/>
          </a:ln>
          <a:effectLst/>
        </p:spPr>
        <p:txBody>
          <a:bodyPr wrap="none">
            <a:spAutoFit/>
          </a:bodyPr>
          <a:lstStyle/>
          <a:p>
            <a:pPr>
              <a:buFont typeface="Wingdings" pitchFamily="2" charset="2"/>
              <a:buChar char="ü"/>
            </a:pPr>
            <a:r>
              <a:rPr lang="en-US"/>
              <a:t>Strictly Binary Tree</a:t>
            </a:r>
          </a:p>
        </p:txBody>
      </p:sp>
      <p:sp>
        <p:nvSpPr>
          <p:cNvPr id="13407" name="Text Box 95"/>
          <p:cNvSpPr txBox="1">
            <a:spLocks noChangeArrowheads="1"/>
          </p:cNvSpPr>
          <p:nvPr/>
        </p:nvSpPr>
        <p:spPr bwMode="auto">
          <a:xfrm>
            <a:off x="838200" y="5908675"/>
            <a:ext cx="3252788" cy="457200"/>
          </a:xfrm>
          <a:prstGeom prst="rect">
            <a:avLst/>
          </a:prstGeom>
          <a:noFill/>
          <a:ln w="9525">
            <a:noFill/>
            <a:miter lim="800000"/>
            <a:headEnd/>
            <a:tailEnd/>
          </a:ln>
          <a:effectLst/>
        </p:spPr>
        <p:txBody>
          <a:bodyPr>
            <a:spAutoFit/>
          </a:bodyPr>
          <a:lstStyle/>
          <a:p>
            <a:r>
              <a:rPr lang="en-US"/>
              <a:t>Strictly Binary Tree??</a:t>
            </a:r>
          </a:p>
        </p:txBody>
      </p:sp>
    </p:spTree>
    <p:extLst>
      <p:ext uri="{BB962C8B-B14F-4D97-AF65-F5344CB8AC3E}">
        <p14:creationId xmlns:p14="http://schemas.microsoft.com/office/powerpoint/2010/main" val="129046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dissolve">
                                      <p:cBhvr>
                                        <p:cTn id="7" dur="500"/>
                                        <p:tgtEl>
                                          <p:spTgt spid="1331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407"/>
                                        </p:tgtEl>
                                        <p:attrNameLst>
                                          <p:attrName>style.visibility</p:attrName>
                                        </p:attrNameLst>
                                      </p:cBhvr>
                                      <p:to>
                                        <p:strVal val="visible"/>
                                      </p:to>
                                    </p:set>
                                    <p:animEffect transition="in" filter="blinds(horizontal)">
                                      <p:cBhvr>
                                        <p:cTn id="11" dur="500"/>
                                        <p:tgtEl>
                                          <p:spTgt spid="1340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405"/>
                                        </p:tgtEl>
                                        <p:attrNameLst>
                                          <p:attrName>style.visibility</p:attrName>
                                        </p:attrNameLst>
                                      </p:cBhvr>
                                      <p:to>
                                        <p:strVal val="visible"/>
                                      </p:to>
                                    </p:set>
                                    <p:animEffect transition="in" filter="dissolve">
                                      <p:cBhvr>
                                        <p:cTn id="16" dur="500"/>
                                        <p:tgtEl>
                                          <p:spTgt spid="1340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406"/>
                                        </p:tgtEl>
                                        <p:attrNameLst>
                                          <p:attrName>style.visibility</p:attrName>
                                        </p:attrNameLst>
                                      </p:cBhvr>
                                      <p:to>
                                        <p:strVal val="visible"/>
                                      </p:to>
                                    </p:set>
                                    <p:animEffect transition="in" filter="blinds(horizontal)">
                                      <p:cBhvr>
                                        <p:cTn id="21" dur="500"/>
                                        <p:tgtEl>
                                          <p:spTgt spid="13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6" grpId="0" autoUpdateAnimBg="0"/>
      <p:bldP spid="134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Binary Trees (recall)</a:t>
            </a:r>
          </a:p>
        </p:txBody>
      </p:sp>
      <p:sp>
        <p:nvSpPr>
          <p:cNvPr id="51" name="Slide Number Placeholder 50"/>
          <p:cNvSpPr>
            <a:spLocks noGrp="1"/>
          </p:cNvSpPr>
          <p:nvPr>
            <p:ph type="sldNum" sz="quarter" idx="12"/>
          </p:nvPr>
        </p:nvSpPr>
        <p:spPr/>
        <p:txBody>
          <a:bodyPr/>
          <a:lstStyle/>
          <a:p>
            <a:fld id="{389627BB-9D3D-455B-9BF0-C5F986BEB794}" type="slidenum">
              <a:rPr lang="en-US" smtClean="0"/>
              <a:pPr/>
              <a:t>34</a:t>
            </a:fld>
            <a:endParaRPr lang="en-US"/>
          </a:p>
        </p:txBody>
      </p:sp>
      <p:sp>
        <p:nvSpPr>
          <p:cNvPr id="14339" name="Text Box 3"/>
          <p:cNvSpPr txBox="1">
            <a:spLocks noChangeArrowheads="1"/>
          </p:cNvSpPr>
          <p:nvPr/>
        </p:nvSpPr>
        <p:spPr bwMode="auto">
          <a:xfrm>
            <a:off x="922946" y="1875989"/>
            <a:ext cx="1371600" cy="461665"/>
          </a:xfrm>
          <a:prstGeom prst="rect">
            <a:avLst/>
          </a:prstGeom>
          <a:noFill/>
          <a:ln w="9525">
            <a:noFill/>
            <a:miter lim="800000"/>
            <a:headEnd/>
            <a:tailEnd/>
          </a:ln>
          <a:effectLst/>
        </p:spPr>
        <p:txBody>
          <a:bodyPr wrap="square">
            <a:spAutoFit/>
          </a:bodyPr>
          <a:lstStyle/>
          <a:p>
            <a:r>
              <a:rPr lang="en-US" b="1" i="1" dirty="0">
                <a:solidFill>
                  <a:srgbClr val="FF0000"/>
                </a:solidFill>
                <a:latin typeface="Arial" pitchFamily="34" charset="0"/>
                <a:cs typeface="Arial" pitchFamily="34" charset="0"/>
              </a:rPr>
              <a:t>Level:</a:t>
            </a:r>
          </a:p>
        </p:txBody>
      </p:sp>
      <p:sp>
        <p:nvSpPr>
          <p:cNvPr id="14340" name="Text Box 4"/>
          <p:cNvSpPr txBox="1">
            <a:spLocks noChangeArrowheads="1"/>
          </p:cNvSpPr>
          <p:nvPr/>
        </p:nvSpPr>
        <p:spPr bwMode="auto">
          <a:xfrm>
            <a:off x="922946" y="2438400"/>
            <a:ext cx="7840054" cy="707886"/>
          </a:xfrm>
          <a:prstGeom prst="rect">
            <a:avLst/>
          </a:prstGeom>
          <a:noFill/>
          <a:ln w="9525">
            <a:noFill/>
            <a:miter lim="800000"/>
            <a:headEnd/>
            <a:tailEnd/>
          </a:ln>
          <a:effectLst/>
        </p:spPr>
        <p:txBody>
          <a:bodyPr wrap="square">
            <a:spAutoFit/>
          </a:bodyPr>
          <a:lstStyle/>
          <a:p>
            <a:r>
              <a:rPr lang="en-US" i="1" dirty="0">
                <a:latin typeface="Arial" pitchFamily="34" charset="0"/>
                <a:cs typeface="Arial" pitchFamily="34" charset="0"/>
              </a:rPr>
              <a:t>The </a:t>
            </a:r>
            <a:r>
              <a:rPr lang="en-US" i="1" dirty="0">
                <a:solidFill>
                  <a:schemeClr val="accent2"/>
                </a:solidFill>
                <a:latin typeface="Arial" pitchFamily="34" charset="0"/>
                <a:cs typeface="Arial" pitchFamily="34" charset="0"/>
              </a:rPr>
              <a:t>root</a:t>
            </a:r>
            <a:r>
              <a:rPr lang="en-US" i="1" dirty="0">
                <a:latin typeface="Arial" pitchFamily="34" charset="0"/>
                <a:cs typeface="Arial" pitchFamily="34" charset="0"/>
              </a:rPr>
              <a:t> of the tree has level 0, and the level of any other node in the tree is one more than the level of its parent.</a:t>
            </a:r>
          </a:p>
        </p:txBody>
      </p:sp>
      <p:grpSp>
        <p:nvGrpSpPr>
          <p:cNvPr id="14341" name="Group 5"/>
          <p:cNvGrpSpPr>
            <a:grpSpLocks/>
          </p:cNvGrpSpPr>
          <p:nvPr/>
        </p:nvGrpSpPr>
        <p:grpSpPr bwMode="auto">
          <a:xfrm>
            <a:off x="2971800" y="3581400"/>
            <a:ext cx="3124200" cy="2376488"/>
            <a:chOff x="2736" y="1959"/>
            <a:chExt cx="1968" cy="1497"/>
          </a:xfrm>
        </p:grpSpPr>
        <p:grpSp>
          <p:nvGrpSpPr>
            <p:cNvPr id="14342" name="Group 6"/>
            <p:cNvGrpSpPr>
              <a:grpSpLocks/>
            </p:cNvGrpSpPr>
            <p:nvPr/>
          </p:nvGrpSpPr>
          <p:grpSpPr bwMode="auto">
            <a:xfrm>
              <a:off x="2736" y="1959"/>
              <a:ext cx="1700" cy="1322"/>
              <a:chOff x="1907" y="1733"/>
              <a:chExt cx="1700" cy="1322"/>
            </a:xfrm>
          </p:grpSpPr>
          <p:sp>
            <p:nvSpPr>
              <p:cNvPr id="14343" name="Rectangle 7"/>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4344" name="Group 8"/>
              <p:cNvGrpSpPr>
                <a:grpSpLocks/>
              </p:cNvGrpSpPr>
              <p:nvPr/>
            </p:nvGrpSpPr>
            <p:grpSpPr bwMode="auto">
              <a:xfrm>
                <a:off x="1907" y="1733"/>
                <a:ext cx="1700" cy="1210"/>
                <a:chOff x="1907" y="1733"/>
                <a:chExt cx="1700" cy="1210"/>
              </a:xfrm>
            </p:grpSpPr>
            <p:sp>
              <p:nvSpPr>
                <p:cNvPr id="14345" name="Freeform 9"/>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4346" name="Freeform 10"/>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4347" name="Freeform 11"/>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4348" name="Freeform 12"/>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4349" name="Freeform 13"/>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4350" name="Line 14"/>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4351" name="Rectangle 15"/>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4352" name="Rectangle 16"/>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4353" name="Freeform 17"/>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4354" name="Rectangle 18"/>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4355" name="Rectangle 19"/>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4356" name="Freeform 20"/>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4357" name="Rectangle 21"/>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4358" name="Line 22"/>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4359" name="Freeform 23"/>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4360" name="Freeform 24"/>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4361" name="Line 25"/>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4362" name="Line 26"/>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4363" name="Freeform 27"/>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4364" name="Freeform 28"/>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4365" name="Rectangle 29"/>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4366" name="Line 30"/>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4367" name="Freeform 31"/>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4368" name="Freeform 32"/>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4369" name="Line 33"/>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4370" name="Rectangle 34"/>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4371" name="Rectangle 35"/>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4372" name="Rectangle 36"/>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4373" name="Freeform 37"/>
            <p:cNvSpPr>
              <a:spLocks/>
            </p:cNvSpPr>
            <p:nvPr/>
          </p:nvSpPr>
          <p:spPr bwMode="auto">
            <a:xfrm>
              <a:off x="4494" y="3245"/>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4374" name="Freeform 38"/>
            <p:cNvSpPr>
              <a:spLocks/>
            </p:cNvSpPr>
            <p:nvPr/>
          </p:nvSpPr>
          <p:spPr bwMode="auto">
            <a:xfrm>
              <a:off x="3997" y="3245"/>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4375" name="Freeform 39"/>
            <p:cNvSpPr>
              <a:spLocks/>
            </p:cNvSpPr>
            <p:nvPr/>
          </p:nvSpPr>
          <p:spPr bwMode="auto">
            <a:xfrm>
              <a:off x="4477" y="3167"/>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4376" name="Line 40"/>
            <p:cNvSpPr>
              <a:spLocks noChangeShapeType="1"/>
            </p:cNvSpPr>
            <p:nvPr/>
          </p:nvSpPr>
          <p:spPr bwMode="auto">
            <a:xfrm>
              <a:off x="4405" y="3015"/>
              <a:ext cx="109" cy="184"/>
            </a:xfrm>
            <a:prstGeom prst="line">
              <a:avLst/>
            </a:prstGeom>
            <a:noFill/>
            <a:ln w="20638">
              <a:solidFill>
                <a:srgbClr val="3333CC"/>
              </a:solidFill>
              <a:round/>
              <a:headEnd/>
              <a:tailEnd/>
            </a:ln>
          </p:spPr>
          <p:txBody>
            <a:bodyPr/>
            <a:lstStyle/>
            <a:p>
              <a:endParaRPr lang="en-US"/>
            </a:p>
          </p:txBody>
        </p:sp>
        <p:sp>
          <p:nvSpPr>
            <p:cNvPr id="14377" name="Rectangle 41"/>
            <p:cNvSpPr>
              <a:spLocks noChangeArrowheads="1"/>
            </p:cNvSpPr>
            <p:nvPr/>
          </p:nvSpPr>
          <p:spPr bwMode="auto">
            <a:xfrm>
              <a:off x="4067" y="3280"/>
              <a:ext cx="4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I</a:t>
              </a:r>
              <a:endParaRPr lang="en-US" sz="2000"/>
            </a:p>
          </p:txBody>
        </p:sp>
        <p:sp>
          <p:nvSpPr>
            <p:cNvPr id="14378" name="Rectangle 42"/>
            <p:cNvSpPr>
              <a:spLocks noChangeArrowheads="1"/>
            </p:cNvSpPr>
            <p:nvPr/>
          </p:nvSpPr>
          <p:spPr bwMode="auto">
            <a:xfrm>
              <a:off x="4554" y="3280"/>
              <a:ext cx="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J</a:t>
              </a:r>
              <a:endParaRPr lang="en-US" sz="2000"/>
            </a:p>
          </p:txBody>
        </p:sp>
        <p:sp>
          <p:nvSpPr>
            <p:cNvPr id="14379" name="Line 43"/>
            <p:cNvSpPr>
              <a:spLocks noChangeShapeType="1"/>
            </p:cNvSpPr>
            <p:nvPr/>
          </p:nvSpPr>
          <p:spPr bwMode="auto">
            <a:xfrm flipH="1">
              <a:off x="4188" y="3015"/>
              <a:ext cx="108" cy="188"/>
            </a:xfrm>
            <a:prstGeom prst="line">
              <a:avLst/>
            </a:prstGeom>
            <a:noFill/>
            <a:ln w="20638">
              <a:solidFill>
                <a:srgbClr val="3333CC"/>
              </a:solidFill>
              <a:round/>
              <a:headEnd/>
              <a:tailEnd/>
            </a:ln>
          </p:spPr>
          <p:txBody>
            <a:bodyPr/>
            <a:lstStyle/>
            <a:p>
              <a:endParaRPr lang="en-US"/>
            </a:p>
          </p:txBody>
        </p:sp>
        <p:sp>
          <p:nvSpPr>
            <p:cNvPr id="14380" name="Freeform 44"/>
            <p:cNvSpPr>
              <a:spLocks/>
            </p:cNvSpPr>
            <p:nvPr/>
          </p:nvSpPr>
          <p:spPr bwMode="auto">
            <a:xfrm>
              <a:off x="4155" y="3170"/>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grpSp>
      <p:sp>
        <p:nvSpPr>
          <p:cNvPr id="14382" name="Line 46"/>
          <p:cNvSpPr>
            <a:spLocks noChangeShapeType="1"/>
          </p:cNvSpPr>
          <p:nvPr/>
        </p:nvSpPr>
        <p:spPr bwMode="auto">
          <a:xfrm flipH="1">
            <a:off x="4800600" y="3657600"/>
            <a:ext cx="762000" cy="0"/>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14383" name="Text Box 47"/>
          <p:cNvSpPr txBox="1">
            <a:spLocks noChangeArrowheads="1"/>
          </p:cNvSpPr>
          <p:nvPr/>
        </p:nvSpPr>
        <p:spPr bwMode="auto">
          <a:xfrm>
            <a:off x="5522913" y="3443288"/>
            <a:ext cx="863600" cy="366712"/>
          </a:xfrm>
          <a:prstGeom prst="rect">
            <a:avLst/>
          </a:prstGeom>
          <a:noFill/>
          <a:ln w="9525">
            <a:noFill/>
            <a:miter lim="800000"/>
            <a:headEnd/>
            <a:tailEnd/>
          </a:ln>
          <a:effectLst/>
        </p:spPr>
        <p:txBody>
          <a:bodyPr wrap="none">
            <a:spAutoFit/>
          </a:bodyPr>
          <a:lstStyle/>
          <a:p>
            <a:r>
              <a:rPr lang="en-US" sz="1800" b="1" i="1">
                <a:solidFill>
                  <a:srgbClr val="FF0000"/>
                </a:solidFill>
              </a:rPr>
              <a:t>Level 0</a:t>
            </a:r>
          </a:p>
        </p:txBody>
      </p:sp>
      <p:sp>
        <p:nvSpPr>
          <p:cNvPr id="14384" name="Line 48"/>
          <p:cNvSpPr>
            <a:spLocks noChangeShapeType="1"/>
          </p:cNvSpPr>
          <p:nvPr/>
        </p:nvSpPr>
        <p:spPr bwMode="auto">
          <a:xfrm>
            <a:off x="2209800" y="5105400"/>
            <a:ext cx="685800" cy="0"/>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14385" name="Text Box 49"/>
          <p:cNvSpPr txBox="1">
            <a:spLocks noChangeArrowheads="1"/>
          </p:cNvSpPr>
          <p:nvPr/>
        </p:nvSpPr>
        <p:spPr bwMode="auto">
          <a:xfrm>
            <a:off x="1371600" y="4876800"/>
            <a:ext cx="863600" cy="366713"/>
          </a:xfrm>
          <a:prstGeom prst="rect">
            <a:avLst/>
          </a:prstGeom>
          <a:noFill/>
          <a:ln w="9525">
            <a:noFill/>
            <a:miter lim="800000"/>
            <a:headEnd/>
            <a:tailEnd/>
          </a:ln>
          <a:effectLst/>
        </p:spPr>
        <p:txBody>
          <a:bodyPr wrap="none">
            <a:spAutoFit/>
          </a:bodyPr>
          <a:lstStyle/>
          <a:p>
            <a:r>
              <a:rPr lang="en-US" sz="1800" b="1" i="1">
                <a:solidFill>
                  <a:srgbClr val="FF0000"/>
                </a:solidFill>
              </a:rPr>
              <a:t>Level 2</a:t>
            </a:r>
          </a:p>
        </p:txBody>
      </p:sp>
      <p:sp>
        <p:nvSpPr>
          <p:cNvPr id="14386" name="Line 50"/>
          <p:cNvSpPr>
            <a:spLocks noChangeShapeType="1"/>
          </p:cNvSpPr>
          <p:nvPr/>
        </p:nvSpPr>
        <p:spPr bwMode="auto">
          <a:xfrm flipH="1">
            <a:off x="5486400" y="4343400"/>
            <a:ext cx="838200" cy="0"/>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14387" name="Text Box 51"/>
          <p:cNvSpPr txBox="1">
            <a:spLocks noChangeArrowheads="1"/>
          </p:cNvSpPr>
          <p:nvPr/>
        </p:nvSpPr>
        <p:spPr bwMode="auto">
          <a:xfrm>
            <a:off x="6284913" y="4148138"/>
            <a:ext cx="863600" cy="366712"/>
          </a:xfrm>
          <a:prstGeom prst="rect">
            <a:avLst/>
          </a:prstGeom>
          <a:noFill/>
          <a:ln w="9525">
            <a:noFill/>
            <a:miter lim="800000"/>
            <a:headEnd/>
            <a:tailEnd/>
          </a:ln>
          <a:effectLst/>
        </p:spPr>
        <p:txBody>
          <a:bodyPr wrap="none">
            <a:spAutoFit/>
          </a:bodyPr>
          <a:lstStyle/>
          <a:p>
            <a:r>
              <a:rPr lang="en-US" sz="1800" b="1" i="1">
                <a:solidFill>
                  <a:srgbClr val="FF0000"/>
                </a:solidFill>
              </a:rPr>
              <a:t>Level 1</a:t>
            </a:r>
          </a:p>
        </p:txBody>
      </p:sp>
    </p:spTree>
    <p:extLst>
      <p:ext uri="{BB962C8B-B14F-4D97-AF65-F5344CB8AC3E}">
        <p14:creationId xmlns:p14="http://schemas.microsoft.com/office/powerpoint/2010/main" val="1539684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Binary Trees (recall)</a:t>
            </a:r>
          </a:p>
        </p:txBody>
      </p:sp>
      <p:sp>
        <p:nvSpPr>
          <p:cNvPr id="47" name="Slide Number Placeholder 46"/>
          <p:cNvSpPr>
            <a:spLocks noGrp="1"/>
          </p:cNvSpPr>
          <p:nvPr>
            <p:ph type="sldNum" sz="quarter" idx="12"/>
          </p:nvPr>
        </p:nvSpPr>
        <p:spPr/>
        <p:txBody>
          <a:bodyPr/>
          <a:lstStyle/>
          <a:p>
            <a:fld id="{389627BB-9D3D-455B-9BF0-C5F986BEB794}" type="slidenum">
              <a:rPr lang="en-US" smtClean="0"/>
              <a:pPr/>
              <a:t>35</a:t>
            </a:fld>
            <a:endParaRPr lang="en-US"/>
          </a:p>
        </p:txBody>
      </p:sp>
      <p:sp>
        <p:nvSpPr>
          <p:cNvPr id="15363" name="Text Box 3"/>
          <p:cNvSpPr txBox="1">
            <a:spLocks noChangeArrowheads="1"/>
          </p:cNvSpPr>
          <p:nvPr/>
        </p:nvSpPr>
        <p:spPr bwMode="auto">
          <a:xfrm>
            <a:off x="875031" y="1866062"/>
            <a:ext cx="1159292"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Depth:</a:t>
            </a:r>
          </a:p>
        </p:txBody>
      </p:sp>
      <p:sp>
        <p:nvSpPr>
          <p:cNvPr id="15365" name="Text Box 5"/>
          <p:cNvSpPr txBox="1">
            <a:spLocks noChangeArrowheads="1"/>
          </p:cNvSpPr>
          <p:nvPr/>
        </p:nvSpPr>
        <p:spPr bwMode="auto">
          <a:xfrm>
            <a:off x="875031" y="2456428"/>
            <a:ext cx="7101840" cy="707886"/>
          </a:xfrm>
          <a:prstGeom prst="rect">
            <a:avLst/>
          </a:prstGeom>
          <a:noFill/>
          <a:ln w="9525">
            <a:noFill/>
            <a:miter lim="800000"/>
            <a:headEnd/>
            <a:tailEnd/>
          </a:ln>
          <a:effectLst/>
        </p:spPr>
        <p:txBody>
          <a:bodyPr wrap="square">
            <a:spAutoFit/>
          </a:bodyPr>
          <a:lstStyle/>
          <a:p>
            <a:r>
              <a:rPr lang="en-US" i="1" dirty="0">
                <a:latin typeface="Arial" pitchFamily="34" charset="0"/>
                <a:cs typeface="Arial" pitchFamily="34" charset="0"/>
              </a:rPr>
              <a:t>The depth of a binary tree is the maximum level of any</a:t>
            </a:r>
          </a:p>
          <a:p>
            <a:r>
              <a:rPr lang="en-US" i="1" dirty="0">
                <a:latin typeface="Arial" pitchFamily="34" charset="0"/>
                <a:cs typeface="Arial" pitchFamily="34" charset="0"/>
              </a:rPr>
              <a:t>leaf in the tree.</a:t>
            </a:r>
          </a:p>
        </p:txBody>
      </p:sp>
      <p:grpSp>
        <p:nvGrpSpPr>
          <p:cNvPr id="15366" name="Group 6"/>
          <p:cNvGrpSpPr>
            <a:grpSpLocks/>
          </p:cNvGrpSpPr>
          <p:nvPr/>
        </p:nvGrpSpPr>
        <p:grpSpPr bwMode="auto">
          <a:xfrm>
            <a:off x="2514600" y="3581400"/>
            <a:ext cx="3124200" cy="2376488"/>
            <a:chOff x="2736" y="1959"/>
            <a:chExt cx="1968" cy="1497"/>
          </a:xfrm>
        </p:grpSpPr>
        <p:grpSp>
          <p:nvGrpSpPr>
            <p:cNvPr id="15367" name="Group 7"/>
            <p:cNvGrpSpPr>
              <a:grpSpLocks/>
            </p:cNvGrpSpPr>
            <p:nvPr/>
          </p:nvGrpSpPr>
          <p:grpSpPr bwMode="auto">
            <a:xfrm>
              <a:off x="2736" y="1959"/>
              <a:ext cx="1700" cy="1322"/>
              <a:chOff x="1907" y="1733"/>
              <a:chExt cx="1700" cy="1322"/>
            </a:xfrm>
          </p:grpSpPr>
          <p:sp>
            <p:nvSpPr>
              <p:cNvPr id="15368" name="Rectangle 8"/>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5369" name="Group 9"/>
              <p:cNvGrpSpPr>
                <a:grpSpLocks/>
              </p:cNvGrpSpPr>
              <p:nvPr/>
            </p:nvGrpSpPr>
            <p:grpSpPr bwMode="auto">
              <a:xfrm>
                <a:off x="1907" y="1733"/>
                <a:ext cx="1700" cy="1210"/>
                <a:chOff x="1907" y="1733"/>
                <a:chExt cx="1700" cy="1210"/>
              </a:xfrm>
            </p:grpSpPr>
            <p:sp>
              <p:nvSpPr>
                <p:cNvPr id="15370" name="Freeform 10"/>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5371" name="Freeform 11"/>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5372" name="Freeform 12"/>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5373" name="Freeform 13"/>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5374" name="Freeform 14"/>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5375" name="Line 15"/>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5376" name="Rectangle 16"/>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5377" name="Rectangle 17"/>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5378" name="Freeform 18"/>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5379" name="Rectangle 19"/>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5380" name="Rectangle 20"/>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5381" name="Freeform 21"/>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5382" name="Rectangle 22"/>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5383" name="Line 23"/>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5384" name="Freeform 24"/>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5385" name="Freeform 25"/>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5386" name="Line 26"/>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5387" name="Line 27"/>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5388" name="Freeform 28"/>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5389" name="Freeform 29"/>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5390" name="Rectangle 30"/>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5391" name="Line 31"/>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5392" name="Freeform 32"/>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5393" name="Freeform 33"/>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5394" name="Line 34"/>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5395" name="Rectangle 35"/>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5396" name="Rectangle 36"/>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5397" name="Rectangle 37"/>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5398" name="Freeform 38"/>
            <p:cNvSpPr>
              <a:spLocks/>
            </p:cNvSpPr>
            <p:nvPr/>
          </p:nvSpPr>
          <p:spPr bwMode="auto">
            <a:xfrm>
              <a:off x="4494" y="3245"/>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5399" name="Freeform 39"/>
            <p:cNvSpPr>
              <a:spLocks/>
            </p:cNvSpPr>
            <p:nvPr/>
          </p:nvSpPr>
          <p:spPr bwMode="auto">
            <a:xfrm>
              <a:off x="3997" y="3245"/>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5400" name="Freeform 40"/>
            <p:cNvSpPr>
              <a:spLocks/>
            </p:cNvSpPr>
            <p:nvPr/>
          </p:nvSpPr>
          <p:spPr bwMode="auto">
            <a:xfrm>
              <a:off x="4477" y="3167"/>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5401" name="Line 41"/>
            <p:cNvSpPr>
              <a:spLocks noChangeShapeType="1"/>
            </p:cNvSpPr>
            <p:nvPr/>
          </p:nvSpPr>
          <p:spPr bwMode="auto">
            <a:xfrm>
              <a:off x="4405" y="3015"/>
              <a:ext cx="109" cy="184"/>
            </a:xfrm>
            <a:prstGeom prst="line">
              <a:avLst/>
            </a:prstGeom>
            <a:noFill/>
            <a:ln w="20638">
              <a:solidFill>
                <a:srgbClr val="3333CC"/>
              </a:solidFill>
              <a:round/>
              <a:headEnd/>
              <a:tailEnd/>
            </a:ln>
          </p:spPr>
          <p:txBody>
            <a:bodyPr/>
            <a:lstStyle/>
            <a:p>
              <a:endParaRPr lang="en-US"/>
            </a:p>
          </p:txBody>
        </p:sp>
        <p:sp>
          <p:nvSpPr>
            <p:cNvPr id="15402" name="Rectangle 42"/>
            <p:cNvSpPr>
              <a:spLocks noChangeArrowheads="1"/>
            </p:cNvSpPr>
            <p:nvPr/>
          </p:nvSpPr>
          <p:spPr bwMode="auto">
            <a:xfrm>
              <a:off x="4067" y="3280"/>
              <a:ext cx="4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I</a:t>
              </a:r>
              <a:endParaRPr lang="en-US" sz="2000"/>
            </a:p>
          </p:txBody>
        </p:sp>
        <p:sp>
          <p:nvSpPr>
            <p:cNvPr id="15403" name="Rectangle 43"/>
            <p:cNvSpPr>
              <a:spLocks noChangeArrowheads="1"/>
            </p:cNvSpPr>
            <p:nvPr/>
          </p:nvSpPr>
          <p:spPr bwMode="auto">
            <a:xfrm>
              <a:off x="4554" y="3280"/>
              <a:ext cx="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J</a:t>
              </a:r>
              <a:endParaRPr lang="en-US" sz="2000"/>
            </a:p>
          </p:txBody>
        </p:sp>
        <p:sp>
          <p:nvSpPr>
            <p:cNvPr id="15404" name="Line 44"/>
            <p:cNvSpPr>
              <a:spLocks noChangeShapeType="1"/>
            </p:cNvSpPr>
            <p:nvPr/>
          </p:nvSpPr>
          <p:spPr bwMode="auto">
            <a:xfrm flipH="1">
              <a:off x="4188" y="3015"/>
              <a:ext cx="108" cy="188"/>
            </a:xfrm>
            <a:prstGeom prst="line">
              <a:avLst/>
            </a:prstGeom>
            <a:noFill/>
            <a:ln w="20638">
              <a:solidFill>
                <a:srgbClr val="3333CC"/>
              </a:solidFill>
              <a:round/>
              <a:headEnd/>
              <a:tailEnd/>
            </a:ln>
          </p:spPr>
          <p:txBody>
            <a:bodyPr/>
            <a:lstStyle/>
            <a:p>
              <a:endParaRPr lang="en-US"/>
            </a:p>
          </p:txBody>
        </p:sp>
        <p:sp>
          <p:nvSpPr>
            <p:cNvPr id="15405" name="Freeform 45"/>
            <p:cNvSpPr>
              <a:spLocks/>
            </p:cNvSpPr>
            <p:nvPr/>
          </p:nvSpPr>
          <p:spPr bwMode="auto">
            <a:xfrm>
              <a:off x="4155" y="3170"/>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grpSp>
      <p:sp>
        <p:nvSpPr>
          <p:cNvPr id="15406" name="Text Box 46"/>
          <p:cNvSpPr txBox="1">
            <a:spLocks noChangeArrowheads="1"/>
          </p:cNvSpPr>
          <p:nvPr/>
        </p:nvSpPr>
        <p:spPr bwMode="auto">
          <a:xfrm>
            <a:off x="2413001" y="5645150"/>
            <a:ext cx="831850" cy="366713"/>
          </a:xfrm>
          <a:prstGeom prst="rect">
            <a:avLst/>
          </a:prstGeom>
          <a:noFill/>
          <a:ln w="9525">
            <a:noFill/>
            <a:miter lim="800000"/>
            <a:headEnd/>
            <a:tailEnd/>
          </a:ln>
          <a:effectLst/>
        </p:spPr>
        <p:txBody>
          <a:bodyPr wrap="none">
            <a:spAutoFit/>
          </a:bodyPr>
          <a:lstStyle/>
          <a:p>
            <a:r>
              <a:rPr lang="en-US" sz="1800" b="1" i="1">
                <a:solidFill>
                  <a:srgbClr val="FF0000"/>
                </a:solidFill>
              </a:rPr>
              <a:t>Depth:</a:t>
            </a:r>
          </a:p>
        </p:txBody>
      </p:sp>
      <p:sp>
        <p:nvSpPr>
          <p:cNvPr id="15407" name="Text Box 47"/>
          <p:cNvSpPr txBox="1">
            <a:spLocks noChangeArrowheads="1"/>
          </p:cNvSpPr>
          <p:nvPr/>
        </p:nvSpPr>
        <p:spPr bwMode="auto">
          <a:xfrm>
            <a:off x="3156745" y="5622925"/>
            <a:ext cx="336550" cy="457200"/>
          </a:xfrm>
          <a:prstGeom prst="rect">
            <a:avLst/>
          </a:prstGeom>
          <a:noFill/>
          <a:ln w="9525">
            <a:noFill/>
            <a:miter lim="800000"/>
            <a:headEnd/>
            <a:tailEnd/>
          </a:ln>
          <a:effectLst/>
        </p:spPr>
        <p:txBody>
          <a:bodyPr wrap="none">
            <a:spAutoFit/>
          </a:bodyPr>
          <a:lstStyle/>
          <a:p>
            <a:r>
              <a:rPr lang="en-US" b="1" dirty="0">
                <a:solidFill>
                  <a:schemeClr val="accent2"/>
                </a:solidFill>
              </a:rPr>
              <a:t>3</a:t>
            </a:r>
          </a:p>
        </p:txBody>
      </p:sp>
    </p:spTree>
    <p:extLst>
      <p:ext uri="{BB962C8B-B14F-4D97-AF65-F5344CB8AC3E}">
        <p14:creationId xmlns:p14="http://schemas.microsoft.com/office/powerpoint/2010/main" val="1938384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Perfect Binary Tree</a:t>
            </a:r>
          </a:p>
        </p:txBody>
      </p:sp>
      <p:sp>
        <p:nvSpPr>
          <p:cNvPr id="36" name="Slide Number Placeholder 35"/>
          <p:cNvSpPr>
            <a:spLocks noGrp="1"/>
          </p:cNvSpPr>
          <p:nvPr>
            <p:ph type="sldNum" sz="quarter" idx="12"/>
          </p:nvPr>
        </p:nvSpPr>
        <p:spPr/>
        <p:txBody>
          <a:bodyPr/>
          <a:lstStyle/>
          <a:p>
            <a:fld id="{389627BB-9D3D-455B-9BF0-C5F986BEB794}" type="slidenum">
              <a:rPr lang="en-US" smtClean="0"/>
              <a:pPr/>
              <a:t>36</a:t>
            </a:fld>
            <a:endParaRPr lang="en-US"/>
          </a:p>
        </p:txBody>
      </p:sp>
      <p:sp>
        <p:nvSpPr>
          <p:cNvPr id="16387" name="Text Box 3"/>
          <p:cNvSpPr txBox="1">
            <a:spLocks noChangeArrowheads="1"/>
          </p:cNvSpPr>
          <p:nvPr/>
        </p:nvSpPr>
        <p:spPr bwMode="auto">
          <a:xfrm>
            <a:off x="888762" y="1692275"/>
            <a:ext cx="7225493" cy="707886"/>
          </a:xfrm>
          <a:prstGeom prst="rect">
            <a:avLst/>
          </a:prstGeom>
          <a:noFill/>
          <a:ln w="9525">
            <a:noFill/>
            <a:miter lim="800000"/>
            <a:headEnd/>
            <a:tailEnd/>
          </a:ln>
          <a:effectLst/>
        </p:spPr>
        <p:txBody>
          <a:bodyPr wrap="square">
            <a:spAutoFit/>
          </a:bodyPr>
          <a:lstStyle/>
          <a:p>
            <a:r>
              <a:rPr lang="en-US" b="1" i="1" dirty="0">
                <a:solidFill>
                  <a:srgbClr val="FF0000"/>
                </a:solidFill>
                <a:latin typeface="Arial" pitchFamily="34" charset="0"/>
                <a:cs typeface="Arial" pitchFamily="34" charset="0"/>
              </a:rPr>
              <a:t>A perfect binary tree</a:t>
            </a:r>
            <a:r>
              <a:rPr lang="en-US" i="1" dirty="0">
                <a:latin typeface="Arial" pitchFamily="34" charset="0"/>
                <a:cs typeface="Arial" pitchFamily="34" charset="0"/>
              </a:rPr>
              <a:t> of depth d is a strictly binary tree all of whose leaves are at level d.</a:t>
            </a:r>
          </a:p>
        </p:txBody>
      </p:sp>
      <p:grpSp>
        <p:nvGrpSpPr>
          <p:cNvPr id="16388" name="Group 4"/>
          <p:cNvGrpSpPr>
            <a:grpSpLocks/>
          </p:cNvGrpSpPr>
          <p:nvPr/>
        </p:nvGrpSpPr>
        <p:grpSpPr bwMode="auto">
          <a:xfrm>
            <a:off x="2590800" y="3048000"/>
            <a:ext cx="2698750" cy="2098675"/>
            <a:chOff x="1907" y="1733"/>
            <a:chExt cx="1700" cy="1322"/>
          </a:xfrm>
        </p:grpSpPr>
        <p:sp>
          <p:nvSpPr>
            <p:cNvPr id="16389" name="Rectangle 5"/>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6390" name="Group 6"/>
            <p:cNvGrpSpPr>
              <a:grpSpLocks/>
            </p:cNvGrpSpPr>
            <p:nvPr/>
          </p:nvGrpSpPr>
          <p:grpSpPr bwMode="auto">
            <a:xfrm>
              <a:off x="1907" y="1733"/>
              <a:ext cx="1700" cy="1210"/>
              <a:chOff x="1907" y="1733"/>
              <a:chExt cx="1700" cy="1210"/>
            </a:xfrm>
          </p:grpSpPr>
          <p:sp>
            <p:nvSpPr>
              <p:cNvPr id="16391" name="Freeform 7"/>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6392" name="Freeform 8"/>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6393" name="Freeform 9"/>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6394" name="Freeform 10"/>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6395" name="Freeform 11"/>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6396" name="Line 12"/>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6397" name="Rectangle 13"/>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6398" name="Rectangle 14"/>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6399" name="Freeform 15"/>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6400" name="Rectangle 16"/>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6401" name="Rectangle 17"/>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6402" name="Freeform 18"/>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6403" name="Rectangle 19"/>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6404" name="Line 20"/>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6405" name="Freeform 21"/>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6406" name="Freeform 22"/>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6407" name="Line 23"/>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6408" name="Line 24"/>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6409" name="Freeform 25"/>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6410" name="Freeform 26"/>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6411" name="Rectangle 27"/>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6412" name="Line 28"/>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6413" name="Freeform 29"/>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6414" name="Freeform 30"/>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6415" name="Line 31"/>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6416" name="Rectangle 32"/>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6417" name="Rectangle 33"/>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6418" name="Rectangle 34"/>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6419" name="Text Box 35"/>
          <p:cNvSpPr txBox="1">
            <a:spLocks noChangeArrowheads="1"/>
          </p:cNvSpPr>
          <p:nvPr/>
        </p:nvSpPr>
        <p:spPr bwMode="auto">
          <a:xfrm>
            <a:off x="2041525" y="5105400"/>
            <a:ext cx="4543552" cy="400110"/>
          </a:xfrm>
          <a:prstGeom prst="rect">
            <a:avLst/>
          </a:prstGeom>
          <a:noFill/>
          <a:ln w="9525">
            <a:noFill/>
            <a:miter lim="800000"/>
            <a:headEnd/>
            <a:tailEnd/>
          </a:ln>
          <a:effectLst/>
        </p:spPr>
        <p:txBody>
          <a:bodyPr wrap="none">
            <a:spAutoFit/>
          </a:bodyPr>
          <a:lstStyle/>
          <a:p>
            <a:r>
              <a:rPr lang="en-US" i="1" dirty="0"/>
              <a:t>A perfect (complete) binary tree of depth 2</a:t>
            </a:r>
          </a:p>
        </p:txBody>
      </p:sp>
    </p:spTree>
    <p:extLst>
      <p:ext uri="{BB962C8B-B14F-4D97-AF65-F5344CB8AC3E}">
        <p14:creationId xmlns:p14="http://schemas.microsoft.com/office/powerpoint/2010/main" val="400761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41763" y="542007"/>
            <a:ext cx="7467600" cy="1143000"/>
          </a:xfrm>
        </p:spPr>
        <p:txBody>
          <a:bodyPr/>
          <a:lstStyle/>
          <a:p>
            <a:r>
              <a:rPr lang="en-US" dirty="0"/>
              <a:t>Almost Complete Binary Tree</a:t>
            </a:r>
          </a:p>
        </p:txBody>
      </p:sp>
      <p:sp>
        <p:nvSpPr>
          <p:cNvPr id="381955" name="Rectangle 3"/>
          <p:cNvSpPr>
            <a:spLocks noGrp="1" noChangeArrowheads="1"/>
          </p:cNvSpPr>
          <p:nvPr>
            <p:ph idx="1"/>
          </p:nvPr>
        </p:nvSpPr>
        <p:spPr>
          <a:xfrm>
            <a:off x="941763" y="1905000"/>
            <a:ext cx="8044140" cy="4114800"/>
          </a:xfrm>
        </p:spPr>
        <p:txBody>
          <a:bodyPr>
            <a:normAutofit/>
          </a:bodyPr>
          <a:lstStyle/>
          <a:p>
            <a:pPr marL="609600" indent="-609600">
              <a:lnSpc>
                <a:spcPct val="90000"/>
              </a:lnSpc>
              <a:buFontTx/>
              <a:buNone/>
            </a:pPr>
            <a:r>
              <a:rPr lang="en-US" dirty="0"/>
              <a:t>A binary tree (of depth </a:t>
            </a:r>
            <a:r>
              <a:rPr lang="en-US" i="1" dirty="0">
                <a:solidFill>
                  <a:srgbClr val="FF0000"/>
                </a:solidFill>
              </a:rPr>
              <a:t>d</a:t>
            </a:r>
            <a:r>
              <a:rPr lang="en-US" dirty="0"/>
              <a:t>) is an </a:t>
            </a:r>
            <a:r>
              <a:rPr lang="en-US" b="1" dirty="0">
                <a:solidFill>
                  <a:srgbClr val="FF0000"/>
                </a:solidFill>
              </a:rPr>
              <a:t>almost complete </a:t>
            </a:r>
          </a:p>
          <a:p>
            <a:pPr marL="609600" indent="-609600">
              <a:lnSpc>
                <a:spcPct val="90000"/>
              </a:lnSpc>
              <a:buFontTx/>
              <a:buNone/>
            </a:pPr>
            <a:r>
              <a:rPr lang="en-US" b="1" dirty="0">
                <a:solidFill>
                  <a:srgbClr val="FF0000"/>
                </a:solidFill>
              </a:rPr>
              <a:t>binary tree</a:t>
            </a:r>
            <a:r>
              <a:rPr lang="en-US" dirty="0"/>
              <a:t> if:</a:t>
            </a:r>
          </a:p>
          <a:p>
            <a:pPr marL="609600" indent="-609600">
              <a:lnSpc>
                <a:spcPct val="90000"/>
              </a:lnSpc>
              <a:buFontTx/>
              <a:buNone/>
            </a:pPr>
            <a:r>
              <a:rPr lang="en-US" dirty="0"/>
              <a:t>1. Each leaf in the tree at level d or at level d-1.</a:t>
            </a:r>
          </a:p>
          <a:p>
            <a:pPr marL="609600" indent="-609600">
              <a:lnSpc>
                <a:spcPct val="90000"/>
              </a:lnSpc>
              <a:buFontTx/>
              <a:buNone/>
            </a:pPr>
            <a:r>
              <a:rPr lang="en-US" dirty="0"/>
              <a:t>2. All nodes at level d (last level) are left aligned.</a:t>
            </a:r>
          </a:p>
          <a:p>
            <a:pPr marL="609600" indent="-609600">
              <a:lnSpc>
                <a:spcPct val="90000"/>
              </a:lnSpc>
              <a:buFontTx/>
              <a:buAutoNum type="arabicPeriod"/>
            </a:pPr>
            <a:endParaRPr lang="en-US" dirty="0"/>
          </a:p>
        </p:txBody>
      </p:sp>
      <p:sp>
        <p:nvSpPr>
          <p:cNvPr id="5" name="Slide Number Placeholder 4"/>
          <p:cNvSpPr>
            <a:spLocks noGrp="1"/>
          </p:cNvSpPr>
          <p:nvPr>
            <p:ph type="sldNum" sz="quarter" idx="12"/>
          </p:nvPr>
        </p:nvSpPr>
        <p:spPr/>
        <p:txBody>
          <a:bodyPr/>
          <a:lstStyle/>
          <a:p>
            <a:fld id="{4A43371F-6454-4CB7-8FFF-DC13FB98195B}" type="slidenum">
              <a:rPr lang="en-US" smtClean="0"/>
              <a:pPr/>
              <a:t>37</a:t>
            </a:fld>
            <a:endParaRPr lang="en-US"/>
          </a:p>
        </p:txBody>
      </p:sp>
      <p:pic>
        <p:nvPicPr>
          <p:cNvPr id="32772" name="Picture 4"/>
          <p:cNvPicPr>
            <a:picLocks noChangeAspect="1" noChangeArrowheads="1"/>
          </p:cNvPicPr>
          <p:nvPr/>
        </p:nvPicPr>
        <p:blipFill>
          <a:blip r:embed="rId2" cstate="print"/>
          <a:srcRect/>
          <a:stretch>
            <a:fillRect/>
          </a:stretch>
        </p:blipFill>
        <p:spPr bwMode="auto">
          <a:xfrm>
            <a:off x="2362200" y="3962400"/>
            <a:ext cx="3652886" cy="2362200"/>
          </a:xfrm>
          <a:prstGeom prst="rect">
            <a:avLst/>
          </a:prstGeom>
          <a:noFill/>
          <a:ln w="9525">
            <a:noFill/>
            <a:miter lim="800000"/>
            <a:headEnd/>
            <a:tailEnd/>
          </a:ln>
        </p:spPr>
      </p:pic>
    </p:spTree>
    <p:extLst>
      <p:ext uri="{BB962C8B-B14F-4D97-AF65-F5344CB8AC3E}">
        <p14:creationId xmlns:p14="http://schemas.microsoft.com/office/powerpoint/2010/main" val="232352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Binary Trees</a:t>
            </a:r>
          </a:p>
        </p:txBody>
      </p:sp>
      <p:sp>
        <p:nvSpPr>
          <p:cNvPr id="8" name="Slide Number Placeholder 7"/>
          <p:cNvSpPr>
            <a:spLocks noGrp="1"/>
          </p:cNvSpPr>
          <p:nvPr>
            <p:ph type="sldNum" sz="quarter" idx="12"/>
          </p:nvPr>
        </p:nvSpPr>
        <p:spPr/>
        <p:txBody>
          <a:bodyPr/>
          <a:lstStyle/>
          <a:p>
            <a:fld id="{389627BB-9D3D-455B-9BF0-C5F986BEB794}" type="slidenum">
              <a:rPr lang="en-US" smtClean="0"/>
              <a:pPr/>
              <a:t>38</a:t>
            </a:fld>
            <a:endParaRPr lang="en-US"/>
          </a:p>
        </p:txBody>
      </p:sp>
      <p:sp>
        <p:nvSpPr>
          <p:cNvPr id="17411" name="Text Box 3"/>
          <p:cNvSpPr txBox="1">
            <a:spLocks noChangeArrowheads="1"/>
          </p:cNvSpPr>
          <p:nvPr/>
        </p:nvSpPr>
        <p:spPr bwMode="auto">
          <a:xfrm>
            <a:off x="314538" y="1661886"/>
            <a:ext cx="8129148" cy="830997"/>
          </a:xfrm>
          <a:prstGeom prst="rect">
            <a:avLst/>
          </a:prstGeom>
          <a:noFill/>
          <a:ln w="9525">
            <a:noFill/>
            <a:miter lim="800000"/>
            <a:headEnd/>
            <a:tailEnd/>
          </a:ln>
          <a:effectLst/>
        </p:spPr>
        <p:txBody>
          <a:bodyPr wrap="none">
            <a:spAutoFit/>
          </a:bodyPr>
          <a:lstStyle/>
          <a:p>
            <a:pPr>
              <a:buFont typeface="Wingdings" pitchFamily="2" charset="2"/>
              <a:buChar char="Ø"/>
            </a:pPr>
            <a:r>
              <a:rPr lang="en-US" dirty="0">
                <a:latin typeface="Arial" pitchFamily="34" charset="0"/>
                <a:cs typeface="Arial" pitchFamily="34" charset="0"/>
              </a:rPr>
              <a:t>If a binary tree contains </a:t>
            </a:r>
            <a:r>
              <a:rPr lang="en-US" b="1" i="1" dirty="0">
                <a:solidFill>
                  <a:schemeClr val="accent2"/>
                </a:solidFill>
                <a:latin typeface="Arial" pitchFamily="34" charset="0"/>
                <a:cs typeface="Arial" pitchFamily="34" charset="0"/>
              </a:rPr>
              <a:t>m</a:t>
            </a:r>
            <a:r>
              <a:rPr lang="en-US" dirty="0">
                <a:latin typeface="Arial" pitchFamily="34" charset="0"/>
                <a:cs typeface="Arial" pitchFamily="34" charset="0"/>
              </a:rPr>
              <a:t> nodes at level</a:t>
            </a:r>
            <a:r>
              <a:rPr lang="en-US" b="1" i="1" dirty="0">
                <a:solidFill>
                  <a:schemeClr val="accent2"/>
                </a:solidFill>
                <a:latin typeface="Arial" pitchFamily="34" charset="0"/>
                <a:cs typeface="Arial" pitchFamily="34" charset="0"/>
              </a:rPr>
              <a:t> l</a:t>
            </a:r>
            <a:r>
              <a:rPr lang="en-US" dirty="0">
                <a:latin typeface="Arial" pitchFamily="34" charset="0"/>
                <a:cs typeface="Arial" pitchFamily="34" charset="0"/>
              </a:rPr>
              <a:t>, it can contain</a:t>
            </a:r>
          </a:p>
          <a:p>
            <a:r>
              <a:rPr lang="en-US" dirty="0">
                <a:latin typeface="Arial" pitchFamily="34" charset="0"/>
                <a:cs typeface="Arial" pitchFamily="34" charset="0"/>
              </a:rPr>
              <a:t>   at the most       nodes at level </a:t>
            </a:r>
            <a:r>
              <a:rPr lang="en-US" b="1" i="1" dirty="0">
                <a:solidFill>
                  <a:schemeClr val="accent2"/>
                </a:solidFill>
                <a:latin typeface="Arial" pitchFamily="34" charset="0"/>
                <a:cs typeface="Arial" pitchFamily="34" charset="0"/>
              </a:rPr>
              <a:t>l+1</a:t>
            </a:r>
            <a:r>
              <a:rPr lang="en-US" dirty="0">
                <a:latin typeface="Arial" pitchFamily="34" charset="0"/>
                <a:cs typeface="Arial" pitchFamily="34" charset="0"/>
              </a:rPr>
              <a:t>.</a:t>
            </a:r>
          </a:p>
        </p:txBody>
      </p:sp>
      <p:sp>
        <p:nvSpPr>
          <p:cNvPr id="17412" name="Text Box 4"/>
          <p:cNvSpPr txBox="1">
            <a:spLocks noChangeArrowheads="1"/>
          </p:cNvSpPr>
          <p:nvPr/>
        </p:nvSpPr>
        <p:spPr bwMode="auto">
          <a:xfrm>
            <a:off x="1861960" y="1971803"/>
            <a:ext cx="630301" cy="461665"/>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2m</a:t>
            </a:r>
          </a:p>
        </p:txBody>
      </p:sp>
      <p:sp>
        <p:nvSpPr>
          <p:cNvPr id="17455" name="Text Box 47"/>
          <p:cNvSpPr txBox="1">
            <a:spLocks noChangeArrowheads="1"/>
          </p:cNvSpPr>
          <p:nvPr/>
        </p:nvSpPr>
        <p:spPr bwMode="auto">
          <a:xfrm>
            <a:off x="457201" y="2727325"/>
            <a:ext cx="8229600" cy="830997"/>
          </a:xfrm>
          <a:prstGeom prst="rect">
            <a:avLst/>
          </a:prstGeom>
          <a:noFill/>
          <a:ln w="9525">
            <a:noFill/>
            <a:miter lim="800000"/>
            <a:headEnd/>
            <a:tailEnd/>
          </a:ln>
          <a:effectLst/>
        </p:spPr>
        <p:txBody>
          <a:bodyPr wrap="square">
            <a:spAutoFit/>
          </a:bodyPr>
          <a:lstStyle/>
          <a:p>
            <a:pPr>
              <a:buFont typeface="Wingdings" pitchFamily="2" charset="2"/>
              <a:buChar char="Ø"/>
            </a:pPr>
            <a:r>
              <a:rPr lang="en-US" dirty="0">
                <a:latin typeface="Arial" pitchFamily="34" charset="0"/>
                <a:cs typeface="Arial" pitchFamily="34" charset="0"/>
              </a:rPr>
              <a:t>Since a binary tree can have at the most </a:t>
            </a:r>
            <a:r>
              <a:rPr lang="en-US" b="1" i="1" dirty="0">
                <a:solidFill>
                  <a:schemeClr val="accent2"/>
                </a:solidFill>
                <a:latin typeface="Arial" pitchFamily="34" charset="0"/>
                <a:cs typeface="Arial" pitchFamily="34" charset="0"/>
              </a:rPr>
              <a:t>one</a:t>
            </a:r>
            <a:r>
              <a:rPr lang="en-US" dirty="0">
                <a:latin typeface="Arial" pitchFamily="34" charset="0"/>
                <a:cs typeface="Arial" pitchFamily="34" charset="0"/>
              </a:rPr>
              <a:t> node at </a:t>
            </a:r>
            <a:r>
              <a:rPr lang="en-US" b="1" i="1" dirty="0">
                <a:solidFill>
                  <a:schemeClr val="accent2"/>
                </a:solidFill>
                <a:latin typeface="Arial" pitchFamily="34" charset="0"/>
                <a:cs typeface="Arial" pitchFamily="34" charset="0"/>
              </a:rPr>
              <a:t>level 0</a:t>
            </a:r>
            <a:r>
              <a:rPr lang="en-US" dirty="0">
                <a:latin typeface="Arial" pitchFamily="34" charset="0"/>
                <a:cs typeface="Arial" pitchFamily="34" charset="0"/>
              </a:rPr>
              <a:t>,  It can have at the most </a:t>
            </a:r>
            <a:r>
              <a:rPr lang="en-US" b="1" i="1" dirty="0">
                <a:solidFill>
                  <a:schemeClr val="accent2"/>
                </a:solidFill>
                <a:latin typeface="Arial" pitchFamily="34" charset="0"/>
                <a:cs typeface="Arial" pitchFamily="34" charset="0"/>
              </a:rPr>
              <a:t>2</a:t>
            </a:r>
            <a:r>
              <a:rPr lang="en-US" b="1" i="1" baseline="30000" dirty="0">
                <a:solidFill>
                  <a:schemeClr val="accent2"/>
                </a:solidFill>
                <a:latin typeface="Arial" pitchFamily="34" charset="0"/>
                <a:cs typeface="Arial" pitchFamily="34" charset="0"/>
              </a:rPr>
              <a:t>l</a:t>
            </a:r>
            <a:r>
              <a:rPr lang="en-US" b="1" i="1" dirty="0">
                <a:solidFill>
                  <a:schemeClr val="accent2"/>
                </a:solidFill>
                <a:latin typeface="Arial" pitchFamily="34" charset="0"/>
                <a:cs typeface="Arial" pitchFamily="34" charset="0"/>
              </a:rPr>
              <a:t> </a:t>
            </a:r>
            <a:r>
              <a:rPr lang="en-US" dirty="0">
                <a:latin typeface="Arial" pitchFamily="34" charset="0"/>
                <a:cs typeface="Arial" pitchFamily="34" charset="0"/>
              </a:rPr>
              <a:t>nodes at level </a:t>
            </a:r>
            <a:r>
              <a:rPr lang="en-US" b="1" i="1" dirty="0">
                <a:solidFill>
                  <a:schemeClr val="accent2"/>
                </a:solidFill>
                <a:latin typeface="Arial" pitchFamily="34" charset="0"/>
                <a:cs typeface="Arial" pitchFamily="34" charset="0"/>
              </a:rPr>
              <a:t>l</a:t>
            </a:r>
            <a:r>
              <a:rPr lang="en-US" dirty="0">
                <a:latin typeface="Arial" pitchFamily="34" charset="0"/>
                <a:cs typeface="Arial" pitchFamily="34" charset="0"/>
              </a:rPr>
              <a:t>.</a:t>
            </a:r>
          </a:p>
        </p:txBody>
      </p:sp>
      <p:sp>
        <p:nvSpPr>
          <p:cNvPr id="17456" name="Text Box 48"/>
          <p:cNvSpPr txBox="1">
            <a:spLocks noChangeArrowheads="1"/>
          </p:cNvSpPr>
          <p:nvPr/>
        </p:nvSpPr>
        <p:spPr bwMode="auto">
          <a:xfrm>
            <a:off x="473075" y="3794125"/>
            <a:ext cx="8213725" cy="707886"/>
          </a:xfrm>
          <a:prstGeom prst="rect">
            <a:avLst/>
          </a:prstGeom>
          <a:noFill/>
          <a:ln w="9525">
            <a:noFill/>
            <a:miter lim="800000"/>
            <a:headEnd/>
            <a:tailEnd/>
          </a:ln>
          <a:effectLst/>
        </p:spPr>
        <p:txBody>
          <a:bodyPr wrap="square">
            <a:spAutoFit/>
          </a:bodyPr>
          <a:lstStyle/>
          <a:p>
            <a:pPr>
              <a:buFont typeface="Wingdings" pitchFamily="2" charset="2"/>
              <a:buChar char="Ø"/>
            </a:pPr>
            <a:r>
              <a:rPr lang="en-US" dirty="0">
                <a:latin typeface="Arial" pitchFamily="34" charset="0"/>
                <a:cs typeface="Arial" pitchFamily="34" charset="0"/>
              </a:rPr>
              <a:t>A </a:t>
            </a:r>
            <a:r>
              <a:rPr lang="en-US" b="1" i="1" dirty="0">
                <a:solidFill>
                  <a:srgbClr val="FF0000"/>
                </a:solidFill>
                <a:latin typeface="Arial" pitchFamily="34" charset="0"/>
                <a:cs typeface="Arial" pitchFamily="34" charset="0"/>
              </a:rPr>
              <a:t>perfect binary tree</a:t>
            </a:r>
            <a:r>
              <a:rPr lang="en-US" dirty="0">
                <a:latin typeface="Arial" pitchFamily="34" charset="0"/>
                <a:cs typeface="Arial" pitchFamily="34" charset="0"/>
              </a:rPr>
              <a:t> of depth </a:t>
            </a:r>
            <a:r>
              <a:rPr lang="en-US" b="1" i="1" dirty="0">
                <a:solidFill>
                  <a:schemeClr val="accent2"/>
                </a:solidFill>
                <a:latin typeface="Arial" pitchFamily="34" charset="0"/>
                <a:cs typeface="Arial" pitchFamily="34" charset="0"/>
              </a:rPr>
              <a:t>d</a:t>
            </a:r>
            <a:r>
              <a:rPr lang="en-US" dirty="0">
                <a:latin typeface="Arial" pitchFamily="34" charset="0"/>
                <a:cs typeface="Arial" pitchFamily="34" charset="0"/>
              </a:rPr>
              <a:t> is a binary tree that contains exactly </a:t>
            </a:r>
            <a:r>
              <a:rPr lang="en-US" b="1" i="1" dirty="0">
                <a:solidFill>
                  <a:schemeClr val="accent2"/>
                </a:solidFill>
                <a:latin typeface="Arial" pitchFamily="34" charset="0"/>
                <a:cs typeface="Arial" pitchFamily="34" charset="0"/>
              </a:rPr>
              <a:t>2</a:t>
            </a:r>
            <a:r>
              <a:rPr lang="en-US" b="1" i="1" baseline="30000" dirty="0">
                <a:solidFill>
                  <a:schemeClr val="accent2"/>
                </a:solidFill>
                <a:latin typeface="Arial" pitchFamily="34" charset="0"/>
                <a:cs typeface="Arial" pitchFamily="34" charset="0"/>
              </a:rPr>
              <a:t>l</a:t>
            </a:r>
            <a:r>
              <a:rPr lang="en-US" dirty="0">
                <a:latin typeface="Arial" pitchFamily="34" charset="0"/>
                <a:cs typeface="Arial" pitchFamily="34" charset="0"/>
              </a:rPr>
              <a:t> nodes at each level between</a:t>
            </a:r>
            <a:r>
              <a:rPr lang="en-US" dirty="0">
                <a:solidFill>
                  <a:schemeClr val="accent2"/>
                </a:solidFill>
                <a:latin typeface="Arial" pitchFamily="34" charset="0"/>
                <a:cs typeface="Arial" pitchFamily="34" charset="0"/>
              </a:rPr>
              <a:t> </a:t>
            </a:r>
            <a:r>
              <a:rPr lang="en-US" b="1" i="1" dirty="0">
                <a:solidFill>
                  <a:schemeClr val="accent2"/>
                </a:solidFill>
                <a:latin typeface="Arial" pitchFamily="34" charset="0"/>
                <a:cs typeface="Arial" pitchFamily="34" charset="0"/>
              </a:rPr>
              <a:t>0</a:t>
            </a:r>
            <a:r>
              <a:rPr lang="en-US" dirty="0">
                <a:latin typeface="Arial" pitchFamily="34" charset="0"/>
                <a:cs typeface="Arial" pitchFamily="34" charset="0"/>
              </a:rPr>
              <a:t> and </a:t>
            </a:r>
            <a:r>
              <a:rPr lang="en-US" b="1" i="1" dirty="0">
                <a:solidFill>
                  <a:schemeClr val="accent2"/>
                </a:solidFill>
                <a:latin typeface="Arial" pitchFamily="34" charset="0"/>
                <a:cs typeface="Arial" pitchFamily="34" charset="0"/>
              </a:rPr>
              <a:t>d</a:t>
            </a:r>
            <a:r>
              <a:rPr lang="en-US" dirty="0">
                <a:latin typeface="Arial" pitchFamily="34" charset="0"/>
                <a:cs typeface="Arial" pitchFamily="34" charset="0"/>
              </a:rPr>
              <a:t>.</a:t>
            </a:r>
          </a:p>
        </p:txBody>
      </p:sp>
      <p:sp>
        <p:nvSpPr>
          <p:cNvPr id="17457" name="Text Box 49"/>
          <p:cNvSpPr txBox="1">
            <a:spLocks noChangeArrowheads="1"/>
          </p:cNvSpPr>
          <p:nvPr/>
        </p:nvSpPr>
        <p:spPr bwMode="auto">
          <a:xfrm>
            <a:off x="473075" y="4937125"/>
            <a:ext cx="8137525" cy="707886"/>
          </a:xfrm>
          <a:prstGeom prst="rect">
            <a:avLst/>
          </a:prstGeom>
          <a:noFill/>
          <a:ln w="9525">
            <a:noFill/>
            <a:miter lim="800000"/>
            <a:headEnd/>
            <a:tailEnd/>
          </a:ln>
          <a:effectLst/>
        </p:spPr>
        <p:txBody>
          <a:bodyPr wrap="square">
            <a:spAutoFit/>
          </a:bodyPr>
          <a:lstStyle/>
          <a:p>
            <a:pPr>
              <a:buFont typeface="Wingdings" pitchFamily="2" charset="2"/>
              <a:buChar char="Ø"/>
            </a:pPr>
            <a:r>
              <a:rPr lang="en-US" dirty="0">
                <a:latin typeface="Arial" pitchFamily="34" charset="0"/>
                <a:cs typeface="Arial" pitchFamily="34" charset="0"/>
              </a:rPr>
              <a:t>A </a:t>
            </a:r>
            <a:r>
              <a:rPr lang="en-US" b="1" i="1" dirty="0">
                <a:solidFill>
                  <a:srgbClr val="FF0000"/>
                </a:solidFill>
                <a:latin typeface="Arial" pitchFamily="34" charset="0"/>
                <a:cs typeface="Arial" pitchFamily="34" charset="0"/>
              </a:rPr>
              <a:t>perfect binary tree</a:t>
            </a:r>
            <a:r>
              <a:rPr lang="en-US" b="1" i="1" dirty="0">
                <a:solidFill>
                  <a:schemeClr val="tx2"/>
                </a:solidFill>
                <a:latin typeface="Arial" pitchFamily="34" charset="0"/>
                <a:cs typeface="Arial" pitchFamily="34" charset="0"/>
              </a:rPr>
              <a:t> </a:t>
            </a:r>
            <a:r>
              <a:rPr lang="en-US" dirty="0">
                <a:latin typeface="Arial" pitchFamily="34" charset="0"/>
                <a:cs typeface="Arial" pitchFamily="34" charset="0"/>
              </a:rPr>
              <a:t>contains exactly</a:t>
            </a:r>
            <a:r>
              <a:rPr lang="en-US" b="1" i="1" dirty="0">
                <a:latin typeface="Arial" pitchFamily="34" charset="0"/>
                <a:cs typeface="Arial" pitchFamily="34" charset="0"/>
              </a:rPr>
              <a:t> </a:t>
            </a:r>
            <a:r>
              <a:rPr lang="en-US" b="1" i="1" dirty="0">
                <a:solidFill>
                  <a:schemeClr val="accent2"/>
                </a:solidFill>
                <a:latin typeface="Arial" pitchFamily="34" charset="0"/>
                <a:cs typeface="Arial" pitchFamily="34" charset="0"/>
              </a:rPr>
              <a:t>2</a:t>
            </a:r>
            <a:r>
              <a:rPr lang="en-US" b="1" i="1" baseline="30000" dirty="0">
                <a:solidFill>
                  <a:schemeClr val="accent2"/>
                </a:solidFill>
                <a:latin typeface="Arial" pitchFamily="34" charset="0"/>
                <a:cs typeface="Arial" pitchFamily="34" charset="0"/>
              </a:rPr>
              <a:t>d</a:t>
            </a:r>
            <a:r>
              <a:rPr lang="en-US" dirty="0">
                <a:latin typeface="Arial" pitchFamily="34" charset="0"/>
                <a:cs typeface="Arial" pitchFamily="34" charset="0"/>
              </a:rPr>
              <a:t> nodes at level </a:t>
            </a:r>
            <a:r>
              <a:rPr lang="en-US" b="1" i="1" dirty="0">
                <a:solidFill>
                  <a:schemeClr val="accent2"/>
                </a:solidFill>
                <a:latin typeface="Arial" pitchFamily="34" charset="0"/>
                <a:cs typeface="Arial" pitchFamily="34" charset="0"/>
              </a:rPr>
              <a:t>d</a:t>
            </a:r>
            <a:r>
              <a:rPr lang="en-US" dirty="0">
                <a:latin typeface="Arial" pitchFamily="34" charset="0"/>
                <a:cs typeface="Arial" pitchFamily="34" charset="0"/>
              </a:rPr>
              <a:t>, that is; </a:t>
            </a:r>
            <a:r>
              <a:rPr lang="en-US" b="1" i="1" dirty="0">
                <a:solidFill>
                  <a:schemeClr val="accent2"/>
                </a:solidFill>
                <a:latin typeface="Arial" pitchFamily="34" charset="0"/>
                <a:cs typeface="Arial" pitchFamily="34" charset="0"/>
              </a:rPr>
              <a:t>2</a:t>
            </a:r>
            <a:r>
              <a:rPr lang="en-US" b="1" i="1" baseline="30000" dirty="0">
                <a:solidFill>
                  <a:schemeClr val="accent2"/>
                </a:solidFill>
                <a:latin typeface="Arial" pitchFamily="34" charset="0"/>
                <a:cs typeface="Arial" pitchFamily="34" charset="0"/>
              </a:rPr>
              <a:t>d</a:t>
            </a:r>
            <a:r>
              <a:rPr lang="en-US" dirty="0">
                <a:latin typeface="Arial" pitchFamily="34" charset="0"/>
                <a:cs typeface="Arial" pitchFamily="34" charset="0"/>
              </a:rPr>
              <a:t> leaves.                  </a:t>
            </a:r>
          </a:p>
        </p:txBody>
      </p:sp>
    </p:spTree>
    <p:extLst>
      <p:ext uri="{BB962C8B-B14F-4D97-AF65-F5344CB8AC3E}">
        <p14:creationId xmlns:p14="http://schemas.microsoft.com/office/powerpoint/2010/main" val="362004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55"/>
                                        </p:tgtEl>
                                        <p:attrNameLst>
                                          <p:attrName>style.visibility</p:attrName>
                                        </p:attrNameLst>
                                      </p:cBhvr>
                                      <p:to>
                                        <p:strVal val="visible"/>
                                      </p:to>
                                    </p:set>
                                    <p:animEffect transition="in" filter="blinds(horizontal)">
                                      <p:cBhvr>
                                        <p:cTn id="12" dur="500"/>
                                        <p:tgtEl>
                                          <p:spTgt spid="174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56"/>
                                        </p:tgtEl>
                                        <p:attrNameLst>
                                          <p:attrName>style.visibility</p:attrName>
                                        </p:attrNameLst>
                                      </p:cBhvr>
                                      <p:to>
                                        <p:strVal val="visible"/>
                                      </p:to>
                                    </p:set>
                                    <p:animEffect transition="in" filter="blinds(horizontal)">
                                      <p:cBhvr>
                                        <p:cTn id="17" dur="500"/>
                                        <p:tgtEl>
                                          <p:spTgt spid="174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57"/>
                                        </p:tgtEl>
                                        <p:attrNameLst>
                                          <p:attrName>style.visibility</p:attrName>
                                        </p:attrNameLst>
                                      </p:cBhvr>
                                      <p:to>
                                        <p:strVal val="visible"/>
                                      </p:to>
                                    </p:set>
                                    <p:animEffect transition="in" filter="blinds(horizontal)">
                                      <p:cBhvr>
                                        <p:cTn id="22" dur="500"/>
                                        <p:tgtEl>
                                          <p:spTgt spid="17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55" grpId="0" autoUpdateAnimBg="0"/>
      <p:bldP spid="17456" grpId="0" autoUpdateAnimBg="0"/>
      <p:bldP spid="1745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Binary Trees</a:t>
            </a:r>
          </a:p>
        </p:txBody>
      </p:sp>
      <p:sp>
        <p:nvSpPr>
          <p:cNvPr id="35" name="Slide Number Placeholder 34"/>
          <p:cNvSpPr>
            <a:spLocks noGrp="1"/>
          </p:cNvSpPr>
          <p:nvPr>
            <p:ph type="sldNum" sz="quarter" idx="12"/>
          </p:nvPr>
        </p:nvSpPr>
        <p:spPr/>
        <p:txBody>
          <a:bodyPr/>
          <a:lstStyle/>
          <a:p>
            <a:fld id="{389627BB-9D3D-455B-9BF0-C5F986BEB794}" type="slidenum">
              <a:rPr lang="en-US" smtClean="0"/>
              <a:pPr/>
              <a:t>39</a:t>
            </a:fld>
            <a:endParaRPr lang="en-US"/>
          </a:p>
        </p:txBody>
      </p:sp>
      <p:grpSp>
        <p:nvGrpSpPr>
          <p:cNvPr id="18435" name="Group 3"/>
          <p:cNvGrpSpPr>
            <a:grpSpLocks/>
          </p:cNvGrpSpPr>
          <p:nvPr/>
        </p:nvGrpSpPr>
        <p:grpSpPr bwMode="auto">
          <a:xfrm>
            <a:off x="2667000" y="1981200"/>
            <a:ext cx="2698750" cy="2098675"/>
            <a:chOff x="1907" y="1733"/>
            <a:chExt cx="1700" cy="1322"/>
          </a:xfrm>
        </p:grpSpPr>
        <p:sp>
          <p:nvSpPr>
            <p:cNvPr id="18436" name="Rectangle 4"/>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8437" name="Group 5"/>
            <p:cNvGrpSpPr>
              <a:grpSpLocks/>
            </p:cNvGrpSpPr>
            <p:nvPr/>
          </p:nvGrpSpPr>
          <p:grpSpPr bwMode="auto">
            <a:xfrm>
              <a:off x="1907" y="1733"/>
              <a:ext cx="1700" cy="1210"/>
              <a:chOff x="1907" y="1733"/>
              <a:chExt cx="1700" cy="1210"/>
            </a:xfrm>
          </p:grpSpPr>
          <p:sp>
            <p:nvSpPr>
              <p:cNvPr id="18438" name="Freeform 6"/>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8439" name="Freeform 7"/>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8440" name="Freeform 8"/>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8441" name="Freeform 9"/>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8442" name="Freeform 10"/>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8443" name="Line 11"/>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8444" name="Rectangle 12"/>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8445" name="Rectangle 13"/>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8446" name="Freeform 14"/>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8447" name="Rectangle 15"/>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8448" name="Rectangle 16"/>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8449" name="Freeform 17"/>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8450" name="Rectangle 18"/>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8451" name="Line 19"/>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8452" name="Freeform 20"/>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8453" name="Freeform 21"/>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8454" name="Line 22"/>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8455" name="Line 23"/>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8456" name="Freeform 24"/>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8457" name="Freeform 25"/>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8458" name="Rectangle 26"/>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8459" name="Line 27"/>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8460" name="Freeform 28"/>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8461" name="Freeform 29"/>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8462" name="Line 30"/>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8463" name="Rectangle 31"/>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8464" name="Rectangle 32"/>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8465" name="Rectangle 33"/>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8466" name="Text Box 34"/>
          <p:cNvSpPr txBox="1">
            <a:spLocks noChangeArrowheads="1"/>
          </p:cNvSpPr>
          <p:nvPr/>
        </p:nvSpPr>
        <p:spPr bwMode="auto">
          <a:xfrm>
            <a:off x="2438400" y="3962400"/>
            <a:ext cx="3106941" cy="1631216"/>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 perfect Binary Tree…</a:t>
            </a:r>
          </a:p>
          <a:p>
            <a:r>
              <a:rPr lang="en-US" i="1" dirty="0">
                <a:latin typeface="Arial" pitchFamily="34" charset="0"/>
                <a:cs typeface="Arial" pitchFamily="34" charset="0"/>
              </a:rPr>
              <a:t>Dept d = </a:t>
            </a:r>
            <a:r>
              <a:rPr lang="en-US" b="1" i="1" dirty="0">
                <a:solidFill>
                  <a:srgbClr val="FF0000"/>
                </a:solidFill>
                <a:latin typeface="Arial" pitchFamily="34" charset="0"/>
                <a:cs typeface="Arial" pitchFamily="34" charset="0"/>
              </a:rPr>
              <a:t>2</a:t>
            </a:r>
          </a:p>
          <a:p>
            <a:r>
              <a:rPr lang="en-US" i="1" dirty="0">
                <a:latin typeface="Arial" pitchFamily="34" charset="0"/>
                <a:cs typeface="Arial" pitchFamily="34" charset="0"/>
              </a:rPr>
              <a:t>No of nodes at level </a:t>
            </a:r>
            <a:r>
              <a:rPr lang="en-US" i="1" dirty="0" err="1">
                <a:latin typeface="Arial" pitchFamily="34" charset="0"/>
                <a:cs typeface="Arial" pitchFamily="34" charset="0"/>
              </a:rPr>
              <a:t>i</a:t>
            </a:r>
            <a:r>
              <a:rPr lang="en-US" i="1" dirty="0">
                <a:latin typeface="Arial" pitchFamily="34" charset="0"/>
                <a:cs typeface="Arial" pitchFamily="34" charset="0"/>
              </a:rPr>
              <a:t> = </a:t>
            </a:r>
            <a:r>
              <a:rPr lang="en-US" b="1" i="1" dirty="0">
                <a:solidFill>
                  <a:srgbClr val="FF0000"/>
                </a:solidFill>
                <a:latin typeface="Arial" pitchFamily="34" charset="0"/>
                <a:cs typeface="Arial" pitchFamily="34" charset="0"/>
              </a:rPr>
              <a:t>2</a:t>
            </a:r>
            <a:r>
              <a:rPr lang="en-US" b="1" i="1" baseline="30000" dirty="0">
                <a:solidFill>
                  <a:srgbClr val="FF0000"/>
                </a:solidFill>
                <a:latin typeface="Arial" pitchFamily="34" charset="0"/>
                <a:cs typeface="Arial" pitchFamily="34" charset="0"/>
              </a:rPr>
              <a:t>i</a:t>
            </a:r>
          </a:p>
          <a:p>
            <a:r>
              <a:rPr lang="en-US" i="1" dirty="0">
                <a:latin typeface="Arial" pitchFamily="34" charset="0"/>
                <a:cs typeface="Arial" pitchFamily="34" charset="0"/>
              </a:rPr>
              <a:t>No of leaves = </a:t>
            </a:r>
            <a:r>
              <a:rPr lang="en-US" b="1" i="1" dirty="0">
                <a:solidFill>
                  <a:srgbClr val="FF0000"/>
                </a:solidFill>
                <a:latin typeface="Arial" pitchFamily="34" charset="0"/>
                <a:cs typeface="Arial" pitchFamily="34" charset="0"/>
              </a:rPr>
              <a:t>2</a:t>
            </a:r>
            <a:r>
              <a:rPr lang="en-US" b="1" i="1" baseline="30000" dirty="0">
                <a:solidFill>
                  <a:srgbClr val="FF0000"/>
                </a:solidFill>
                <a:latin typeface="Arial" pitchFamily="34" charset="0"/>
                <a:cs typeface="Arial" pitchFamily="34" charset="0"/>
              </a:rPr>
              <a:t>d</a:t>
            </a:r>
            <a:r>
              <a:rPr lang="en-US" i="1" dirty="0">
                <a:latin typeface="Arial" pitchFamily="34" charset="0"/>
                <a:cs typeface="Arial" pitchFamily="34" charset="0"/>
              </a:rPr>
              <a:t> = 2</a:t>
            </a:r>
            <a:r>
              <a:rPr lang="en-US" i="1" baseline="30000" dirty="0">
                <a:latin typeface="Arial" pitchFamily="34" charset="0"/>
                <a:cs typeface="Arial" pitchFamily="34" charset="0"/>
              </a:rPr>
              <a:t>2</a:t>
            </a:r>
            <a:r>
              <a:rPr lang="en-US" i="1" dirty="0">
                <a:latin typeface="Arial" pitchFamily="34" charset="0"/>
                <a:cs typeface="Arial" pitchFamily="34" charset="0"/>
              </a:rPr>
              <a:t> = 4</a:t>
            </a:r>
          </a:p>
          <a:p>
            <a:endParaRPr lang="en-US" i="1" dirty="0">
              <a:latin typeface="Arial" pitchFamily="34" charset="0"/>
              <a:cs typeface="Arial" pitchFamily="34" charset="0"/>
            </a:endParaRPr>
          </a:p>
        </p:txBody>
      </p:sp>
    </p:spTree>
    <p:extLst>
      <p:ext uri="{BB962C8B-B14F-4D97-AF65-F5344CB8AC3E}">
        <p14:creationId xmlns:p14="http://schemas.microsoft.com/office/powerpoint/2010/main" val="335166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Tree</a:t>
            </a:r>
          </a:p>
        </p:txBody>
      </p:sp>
      <p:sp>
        <p:nvSpPr>
          <p:cNvPr id="42" name="Slide Number Placeholder 41"/>
          <p:cNvSpPr>
            <a:spLocks noGrp="1"/>
          </p:cNvSpPr>
          <p:nvPr>
            <p:ph type="sldNum" sz="quarter" idx="12"/>
          </p:nvPr>
        </p:nvSpPr>
        <p:spPr/>
        <p:txBody>
          <a:bodyPr/>
          <a:lstStyle/>
          <a:p>
            <a:fld id="{4A43371F-6454-4CB7-8FFF-DC13FB98195B}" type="slidenum">
              <a:rPr lang="en-US" smtClean="0"/>
              <a:pPr/>
              <a:t>4</a:t>
            </a:fld>
            <a:endParaRPr lang="en-US"/>
          </a:p>
        </p:txBody>
      </p:sp>
      <p:grpSp>
        <p:nvGrpSpPr>
          <p:cNvPr id="4" name="Group 51"/>
          <p:cNvGrpSpPr>
            <a:grpSpLocks/>
          </p:cNvGrpSpPr>
          <p:nvPr/>
        </p:nvGrpSpPr>
        <p:grpSpPr bwMode="auto">
          <a:xfrm>
            <a:off x="1905000" y="1905000"/>
            <a:ext cx="4724400" cy="3962400"/>
            <a:chOff x="816" y="1680"/>
            <a:chExt cx="3264" cy="2141"/>
          </a:xfrm>
        </p:grpSpPr>
        <p:grpSp>
          <p:nvGrpSpPr>
            <p:cNvPr id="5" name="Group 7"/>
            <p:cNvGrpSpPr>
              <a:grpSpLocks/>
            </p:cNvGrpSpPr>
            <p:nvPr/>
          </p:nvGrpSpPr>
          <p:grpSpPr bwMode="auto">
            <a:xfrm>
              <a:off x="1104" y="2976"/>
              <a:ext cx="240" cy="365"/>
              <a:chOff x="4176" y="1104"/>
              <a:chExt cx="240" cy="365"/>
            </a:xfrm>
          </p:grpSpPr>
          <p:sp>
            <p:nvSpPr>
              <p:cNvPr id="38"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grpSp>
          <p:nvGrpSpPr>
            <p:cNvPr id="6" name="Group 10"/>
            <p:cNvGrpSpPr>
              <a:grpSpLocks/>
            </p:cNvGrpSpPr>
            <p:nvPr/>
          </p:nvGrpSpPr>
          <p:grpSpPr bwMode="auto">
            <a:xfrm>
              <a:off x="816" y="3408"/>
              <a:ext cx="240" cy="365"/>
              <a:chOff x="4176" y="1104"/>
              <a:chExt cx="240" cy="365"/>
            </a:xfrm>
          </p:grpSpPr>
          <p:sp>
            <p:nvSpPr>
              <p:cNvPr id="36"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7"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grpSp>
          <p:nvGrpSpPr>
            <p:cNvPr id="7" name="Group 13"/>
            <p:cNvGrpSpPr>
              <a:grpSpLocks/>
            </p:cNvGrpSpPr>
            <p:nvPr/>
          </p:nvGrpSpPr>
          <p:grpSpPr bwMode="auto">
            <a:xfrm>
              <a:off x="1440" y="3408"/>
              <a:ext cx="240" cy="365"/>
              <a:chOff x="4176" y="1104"/>
              <a:chExt cx="240" cy="365"/>
            </a:xfrm>
          </p:grpSpPr>
          <p:sp>
            <p:nvSpPr>
              <p:cNvPr id="34" name="Oval 1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5" name="Text Box 15"/>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sp>
          <p:nvSpPr>
            <p:cNvPr id="8" name="Line 16"/>
            <p:cNvSpPr>
              <a:spLocks noChangeShapeType="1"/>
            </p:cNvSpPr>
            <p:nvPr/>
          </p:nvSpPr>
          <p:spPr bwMode="auto">
            <a:xfrm flipH="1">
              <a:off x="1008" y="3216"/>
              <a:ext cx="144" cy="240"/>
            </a:xfrm>
            <a:prstGeom prst="line">
              <a:avLst/>
            </a:prstGeom>
            <a:noFill/>
            <a:ln w="38100">
              <a:solidFill>
                <a:schemeClr val="tx1"/>
              </a:solidFill>
              <a:round/>
              <a:headEnd type="none" w="sm" len="sm"/>
              <a:tailEnd type="none" w="sm" len="sm"/>
            </a:ln>
          </p:spPr>
          <p:txBody>
            <a:bodyPr/>
            <a:lstStyle/>
            <a:p>
              <a:endParaRPr lang="en-US"/>
            </a:p>
          </p:txBody>
        </p:sp>
        <p:sp>
          <p:nvSpPr>
            <p:cNvPr id="9" name="Line 17"/>
            <p:cNvSpPr>
              <a:spLocks noChangeShapeType="1"/>
            </p:cNvSpPr>
            <p:nvPr/>
          </p:nvSpPr>
          <p:spPr bwMode="auto">
            <a:xfrm>
              <a:off x="1344" y="3168"/>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18"/>
            <p:cNvGrpSpPr>
              <a:grpSpLocks/>
            </p:cNvGrpSpPr>
            <p:nvPr/>
          </p:nvGrpSpPr>
          <p:grpSpPr bwMode="auto">
            <a:xfrm>
              <a:off x="2400" y="3024"/>
              <a:ext cx="240" cy="365"/>
              <a:chOff x="4176" y="1104"/>
              <a:chExt cx="240" cy="365"/>
            </a:xfrm>
          </p:grpSpPr>
          <p:sp>
            <p:nvSpPr>
              <p:cNvPr id="32"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3"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grpSp>
          <p:nvGrpSpPr>
            <p:cNvPr id="11" name="Group 24"/>
            <p:cNvGrpSpPr>
              <a:grpSpLocks/>
            </p:cNvGrpSpPr>
            <p:nvPr/>
          </p:nvGrpSpPr>
          <p:grpSpPr bwMode="auto">
            <a:xfrm>
              <a:off x="2736" y="3456"/>
              <a:ext cx="240" cy="365"/>
              <a:chOff x="4176" y="1104"/>
              <a:chExt cx="240" cy="365"/>
            </a:xfrm>
          </p:grpSpPr>
          <p:sp>
            <p:nvSpPr>
              <p:cNvPr id="30" name="Oval 2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1" name="Text Box 2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sp>
          <p:nvSpPr>
            <p:cNvPr id="12" name="Line 28"/>
            <p:cNvSpPr>
              <a:spLocks noChangeShapeType="1"/>
            </p:cNvSpPr>
            <p:nvPr/>
          </p:nvSpPr>
          <p:spPr bwMode="auto">
            <a:xfrm>
              <a:off x="2640" y="3216"/>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13" name="Group 30"/>
            <p:cNvGrpSpPr>
              <a:grpSpLocks/>
            </p:cNvGrpSpPr>
            <p:nvPr/>
          </p:nvGrpSpPr>
          <p:grpSpPr bwMode="auto">
            <a:xfrm>
              <a:off x="3840" y="2352"/>
              <a:ext cx="240" cy="365"/>
              <a:chOff x="4176" y="1104"/>
              <a:chExt cx="240" cy="365"/>
            </a:xfrm>
          </p:grpSpPr>
          <p:sp>
            <p:nvSpPr>
              <p:cNvPr id="28" name="Oval 3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 name="Text Box 3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grpSp>
          <p:nvGrpSpPr>
            <p:cNvPr id="14" name="Group 33"/>
            <p:cNvGrpSpPr>
              <a:grpSpLocks/>
            </p:cNvGrpSpPr>
            <p:nvPr/>
          </p:nvGrpSpPr>
          <p:grpSpPr bwMode="auto">
            <a:xfrm>
              <a:off x="3552" y="2784"/>
              <a:ext cx="240" cy="365"/>
              <a:chOff x="4176" y="1104"/>
              <a:chExt cx="240" cy="365"/>
            </a:xfrm>
          </p:grpSpPr>
          <p:sp>
            <p:nvSpPr>
              <p:cNvPr id="26" name="Oval 3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7" name="Text Box 35"/>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sp>
          <p:nvSpPr>
            <p:cNvPr id="15" name="Line 39"/>
            <p:cNvSpPr>
              <a:spLocks noChangeShapeType="1"/>
            </p:cNvSpPr>
            <p:nvPr/>
          </p:nvSpPr>
          <p:spPr bwMode="auto">
            <a:xfrm flipH="1">
              <a:off x="3744" y="2592"/>
              <a:ext cx="144" cy="240"/>
            </a:xfrm>
            <a:prstGeom prst="line">
              <a:avLst/>
            </a:prstGeom>
            <a:noFill/>
            <a:ln w="38100">
              <a:solidFill>
                <a:schemeClr val="tx1"/>
              </a:solidFill>
              <a:round/>
              <a:headEnd type="none" w="sm" len="sm"/>
              <a:tailEnd type="none" w="sm" len="sm"/>
            </a:ln>
          </p:spPr>
          <p:txBody>
            <a:bodyPr/>
            <a:lstStyle/>
            <a:p>
              <a:endParaRPr lang="en-US"/>
            </a:p>
          </p:txBody>
        </p:sp>
        <p:grpSp>
          <p:nvGrpSpPr>
            <p:cNvPr id="16" name="Group 41"/>
            <p:cNvGrpSpPr>
              <a:grpSpLocks/>
            </p:cNvGrpSpPr>
            <p:nvPr/>
          </p:nvGrpSpPr>
          <p:grpSpPr bwMode="auto">
            <a:xfrm>
              <a:off x="1824" y="2352"/>
              <a:ext cx="240" cy="365"/>
              <a:chOff x="4176" y="1104"/>
              <a:chExt cx="240" cy="365"/>
            </a:xfrm>
          </p:grpSpPr>
          <p:sp>
            <p:nvSpPr>
              <p:cNvPr id="24" name="Oval 4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5" name="Text Box 43"/>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sp>
          <p:nvSpPr>
            <p:cNvPr id="17" name="Line 44"/>
            <p:cNvSpPr>
              <a:spLocks noChangeShapeType="1"/>
            </p:cNvSpPr>
            <p:nvPr/>
          </p:nvSpPr>
          <p:spPr bwMode="auto">
            <a:xfrm flipH="1">
              <a:off x="1296" y="2544"/>
              <a:ext cx="528" cy="528"/>
            </a:xfrm>
            <a:prstGeom prst="line">
              <a:avLst/>
            </a:prstGeom>
            <a:noFill/>
            <a:ln w="38100">
              <a:solidFill>
                <a:schemeClr val="tx1"/>
              </a:solidFill>
              <a:round/>
              <a:headEnd type="none" w="sm" len="sm"/>
              <a:tailEnd type="none" w="sm" len="sm"/>
            </a:ln>
          </p:spPr>
          <p:txBody>
            <a:bodyPr/>
            <a:lstStyle/>
            <a:p>
              <a:endParaRPr lang="en-US"/>
            </a:p>
          </p:txBody>
        </p:sp>
        <p:sp>
          <p:nvSpPr>
            <p:cNvPr id="18" name="Line 45"/>
            <p:cNvSpPr>
              <a:spLocks noChangeShapeType="1"/>
            </p:cNvSpPr>
            <p:nvPr/>
          </p:nvSpPr>
          <p:spPr bwMode="auto">
            <a:xfrm>
              <a:off x="2064" y="2544"/>
              <a:ext cx="384" cy="576"/>
            </a:xfrm>
            <a:prstGeom prst="line">
              <a:avLst/>
            </a:prstGeom>
            <a:noFill/>
            <a:ln w="38100">
              <a:solidFill>
                <a:schemeClr val="tx1"/>
              </a:solidFill>
              <a:round/>
              <a:headEnd type="none" w="sm" len="sm"/>
              <a:tailEnd type="none" w="sm" len="sm"/>
            </a:ln>
          </p:spPr>
          <p:txBody>
            <a:bodyPr/>
            <a:lstStyle/>
            <a:p>
              <a:endParaRPr lang="en-US"/>
            </a:p>
          </p:txBody>
        </p:sp>
        <p:grpSp>
          <p:nvGrpSpPr>
            <p:cNvPr id="19" name="Group 46"/>
            <p:cNvGrpSpPr>
              <a:grpSpLocks/>
            </p:cNvGrpSpPr>
            <p:nvPr/>
          </p:nvGrpSpPr>
          <p:grpSpPr bwMode="auto">
            <a:xfrm>
              <a:off x="2880" y="1680"/>
              <a:ext cx="240" cy="365"/>
              <a:chOff x="4176" y="1104"/>
              <a:chExt cx="240" cy="365"/>
            </a:xfrm>
          </p:grpSpPr>
          <p:sp>
            <p:nvSpPr>
              <p:cNvPr id="22" name="Oval 47"/>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3" name="Text Box 48"/>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hlink"/>
                  </a:solidFill>
                </a:endParaRPr>
              </a:p>
            </p:txBody>
          </p:sp>
        </p:grpSp>
        <p:sp>
          <p:nvSpPr>
            <p:cNvPr id="20" name="Line 49"/>
            <p:cNvSpPr>
              <a:spLocks noChangeShapeType="1"/>
            </p:cNvSpPr>
            <p:nvPr/>
          </p:nvSpPr>
          <p:spPr bwMode="auto">
            <a:xfrm flipH="1">
              <a:off x="2016" y="1872"/>
              <a:ext cx="864" cy="528"/>
            </a:xfrm>
            <a:prstGeom prst="line">
              <a:avLst/>
            </a:prstGeom>
            <a:noFill/>
            <a:ln w="38100">
              <a:solidFill>
                <a:schemeClr val="tx1"/>
              </a:solidFill>
              <a:round/>
              <a:headEnd type="none" w="sm" len="sm"/>
              <a:tailEnd type="none" w="sm" len="sm"/>
            </a:ln>
          </p:spPr>
          <p:txBody>
            <a:bodyPr/>
            <a:lstStyle/>
            <a:p>
              <a:endParaRPr lang="en-US"/>
            </a:p>
          </p:txBody>
        </p:sp>
        <p:sp>
          <p:nvSpPr>
            <p:cNvPr id="21" name="Line 50"/>
            <p:cNvSpPr>
              <a:spLocks noChangeShapeType="1"/>
            </p:cNvSpPr>
            <p:nvPr/>
          </p:nvSpPr>
          <p:spPr bwMode="auto">
            <a:xfrm>
              <a:off x="3072" y="1920"/>
              <a:ext cx="816" cy="528"/>
            </a:xfrm>
            <a:prstGeom prst="line">
              <a:avLst/>
            </a:prstGeom>
            <a:noFill/>
            <a:ln w="38100">
              <a:solidFill>
                <a:schemeClr val="tx1"/>
              </a:solidFill>
              <a:round/>
              <a:headEnd type="none" w="sm" len="sm"/>
              <a:tailEnd type="none" w="sm" len="sm"/>
            </a:ln>
          </p:spPr>
          <p:txBody>
            <a:bodyPr/>
            <a:lstStyle/>
            <a:p>
              <a:endParaRPr lang="en-US"/>
            </a:p>
          </p:txBody>
        </p:sp>
      </p:grpSp>
    </p:spTree>
    <p:extLst>
      <p:ext uri="{BB962C8B-B14F-4D97-AF65-F5344CB8AC3E}">
        <p14:creationId xmlns:p14="http://schemas.microsoft.com/office/powerpoint/2010/main" val="1024080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Binary Trees</a:t>
            </a:r>
          </a:p>
        </p:txBody>
      </p:sp>
      <p:sp>
        <p:nvSpPr>
          <p:cNvPr id="41" name="Slide Number Placeholder 40"/>
          <p:cNvSpPr>
            <a:spLocks noGrp="1"/>
          </p:cNvSpPr>
          <p:nvPr>
            <p:ph type="sldNum" sz="quarter" idx="12"/>
          </p:nvPr>
        </p:nvSpPr>
        <p:spPr/>
        <p:txBody>
          <a:bodyPr/>
          <a:lstStyle/>
          <a:p>
            <a:fld id="{389627BB-9D3D-455B-9BF0-C5F986BEB794}" type="slidenum">
              <a:rPr lang="en-US" smtClean="0"/>
              <a:pPr/>
              <a:t>40</a:t>
            </a:fld>
            <a:endParaRPr lang="en-US"/>
          </a:p>
        </p:txBody>
      </p:sp>
      <p:grpSp>
        <p:nvGrpSpPr>
          <p:cNvPr id="19459" name="Group 3"/>
          <p:cNvGrpSpPr>
            <a:grpSpLocks/>
          </p:cNvGrpSpPr>
          <p:nvPr/>
        </p:nvGrpSpPr>
        <p:grpSpPr bwMode="auto">
          <a:xfrm>
            <a:off x="2895600" y="1828800"/>
            <a:ext cx="2698750" cy="2098675"/>
            <a:chOff x="1907" y="1733"/>
            <a:chExt cx="1700" cy="1322"/>
          </a:xfrm>
        </p:grpSpPr>
        <p:sp>
          <p:nvSpPr>
            <p:cNvPr id="19460" name="Rectangle 4"/>
            <p:cNvSpPr>
              <a:spLocks noChangeArrowheads="1"/>
            </p:cNvSpPr>
            <p:nvPr/>
          </p:nvSpPr>
          <p:spPr bwMode="auto">
            <a:xfrm>
              <a:off x="2733" y="2863"/>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grpSp>
          <p:nvGrpSpPr>
            <p:cNvPr id="19461" name="Group 5"/>
            <p:cNvGrpSpPr>
              <a:grpSpLocks/>
            </p:cNvGrpSpPr>
            <p:nvPr/>
          </p:nvGrpSpPr>
          <p:grpSpPr bwMode="auto">
            <a:xfrm>
              <a:off x="1907" y="1733"/>
              <a:ext cx="1700" cy="1210"/>
              <a:chOff x="1907" y="1733"/>
              <a:chExt cx="1700" cy="1210"/>
            </a:xfrm>
          </p:grpSpPr>
          <p:sp>
            <p:nvSpPr>
              <p:cNvPr id="19462" name="Freeform 6"/>
              <p:cNvSpPr>
                <a:spLocks/>
              </p:cNvSpPr>
              <p:nvPr/>
            </p:nvSpPr>
            <p:spPr bwMode="auto">
              <a:xfrm>
                <a:off x="3397" y="2581"/>
                <a:ext cx="210" cy="211"/>
              </a:xfrm>
              <a:custGeom>
                <a:avLst/>
                <a:gdLst/>
                <a:ahLst/>
                <a:cxnLst>
                  <a:cxn ang="0">
                    <a:pos x="105" y="211"/>
                  </a:cxn>
                  <a:cxn ang="0">
                    <a:pos x="128" y="208"/>
                  </a:cxn>
                  <a:cxn ang="0">
                    <a:pos x="148" y="201"/>
                  </a:cxn>
                  <a:cxn ang="0">
                    <a:pos x="164" y="191"/>
                  </a:cxn>
                  <a:cxn ang="0">
                    <a:pos x="181" y="178"/>
                  </a:cxn>
                  <a:cxn ang="0">
                    <a:pos x="194" y="165"/>
                  </a:cxn>
                  <a:cxn ang="0">
                    <a:pos x="204" y="145"/>
                  </a:cxn>
                  <a:cxn ang="0">
                    <a:pos x="207" y="126"/>
                  </a:cxn>
                  <a:cxn ang="0">
                    <a:pos x="210" y="106"/>
                  </a:cxn>
                  <a:cxn ang="0">
                    <a:pos x="207" y="83"/>
                  </a:cxn>
                  <a:cxn ang="0">
                    <a:pos x="204" y="66"/>
                  </a:cxn>
                  <a:cxn ang="0">
                    <a:pos x="194" y="47"/>
                  </a:cxn>
                  <a:cxn ang="0">
                    <a:pos x="181" y="30"/>
                  </a:cxn>
                  <a:cxn ang="0">
                    <a:pos x="164" y="20"/>
                  </a:cxn>
                  <a:cxn ang="0">
                    <a:pos x="148" y="10"/>
                  </a:cxn>
                  <a:cxn ang="0">
                    <a:pos x="128" y="4"/>
                  </a:cxn>
                  <a:cxn ang="0">
                    <a:pos x="105" y="0"/>
                  </a:cxn>
                  <a:cxn ang="0">
                    <a:pos x="85"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5" y="208"/>
                  </a:cxn>
                  <a:cxn ang="0">
                    <a:pos x="105" y="211"/>
                  </a:cxn>
                </a:cxnLst>
                <a:rect l="0" t="0" r="r" b="b"/>
                <a:pathLst>
                  <a:path w="210" h="211">
                    <a:moveTo>
                      <a:pt x="105" y="211"/>
                    </a:moveTo>
                    <a:lnTo>
                      <a:pt x="128" y="208"/>
                    </a:lnTo>
                    <a:lnTo>
                      <a:pt x="148" y="201"/>
                    </a:lnTo>
                    <a:lnTo>
                      <a:pt x="164" y="191"/>
                    </a:lnTo>
                    <a:lnTo>
                      <a:pt x="181" y="178"/>
                    </a:lnTo>
                    <a:lnTo>
                      <a:pt x="194" y="165"/>
                    </a:lnTo>
                    <a:lnTo>
                      <a:pt x="204" y="145"/>
                    </a:lnTo>
                    <a:lnTo>
                      <a:pt x="207" y="126"/>
                    </a:lnTo>
                    <a:lnTo>
                      <a:pt x="210" y="106"/>
                    </a:lnTo>
                    <a:lnTo>
                      <a:pt x="207" y="83"/>
                    </a:lnTo>
                    <a:lnTo>
                      <a:pt x="204" y="66"/>
                    </a:lnTo>
                    <a:lnTo>
                      <a:pt x="194" y="47"/>
                    </a:lnTo>
                    <a:lnTo>
                      <a:pt x="181" y="30"/>
                    </a:lnTo>
                    <a:lnTo>
                      <a:pt x="164" y="20"/>
                    </a:lnTo>
                    <a:lnTo>
                      <a:pt x="148" y="10"/>
                    </a:lnTo>
                    <a:lnTo>
                      <a:pt x="128" y="4"/>
                    </a:lnTo>
                    <a:lnTo>
                      <a:pt x="105" y="0"/>
                    </a:lnTo>
                    <a:lnTo>
                      <a:pt x="85"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5" y="208"/>
                    </a:lnTo>
                    <a:lnTo>
                      <a:pt x="105" y="211"/>
                    </a:lnTo>
                    <a:close/>
                  </a:path>
                </a:pathLst>
              </a:custGeom>
              <a:noFill/>
              <a:ln w="11113">
                <a:solidFill>
                  <a:srgbClr val="3333CC"/>
                </a:solidFill>
                <a:prstDash val="solid"/>
                <a:round/>
                <a:headEnd/>
                <a:tailEnd/>
              </a:ln>
            </p:spPr>
            <p:txBody>
              <a:bodyPr/>
              <a:lstStyle/>
              <a:p>
                <a:endParaRPr lang="en-US"/>
              </a:p>
            </p:txBody>
          </p:sp>
          <p:sp>
            <p:nvSpPr>
              <p:cNvPr id="19463" name="Freeform 7"/>
              <p:cNvSpPr>
                <a:spLocks/>
              </p:cNvSpPr>
              <p:nvPr/>
            </p:nvSpPr>
            <p:spPr bwMode="auto">
              <a:xfrm>
                <a:off x="2900" y="2581"/>
                <a:ext cx="211" cy="211"/>
              </a:xfrm>
              <a:custGeom>
                <a:avLst/>
                <a:gdLst/>
                <a:ahLst/>
                <a:cxnLst>
                  <a:cxn ang="0">
                    <a:pos x="105" y="211"/>
                  </a:cxn>
                  <a:cxn ang="0">
                    <a:pos x="125" y="208"/>
                  </a:cxn>
                  <a:cxn ang="0">
                    <a:pos x="145" y="201"/>
                  </a:cxn>
                  <a:cxn ang="0">
                    <a:pos x="165" y="191"/>
                  </a:cxn>
                  <a:cxn ang="0">
                    <a:pos x="181" y="178"/>
                  </a:cxn>
                  <a:cxn ang="0">
                    <a:pos x="191" y="165"/>
                  </a:cxn>
                  <a:cxn ang="0">
                    <a:pos x="201" y="145"/>
                  </a:cxn>
                  <a:cxn ang="0">
                    <a:pos x="207" y="126"/>
                  </a:cxn>
                  <a:cxn ang="0">
                    <a:pos x="211" y="106"/>
                  </a:cxn>
                  <a:cxn ang="0">
                    <a:pos x="207" y="83"/>
                  </a:cxn>
                  <a:cxn ang="0">
                    <a:pos x="201" y="66"/>
                  </a:cxn>
                  <a:cxn ang="0">
                    <a:pos x="191" y="47"/>
                  </a:cxn>
                  <a:cxn ang="0">
                    <a:pos x="181" y="30"/>
                  </a:cxn>
                  <a:cxn ang="0">
                    <a:pos x="165" y="20"/>
                  </a:cxn>
                  <a:cxn ang="0">
                    <a:pos x="145" y="10"/>
                  </a:cxn>
                  <a:cxn ang="0">
                    <a:pos x="125" y="4"/>
                  </a:cxn>
                  <a:cxn ang="0">
                    <a:pos x="105" y="0"/>
                  </a:cxn>
                  <a:cxn ang="0">
                    <a:pos x="86" y="4"/>
                  </a:cxn>
                  <a:cxn ang="0">
                    <a:pos x="66" y="10"/>
                  </a:cxn>
                  <a:cxn ang="0">
                    <a:pos x="46" y="20"/>
                  </a:cxn>
                  <a:cxn ang="0">
                    <a:pos x="33" y="30"/>
                  </a:cxn>
                  <a:cxn ang="0">
                    <a:pos x="20" y="47"/>
                  </a:cxn>
                  <a:cxn ang="0">
                    <a:pos x="10" y="66"/>
                  </a:cxn>
                  <a:cxn ang="0">
                    <a:pos x="3" y="83"/>
                  </a:cxn>
                  <a:cxn ang="0">
                    <a:pos x="0" y="106"/>
                  </a:cxn>
                  <a:cxn ang="0">
                    <a:pos x="3" y="126"/>
                  </a:cxn>
                  <a:cxn ang="0">
                    <a:pos x="10" y="145"/>
                  </a:cxn>
                  <a:cxn ang="0">
                    <a:pos x="20" y="165"/>
                  </a:cxn>
                  <a:cxn ang="0">
                    <a:pos x="33" y="178"/>
                  </a:cxn>
                  <a:cxn ang="0">
                    <a:pos x="46" y="191"/>
                  </a:cxn>
                  <a:cxn ang="0">
                    <a:pos x="66" y="201"/>
                  </a:cxn>
                  <a:cxn ang="0">
                    <a:pos x="86" y="208"/>
                  </a:cxn>
                  <a:cxn ang="0">
                    <a:pos x="105" y="211"/>
                  </a:cxn>
                </a:cxnLst>
                <a:rect l="0" t="0" r="r" b="b"/>
                <a:pathLst>
                  <a:path w="211" h="211">
                    <a:moveTo>
                      <a:pt x="105" y="211"/>
                    </a:moveTo>
                    <a:lnTo>
                      <a:pt x="125" y="208"/>
                    </a:lnTo>
                    <a:lnTo>
                      <a:pt x="145" y="201"/>
                    </a:lnTo>
                    <a:lnTo>
                      <a:pt x="165" y="191"/>
                    </a:lnTo>
                    <a:lnTo>
                      <a:pt x="181" y="178"/>
                    </a:lnTo>
                    <a:lnTo>
                      <a:pt x="191" y="165"/>
                    </a:lnTo>
                    <a:lnTo>
                      <a:pt x="201" y="145"/>
                    </a:lnTo>
                    <a:lnTo>
                      <a:pt x="207" y="126"/>
                    </a:lnTo>
                    <a:lnTo>
                      <a:pt x="211" y="106"/>
                    </a:lnTo>
                    <a:lnTo>
                      <a:pt x="207" y="83"/>
                    </a:lnTo>
                    <a:lnTo>
                      <a:pt x="201" y="66"/>
                    </a:lnTo>
                    <a:lnTo>
                      <a:pt x="191" y="47"/>
                    </a:lnTo>
                    <a:lnTo>
                      <a:pt x="181" y="30"/>
                    </a:lnTo>
                    <a:lnTo>
                      <a:pt x="165" y="20"/>
                    </a:lnTo>
                    <a:lnTo>
                      <a:pt x="145" y="10"/>
                    </a:lnTo>
                    <a:lnTo>
                      <a:pt x="125" y="4"/>
                    </a:lnTo>
                    <a:lnTo>
                      <a:pt x="105" y="0"/>
                    </a:lnTo>
                    <a:lnTo>
                      <a:pt x="86" y="4"/>
                    </a:lnTo>
                    <a:lnTo>
                      <a:pt x="66" y="10"/>
                    </a:lnTo>
                    <a:lnTo>
                      <a:pt x="46" y="20"/>
                    </a:lnTo>
                    <a:lnTo>
                      <a:pt x="33" y="30"/>
                    </a:lnTo>
                    <a:lnTo>
                      <a:pt x="20" y="47"/>
                    </a:lnTo>
                    <a:lnTo>
                      <a:pt x="10" y="66"/>
                    </a:lnTo>
                    <a:lnTo>
                      <a:pt x="3" y="83"/>
                    </a:lnTo>
                    <a:lnTo>
                      <a:pt x="0" y="106"/>
                    </a:lnTo>
                    <a:lnTo>
                      <a:pt x="3" y="126"/>
                    </a:lnTo>
                    <a:lnTo>
                      <a:pt x="10" y="145"/>
                    </a:lnTo>
                    <a:lnTo>
                      <a:pt x="20" y="165"/>
                    </a:lnTo>
                    <a:lnTo>
                      <a:pt x="33" y="178"/>
                    </a:lnTo>
                    <a:lnTo>
                      <a:pt x="46" y="191"/>
                    </a:lnTo>
                    <a:lnTo>
                      <a:pt x="66" y="201"/>
                    </a:lnTo>
                    <a:lnTo>
                      <a:pt x="86" y="208"/>
                    </a:lnTo>
                    <a:lnTo>
                      <a:pt x="105" y="211"/>
                    </a:lnTo>
                    <a:close/>
                  </a:path>
                </a:pathLst>
              </a:custGeom>
              <a:noFill/>
              <a:ln w="11113">
                <a:solidFill>
                  <a:srgbClr val="3333CC"/>
                </a:solidFill>
                <a:prstDash val="solid"/>
                <a:round/>
                <a:headEnd/>
                <a:tailEnd/>
              </a:ln>
            </p:spPr>
            <p:txBody>
              <a:bodyPr/>
              <a:lstStyle/>
              <a:p>
                <a:endParaRPr lang="en-US"/>
              </a:p>
            </p:txBody>
          </p:sp>
          <p:sp>
            <p:nvSpPr>
              <p:cNvPr id="19464" name="Freeform 8"/>
              <p:cNvSpPr>
                <a:spLocks/>
              </p:cNvSpPr>
              <p:nvPr/>
            </p:nvSpPr>
            <p:spPr bwMode="auto">
              <a:xfrm>
                <a:off x="2403" y="2581"/>
                <a:ext cx="211" cy="211"/>
              </a:xfrm>
              <a:custGeom>
                <a:avLst/>
                <a:gdLst/>
                <a:ahLst/>
                <a:cxnLst>
                  <a:cxn ang="0">
                    <a:pos x="106" y="211"/>
                  </a:cxn>
                  <a:cxn ang="0">
                    <a:pos x="125" y="208"/>
                  </a:cxn>
                  <a:cxn ang="0">
                    <a:pos x="145" y="201"/>
                  </a:cxn>
                  <a:cxn ang="0">
                    <a:pos x="165" y="191"/>
                  </a:cxn>
                  <a:cxn ang="0">
                    <a:pos x="178" y="178"/>
                  </a:cxn>
                  <a:cxn ang="0">
                    <a:pos x="191" y="165"/>
                  </a:cxn>
                  <a:cxn ang="0">
                    <a:pos x="201" y="145"/>
                  </a:cxn>
                  <a:cxn ang="0">
                    <a:pos x="208" y="126"/>
                  </a:cxn>
                  <a:cxn ang="0">
                    <a:pos x="211" y="106"/>
                  </a:cxn>
                  <a:cxn ang="0">
                    <a:pos x="208" y="83"/>
                  </a:cxn>
                  <a:cxn ang="0">
                    <a:pos x="201" y="66"/>
                  </a:cxn>
                  <a:cxn ang="0">
                    <a:pos x="191" y="47"/>
                  </a:cxn>
                  <a:cxn ang="0">
                    <a:pos x="178" y="30"/>
                  </a:cxn>
                  <a:cxn ang="0">
                    <a:pos x="165" y="20"/>
                  </a:cxn>
                  <a:cxn ang="0">
                    <a:pos x="145" y="10"/>
                  </a:cxn>
                  <a:cxn ang="0">
                    <a:pos x="125" y="4"/>
                  </a:cxn>
                  <a:cxn ang="0">
                    <a:pos x="106" y="0"/>
                  </a:cxn>
                  <a:cxn ang="0">
                    <a:pos x="83" y="4"/>
                  </a:cxn>
                  <a:cxn ang="0">
                    <a:pos x="63" y="10"/>
                  </a:cxn>
                  <a:cxn ang="0">
                    <a:pos x="46" y="20"/>
                  </a:cxn>
                  <a:cxn ang="0">
                    <a:pos x="30" y="30"/>
                  </a:cxn>
                  <a:cxn ang="0">
                    <a:pos x="17" y="47"/>
                  </a:cxn>
                  <a:cxn ang="0">
                    <a:pos x="7" y="66"/>
                  </a:cxn>
                  <a:cxn ang="0">
                    <a:pos x="4" y="83"/>
                  </a:cxn>
                  <a:cxn ang="0">
                    <a:pos x="0" y="106"/>
                  </a:cxn>
                  <a:cxn ang="0">
                    <a:pos x="4" y="126"/>
                  </a:cxn>
                  <a:cxn ang="0">
                    <a:pos x="7" y="145"/>
                  </a:cxn>
                  <a:cxn ang="0">
                    <a:pos x="17" y="165"/>
                  </a:cxn>
                  <a:cxn ang="0">
                    <a:pos x="30" y="178"/>
                  </a:cxn>
                  <a:cxn ang="0">
                    <a:pos x="46" y="191"/>
                  </a:cxn>
                  <a:cxn ang="0">
                    <a:pos x="63" y="201"/>
                  </a:cxn>
                  <a:cxn ang="0">
                    <a:pos x="83" y="208"/>
                  </a:cxn>
                  <a:cxn ang="0">
                    <a:pos x="106" y="211"/>
                  </a:cxn>
                </a:cxnLst>
                <a:rect l="0" t="0" r="r" b="b"/>
                <a:pathLst>
                  <a:path w="211" h="211">
                    <a:moveTo>
                      <a:pt x="106" y="211"/>
                    </a:moveTo>
                    <a:lnTo>
                      <a:pt x="125" y="208"/>
                    </a:lnTo>
                    <a:lnTo>
                      <a:pt x="145" y="201"/>
                    </a:lnTo>
                    <a:lnTo>
                      <a:pt x="165" y="191"/>
                    </a:lnTo>
                    <a:lnTo>
                      <a:pt x="178" y="178"/>
                    </a:lnTo>
                    <a:lnTo>
                      <a:pt x="191" y="165"/>
                    </a:lnTo>
                    <a:lnTo>
                      <a:pt x="201" y="145"/>
                    </a:lnTo>
                    <a:lnTo>
                      <a:pt x="208" y="126"/>
                    </a:lnTo>
                    <a:lnTo>
                      <a:pt x="211" y="106"/>
                    </a:lnTo>
                    <a:lnTo>
                      <a:pt x="208" y="83"/>
                    </a:lnTo>
                    <a:lnTo>
                      <a:pt x="201" y="66"/>
                    </a:lnTo>
                    <a:lnTo>
                      <a:pt x="191" y="47"/>
                    </a:lnTo>
                    <a:lnTo>
                      <a:pt x="178" y="30"/>
                    </a:lnTo>
                    <a:lnTo>
                      <a:pt x="165" y="20"/>
                    </a:lnTo>
                    <a:lnTo>
                      <a:pt x="145" y="10"/>
                    </a:lnTo>
                    <a:lnTo>
                      <a:pt x="125" y="4"/>
                    </a:lnTo>
                    <a:lnTo>
                      <a:pt x="106" y="0"/>
                    </a:lnTo>
                    <a:lnTo>
                      <a:pt x="83" y="4"/>
                    </a:lnTo>
                    <a:lnTo>
                      <a:pt x="63" y="10"/>
                    </a:lnTo>
                    <a:lnTo>
                      <a:pt x="46" y="20"/>
                    </a:lnTo>
                    <a:lnTo>
                      <a:pt x="30" y="30"/>
                    </a:lnTo>
                    <a:lnTo>
                      <a:pt x="17" y="47"/>
                    </a:lnTo>
                    <a:lnTo>
                      <a:pt x="7" y="66"/>
                    </a:lnTo>
                    <a:lnTo>
                      <a:pt x="4" y="83"/>
                    </a:lnTo>
                    <a:lnTo>
                      <a:pt x="0" y="106"/>
                    </a:lnTo>
                    <a:lnTo>
                      <a:pt x="4" y="126"/>
                    </a:lnTo>
                    <a:lnTo>
                      <a:pt x="7" y="145"/>
                    </a:lnTo>
                    <a:lnTo>
                      <a:pt x="17" y="165"/>
                    </a:lnTo>
                    <a:lnTo>
                      <a:pt x="30" y="178"/>
                    </a:lnTo>
                    <a:lnTo>
                      <a:pt x="46" y="191"/>
                    </a:lnTo>
                    <a:lnTo>
                      <a:pt x="63" y="201"/>
                    </a:lnTo>
                    <a:lnTo>
                      <a:pt x="83" y="208"/>
                    </a:lnTo>
                    <a:lnTo>
                      <a:pt x="106" y="211"/>
                    </a:lnTo>
                    <a:close/>
                  </a:path>
                </a:pathLst>
              </a:custGeom>
              <a:noFill/>
              <a:ln w="11113">
                <a:solidFill>
                  <a:srgbClr val="3333CC"/>
                </a:solidFill>
                <a:prstDash val="solid"/>
                <a:round/>
                <a:headEnd/>
                <a:tailEnd/>
              </a:ln>
            </p:spPr>
            <p:txBody>
              <a:bodyPr/>
              <a:lstStyle/>
              <a:p>
                <a:endParaRPr lang="en-US"/>
              </a:p>
            </p:txBody>
          </p:sp>
          <p:sp>
            <p:nvSpPr>
              <p:cNvPr id="19465" name="Freeform 9"/>
              <p:cNvSpPr>
                <a:spLocks/>
              </p:cNvSpPr>
              <p:nvPr/>
            </p:nvSpPr>
            <p:spPr bwMode="auto">
              <a:xfrm>
                <a:off x="1907" y="2581"/>
                <a:ext cx="207" cy="211"/>
              </a:xfrm>
              <a:custGeom>
                <a:avLst/>
                <a:gdLst/>
                <a:ahLst/>
                <a:cxnLst>
                  <a:cxn ang="0">
                    <a:pos x="102" y="211"/>
                  </a:cxn>
                  <a:cxn ang="0">
                    <a:pos x="125" y="208"/>
                  </a:cxn>
                  <a:cxn ang="0">
                    <a:pos x="144" y="201"/>
                  </a:cxn>
                  <a:cxn ang="0">
                    <a:pos x="161" y="191"/>
                  </a:cxn>
                  <a:cxn ang="0">
                    <a:pos x="177" y="178"/>
                  </a:cxn>
                  <a:cxn ang="0">
                    <a:pos x="190" y="165"/>
                  </a:cxn>
                  <a:cxn ang="0">
                    <a:pos x="200" y="145"/>
                  </a:cxn>
                  <a:cxn ang="0">
                    <a:pos x="207" y="126"/>
                  </a:cxn>
                  <a:cxn ang="0">
                    <a:pos x="207" y="106"/>
                  </a:cxn>
                  <a:cxn ang="0">
                    <a:pos x="207" y="83"/>
                  </a:cxn>
                  <a:cxn ang="0">
                    <a:pos x="200" y="66"/>
                  </a:cxn>
                  <a:cxn ang="0">
                    <a:pos x="190" y="47"/>
                  </a:cxn>
                  <a:cxn ang="0">
                    <a:pos x="177" y="30"/>
                  </a:cxn>
                  <a:cxn ang="0">
                    <a:pos x="161" y="20"/>
                  </a:cxn>
                  <a:cxn ang="0">
                    <a:pos x="144" y="10"/>
                  </a:cxn>
                  <a:cxn ang="0">
                    <a:pos x="125" y="4"/>
                  </a:cxn>
                  <a:cxn ang="0">
                    <a:pos x="102" y="0"/>
                  </a:cxn>
                  <a:cxn ang="0">
                    <a:pos x="82" y="4"/>
                  </a:cxn>
                  <a:cxn ang="0">
                    <a:pos x="62" y="10"/>
                  </a:cxn>
                  <a:cxn ang="0">
                    <a:pos x="46" y="20"/>
                  </a:cxn>
                  <a:cxn ang="0">
                    <a:pos x="29" y="30"/>
                  </a:cxn>
                  <a:cxn ang="0">
                    <a:pos x="16" y="47"/>
                  </a:cxn>
                  <a:cxn ang="0">
                    <a:pos x="6" y="66"/>
                  </a:cxn>
                  <a:cxn ang="0">
                    <a:pos x="0" y="83"/>
                  </a:cxn>
                  <a:cxn ang="0">
                    <a:pos x="0" y="106"/>
                  </a:cxn>
                  <a:cxn ang="0">
                    <a:pos x="0" y="126"/>
                  </a:cxn>
                  <a:cxn ang="0">
                    <a:pos x="6" y="145"/>
                  </a:cxn>
                  <a:cxn ang="0">
                    <a:pos x="16" y="165"/>
                  </a:cxn>
                  <a:cxn ang="0">
                    <a:pos x="29" y="178"/>
                  </a:cxn>
                  <a:cxn ang="0">
                    <a:pos x="46" y="191"/>
                  </a:cxn>
                  <a:cxn ang="0">
                    <a:pos x="62" y="201"/>
                  </a:cxn>
                  <a:cxn ang="0">
                    <a:pos x="82" y="208"/>
                  </a:cxn>
                  <a:cxn ang="0">
                    <a:pos x="102" y="211"/>
                  </a:cxn>
                </a:cxnLst>
                <a:rect l="0" t="0" r="r" b="b"/>
                <a:pathLst>
                  <a:path w="207" h="211">
                    <a:moveTo>
                      <a:pt x="102" y="211"/>
                    </a:moveTo>
                    <a:lnTo>
                      <a:pt x="125" y="208"/>
                    </a:lnTo>
                    <a:lnTo>
                      <a:pt x="144" y="201"/>
                    </a:lnTo>
                    <a:lnTo>
                      <a:pt x="161" y="191"/>
                    </a:lnTo>
                    <a:lnTo>
                      <a:pt x="177" y="178"/>
                    </a:lnTo>
                    <a:lnTo>
                      <a:pt x="190" y="165"/>
                    </a:lnTo>
                    <a:lnTo>
                      <a:pt x="200" y="145"/>
                    </a:lnTo>
                    <a:lnTo>
                      <a:pt x="207" y="126"/>
                    </a:lnTo>
                    <a:lnTo>
                      <a:pt x="207" y="106"/>
                    </a:lnTo>
                    <a:lnTo>
                      <a:pt x="207" y="83"/>
                    </a:lnTo>
                    <a:lnTo>
                      <a:pt x="200" y="66"/>
                    </a:lnTo>
                    <a:lnTo>
                      <a:pt x="190" y="47"/>
                    </a:lnTo>
                    <a:lnTo>
                      <a:pt x="177" y="30"/>
                    </a:lnTo>
                    <a:lnTo>
                      <a:pt x="161" y="20"/>
                    </a:lnTo>
                    <a:lnTo>
                      <a:pt x="144" y="10"/>
                    </a:lnTo>
                    <a:lnTo>
                      <a:pt x="125" y="4"/>
                    </a:lnTo>
                    <a:lnTo>
                      <a:pt x="102" y="0"/>
                    </a:lnTo>
                    <a:lnTo>
                      <a:pt x="82" y="4"/>
                    </a:lnTo>
                    <a:lnTo>
                      <a:pt x="62" y="10"/>
                    </a:lnTo>
                    <a:lnTo>
                      <a:pt x="46" y="20"/>
                    </a:lnTo>
                    <a:lnTo>
                      <a:pt x="29" y="30"/>
                    </a:lnTo>
                    <a:lnTo>
                      <a:pt x="16" y="47"/>
                    </a:lnTo>
                    <a:lnTo>
                      <a:pt x="6" y="66"/>
                    </a:lnTo>
                    <a:lnTo>
                      <a:pt x="0" y="83"/>
                    </a:lnTo>
                    <a:lnTo>
                      <a:pt x="0" y="106"/>
                    </a:lnTo>
                    <a:lnTo>
                      <a:pt x="0" y="126"/>
                    </a:lnTo>
                    <a:lnTo>
                      <a:pt x="6" y="145"/>
                    </a:lnTo>
                    <a:lnTo>
                      <a:pt x="16" y="165"/>
                    </a:lnTo>
                    <a:lnTo>
                      <a:pt x="29" y="178"/>
                    </a:lnTo>
                    <a:lnTo>
                      <a:pt x="46" y="191"/>
                    </a:lnTo>
                    <a:lnTo>
                      <a:pt x="62" y="201"/>
                    </a:lnTo>
                    <a:lnTo>
                      <a:pt x="82" y="208"/>
                    </a:lnTo>
                    <a:lnTo>
                      <a:pt x="102" y="211"/>
                    </a:lnTo>
                    <a:close/>
                  </a:path>
                </a:pathLst>
              </a:custGeom>
              <a:noFill/>
              <a:ln w="11113">
                <a:solidFill>
                  <a:srgbClr val="3333CC"/>
                </a:solidFill>
                <a:prstDash val="solid"/>
                <a:round/>
                <a:headEnd/>
                <a:tailEnd/>
              </a:ln>
            </p:spPr>
            <p:txBody>
              <a:bodyPr/>
              <a:lstStyle/>
              <a:p>
                <a:endParaRPr lang="en-US"/>
              </a:p>
            </p:txBody>
          </p:sp>
          <p:sp>
            <p:nvSpPr>
              <p:cNvPr id="19466" name="Freeform 10"/>
              <p:cNvSpPr>
                <a:spLocks/>
              </p:cNvSpPr>
              <p:nvPr/>
            </p:nvSpPr>
            <p:spPr bwMode="auto">
              <a:xfrm>
                <a:off x="3380" y="2503"/>
                <a:ext cx="66" cy="92"/>
              </a:xfrm>
              <a:custGeom>
                <a:avLst/>
                <a:gdLst/>
                <a:ahLst/>
                <a:cxnLst>
                  <a:cxn ang="0">
                    <a:pos x="30" y="29"/>
                  </a:cxn>
                  <a:cxn ang="0">
                    <a:pos x="46" y="0"/>
                  </a:cxn>
                  <a:cxn ang="0">
                    <a:pos x="46" y="3"/>
                  </a:cxn>
                  <a:cxn ang="0">
                    <a:pos x="53" y="46"/>
                  </a:cxn>
                  <a:cxn ang="0">
                    <a:pos x="66" y="92"/>
                  </a:cxn>
                  <a:cxn ang="0">
                    <a:pos x="37" y="55"/>
                  </a:cxn>
                  <a:cxn ang="0">
                    <a:pos x="0" y="29"/>
                  </a:cxn>
                  <a:cxn ang="0">
                    <a:pos x="0" y="26"/>
                  </a:cxn>
                  <a:cxn ang="0">
                    <a:pos x="30" y="29"/>
                  </a:cxn>
                </a:cxnLst>
                <a:rect l="0" t="0" r="r" b="b"/>
                <a:pathLst>
                  <a:path w="66" h="92">
                    <a:moveTo>
                      <a:pt x="30" y="29"/>
                    </a:moveTo>
                    <a:lnTo>
                      <a:pt x="46" y="0"/>
                    </a:lnTo>
                    <a:lnTo>
                      <a:pt x="46" y="3"/>
                    </a:lnTo>
                    <a:lnTo>
                      <a:pt x="53" y="46"/>
                    </a:lnTo>
                    <a:lnTo>
                      <a:pt x="66" y="92"/>
                    </a:lnTo>
                    <a:lnTo>
                      <a:pt x="37" y="55"/>
                    </a:lnTo>
                    <a:lnTo>
                      <a:pt x="0" y="29"/>
                    </a:lnTo>
                    <a:lnTo>
                      <a:pt x="0" y="26"/>
                    </a:lnTo>
                    <a:lnTo>
                      <a:pt x="30" y="29"/>
                    </a:lnTo>
                    <a:close/>
                  </a:path>
                </a:pathLst>
              </a:custGeom>
              <a:solidFill>
                <a:srgbClr val="3333CC"/>
              </a:solidFill>
              <a:ln w="9525">
                <a:noFill/>
                <a:round/>
                <a:headEnd/>
                <a:tailEnd/>
              </a:ln>
            </p:spPr>
            <p:txBody>
              <a:bodyPr/>
              <a:lstStyle/>
              <a:p>
                <a:endParaRPr lang="en-US"/>
              </a:p>
            </p:txBody>
          </p:sp>
          <p:sp>
            <p:nvSpPr>
              <p:cNvPr id="19467" name="Line 11"/>
              <p:cNvSpPr>
                <a:spLocks noChangeShapeType="1"/>
              </p:cNvSpPr>
              <p:nvPr/>
            </p:nvSpPr>
            <p:spPr bwMode="auto">
              <a:xfrm>
                <a:off x="3308" y="2351"/>
                <a:ext cx="109" cy="184"/>
              </a:xfrm>
              <a:prstGeom prst="line">
                <a:avLst/>
              </a:prstGeom>
              <a:noFill/>
              <a:ln w="20638">
                <a:solidFill>
                  <a:srgbClr val="3333CC"/>
                </a:solidFill>
                <a:round/>
                <a:headEnd/>
                <a:tailEnd/>
              </a:ln>
            </p:spPr>
            <p:txBody>
              <a:bodyPr/>
              <a:lstStyle/>
              <a:p>
                <a:endParaRPr lang="en-US"/>
              </a:p>
            </p:txBody>
          </p:sp>
          <p:sp>
            <p:nvSpPr>
              <p:cNvPr id="19468" name="Rectangle 12"/>
              <p:cNvSpPr>
                <a:spLocks noChangeArrowheads="1"/>
              </p:cNvSpPr>
              <p:nvPr/>
            </p:nvSpPr>
            <p:spPr bwMode="auto">
              <a:xfrm>
                <a:off x="196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a:t>
                </a:r>
                <a:endParaRPr lang="en-US" sz="2000"/>
              </a:p>
            </p:txBody>
          </p:sp>
          <p:sp>
            <p:nvSpPr>
              <p:cNvPr id="19469" name="Rectangle 13"/>
              <p:cNvSpPr>
                <a:spLocks noChangeArrowheads="1"/>
              </p:cNvSpPr>
              <p:nvPr/>
            </p:nvSpPr>
            <p:spPr bwMode="auto">
              <a:xfrm>
                <a:off x="2470" y="2616"/>
                <a:ext cx="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a:t>
                </a:r>
                <a:endParaRPr lang="en-US" sz="2000"/>
              </a:p>
            </p:txBody>
          </p:sp>
          <p:sp>
            <p:nvSpPr>
              <p:cNvPr id="19470" name="Freeform 14"/>
              <p:cNvSpPr>
                <a:spLocks/>
              </p:cNvSpPr>
              <p:nvPr/>
            </p:nvSpPr>
            <p:spPr bwMode="auto">
              <a:xfrm>
                <a:off x="2653" y="1733"/>
                <a:ext cx="208" cy="207"/>
              </a:xfrm>
              <a:custGeom>
                <a:avLst/>
                <a:gdLst/>
                <a:ahLst/>
                <a:cxnLst>
                  <a:cxn ang="0">
                    <a:pos x="102" y="207"/>
                  </a:cxn>
                  <a:cxn ang="0">
                    <a:pos x="125" y="207"/>
                  </a:cxn>
                  <a:cxn ang="0">
                    <a:pos x="145" y="200"/>
                  </a:cxn>
                  <a:cxn ang="0">
                    <a:pos x="162" y="190"/>
                  </a:cxn>
                  <a:cxn ang="0">
                    <a:pos x="178" y="177"/>
                  </a:cxn>
                  <a:cxn ang="0">
                    <a:pos x="191" y="161"/>
                  </a:cxn>
                  <a:cxn ang="0">
                    <a:pos x="201" y="144"/>
                  </a:cxn>
                  <a:cxn ang="0">
                    <a:pos x="208" y="125"/>
                  </a:cxn>
                  <a:cxn ang="0">
                    <a:pos x="208" y="102"/>
                  </a:cxn>
                  <a:cxn ang="0">
                    <a:pos x="208" y="82"/>
                  </a:cxn>
                  <a:cxn ang="0">
                    <a:pos x="201" y="62"/>
                  </a:cxn>
                  <a:cxn ang="0">
                    <a:pos x="191" y="46"/>
                  </a:cxn>
                  <a:cxn ang="0">
                    <a:pos x="178" y="29"/>
                  </a:cxn>
                  <a:cxn ang="0">
                    <a:pos x="162" y="16"/>
                  </a:cxn>
                  <a:cxn ang="0">
                    <a:pos x="145" y="6"/>
                  </a:cxn>
                  <a:cxn ang="0">
                    <a:pos x="125" y="0"/>
                  </a:cxn>
                  <a:cxn ang="0">
                    <a:pos x="102" y="0"/>
                  </a:cxn>
                  <a:cxn ang="0">
                    <a:pos x="83" y="0"/>
                  </a:cxn>
                  <a:cxn ang="0">
                    <a:pos x="63" y="6"/>
                  </a:cxn>
                  <a:cxn ang="0">
                    <a:pos x="46" y="16"/>
                  </a:cxn>
                  <a:cxn ang="0">
                    <a:pos x="30" y="29"/>
                  </a:cxn>
                  <a:cxn ang="0">
                    <a:pos x="17" y="46"/>
                  </a:cxn>
                  <a:cxn ang="0">
                    <a:pos x="7" y="62"/>
                  </a:cxn>
                  <a:cxn ang="0">
                    <a:pos x="0" y="82"/>
                  </a:cxn>
                  <a:cxn ang="0">
                    <a:pos x="0" y="102"/>
                  </a:cxn>
                  <a:cxn ang="0">
                    <a:pos x="0" y="125"/>
                  </a:cxn>
                  <a:cxn ang="0">
                    <a:pos x="7" y="144"/>
                  </a:cxn>
                  <a:cxn ang="0">
                    <a:pos x="17" y="161"/>
                  </a:cxn>
                  <a:cxn ang="0">
                    <a:pos x="30" y="177"/>
                  </a:cxn>
                  <a:cxn ang="0">
                    <a:pos x="46" y="190"/>
                  </a:cxn>
                  <a:cxn ang="0">
                    <a:pos x="63" y="200"/>
                  </a:cxn>
                  <a:cxn ang="0">
                    <a:pos x="83" y="207"/>
                  </a:cxn>
                  <a:cxn ang="0">
                    <a:pos x="102" y="207"/>
                  </a:cxn>
                </a:cxnLst>
                <a:rect l="0" t="0" r="r" b="b"/>
                <a:pathLst>
                  <a:path w="208" h="207">
                    <a:moveTo>
                      <a:pt x="102" y="207"/>
                    </a:moveTo>
                    <a:lnTo>
                      <a:pt x="125" y="207"/>
                    </a:lnTo>
                    <a:lnTo>
                      <a:pt x="145" y="200"/>
                    </a:lnTo>
                    <a:lnTo>
                      <a:pt x="162" y="190"/>
                    </a:lnTo>
                    <a:lnTo>
                      <a:pt x="178" y="177"/>
                    </a:lnTo>
                    <a:lnTo>
                      <a:pt x="191" y="161"/>
                    </a:lnTo>
                    <a:lnTo>
                      <a:pt x="201" y="144"/>
                    </a:lnTo>
                    <a:lnTo>
                      <a:pt x="208" y="125"/>
                    </a:lnTo>
                    <a:lnTo>
                      <a:pt x="208" y="102"/>
                    </a:lnTo>
                    <a:lnTo>
                      <a:pt x="208" y="82"/>
                    </a:lnTo>
                    <a:lnTo>
                      <a:pt x="201" y="62"/>
                    </a:lnTo>
                    <a:lnTo>
                      <a:pt x="191" y="46"/>
                    </a:lnTo>
                    <a:lnTo>
                      <a:pt x="178" y="29"/>
                    </a:lnTo>
                    <a:lnTo>
                      <a:pt x="162" y="16"/>
                    </a:lnTo>
                    <a:lnTo>
                      <a:pt x="145" y="6"/>
                    </a:lnTo>
                    <a:lnTo>
                      <a:pt x="125" y="0"/>
                    </a:lnTo>
                    <a:lnTo>
                      <a:pt x="102" y="0"/>
                    </a:lnTo>
                    <a:lnTo>
                      <a:pt x="83" y="0"/>
                    </a:lnTo>
                    <a:lnTo>
                      <a:pt x="63" y="6"/>
                    </a:lnTo>
                    <a:lnTo>
                      <a:pt x="46" y="16"/>
                    </a:lnTo>
                    <a:lnTo>
                      <a:pt x="30" y="29"/>
                    </a:lnTo>
                    <a:lnTo>
                      <a:pt x="17" y="46"/>
                    </a:lnTo>
                    <a:lnTo>
                      <a:pt x="7" y="62"/>
                    </a:lnTo>
                    <a:lnTo>
                      <a:pt x="0" y="82"/>
                    </a:lnTo>
                    <a:lnTo>
                      <a:pt x="0" y="102"/>
                    </a:lnTo>
                    <a:lnTo>
                      <a:pt x="0" y="125"/>
                    </a:lnTo>
                    <a:lnTo>
                      <a:pt x="7" y="144"/>
                    </a:lnTo>
                    <a:lnTo>
                      <a:pt x="17" y="161"/>
                    </a:lnTo>
                    <a:lnTo>
                      <a:pt x="30" y="177"/>
                    </a:lnTo>
                    <a:lnTo>
                      <a:pt x="46" y="190"/>
                    </a:lnTo>
                    <a:lnTo>
                      <a:pt x="63" y="200"/>
                    </a:lnTo>
                    <a:lnTo>
                      <a:pt x="83" y="207"/>
                    </a:lnTo>
                    <a:lnTo>
                      <a:pt x="102" y="207"/>
                    </a:lnTo>
                    <a:close/>
                  </a:path>
                </a:pathLst>
              </a:custGeom>
              <a:noFill/>
              <a:ln w="11113">
                <a:solidFill>
                  <a:srgbClr val="3333CC"/>
                </a:solidFill>
                <a:prstDash val="solid"/>
                <a:round/>
                <a:headEnd/>
                <a:tailEnd/>
              </a:ln>
            </p:spPr>
            <p:txBody>
              <a:bodyPr/>
              <a:lstStyle/>
              <a:p>
                <a:endParaRPr lang="en-US"/>
              </a:p>
            </p:txBody>
          </p:sp>
          <p:sp>
            <p:nvSpPr>
              <p:cNvPr id="19471" name="Rectangle 15"/>
              <p:cNvSpPr>
                <a:spLocks noChangeArrowheads="1"/>
              </p:cNvSpPr>
              <p:nvPr/>
            </p:nvSpPr>
            <p:spPr bwMode="auto">
              <a:xfrm>
                <a:off x="2970" y="2616"/>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F</a:t>
                </a:r>
                <a:endParaRPr lang="en-US" sz="2000"/>
              </a:p>
            </p:txBody>
          </p:sp>
          <p:sp>
            <p:nvSpPr>
              <p:cNvPr id="19472" name="Rectangle 16"/>
              <p:cNvSpPr>
                <a:spLocks noChangeArrowheads="1"/>
              </p:cNvSpPr>
              <p:nvPr/>
            </p:nvSpPr>
            <p:spPr bwMode="auto">
              <a:xfrm>
                <a:off x="3457" y="2616"/>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G</a:t>
                </a:r>
                <a:endParaRPr lang="en-US" sz="2000"/>
              </a:p>
            </p:txBody>
          </p:sp>
          <p:sp>
            <p:nvSpPr>
              <p:cNvPr id="19473" name="Freeform 17"/>
              <p:cNvSpPr>
                <a:spLocks/>
              </p:cNvSpPr>
              <p:nvPr/>
            </p:nvSpPr>
            <p:spPr bwMode="auto">
              <a:xfrm>
                <a:off x="3150" y="2157"/>
                <a:ext cx="207" cy="207"/>
              </a:xfrm>
              <a:custGeom>
                <a:avLst/>
                <a:gdLst/>
                <a:ahLst/>
                <a:cxnLst>
                  <a:cxn ang="0">
                    <a:pos x="105" y="207"/>
                  </a:cxn>
                  <a:cxn ang="0">
                    <a:pos x="125" y="207"/>
                  </a:cxn>
                  <a:cxn ang="0">
                    <a:pos x="145" y="201"/>
                  </a:cxn>
                  <a:cxn ang="0">
                    <a:pos x="161" y="191"/>
                  </a:cxn>
                  <a:cxn ang="0">
                    <a:pos x="178" y="178"/>
                  </a:cxn>
                  <a:cxn ang="0">
                    <a:pos x="191" y="161"/>
                  </a:cxn>
                  <a:cxn ang="0">
                    <a:pos x="201" y="145"/>
                  </a:cxn>
                  <a:cxn ang="0">
                    <a:pos x="207" y="125"/>
                  </a:cxn>
                  <a:cxn ang="0">
                    <a:pos x="207" y="102"/>
                  </a:cxn>
                  <a:cxn ang="0">
                    <a:pos x="207" y="82"/>
                  </a:cxn>
                  <a:cxn ang="0">
                    <a:pos x="201" y="63"/>
                  </a:cxn>
                  <a:cxn ang="0">
                    <a:pos x="191" y="46"/>
                  </a:cxn>
                  <a:cxn ang="0">
                    <a:pos x="178" y="30"/>
                  </a:cxn>
                  <a:cxn ang="0">
                    <a:pos x="161" y="17"/>
                  </a:cxn>
                  <a:cxn ang="0">
                    <a:pos x="145" y="7"/>
                  </a:cxn>
                  <a:cxn ang="0">
                    <a:pos x="125" y="0"/>
                  </a:cxn>
                  <a:cxn ang="0">
                    <a:pos x="105" y="0"/>
                  </a:cxn>
                  <a:cxn ang="0">
                    <a:pos x="82" y="0"/>
                  </a:cxn>
                  <a:cxn ang="0">
                    <a:pos x="63" y="7"/>
                  </a:cxn>
                  <a:cxn ang="0">
                    <a:pos x="46" y="17"/>
                  </a:cxn>
                  <a:cxn ang="0">
                    <a:pos x="30" y="30"/>
                  </a:cxn>
                  <a:cxn ang="0">
                    <a:pos x="17" y="46"/>
                  </a:cxn>
                  <a:cxn ang="0">
                    <a:pos x="7" y="63"/>
                  </a:cxn>
                  <a:cxn ang="0">
                    <a:pos x="0" y="82"/>
                  </a:cxn>
                  <a:cxn ang="0">
                    <a:pos x="0" y="102"/>
                  </a:cxn>
                  <a:cxn ang="0">
                    <a:pos x="0" y="125"/>
                  </a:cxn>
                  <a:cxn ang="0">
                    <a:pos x="7" y="145"/>
                  </a:cxn>
                  <a:cxn ang="0">
                    <a:pos x="17" y="161"/>
                  </a:cxn>
                  <a:cxn ang="0">
                    <a:pos x="30" y="178"/>
                  </a:cxn>
                  <a:cxn ang="0">
                    <a:pos x="46" y="191"/>
                  </a:cxn>
                  <a:cxn ang="0">
                    <a:pos x="63" y="201"/>
                  </a:cxn>
                  <a:cxn ang="0">
                    <a:pos x="82" y="207"/>
                  </a:cxn>
                  <a:cxn ang="0">
                    <a:pos x="105" y="207"/>
                  </a:cxn>
                </a:cxnLst>
                <a:rect l="0" t="0" r="r" b="b"/>
                <a:pathLst>
                  <a:path w="207" h="207">
                    <a:moveTo>
                      <a:pt x="105" y="207"/>
                    </a:moveTo>
                    <a:lnTo>
                      <a:pt x="125" y="207"/>
                    </a:lnTo>
                    <a:lnTo>
                      <a:pt x="145" y="201"/>
                    </a:lnTo>
                    <a:lnTo>
                      <a:pt x="161" y="191"/>
                    </a:lnTo>
                    <a:lnTo>
                      <a:pt x="178" y="178"/>
                    </a:lnTo>
                    <a:lnTo>
                      <a:pt x="191" y="161"/>
                    </a:lnTo>
                    <a:lnTo>
                      <a:pt x="201" y="145"/>
                    </a:lnTo>
                    <a:lnTo>
                      <a:pt x="207" y="125"/>
                    </a:lnTo>
                    <a:lnTo>
                      <a:pt x="207" y="102"/>
                    </a:lnTo>
                    <a:lnTo>
                      <a:pt x="207" y="82"/>
                    </a:lnTo>
                    <a:lnTo>
                      <a:pt x="201" y="63"/>
                    </a:lnTo>
                    <a:lnTo>
                      <a:pt x="191" y="46"/>
                    </a:lnTo>
                    <a:lnTo>
                      <a:pt x="178" y="30"/>
                    </a:lnTo>
                    <a:lnTo>
                      <a:pt x="161" y="17"/>
                    </a:lnTo>
                    <a:lnTo>
                      <a:pt x="145" y="7"/>
                    </a:lnTo>
                    <a:lnTo>
                      <a:pt x="125" y="0"/>
                    </a:lnTo>
                    <a:lnTo>
                      <a:pt x="105" y="0"/>
                    </a:lnTo>
                    <a:lnTo>
                      <a:pt x="82" y="0"/>
                    </a:lnTo>
                    <a:lnTo>
                      <a:pt x="63" y="7"/>
                    </a:lnTo>
                    <a:lnTo>
                      <a:pt x="46" y="17"/>
                    </a:lnTo>
                    <a:lnTo>
                      <a:pt x="30" y="30"/>
                    </a:lnTo>
                    <a:lnTo>
                      <a:pt x="17" y="46"/>
                    </a:lnTo>
                    <a:lnTo>
                      <a:pt x="7" y="63"/>
                    </a:lnTo>
                    <a:lnTo>
                      <a:pt x="0" y="82"/>
                    </a:lnTo>
                    <a:lnTo>
                      <a:pt x="0" y="102"/>
                    </a:lnTo>
                    <a:lnTo>
                      <a:pt x="0" y="125"/>
                    </a:lnTo>
                    <a:lnTo>
                      <a:pt x="7" y="145"/>
                    </a:lnTo>
                    <a:lnTo>
                      <a:pt x="17" y="161"/>
                    </a:lnTo>
                    <a:lnTo>
                      <a:pt x="30" y="178"/>
                    </a:lnTo>
                    <a:lnTo>
                      <a:pt x="46" y="191"/>
                    </a:lnTo>
                    <a:lnTo>
                      <a:pt x="63" y="201"/>
                    </a:lnTo>
                    <a:lnTo>
                      <a:pt x="82" y="207"/>
                    </a:lnTo>
                    <a:lnTo>
                      <a:pt x="105" y="207"/>
                    </a:lnTo>
                    <a:close/>
                  </a:path>
                </a:pathLst>
              </a:custGeom>
              <a:noFill/>
              <a:ln w="11113">
                <a:solidFill>
                  <a:srgbClr val="3333CC"/>
                </a:solidFill>
                <a:prstDash val="solid"/>
                <a:round/>
                <a:headEnd/>
                <a:tailEnd/>
              </a:ln>
            </p:spPr>
            <p:txBody>
              <a:bodyPr/>
              <a:lstStyle/>
              <a:p>
                <a:endParaRPr lang="en-US"/>
              </a:p>
            </p:txBody>
          </p:sp>
          <p:sp>
            <p:nvSpPr>
              <p:cNvPr id="19474" name="Rectangle 18"/>
              <p:cNvSpPr>
                <a:spLocks noChangeArrowheads="1"/>
              </p:cNvSpPr>
              <p:nvPr/>
            </p:nvSpPr>
            <p:spPr bwMode="auto">
              <a:xfrm>
                <a:off x="3217"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C</a:t>
                </a:r>
                <a:endParaRPr lang="en-US" sz="2000"/>
              </a:p>
            </p:txBody>
          </p:sp>
          <p:sp>
            <p:nvSpPr>
              <p:cNvPr id="19475" name="Line 19"/>
              <p:cNvSpPr>
                <a:spLocks noChangeShapeType="1"/>
              </p:cNvSpPr>
              <p:nvPr/>
            </p:nvSpPr>
            <p:spPr bwMode="auto">
              <a:xfrm flipH="1">
                <a:off x="3091" y="2351"/>
                <a:ext cx="108" cy="188"/>
              </a:xfrm>
              <a:prstGeom prst="line">
                <a:avLst/>
              </a:prstGeom>
              <a:noFill/>
              <a:ln w="20638">
                <a:solidFill>
                  <a:srgbClr val="3333CC"/>
                </a:solidFill>
                <a:round/>
                <a:headEnd/>
                <a:tailEnd/>
              </a:ln>
            </p:spPr>
            <p:txBody>
              <a:bodyPr/>
              <a:lstStyle/>
              <a:p>
                <a:endParaRPr lang="en-US"/>
              </a:p>
            </p:txBody>
          </p:sp>
          <p:sp>
            <p:nvSpPr>
              <p:cNvPr id="19476" name="Freeform 20"/>
              <p:cNvSpPr>
                <a:spLocks/>
              </p:cNvSpPr>
              <p:nvPr/>
            </p:nvSpPr>
            <p:spPr bwMode="auto">
              <a:xfrm>
                <a:off x="3058" y="2506"/>
                <a:ext cx="66" cy="92"/>
              </a:xfrm>
              <a:custGeom>
                <a:avLst/>
                <a:gdLst/>
                <a:ahLst/>
                <a:cxnLst>
                  <a:cxn ang="0">
                    <a:pos x="36" y="29"/>
                  </a:cxn>
                  <a:cxn ang="0">
                    <a:pos x="66" y="26"/>
                  </a:cxn>
                  <a:cxn ang="0">
                    <a:pos x="66" y="29"/>
                  </a:cxn>
                  <a:cxn ang="0">
                    <a:pos x="33" y="56"/>
                  </a:cxn>
                  <a:cxn ang="0">
                    <a:pos x="0" y="92"/>
                  </a:cxn>
                  <a:cxn ang="0">
                    <a:pos x="13" y="46"/>
                  </a:cxn>
                  <a:cxn ang="0">
                    <a:pos x="20" y="3"/>
                  </a:cxn>
                  <a:cxn ang="0">
                    <a:pos x="23" y="0"/>
                  </a:cxn>
                  <a:cxn ang="0">
                    <a:pos x="36" y="29"/>
                  </a:cxn>
                </a:cxnLst>
                <a:rect l="0" t="0" r="r" b="b"/>
                <a:pathLst>
                  <a:path w="66" h="92">
                    <a:moveTo>
                      <a:pt x="36" y="29"/>
                    </a:moveTo>
                    <a:lnTo>
                      <a:pt x="66" y="26"/>
                    </a:lnTo>
                    <a:lnTo>
                      <a:pt x="66" y="29"/>
                    </a:lnTo>
                    <a:lnTo>
                      <a:pt x="33" y="56"/>
                    </a:lnTo>
                    <a:lnTo>
                      <a:pt x="0" y="92"/>
                    </a:lnTo>
                    <a:lnTo>
                      <a:pt x="13" y="46"/>
                    </a:lnTo>
                    <a:lnTo>
                      <a:pt x="20" y="3"/>
                    </a:lnTo>
                    <a:lnTo>
                      <a:pt x="23" y="0"/>
                    </a:lnTo>
                    <a:lnTo>
                      <a:pt x="36" y="29"/>
                    </a:lnTo>
                    <a:close/>
                  </a:path>
                </a:pathLst>
              </a:custGeom>
              <a:solidFill>
                <a:srgbClr val="3333CC"/>
              </a:solidFill>
              <a:ln w="9525">
                <a:noFill/>
                <a:round/>
                <a:headEnd/>
                <a:tailEnd/>
              </a:ln>
            </p:spPr>
            <p:txBody>
              <a:bodyPr/>
              <a:lstStyle/>
              <a:p>
                <a:endParaRPr lang="en-US"/>
              </a:p>
            </p:txBody>
          </p:sp>
          <p:sp>
            <p:nvSpPr>
              <p:cNvPr id="19477" name="Freeform 21"/>
              <p:cNvSpPr>
                <a:spLocks/>
              </p:cNvSpPr>
              <p:nvPr/>
            </p:nvSpPr>
            <p:spPr bwMode="auto">
              <a:xfrm>
                <a:off x="2387" y="2506"/>
                <a:ext cx="66" cy="89"/>
              </a:xfrm>
              <a:custGeom>
                <a:avLst/>
                <a:gdLst/>
                <a:ahLst/>
                <a:cxnLst>
                  <a:cxn ang="0">
                    <a:pos x="30" y="26"/>
                  </a:cxn>
                  <a:cxn ang="0">
                    <a:pos x="46" y="0"/>
                  </a:cxn>
                  <a:cxn ang="0">
                    <a:pos x="53" y="46"/>
                  </a:cxn>
                  <a:cxn ang="0">
                    <a:pos x="66" y="89"/>
                  </a:cxn>
                  <a:cxn ang="0">
                    <a:pos x="36" y="56"/>
                  </a:cxn>
                  <a:cxn ang="0">
                    <a:pos x="0" y="26"/>
                  </a:cxn>
                  <a:cxn ang="0">
                    <a:pos x="30" y="26"/>
                  </a:cxn>
                </a:cxnLst>
                <a:rect l="0" t="0" r="r" b="b"/>
                <a:pathLst>
                  <a:path w="66" h="89">
                    <a:moveTo>
                      <a:pt x="30" y="26"/>
                    </a:moveTo>
                    <a:lnTo>
                      <a:pt x="46" y="0"/>
                    </a:lnTo>
                    <a:lnTo>
                      <a:pt x="53" y="46"/>
                    </a:lnTo>
                    <a:lnTo>
                      <a:pt x="66" y="89"/>
                    </a:lnTo>
                    <a:lnTo>
                      <a:pt x="36" y="56"/>
                    </a:lnTo>
                    <a:lnTo>
                      <a:pt x="0" y="26"/>
                    </a:lnTo>
                    <a:lnTo>
                      <a:pt x="30" y="26"/>
                    </a:lnTo>
                    <a:close/>
                  </a:path>
                </a:pathLst>
              </a:custGeom>
              <a:solidFill>
                <a:srgbClr val="3333CC"/>
              </a:solidFill>
              <a:ln w="9525">
                <a:noFill/>
                <a:round/>
                <a:headEnd/>
                <a:tailEnd/>
              </a:ln>
            </p:spPr>
            <p:txBody>
              <a:bodyPr/>
              <a:lstStyle/>
              <a:p>
                <a:endParaRPr lang="en-US"/>
              </a:p>
            </p:txBody>
          </p:sp>
          <p:sp>
            <p:nvSpPr>
              <p:cNvPr id="19478" name="Line 22"/>
              <p:cNvSpPr>
                <a:spLocks noChangeShapeType="1"/>
              </p:cNvSpPr>
              <p:nvPr/>
            </p:nvSpPr>
            <p:spPr bwMode="auto">
              <a:xfrm>
                <a:off x="2315" y="2351"/>
                <a:ext cx="108" cy="188"/>
              </a:xfrm>
              <a:prstGeom prst="line">
                <a:avLst/>
              </a:prstGeom>
              <a:noFill/>
              <a:ln w="20638">
                <a:solidFill>
                  <a:srgbClr val="3333CC"/>
                </a:solidFill>
                <a:round/>
                <a:headEnd/>
                <a:tailEnd/>
              </a:ln>
            </p:spPr>
            <p:txBody>
              <a:bodyPr/>
              <a:lstStyle/>
              <a:p>
                <a:endParaRPr lang="en-US"/>
              </a:p>
            </p:txBody>
          </p:sp>
          <p:sp>
            <p:nvSpPr>
              <p:cNvPr id="19479" name="Line 23"/>
              <p:cNvSpPr>
                <a:spLocks noChangeShapeType="1"/>
              </p:cNvSpPr>
              <p:nvPr/>
            </p:nvSpPr>
            <p:spPr bwMode="auto">
              <a:xfrm flipH="1">
                <a:off x="2097" y="2351"/>
                <a:ext cx="106" cy="188"/>
              </a:xfrm>
              <a:prstGeom prst="line">
                <a:avLst/>
              </a:prstGeom>
              <a:noFill/>
              <a:ln w="20638">
                <a:solidFill>
                  <a:srgbClr val="3333CC"/>
                </a:solidFill>
                <a:round/>
                <a:headEnd/>
                <a:tailEnd/>
              </a:ln>
            </p:spPr>
            <p:txBody>
              <a:bodyPr/>
              <a:lstStyle/>
              <a:p>
                <a:endParaRPr lang="en-US"/>
              </a:p>
            </p:txBody>
          </p:sp>
          <p:sp>
            <p:nvSpPr>
              <p:cNvPr id="19480" name="Freeform 24"/>
              <p:cNvSpPr>
                <a:spLocks/>
              </p:cNvSpPr>
              <p:nvPr/>
            </p:nvSpPr>
            <p:spPr bwMode="auto">
              <a:xfrm>
                <a:off x="2064" y="2506"/>
                <a:ext cx="66" cy="92"/>
              </a:xfrm>
              <a:custGeom>
                <a:avLst/>
                <a:gdLst/>
                <a:ahLst/>
                <a:cxnLst>
                  <a:cxn ang="0">
                    <a:pos x="37" y="29"/>
                  </a:cxn>
                  <a:cxn ang="0">
                    <a:pos x="66" y="26"/>
                  </a:cxn>
                  <a:cxn ang="0">
                    <a:pos x="66" y="29"/>
                  </a:cxn>
                  <a:cxn ang="0">
                    <a:pos x="33" y="56"/>
                  </a:cxn>
                  <a:cxn ang="0">
                    <a:pos x="0" y="92"/>
                  </a:cxn>
                  <a:cxn ang="0">
                    <a:pos x="14" y="46"/>
                  </a:cxn>
                  <a:cxn ang="0">
                    <a:pos x="20" y="3"/>
                  </a:cxn>
                  <a:cxn ang="0">
                    <a:pos x="24" y="0"/>
                  </a:cxn>
                  <a:cxn ang="0">
                    <a:pos x="37" y="29"/>
                  </a:cxn>
                </a:cxnLst>
                <a:rect l="0" t="0" r="r" b="b"/>
                <a:pathLst>
                  <a:path w="66" h="92">
                    <a:moveTo>
                      <a:pt x="37" y="29"/>
                    </a:moveTo>
                    <a:lnTo>
                      <a:pt x="66" y="26"/>
                    </a:lnTo>
                    <a:lnTo>
                      <a:pt x="66" y="29"/>
                    </a:lnTo>
                    <a:lnTo>
                      <a:pt x="33" y="56"/>
                    </a:lnTo>
                    <a:lnTo>
                      <a:pt x="0" y="92"/>
                    </a:lnTo>
                    <a:lnTo>
                      <a:pt x="14" y="46"/>
                    </a:lnTo>
                    <a:lnTo>
                      <a:pt x="20" y="3"/>
                    </a:lnTo>
                    <a:lnTo>
                      <a:pt x="24" y="0"/>
                    </a:lnTo>
                    <a:lnTo>
                      <a:pt x="37" y="29"/>
                    </a:lnTo>
                    <a:close/>
                  </a:path>
                </a:pathLst>
              </a:custGeom>
              <a:solidFill>
                <a:srgbClr val="3333CC"/>
              </a:solidFill>
              <a:ln w="9525">
                <a:noFill/>
                <a:round/>
                <a:headEnd/>
                <a:tailEnd/>
              </a:ln>
            </p:spPr>
            <p:txBody>
              <a:bodyPr/>
              <a:lstStyle/>
              <a:p>
                <a:endParaRPr lang="en-US"/>
              </a:p>
            </p:txBody>
          </p:sp>
          <p:sp>
            <p:nvSpPr>
              <p:cNvPr id="19481" name="Freeform 25"/>
              <p:cNvSpPr>
                <a:spLocks/>
              </p:cNvSpPr>
              <p:nvPr/>
            </p:nvSpPr>
            <p:spPr bwMode="auto">
              <a:xfrm>
                <a:off x="2153" y="2157"/>
                <a:ext cx="211" cy="207"/>
              </a:xfrm>
              <a:custGeom>
                <a:avLst/>
                <a:gdLst/>
                <a:ahLst/>
                <a:cxnLst>
                  <a:cxn ang="0">
                    <a:pos x="106" y="207"/>
                  </a:cxn>
                  <a:cxn ang="0">
                    <a:pos x="125" y="207"/>
                  </a:cxn>
                  <a:cxn ang="0">
                    <a:pos x="145" y="201"/>
                  </a:cxn>
                  <a:cxn ang="0">
                    <a:pos x="165" y="191"/>
                  </a:cxn>
                  <a:cxn ang="0">
                    <a:pos x="181" y="178"/>
                  </a:cxn>
                  <a:cxn ang="0">
                    <a:pos x="191" y="161"/>
                  </a:cxn>
                  <a:cxn ang="0">
                    <a:pos x="201" y="145"/>
                  </a:cxn>
                  <a:cxn ang="0">
                    <a:pos x="208" y="125"/>
                  </a:cxn>
                  <a:cxn ang="0">
                    <a:pos x="211" y="102"/>
                  </a:cxn>
                  <a:cxn ang="0">
                    <a:pos x="208" y="82"/>
                  </a:cxn>
                  <a:cxn ang="0">
                    <a:pos x="201" y="63"/>
                  </a:cxn>
                  <a:cxn ang="0">
                    <a:pos x="191" y="46"/>
                  </a:cxn>
                  <a:cxn ang="0">
                    <a:pos x="181" y="30"/>
                  </a:cxn>
                  <a:cxn ang="0">
                    <a:pos x="165" y="17"/>
                  </a:cxn>
                  <a:cxn ang="0">
                    <a:pos x="145" y="7"/>
                  </a:cxn>
                  <a:cxn ang="0">
                    <a:pos x="125" y="0"/>
                  </a:cxn>
                  <a:cxn ang="0">
                    <a:pos x="106" y="0"/>
                  </a:cxn>
                  <a:cxn ang="0">
                    <a:pos x="86" y="0"/>
                  </a:cxn>
                  <a:cxn ang="0">
                    <a:pos x="66" y="7"/>
                  </a:cxn>
                  <a:cxn ang="0">
                    <a:pos x="46" y="17"/>
                  </a:cxn>
                  <a:cxn ang="0">
                    <a:pos x="33" y="30"/>
                  </a:cxn>
                  <a:cxn ang="0">
                    <a:pos x="20" y="46"/>
                  </a:cxn>
                  <a:cxn ang="0">
                    <a:pos x="10" y="63"/>
                  </a:cxn>
                  <a:cxn ang="0">
                    <a:pos x="4" y="82"/>
                  </a:cxn>
                  <a:cxn ang="0">
                    <a:pos x="0" y="102"/>
                  </a:cxn>
                  <a:cxn ang="0">
                    <a:pos x="4" y="125"/>
                  </a:cxn>
                  <a:cxn ang="0">
                    <a:pos x="10" y="145"/>
                  </a:cxn>
                  <a:cxn ang="0">
                    <a:pos x="20" y="161"/>
                  </a:cxn>
                  <a:cxn ang="0">
                    <a:pos x="33" y="178"/>
                  </a:cxn>
                  <a:cxn ang="0">
                    <a:pos x="46" y="191"/>
                  </a:cxn>
                  <a:cxn ang="0">
                    <a:pos x="66" y="201"/>
                  </a:cxn>
                  <a:cxn ang="0">
                    <a:pos x="86" y="207"/>
                  </a:cxn>
                  <a:cxn ang="0">
                    <a:pos x="106" y="207"/>
                  </a:cxn>
                </a:cxnLst>
                <a:rect l="0" t="0" r="r" b="b"/>
                <a:pathLst>
                  <a:path w="211" h="207">
                    <a:moveTo>
                      <a:pt x="106" y="207"/>
                    </a:moveTo>
                    <a:lnTo>
                      <a:pt x="125" y="207"/>
                    </a:lnTo>
                    <a:lnTo>
                      <a:pt x="145" y="201"/>
                    </a:lnTo>
                    <a:lnTo>
                      <a:pt x="165" y="191"/>
                    </a:lnTo>
                    <a:lnTo>
                      <a:pt x="181" y="178"/>
                    </a:lnTo>
                    <a:lnTo>
                      <a:pt x="191" y="161"/>
                    </a:lnTo>
                    <a:lnTo>
                      <a:pt x="201" y="145"/>
                    </a:lnTo>
                    <a:lnTo>
                      <a:pt x="208" y="125"/>
                    </a:lnTo>
                    <a:lnTo>
                      <a:pt x="211" y="102"/>
                    </a:lnTo>
                    <a:lnTo>
                      <a:pt x="208" y="82"/>
                    </a:lnTo>
                    <a:lnTo>
                      <a:pt x="201" y="63"/>
                    </a:lnTo>
                    <a:lnTo>
                      <a:pt x="191" y="46"/>
                    </a:lnTo>
                    <a:lnTo>
                      <a:pt x="181" y="30"/>
                    </a:lnTo>
                    <a:lnTo>
                      <a:pt x="165" y="17"/>
                    </a:lnTo>
                    <a:lnTo>
                      <a:pt x="145" y="7"/>
                    </a:lnTo>
                    <a:lnTo>
                      <a:pt x="125" y="0"/>
                    </a:lnTo>
                    <a:lnTo>
                      <a:pt x="106" y="0"/>
                    </a:lnTo>
                    <a:lnTo>
                      <a:pt x="86" y="0"/>
                    </a:lnTo>
                    <a:lnTo>
                      <a:pt x="66" y="7"/>
                    </a:lnTo>
                    <a:lnTo>
                      <a:pt x="46" y="17"/>
                    </a:lnTo>
                    <a:lnTo>
                      <a:pt x="33" y="30"/>
                    </a:lnTo>
                    <a:lnTo>
                      <a:pt x="20" y="46"/>
                    </a:lnTo>
                    <a:lnTo>
                      <a:pt x="10" y="63"/>
                    </a:lnTo>
                    <a:lnTo>
                      <a:pt x="4" y="82"/>
                    </a:lnTo>
                    <a:lnTo>
                      <a:pt x="0" y="102"/>
                    </a:lnTo>
                    <a:lnTo>
                      <a:pt x="4" y="125"/>
                    </a:lnTo>
                    <a:lnTo>
                      <a:pt x="10" y="145"/>
                    </a:lnTo>
                    <a:lnTo>
                      <a:pt x="20" y="161"/>
                    </a:lnTo>
                    <a:lnTo>
                      <a:pt x="33" y="178"/>
                    </a:lnTo>
                    <a:lnTo>
                      <a:pt x="46" y="191"/>
                    </a:lnTo>
                    <a:lnTo>
                      <a:pt x="66" y="201"/>
                    </a:lnTo>
                    <a:lnTo>
                      <a:pt x="86" y="207"/>
                    </a:lnTo>
                    <a:lnTo>
                      <a:pt x="106" y="207"/>
                    </a:lnTo>
                    <a:close/>
                  </a:path>
                </a:pathLst>
              </a:custGeom>
              <a:noFill/>
              <a:ln w="11113">
                <a:solidFill>
                  <a:srgbClr val="3333CC"/>
                </a:solidFill>
                <a:prstDash val="solid"/>
                <a:round/>
                <a:headEnd/>
                <a:tailEnd/>
              </a:ln>
            </p:spPr>
            <p:txBody>
              <a:bodyPr/>
              <a:lstStyle/>
              <a:p>
                <a:endParaRPr lang="en-US"/>
              </a:p>
            </p:txBody>
          </p:sp>
          <p:sp>
            <p:nvSpPr>
              <p:cNvPr id="19482" name="Rectangle 26"/>
              <p:cNvSpPr>
                <a:spLocks noChangeArrowheads="1"/>
              </p:cNvSpPr>
              <p:nvPr/>
            </p:nvSpPr>
            <p:spPr bwMode="auto">
              <a:xfrm>
                <a:off x="2204" y="2188"/>
                <a:ext cx="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B</a:t>
                </a:r>
                <a:endParaRPr lang="en-US" sz="2000"/>
              </a:p>
            </p:txBody>
          </p:sp>
          <p:sp>
            <p:nvSpPr>
              <p:cNvPr id="19483" name="Line 27"/>
              <p:cNvSpPr>
                <a:spLocks noChangeShapeType="1"/>
              </p:cNvSpPr>
              <p:nvPr/>
            </p:nvSpPr>
            <p:spPr bwMode="auto">
              <a:xfrm flipH="1">
                <a:off x="2390" y="1907"/>
                <a:ext cx="283" cy="240"/>
              </a:xfrm>
              <a:prstGeom prst="line">
                <a:avLst/>
              </a:prstGeom>
              <a:noFill/>
              <a:ln w="20638">
                <a:solidFill>
                  <a:srgbClr val="3333CC"/>
                </a:solidFill>
                <a:round/>
                <a:headEnd/>
                <a:tailEnd/>
              </a:ln>
            </p:spPr>
            <p:txBody>
              <a:bodyPr/>
              <a:lstStyle/>
              <a:p>
                <a:endParaRPr lang="en-US"/>
              </a:p>
            </p:txBody>
          </p:sp>
          <p:sp>
            <p:nvSpPr>
              <p:cNvPr id="19484" name="Freeform 28"/>
              <p:cNvSpPr>
                <a:spLocks/>
              </p:cNvSpPr>
              <p:nvPr/>
            </p:nvSpPr>
            <p:spPr bwMode="auto">
              <a:xfrm>
                <a:off x="2341" y="2114"/>
                <a:ext cx="82" cy="76"/>
              </a:xfrm>
              <a:custGeom>
                <a:avLst/>
                <a:gdLst/>
                <a:ahLst/>
                <a:cxnLst>
                  <a:cxn ang="0">
                    <a:pos x="52" y="30"/>
                  </a:cxn>
                  <a:cxn ang="0">
                    <a:pos x="82" y="40"/>
                  </a:cxn>
                  <a:cxn ang="0">
                    <a:pos x="39" y="56"/>
                  </a:cxn>
                  <a:cxn ang="0">
                    <a:pos x="0" y="76"/>
                  </a:cxn>
                  <a:cxn ang="0">
                    <a:pos x="26" y="40"/>
                  </a:cxn>
                  <a:cxn ang="0">
                    <a:pos x="46" y="0"/>
                  </a:cxn>
                  <a:cxn ang="0">
                    <a:pos x="49" y="0"/>
                  </a:cxn>
                  <a:cxn ang="0">
                    <a:pos x="52" y="30"/>
                  </a:cxn>
                </a:cxnLst>
                <a:rect l="0" t="0" r="r" b="b"/>
                <a:pathLst>
                  <a:path w="82" h="76">
                    <a:moveTo>
                      <a:pt x="52" y="30"/>
                    </a:moveTo>
                    <a:lnTo>
                      <a:pt x="82" y="40"/>
                    </a:lnTo>
                    <a:lnTo>
                      <a:pt x="39" y="56"/>
                    </a:lnTo>
                    <a:lnTo>
                      <a:pt x="0" y="76"/>
                    </a:lnTo>
                    <a:lnTo>
                      <a:pt x="26" y="40"/>
                    </a:lnTo>
                    <a:lnTo>
                      <a:pt x="46" y="0"/>
                    </a:lnTo>
                    <a:lnTo>
                      <a:pt x="49" y="0"/>
                    </a:lnTo>
                    <a:lnTo>
                      <a:pt x="52" y="30"/>
                    </a:lnTo>
                    <a:close/>
                  </a:path>
                </a:pathLst>
              </a:custGeom>
              <a:solidFill>
                <a:srgbClr val="3333CC"/>
              </a:solidFill>
              <a:ln w="9525">
                <a:noFill/>
                <a:round/>
                <a:headEnd/>
                <a:tailEnd/>
              </a:ln>
            </p:spPr>
            <p:txBody>
              <a:bodyPr/>
              <a:lstStyle/>
              <a:p>
                <a:endParaRPr lang="en-US"/>
              </a:p>
            </p:txBody>
          </p:sp>
          <p:sp>
            <p:nvSpPr>
              <p:cNvPr id="19485" name="Freeform 29"/>
              <p:cNvSpPr>
                <a:spLocks/>
              </p:cNvSpPr>
              <p:nvPr/>
            </p:nvSpPr>
            <p:spPr bwMode="auto">
              <a:xfrm>
                <a:off x="3088" y="2111"/>
                <a:ext cx="85" cy="79"/>
              </a:xfrm>
              <a:custGeom>
                <a:avLst/>
                <a:gdLst/>
                <a:ahLst/>
                <a:cxnLst>
                  <a:cxn ang="0">
                    <a:pos x="29" y="33"/>
                  </a:cxn>
                  <a:cxn ang="0">
                    <a:pos x="36" y="0"/>
                  </a:cxn>
                  <a:cxn ang="0">
                    <a:pos x="59" y="43"/>
                  </a:cxn>
                  <a:cxn ang="0">
                    <a:pos x="85" y="79"/>
                  </a:cxn>
                  <a:cxn ang="0">
                    <a:pos x="46" y="56"/>
                  </a:cxn>
                  <a:cxn ang="0">
                    <a:pos x="3" y="43"/>
                  </a:cxn>
                  <a:cxn ang="0">
                    <a:pos x="0" y="43"/>
                  </a:cxn>
                  <a:cxn ang="0">
                    <a:pos x="29" y="33"/>
                  </a:cxn>
                </a:cxnLst>
                <a:rect l="0" t="0" r="r" b="b"/>
                <a:pathLst>
                  <a:path w="85" h="79">
                    <a:moveTo>
                      <a:pt x="29" y="33"/>
                    </a:moveTo>
                    <a:lnTo>
                      <a:pt x="36" y="0"/>
                    </a:lnTo>
                    <a:lnTo>
                      <a:pt x="59" y="43"/>
                    </a:lnTo>
                    <a:lnTo>
                      <a:pt x="85" y="79"/>
                    </a:lnTo>
                    <a:lnTo>
                      <a:pt x="46" y="56"/>
                    </a:lnTo>
                    <a:lnTo>
                      <a:pt x="3" y="43"/>
                    </a:lnTo>
                    <a:lnTo>
                      <a:pt x="0" y="43"/>
                    </a:lnTo>
                    <a:lnTo>
                      <a:pt x="29" y="33"/>
                    </a:lnTo>
                    <a:close/>
                  </a:path>
                </a:pathLst>
              </a:custGeom>
              <a:solidFill>
                <a:srgbClr val="3333CC"/>
              </a:solidFill>
              <a:ln w="9525">
                <a:noFill/>
                <a:round/>
                <a:headEnd/>
                <a:tailEnd/>
              </a:ln>
            </p:spPr>
            <p:txBody>
              <a:bodyPr/>
              <a:lstStyle/>
              <a:p>
                <a:endParaRPr lang="en-US"/>
              </a:p>
            </p:txBody>
          </p:sp>
          <p:sp>
            <p:nvSpPr>
              <p:cNvPr id="19486" name="Line 30"/>
              <p:cNvSpPr>
                <a:spLocks noChangeShapeType="1"/>
              </p:cNvSpPr>
              <p:nvPr/>
            </p:nvSpPr>
            <p:spPr bwMode="auto">
              <a:xfrm>
                <a:off x="2838" y="1907"/>
                <a:ext cx="286" cy="240"/>
              </a:xfrm>
              <a:prstGeom prst="line">
                <a:avLst/>
              </a:prstGeom>
              <a:noFill/>
              <a:ln w="20638">
                <a:solidFill>
                  <a:srgbClr val="3333CC"/>
                </a:solidFill>
                <a:round/>
                <a:headEnd/>
                <a:tailEnd/>
              </a:ln>
            </p:spPr>
            <p:txBody>
              <a:bodyPr/>
              <a:lstStyle/>
              <a:p>
                <a:endParaRPr lang="en-US"/>
              </a:p>
            </p:txBody>
          </p:sp>
          <p:sp>
            <p:nvSpPr>
              <p:cNvPr id="19487" name="Rectangle 31"/>
              <p:cNvSpPr>
                <a:spLocks noChangeArrowheads="1"/>
              </p:cNvSpPr>
              <p:nvPr/>
            </p:nvSpPr>
            <p:spPr bwMode="auto">
              <a:xfrm>
                <a:off x="2733" y="2639"/>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9488" name="Rectangle 32"/>
              <p:cNvSpPr>
                <a:spLocks noChangeArrowheads="1"/>
              </p:cNvSpPr>
              <p:nvPr/>
            </p:nvSpPr>
            <p:spPr bwMode="auto">
              <a:xfrm>
                <a:off x="2733" y="2751"/>
                <a:ext cx="0" cy="192"/>
              </a:xfrm>
              <a:prstGeom prst="rect">
                <a:avLst/>
              </a:prstGeom>
              <a:noFill/>
              <a:ln w="9525">
                <a:noFill/>
                <a:miter lim="800000"/>
                <a:headEnd/>
                <a:tailEnd/>
              </a:ln>
            </p:spPr>
            <p:txBody>
              <a:bodyPr wrap="none" lIns="0" tIns="0" rIns="0" bIns="0">
                <a:spAutoFit/>
              </a:bodyPr>
              <a:lstStyle/>
              <a:p>
                <a:pPr eaLnBrk="0" hangingPunct="0"/>
                <a:endParaRPr lang="en-US" sz="2000"/>
              </a:p>
            </p:txBody>
          </p:sp>
          <p:sp>
            <p:nvSpPr>
              <p:cNvPr id="19489" name="Rectangle 33"/>
              <p:cNvSpPr>
                <a:spLocks noChangeArrowheads="1"/>
              </p:cNvSpPr>
              <p:nvPr/>
            </p:nvSpPr>
            <p:spPr bwMode="auto">
              <a:xfrm>
                <a:off x="2710" y="1764"/>
                <a:ext cx="8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a:t>
                </a:r>
                <a:endParaRPr lang="en-US" sz="2000"/>
              </a:p>
            </p:txBody>
          </p:sp>
        </p:grpSp>
      </p:grpSp>
      <p:sp>
        <p:nvSpPr>
          <p:cNvPr id="19490" name="Text Box 34"/>
          <p:cNvSpPr txBox="1">
            <a:spLocks noChangeArrowheads="1"/>
          </p:cNvSpPr>
          <p:nvPr/>
        </p:nvSpPr>
        <p:spPr bwMode="auto">
          <a:xfrm>
            <a:off x="3748088" y="3462338"/>
            <a:ext cx="228600" cy="730250"/>
          </a:xfrm>
          <a:prstGeom prst="rect">
            <a:avLst/>
          </a:prstGeom>
          <a:noFill/>
          <a:ln w="9525">
            <a:noFill/>
            <a:miter lim="800000"/>
            <a:headEnd/>
            <a:tailEnd/>
          </a:ln>
          <a:effectLst/>
        </p:spPr>
        <p:txBody>
          <a:bodyPr wrap="none">
            <a:spAutoFit/>
          </a:bodyPr>
          <a:lstStyle/>
          <a:p>
            <a:r>
              <a:rPr lang="en-US" sz="1400" b="1">
                <a:solidFill>
                  <a:schemeClr val="accent2"/>
                </a:solidFill>
              </a:rPr>
              <a:t>.</a:t>
            </a:r>
          </a:p>
          <a:p>
            <a:r>
              <a:rPr lang="en-US" sz="1400" b="1">
                <a:solidFill>
                  <a:schemeClr val="accent2"/>
                </a:solidFill>
              </a:rPr>
              <a:t>.</a:t>
            </a:r>
          </a:p>
          <a:p>
            <a:r>
              <a:rPr lang="en-US" sz="1400" b="1">
                <a:solidFill>
                  <a:schemeClr val="accent2"/>
                </a:solidFill>
              </a:rPr>
              <a:t>.</a:t>
            </a:r>
          </a:p>
        </p:txBody>
      </p:sp>
      <p:sp>
        <p:nvSpPr>
          <p:cNvPr id="19491" name="Text Box 35"/>
          <p:cNvSpPr txBox="1">
            <a:spLocks noChangeArrowheads="1"/>
          </p:cNvSpPr>
          <p:nvPr/>
        </p:nvSpPr>
        <p:spPr bwMode="auto">
          <a:xfrm>
            <a:off x="4524375" y="3433763"/>
            <a:ext cx="228600" cy="730250"/>
          </a:xfrm>
          <a:prstGeom prst="rect">
            <a:avLst/>
          </a:prstGeom>
          <a:noFill/>
          <a:ln w="9525">
            <a:noFill/>
            <a:miter lim="800000"/>
            <a:headEnd/>
            <a:tailEnd/>
          </a:ln>
          <a:effectLst/>
        </p:spPr>
        <p:txBody>
          <a:bodyPr wrap="none">
            <a:spAutoFit/>
          </a:bodyPr>
          <a:lstStyle/>
          <a:p>
            <a:r>
              <a:rPr lang="en-US" sz="1400" b="1">
                <a:solidFill>
                  <a:schemeClr val="accent2"/>
                </a:solidFill>
              </a:rPr>
              <a:t>.</a:t>
            </a:r>
          </a:p>
          <a:p>
            <a:r>
              <a:rPr lang="en-US" sz="1400" b="1">
                <a:solidFill>
                  <a:schemeClr val="accent2"/>
                </a:solidFill>
              </a:rPr>
              <a:t>.</a:t>
            </a:r>
          </a:p>
          <a:p>
            <a:r>
              <a:rPr lang="en-US" sz="1400" b="1">
                <a:solidFill>
                  <a:schemeClr val="accent2"/>
                </a:solidFill>
              </a:rPr>
              <a:t>.</a:t>
            </a:r>
          </a:p>
        </p:txBody>
      </p:sp>
      <p:sp>
        <p:nvSpPr>
          <p:cNvPr id="19492" name="Text Box 36"/>
          <p:cNvSpPr txBox="1">
            <a:spLocks noChangeArrowheads="1"/>
          </p:cNvSpPr>
          <p:nvPr/>
        </p:nvSpPr>
        <p:spPr bwMode="auto">
          <a:xfrm>
            <a:off x="5334000" y="3448050"/>
            <a:ext cx="228600" cy="730250"/>
          </a:xfrm>
          <a:prstGeom prst="rect">
            <a:avLst/>
          </a:prstGeom>
          <a:noFill/>
          <a:ln w="9525">
            <a:noFill/>
            <a:miter lim="800000"/>
            <a:headEnd/>
            <a:tailEnd/>
          </a:ln>
          <a:effectLst/>
        </p:spPr>
        <p:txBody>
          <a:bodyPr wrap="none">
            <a:spAutoFit/>
          </a:bodyPr>
          <a:lstStyle/>
          <a:p>
            <a:r>
              <a:rPr lang="en-US" sz="1400" b="1">
                <a:solidFill>
                  <a:schemeClr val="accent2"/>
                </a:solidFill>
              </a:rPr>
              <a:t>.</a:t>
            </a:r>
          </a:p>
          <a:p>
            <a:r>
              <a:rPr lang="en-US" sz="1400" b="1">
                <a:solidFill>
                  <a:schemeClr val="accent2"/>
                </a:solidFill>
              </a:rPr>
              <a:t>.</a:t>
            </a:r>
          </a:p>
          <a:p>
            <a:r>
              <a:rPr lang="en-US" sz="1400" b="1">
                <a:solidFill>
                  <a:schemeClr val="accent2"/>
                </a:solidFill>
              </a:rPr>
              <a:t>.</a:t>
            </a:r>
          </a:p>
        </p:txBody>
      </p:sp>
      <p:sp>
        <p:nvSpPr>
          <p:cNvPr id="19493" name="Text Box 37"/>
          <p:cNvSpPr txBox="1">
            <a:spLocks noChangeArrowheads="1"/>
          </p:cNvSpPr>
          <p:nvPr/>
        </p:nvSpPr>
        <p:spPr bwMode="auto">
          <a:xfrm>
            <a:off x="2971800" y="3424238"/>
            <a:ext cx="228600" cy="730250"/>
          </a:xfrm>
          <a:prstGeom prst="rect">
            <a:avLst/>
          </a:prstGeom>
          <a:noFill/>
          <a:ln w="9525">
            <a:noFill/>
            <a:miter lim="800000"/>
            <a:headEnd/>
            <a:tailEnd/>
          </a:ln>
          <a:effectLst/>
        </p:spPr>
        <p:txBody>
          <a:bodyPr wrap="none">
            <a:spAutoFit/>
          </a:bodyPr>
          <a:lstStyle/>
          <a:p>
            <a:r>
              <a:rPr lang="en-US" sz="1400" b="1">
                <a:solidFill>
                  <a:schemeClr val="accent2"/>
                </a:solidFill>
              </a:rPr>
              <a:t>.</a:t>
            </a:r>
          </a:p>
          <a:p>
            <a:r>
              <a:rPr lang="en-US" sz="1400" b="1">
                <a:solidFill>
                  <a:schemeClr val="accent2"/>
                </a:solidFill>
              </a:rPr>
              <a:t>.</a:t>
            </a:r>
          </a:p>
          <a:p>
            <a:r>
              <a:rPr lang="en-US" sz="1400" b="1">
                <a:solidFill>
                  <a:schemeClr val="accent2"/>
                </a:solidFill>
              </a:rPr>
              <a:t>.</a:t>
            </a:r>
          </a:p>
        </p:txBody>
      </p:sp>
      <p:sp>
        <p:nvSpPr>
          <p:cNvPr id="19495" name="Text Box 39"/>
          <p:cNvSpPr txBox="1">
            <a:spLocks noChangeArrowheads="1"/>
          </p:cNvSpPr>
          <p:nvPr/>
        </p:nvSpPr>
        <p:spPr bwMode="auto">
          <a:xfrm>
            <a:off x="304800" y="4114800"/>
            <a:ext cx="5455853" cy="400110"/>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Total Number of nodes in a perfect binary tree:</a:t>
            </a:r>
          </a:p>
        </p:txBody>
      </p:sp>
      <p:sp>
        <p:nvSpPr>
          <p:cNvPr id="19496" name="Text Box 40"/>
          <p:cNvSpPr txBox="1">
            <a:spLocks noChangeArrowheads="1"/>
          </p:cNvSpPr>
          <p:nvPr/>
        </p:nvSpPr>
        <p:spPr bwMode="auto">
          <a:xfrm>
            <a:off x="1676400" y="4953000"/>
            <a:ext cx="4411663" cy="519113"/>
          </a:xfrm>
          <a:prstGeom prst="rect">
            <a:avLst/>
          </a:prstGeom>
          <a:noFill/>
          <a:ln w="9525">
            <a:noFill/>
            <a:miter lim="800000"/>
            <a:headEnd/>
            <a:tailEnd/>
          </a:ln>
          <a:effectLst/>
        </p:spPr>
        <p:txBody>
          <a:bodyPr wrap="none">
            <a:spAutoFit/>
          </a:bodyPr>
          <a:lstStyle/>
          <a:p>
            <a:r>
              <a:rPr lang="en-US" dirty="0"/>
              <a:t>N = 2</a:t>
            </a:r>
            <a:r>
              <a:rPr lang="en-US" baseline="30000" dirty="0"/>
              <a:t>0</a:t>
            </a:r>
            <a:r>
              <a:rPr lang="en-US" dirty="0"/>
              <a:t>+2</a:t>
            </a:r>
            <a:r>
              <a:rPr lang="en-US" baseline="30000" dirty="0"/>
              <a:t>1</a:t>
            </a:r>
            <a:r>
              <a:rPr lang="en-US" dirty="0"/>
              <a:t>+2</a:t>
            </a:r>
            <a:r>
              <a:rPr lang="en-US" baseline="30000" dirty="0"/>
              <a:t>2</a:t>
            </a:r>
            <a:r>
              <a:rPr lang="en-US" dirty="0"/>
              <a:t>+ ……+2</a:t>
            </a:r>
            <a:r>
              <a:rPr lang="en-US" baseline="30000" dirty="0">
                <a:latin typeface="`"/>
              </a:rPr>
              <a:t>d </a:t>
            </a:r>
            <a:r>
              <a:rPr lang="en-US" dirty="0">
                <a:latin typeface="`"/>
              </a:rPr>
              <a:t>  = </a:t>
            </a:r>
            <a:r>
              <a:rPr lang="en-US" sz="1600" baseline="-25000" dirty="0">
                <a:latin typeface="`"/>
              </a:rPr>
              <a:t>j=0</a:t>
            </a:r>
            <a:r>
              <a:rPr lang="en-US" dirty="0">
                <a:latin typeface="`"/>
              </a:rPr>
              <a:t> </a:t>
            </a:r>
            <a:r>
              <a:rPr lang="en-US" sz="2800" dirty="0" err="1">
                <a:latin typeface="`"/>
              </a:rPr>
              <a:t>Σ</a:t>
            </a:r>
            <a:r>
              <a:rPr lang="en-US" sz="1600" baseline="80000" dirty="0" err="1">
                <a:latin typeface="`"/>
              </a:rPr>
              <a:t>d</a:t>
            </a:r>
            <a:r>
              <a:rPr lang="en-US" sz="2800" dirty="0">
                <a:latin typeface="`"/>
              </a:rPr>
              <a:t> 2</a:t>
            </a:r>
            <a:r>
              <a:rPr lang="en-US" sz="1600" baseline="80000" dirty="0">
                <a:latin typeface="`"/>
              </a:rPr>
              <a:t>j</a:t>
            </a:r>
          </a:p>
        </p:txBody>
      </p:sp>
      <p:sp>
        <p:nvSpPr>
          <p:cNvPr id="19497" name="Text Box 41"/>
          <p:cNvSpPr txBox="1">
            <a:spLocks noChangeArrowheads="1"/>
          </p:cNvSpPr>
          <p:nvPr/>
        </p:nvSpPr>
        <p:spPr bwMode="auto">
          <a:xfrm>
            <a:off x="4800600" y="5715000"/>
            <a:ext cx="1325563" cy="457200"/>
          </a:xfrm>
          <a:prstGeom prst="rect">
            <a:avLst/>
          </a:prstGeom>
          <a:noFill/>
          <a:ln w="9525">
            <a:noFill/>
            <a:miter lim="800000"/>
            <a:headEnd/>
            <a:tailEnd/>
          </a:ln>
          <a:effectLst/>
        </p:spPr>
        <p:txBody>
          <a:bodyPr wrap="none">
            <a:spAutoFit/>
          </a:bodyPr>
          <a:lstStyle/>
          <a:p>
            <a:r>
              <a:rPr lang="en-US"/>
              <a:t>=  2 </a:t>
            </a:r>
            <a:r>
              <a:rPr lang="en-US" sz="2000" baseline="80000"/>
              <a:t>d+1</a:t>
            </a:r>
            <a:r>
              <a:rPr lang="en-US"/>
              <a:t>- 1</a:t>
            </a:r>
          </a:p>
        </p:txBody>
      </p:sp>
    </p:spTree>
    <p:extLst>
      <p:ext uri="{BB962C8B-B14F-4D97-AF65-F5344CB8AC3E}">
        <p14:creationId xmlns:p14="http://schemas.microsoft.com/office/powerpoint/2010/main" val="215629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95"/>
                                        </p:tgtEl>
                                        <p:attrNameLst>
                                          <p:attrName>style.visibility</p:attrName>
                                        </p:attrNameLst>
                                      </p:cBhvr>
                                      <p:to>
                                        <p:strVal val="visible"/>
                                      </p:to>
                                    </p:set>
                                    <p:animEffect transition="in" filter="blinds(horizontal)">
                                      <p:cBhvr>
                                        <p:cTn id="7" dur="500"/>
                                        <p:tgtEl>
                                          <p:spTgt spid="194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96"/>
                                        </p:tgtEl>
                                        <p:attrNameLst>
                                          <p:attrName>style.visibility</p:attrName>
                                        </p:attrNameLst>
                                      </p:cBhvr>
                                      <p:to>
                                        <p:strVal val="visible"/>
                                      </p:to>
                                    </p:set>
                                    <p:animEffect transition="in" filter="dissolve">
                                      <p:cBhvr>
                                        <p:cTn id="12" dur="500"/>
                                        <p:tgtEl>
                                          <p:spTgt spid="194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97"/>
                                        </p:tgtEl>
                                        <p:attrNameLst>
                                          <p:attrName>style.visibility</p:attrName>
                                        </p:attrNameLst>
                                      </p:cBhvr>
                                      <p:to>
                                        <p:strVal val="visible"/>
                                      </p:to>
                                    </p:set>
                                    <p:animEffect transition="in" filter="blinds(horizontal)">
                                      <p:cBhvr>
                                        <p:cTn id="17" dur="500"/>
                                        <p:tgtEl>
                                          <p:spTgt spid="1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5" grpId="0" autoUpdateAnimBg="0"/>
      <p:bldP spid="19496" grpId="0" autoUpdateAnimBg="0"/>
      <p:bldP spid="1949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Binary Trees</a:t>
            </a:r>
          </a:p>
        </p:txBody>
      </p:sp>
      <p:sp>
        <p:nvSpPr>
          <p:cNvPr id="7" name="Slide Number Placeholder 6"/>
          <p:cNvSpPr>
            <a:spLocks noGrp="1"/>
          </p:cNvSpPr>
          <p:nvPr>
            <p:ph type="sldNum" sz="quarter" idx="12"/>
          </p:nvPr>
        </p:nvSpPr>
        <p:spPr/>
        <p:txBody>
          <a:bodyPr/>
          <a:lstStyle/>
          <a:p>
            <a:fld id="{389627BB-9D3D-455B-9BF0-C5F986BEB794}" type="slidenum">
              <a:rPr lang="en-US" smtClean="0"/>
              <a:pPr/>
              <a:t>41</a:t>
            </a:fld>
            <a:endParaRPr lang="en-US"/>
          </a:p>
        </p:txBody>
      </p:sp>
      <p:sp>
        <p:nvSpPr>
          <p:cNvPr id="20484" name="Text Box 4"/>
          <p:cNvSpPr txBox="1">
            <a:spLocks noChangeArrowheads="1"/>
          </p:cNvSpPr>
          <p:nvPr/>
        </p:nvSpPr>
        <p:spPr bwMode="auto">
          <a:xfrm>
            <a:off x="2873375" y="2514600"/>
            <a:ext cx="1745991" cy="461665"/>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N =  2 </a:t>
            </a:r>
            <a:r>
              <a:rPr lang="en-US" sz="2000" baseline="80000">
                <a:latin typeface="Arial" pitchFamily="34" charset="0"/>
                <a:cs typeface="Arial" pitchFamily="34" charset="0"/>
              </a:rPr>
              <a:t>d+1</a:t>
            </a:r>
            <a:r>
              <a:rPr lang="en-US">
                <a:latin typeface="Arial" pitchFamily="34" charset="0"/>
                <a:cs typeface="Arial" pitchFamily="34" charset="0"/>
              </a:rPr>
              <a:t>- 1</a:t>
            </a:r>
          </a:p>
        </p:txBody>
      </p:sp>
      <p:sp>
        <p:nvSpPr>
          <p:cNvPr id="20485" name="Text Box 5"/>
          <p:cNvSpPr txBox="1">
            <a:spLocks noChangeArrowheads="1"/>
          </p:cNvSpPr>
          <p:nvPr/>
        </p:nvSpPr>
        <p:spPr bwMode="auto">
          <a:xfrm>
            <a:off x="782638" y="3216275"/>
            <a:ext cx="6146234" cy="707886"/>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Given the number of nodes of a </a:t>
            </a:r>
            <a:r>
              <a:rPr lang="en-US" b="1" i="1" dirty="0">
                <a:solidFill>
                  <a:srgbClr val="FF0000"/>
                </a:solidFill>
                <a:latin typeface="Arial" pitchFamily="34" charset="0"/>
                <a:cs typeface="Arial" pitchFamily="34" charset="0"/>
              </a:rPr>
              <a:t>perfect binary tree,</a:t>
            </a:r>
          </a:p>
          <a:p>
            <a:r>
              <a:rPr lang="en-US" dirty="0">
                <a:latin typeface="Arial" pitchFamily="34" charset="0"/>
                <a:cs typeface="Arial" pitchFamily="34" charset="0"/>
              </a:rPr>
              <a:t>    its </a:t>
            </a:r>
            <a:r>
              <a:rPr lang="en-US" b="1" i="1" dirty="0">
                <a:solidFill>
                  <a:srgbClr val="FF0000"/>
                </a:solidFill>
                <a:latin typeface="Arial" pitchFamily="34" charset="0"/>
                <a:cs typeface="Arial" pitchFamily="34" charset="0"/>
              </a:rPr>
              <a:t>depth d</a:t>
            </a:r>
            <a:r>
              <a:rPr lang="en-US" dirty="0">
                <a:latin typeface="Arial" pitchFamily="34" charset="0"/>
                <a:cs typeface="Arial" pitchFamily="34" charset="0"/>
              </a:rPr>
              <a:t> would be:</a:t>
            </a:r>
          </a:p>
        </p:txBody>
      </p:sp>
      <p:sp>
        <p:nvSpPr>
          <p:cNvPr id="20486" name="Text Box 6"/>
          <p:cNvSpPr txBox="1">
            <a:spLocks noChangeArrowheads="1"/>
          </p:cNvSpPr>
          <p:nvPr/>
        </p:nvSpPr>
        <p:spPr bwMode="auto">
          <a:xfrm>
            <a:off x="685800" y="1828800"/>
            <a:ext cx="5024132" cy="400110"/>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Number of nodes in a </a:t>
            </a:r>
            <a:r>
              <a:rPr lang="en-US" b="1" i="1" dirty="0">
                <a:solidFill>
                  <a:srgbClr val="FF0000"/>
                </a:solidFill>
                <a:latin typeface="Arial" pitchFamily="34" charset="0"/>
                <a:cs typeface="Arial" pitchFamily="34" charset="0"/>
              </a:rPr>
              <a:t>perfect binary tree:</a:t>
            </a:r>
          </a:p>
        </p:txBody>
      </p:sp>
      <p:sp>
        <p:nvSpPr>
          <p:cNvPr id="20487" name="Text Box 7"/>
          <p:cNvSpPr txBox="1">
            <a:spLocks noChangeArrowheads="1"/>
          </p:cNvSpPr>
          <p:nvPr/>
        </p:nvSpPr>
        <p:spPr bwMode="auto">
          <a:xfrm>
            <a:off x="2971800" y="4648200"/>
            <a:ext cx="2603598" cy="461665"/>
          </a:xfrm>
          <a:prstGeom prst="rect">
            <a:avLst/>
          </a:prstGeom>
          <a:noFill/>
          <a:ln w="9525">
            <a:noFill/>
            <a:miter lim="800000"/>
            <a:headEnd/>
            <a:tailEnd/>
          </a:ln>
          <a:effectLst/>
        </p:spPr>
        <p:txBody>
          <a:bodyPr wrap="none">
            <a:spAutoFit/>
          </a:bodyPr>
          <a:lstStyle/>
          <a:p>
            <a:r>
              <a:rPr lang="en-US" b="1" i="1">
                <a:solidFill>
                  <a:schemeClr val="accent2"/>
                </a:solidFill>
                <a:latin typeface="Arial" pitchFamily="34" charset="0"/>
                <a:cs typeface="Arial" pitchFamily="34" charset="0"/>
              </a:rPr>
              <a:t>d = log</a:t>
            </a:r>
            <a:r>
              <a:rPr lang="en-US" b="1" i="1" baseline="-25000">
                <a:solidFill>
                  <a:schemeClr val="accent2"/>
                </a:solidFill>
                <a:latin typeface="Arial" pitchFamily="34" charset="0"/>
                <a:cs typeface="Arial" pitchFamily="34" charset="0"/>
              </a:rPr>
              <a:t>2</a:t>
            </a:r>
            <a:r>
              <a:rPr lang="en-US" b="1" i="1">
                <a:solidFill>
                  <a:schemeClr val="accent2"/>
                </a:solidFill>
                <a:latin typeface="Arial" pitchFamily="34" charset="0"/>
                <a:cs typeface="Arial" pitchFamily="34" charset="0"/>
              </a:rPr>
              <a:t>(N + 1) -1</a:t>
            </a:r>
          </a:p>
        </p:txBody>
      </p:sp>
    </p:spTree>
    <p:extLst>
      <p:ext uri="{BB962C8B-B14F-4D97-AF65-F5344CB8AC3E}">
        <p14:creationId xmlns:p14="http://schemas.microsoft.com/office/powerpoint/2010/main" val="8653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horizontal)">
                                      <p:cBhvr>
                                        <p:cTn id="1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P spid="2048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ko-KR" cap="none" dirty="0">
                <a:ea typeface="굴림" pitchFamily="34" charset="-127"/>
                <a:cs typeface="Times New Roman" pitchFamily="18" charset="0"/>
              </a:rPr>
              <a:t>BINARY TREE ADT</a:t>
            </a:r>
            <a:endParaRPr lang="ur-PK" altLang="ko-KR" cap="none" dirty="0">
              <a:cs typeface="휴먼매직체"/>
            </a:endParaRPr>
          </a:p>
        </p:txBody>
      </p:sp>
      <p:sp>
        <p:nvSpPr>
          <p:cNvPr id="45059" name="Content Placeholder 2"/>
          <p:cNvSpPr>
            <a:spLocks noGrp="1"/>
          </p:cNvSpPr>
          <p:nvPr>
            <p:ph idx="1"/>
          </p:nvPr>
        </p:nvSpPr>
        <p:spPr>
          <a:xfrm>
            <a:off x="822959" y="1845734"/>
            <a:ext cx="7543801" cy="5012266"/>
          </a:xfrm>
        </p:spPr>
        <p:txBody>
          <a:bodyPr>
            <a:normAutofit fontScale="25000" lnSpcReduction="20000"/>
          </a:bodyPr>
          <a:lstStyle/>
          <a:p>
            <a:pPr eaLnBrk="1" hangingPunct="1">
              <a:lnSpc>
                <a:spcPct val="90000"/>
              </a:lnSpc>
            </a:pPr>
            <a:r>
              <a:rPr lang="en-US" altLang="ko-KR" sz="8000" b="1" dirty="0">
                <a:latin typeface="Arial" pitchFamily="34" charset="0"/>
                <a:ea typeface="굴림" pitchFamily="34" charset="-127"/>
                <a:cs typeface="Arial" pitchFamily="34" charset="0"/>
              </a:rPr>
              <a:t>Create</a:t>
            </a:r>
          </a:p>
          <a:p>
            <a:pPr lvl="1" eaLnBrk="1" hangingPunct="1">
              <a:lnSpc>
                <a:spcPct val="90000"/>
              </a:lnSpc>
            </a:pPr>
            <a:r>
              <a:rPr lang="en-US" altLang="ko-KR" sz="4800" b="1" dirty="0">
                <a:latin typeface="Arial" pitchFamily="34" charset="0"/>
                <a:ea typeface="굴림" pitchFamily="34" charset="-127"/>
                <a:cs typeface="Arial" pitchFamily="34" charset="0"/>
              </a:rPr>
              <a:t>Create an empty binary tree</a:t>
            </a:r>
          </a:p>
          <a:p>
            <a:pPr eaLnBrk="1" hangingPunct="1">
              <a:lnSpc>
                <a:spcPct val="90000"/>
              </a:lnSpc>
            </a:pPr>
            <a:r>
              <a:rPr lang="en-US" altLang="ko-KR" sz="8000" b="1" dirty="0">
                <a:latin typeface="Arial" pitchFamily="34" charset="0"/>
                <a:ea typeface="굴림" pitchFamily="34" charset="-127"/>
                <a:cs typeface="Arial" pitchFamily="34" charset="0"/>
              </a:rPr>
              <a:t>Empty</a:t>
            </a:r>
          </a:p>
          <a:p>
            <a:pPr lvl="1" eaLnBrk="1" hangingPunct="1">
              <a:lnSpc>
                <a:spcPct val="90000"/>
              </a:lnSpc>
            </a:pPr>
            <a:r>
              <a:rPr lang="en-US" altLang="ko-KR" sz="4800" b="1" dirty="0">
                <a:latin typeface="Arial" pitchFamily="34" charset="0"/>
                <a:ea typeface="굴림" pitchFamily="34" charset="-127"/>
                <a:cs typeface="Arial" pitchFamily="34" charset="0"/>
              </a:rPr>
              <a:t>Return true when binary tree is empty else return false.</a:t>
            </a:r>
          </a:p>
          <a:p>
            <a:pPr eaLnBrk="1" hangingPunct="1">
              <a:lnSpc>
                <a:spcPct val="90000"/>
              </a:lnSpc>
            </a:pPr>
            <a:r>
              <a:rPr lang="en-US" altLang="ko-KR" sz="8000" b="1" dirty="0">
                <a:solidFill>
                  <a:srgbClr val="CC3300"/>
                </a:solidFill>
                <a:latin typeface="Arial" pitchFamily="34" charset="0"/>
                <a:ea typeface="굴림" pitchFamily="34" charset="-127"/>
                <a:cs typeface="Arial" pitchFamily="34" charset="0"/>
              </a:rPr>
              <a:t>Tree Traversal</a:t>
            </a:r>
          </a:p>
          <a:p>
            <a:pPr lvl="1" eaLnBrk="1" hangingPunct="1">
              <a:lnSpc>
                <a:spcPct val="90000"/>
              </a:lnSpc>
            </a:pPr>
            <a:r>
              <a:rPr lang="en-US" altLang="ko-KR" sz="4800" b="1" dirty="0" err="1">
                <a:solidFill>
                  <a:srgbClr val="CC3300"/>
                </a:solidFill>
                <a:latin typeface="Arial" pitchFamily="34" charset="0"/>
                <a:ea typeface="굴림" pitchFamily="34" charset="-127"/>
                <a:cs typeface="Arial" pitchFamily="34" charset="0"/>
              </a:rPr>
              <a:t>Inorder</a:t>
            </a:r>
            <a:r>
              <a:rPr lang="en-US" altLang="ko-KR" sz="4800" b="1" dirty="0">
                <a:solidFill>
                  <a:srgbClr val="CC3300"/>
                </a:solidFill>
                <a:latin typeface="Arial" pitchFamily="34" charset="0"/>
                <a:ea typeface="굴림" pitchFamily="34" charset="-127"/>
                <a:cs typeface="Arial" pitchFamily="34" charset="0"/>
              </a:rPr>
              <a:t> Traversal</a:t>
            </a:r>
          </a:p>
          <a:p>
            <a:pPr lvl="1" eaLnBrk="1" hangingPunct="1">
              <a:lnSpc>
                <a:spcPct val="90000"/>
              </a:lnSpc>
            </a:pPr>
            <a:r>
              <a:rPr lang="en-US" altLang="ko-KR" sz="4800" b="1" dirty="0">
                <a:solidFill>
                  <a:srgbClr val="CC3300"/>
                </a:solidFill>
                <a:latin typeface="Arial" pitchFamily="34" charset="0"/>
                <a:ea typeface="굴림" pitchFamily="34" charset="-127"/>
                <a:cs typeface="Arial" pitchFamily="34" charset="0"/>
              </a:rPr>
              <a:t>Preorder Traversal</a:t>
            </a:r>
          </a:p>
          <a:p>
            <a:pPr lvl="1" eaLnBrk="1" hangingPunct="1">
              <a:lnSpc>
                <a:spcPct val="90000"/>
              </a:lnSpc>
            </a:pPr>
            <a:r>
              <a:rPr lang="en-US" altLang="ko-KR" sz="4800" b="1" dirty="0" err="1">
                <a:solidFill>
                  <a:srgbClr val="CC3300"/>
                </a:solidFill>
                <a:latin typeface="Arial" pitchFamily="34" charset="0"/>
                <a:ea typeface="굴림" pitchFamily="34" charset="-127"/>
                <a:cs typeface="Arial" pitchFamily="34" charset="0"/>
              </a:rPr>
              <a:t>Postorder</a:t>
            </a:r>
            <a:r>
              <a:rPr lang="en-US" altLang="ko-KR" sz="4800" b="1" dirty="0">
                <a:solidFill>
                  <a:srgbClr val="CC3300"/>
                </a:solidFill>
                <a:latin typeface="Arial" pitchFamily="34" charset="0"/>
                <a:ea typeface="굴림" pitchFamily="34" charset="-127"/>
                <a:cs typeface="Arial" pitchFamily="34" charset="0"/>
              </a:rPr>
              <a:t> Traversal</a:t>
            </a:r>
          </a:p>
          <a:p>
            <a:pPr eaLnBrk="1" hangingPunct="1">
              <a:lnSpc>
                <a:spcPct val="90000"/>
              </a:lnSpc>
            </a:pPr>
            <a:r>
              <a:rPr lang="en-US" altLang="ko-KR" sz="8000" b="1" dirty="0">
                <a:latin typeface="Arial" pitchFamily="34" charset="0"/>
                <a:ea typeface="굴림" pitchFamily="34" charset="-127"/>
                <a:cs typeface="Arial" pitchFamily="34" charset="0"/>
              </a:rPr>
              <a:t>Insert</a:t>
            </a:r>
          </a:p>
          <a:p>
            <a:pPr lvl="1" eaLnBrk="1" hangingPunct="1">
              <a:lnSpc>
                <a:spcPct val="90000"/>
              </a:lnSpc>
            </a:pPr>
            <a:r>
              <a:rPr lang="en-US" altLang="ko-KR" sz="4800" b="1" dirty="0">
                <a:latin typeface="Arial" pitchFamily="34" charset="0"/>
                <a:ea typeface="굴림" pitchFamily="34" charset="-127"/>
                <a:cs typeface="Arial" pitchFamily="34" charset="0"/>
              </a:rPr>
              <a:t>To insert a node</a:t>
            </a:r>
          </a:p>
          <a:p>
            <a:pPr eaLnBrk="1" hangingPunct="1">
              <a:lnSpc>
                <a:spcPct val="90000"/>
              </a:lnSpc>
            </a:pPr>
            <a:r>
              <a:rPr lang="en-US" altLang="ko-KR" sz="8000" b="1" dirty="0">
                <a:latin typeface="Arial" pitchFamily="34" charset="0"/>
                <a:ea typeface="굴림" pitchFamily="34" charset="-127"/>
                <a:cs typeface="Arial" pitchFamily="34" charset="0"/>
              </a:rPr>
              <a:t>Deletion</a:t>
            </a:r>
          </a:p>
          <a:p>
            <a:pPr lvl="1" eaLnBrk="1" hangingPunct="1">
              <a:lnSpc>
                <a:spcPct val="90000"/>
              </a:lnSpc>
            </a:pPr>
            <a:r>
              <a:rPr lang="en-US" altLang="ko-KR" sz="4800" b="1" dirty="0">
                <a:latin typeface="Arial" pitchFamily="34" charset="0"/>
                <a:ea typeface="굴림" pitchFamily="34" charset="-127"/>
                <a:cs typeface="Arial" pitchFamily="34" charset="0"/>
              </a:rPr>
              <a:t>To delete a node</a:t>
            </a:r>
          </a:p>
          <a:p>
            <a:pPr eaLnBrk="1" hangingPunct="1">
              <a:lnSpc>
                <a:spcPct val="90000"/>
              </a:lnSpc>
            </a:pPr>
            <a:r>
              <a:rPr lang="en-US" altLang="ko-KR" sz="8000" b="1" dirty="0">
                <a:latin typeface="Arial" pitchFamily="34" charset="0"/>
                <a:ea typeface="굴림" pitchFamily="34" charset="-127"/>
                <a:cs typeface="Arial" pitchFamily="34" charset="0"/>
              </a:rPr>
              <a:t>Search</a:t>
            </a:r>
          </a:p>
          <a:p>
            <a:pPr lvl="1" eaLnBrk="1" hangingPunct="1">
              <a:lnSpc>
                <a:spcPct val="90000"/>
              </a:lnSpc>
            </a:pPr>
            <a:r>
              <a:rPr lang="en-US" altLang="ko-KR" sz="4800" b="1" dirty="0">
                <a:latin typeface="Arial" pitchFamily="34" charset="0"/>
                <a:ea typeface="굴림" pitchFamily="34" charset="-127"/>
                <a:cs typeface="Arial" pitchFamily="34" charset="0"/>
              </a:rPr>
              <a:t>To search a given node</a:t>
            </a:r>
          </a:p>
          <a:p>
            <a:pPr eaLnBrk="1" hangingPunct="1">
              <a:lnSpc>
                <a:spcPct val="90000"/>
              </a:lnSpc>
            </a:pPr>
            <a:r>
              <a:rPr lang="en-US" altLang="ko-KR" sz="8000" b="1" dirty="0">
                <a:latin typeface="Arial" pitchFamily="34" charset="0"/>
                <a:ea typeface="굴림" pitchFamily="34" charset="-127"/>
                <a:cs typeface="Arial" pitchFamily="34" charset="0"/>
              </a:rPr>
              <a:t>Copy</a:t>
            </a:r>
          </a:p>
          <a:p>
            <a:pPr lvl="1" eaLnBrk="1" hangingPunct="1">
              <a:lnSpc>
                <a:spcPct val="90000"/>
              </a:lnSpc>
            </a:pPr>
            <a:r>
              <a:rPr lang="en-US" altLang="ko-KR" sz="4800" b="1" dirty="0">
                <a:latin typeface="Arial" pitchFamily="34" charset="0"/>
                <a:ea typeface="굴림" pitchFamily="34" charset="-127"/>
                <a:cs typeface="Arial" pitchFamily="34" charset="0"/>
              </a:rPr>
              <a:t>Copy one tree into another</a:t>
            </a:r>
            <a:endParaRPr lang="ur-PK" altLang="ko-KR" sz="4800" b="1" dirty="0">
              <a:latin typeface="Arial" pitchFamily="34" charset="0"/>
              <a:cs typeface="Arial" pitchFamily="34" charset="0"/>
            </a:endParaRPr>
          </a:p>
          <a:p>
            <a:pPr lvl="1" eaLnBrk="1" hangingPunct="1">
              <a:lnSpc>
                <a:spcPct val="90000"/>
              </a:lnSpc>
            </a:pPr>
            <a:endParaRPr lang="en-US" altLang="ko-KR" sz="2000" dirty="0">
              <a:latin typeface="Arial" pitchFamily="34" charset="0"/>
              <a:ea typeface="굴림" pitchFamily="34" charset="-127"/>
              <a:cs typeface="Arial" pitchFamily="34" charset="0"/>
            </a:endParaRPr>
          </a:p>
        </p:txBody>
      </p:sp>
      <p:sp>
        <p:nvSpPr>
          <p:cNvPr id="4" name="Slide Number Placeholder 3"/>
          <p:cNvSpPr>
            <a:spLocks noGrp="1"/>
          </p:cNvSpPr>
          <p:nvPr>
            <p:ph type="sldNum" sz="quarter" idx="12"/>
          </p:nvPr>
        </p:nvSpPr>
        <p:spPr/>
        <p:txBody>
          <a:bodyPr/>
          <a:lstStyle/>
          <a:p>
            <a:fld id="{4A43371F-6454-4CB7-8FFF-DC13FB98195B}" type="slidenum">
              <a:rPr lang="en-US" smtClean="0"/>
              <a:pPr/>
              <a:t>42</a:t>
            </a:fld>
            <a:endParaRPr lang="en-US"/>
          </a:p>
        </p:txBody>
      </p:sp>
    </p:spTree>
    <p:extLst>
      <p:ext uri="{BB962C8B-B14F-4D97-AF65-F5344CB8AC3E}">
        <p14:creationId xmlns:p14="http://schemas.microsoft.com/office/powerpoint/2010/main" val="2960787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Tree Traversal</a:t>
            </a:r>
          </a:p>
        </p:txBody>
      </p:sp>
      <p:sp>
        <p:nvSpPr>
          <p:cNvPr id="5" name="Slide Number Placeholder 4"/>
          <p:cNvSpPr>
            <a:spLocks noGrp="1"/>
          </p:cNvSpPr>
          <p:nvPr>
            <p:ph type="sldNum" sz="quarter" idx="12"/>
          </p:nvPr>
        </p:nvSpPr>
        <p:spPr/>
        <p:txBody>
          <a:bodyPr/>
          <a:lstStyle/>
          <a:p>
            <a:fld id="{389627BB-9D3D-455B-9BF0-C5F986BEB794}" type="slidenum">
              <a:rPr lang="en-US" smtClean="0"/>
              <a:pPr/>
              <a:t>43</a:t>
            </a:fld>
            <a:endParaRPr lang="en-US"/>
          </a:p>
        </p:txBody>
      </p:sp>
      <p:sp>
        <p:nvSpPr>
          <p:cNvPr id="21507" name="Text Box 3"/>
          <p:cNvSpPr txBox="1">
            <a:spLocks noChangeArrowheads="1"/>
          </p:cNvSpPr>
          <p:nvPr/>
        </p:nvSpPr>
        <p:spPr bwMode="auto">
          <a:xfrm>
            <a:off x="940036" y="1828800"/>
            <a:ext cx="7499245" cy="400110"/>
          </a:xfrm>
          <a:prstGeom prst="rect">
            <a:avLst/>
          </a:prstGeom>
          <a:noFill/>
          <a:ln w="9525">
            <a:noFill/>
            <a:miter lim="800000"/>
            <a:headEnd/>
            <a:tailEnd/>
          </a:ln>
          <a:effectLst/>
        </p:spPr>
        <p:txBody>
          <a:bodyPr wrap="square">
            <a:spAutoFit/>
          </a:bodyPr>
          <a:lstStyle/>
          <a:p>
            <a:r>
              <a:rPr lang="en-US" i="1" dirty="0">
                <a:latin typeface="Arial" pitchFamily="34" charset="0"/>
                <a:cs typeface="Arial" pitchFamily="34" charset="0"/>
              </a:rPr>
              <a:t>Moving through a tree, visiting each node exactly once</a:t>
            </a:r>
          </a:p>
        </p:txBody>
      </p:sp>
      <p:sp>
        <p:nvSpPr>
          <p:cNvPr id="21508" name="Text Box 4"/>
          <p:cNvSpPr txBox="1">
            <a:spLocks noChangeArrowheads="1"/>
          </p:cNvSpPr>
          <p:nvPr/>
        </p:nvSpPr>
        <p:spPr bwMode="auto">
          <a:xfrm>
            <a:off x="1522413" y="2546350"/>
            <a:ext cx="3064300" cy="1685846"/>
          </a:xfrm>
          <a:prstGeom prst="rect">
            <a:avLst/>
          </a:prstGeom>
          <a:noFill/>
          <a:ln w="9525">
            <a:noFill/>
            <a:miter lim="800000"/>
            <a:headEnd/>
            <a:tailEnd/>
          </a:ln>
          <a:effectLst/>
        </p:spPr>
        <p:txBody>
          <a:bodyPr wrap="none">
            <a:spAutoFit/>
          </a:bodyPr>
          <a:lstStyle/>
          <a:p>
            <a:pPr>
              <a:lnSpc>
                <a:spcPct val="150000"/>
              </a:lnSpc>
              <a:buFont typeface="Arial" pitchFamily="34" charset="0"/>
              <a:buChar char="•"/>
            </a:pPr>
            <a:r>
              <a:rPr lang="en-US" dirty="0">
                <a:latin typeface="Arial" pitchFamily="34" charset="0"/>
                <a:cs typeface="Arial" pitchFamily="34" charset="0"/>
              </a:rPr>
              <a:t> Preorder Traversal</a:t>
            </a:r>
          </a:p>
          <a:p>
            <a:pPr>
              <a:lnSpc>
                <a:spcPct val="150000"/>
              </a:lnSpc>
              <a:buFont typeface="Arial" pitchFamily="34" charset="0"/>
              <a:buChar char="•"/>
            </a:pPr>
            <a:r>
              <a:rPr lang="en-US" dirty="0">
                <a:latin typeface="Arial" pitchFamily="34" charset="0"/>
                <a:cs typeface="Arial" pitchFamily="34" charset="0"/>
              </a:rPr>
              <a:t> </a:t>
            </a:r>
            <a:r>
              <a:rPr lang="en-US" dirty="0" err="1">
                <a:latin typeface="Arial" pitchFamily="34" charset="0"/>
                <a:cs typeface="Arial" pitchFamily="34" charset="0"/>
              </a:rPr>
              <a:t>Inorder</a:t>
            </a:r>
            <a:r>
              <a:rPr lang="en-US" dirty="0">
                <a:latin typeface="Arial" pitchFamily="34" charset="0"/>
                <a:cs typeface="Arial" pitchFamily="34" charset="0"/>
              </a:rPr>
              <a:t> Traversal</a:t>
            </a:r>
          </a:p>
          <a:p>
            <a:pPr>
              <a:lnSpc>
                <a:spcPct val="150000"/>
              </a:lnSpc>
              <a:buFont typeface="Arial" pitchFamily="34" charset="0"/>
              <a:buChar char="•"/>
            </a:pPr>
            <a:r>
              <a:rPr lang="en-US" dirty="0">
                <a:latin typeface="Arial" pitchFamily="34" charset="0"/>
                <a:cs typeface="Arial" pitchFamily="34" charset="0"/>
              </a:rPr>
              <a:t> </a:t>
            </a:r>
            <a:r>
              <a:rPr lang="en-US" dirty="0" err="1">
                <a:latin typeface="Arial" pitchFamily="34" charset="0"/>
                <a:cs typeface="Arial" pitchFamily="34" charset="0"/>
              </a:rPr>
              <a:t>Postorder</a:t>
            </a:r>
            <a:r>
              <a:rPr lang="en-US" dirty="0">
                <a:latin typeface="Arial" pitchFamily="34" charset="0"/>
                <a:cs typeface="Arial" pitchFamily="34" charset="0"/>
              </a:rPr>
              <a:t> Traversal</a:t>
            </a:r>
          </a:p>
        </p:txBody>
      </p:sp>
    </p:spTree>
    <p:extLst>
      <p:ext uri="{BB962C8B-B14F-4D97-AF65-F5344CB8AC3E}">
        <p14:creationId xmlns:p14="http://schemas.microsoft.com/office/powerpoint/2010/main" val="4057124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ko-KR" dirty="0">
                <a:ea typeface="굴림" pitchFamily="50" charset="-127"/>
              </a:rPr>
              <a:t>Traversal of a Binary Tree</a:t>
            </a:r>
            <a:endParaRPr lang="ur-PK" altLang="ko-KR" dirty="0"/>
          </a:p>
        </p:txBody>
      </p:sp>
      <p:sp>
        <p:nvSpPr>
          <p:cNvPr id="38915" name="Content Placeholder 2"/>
          <p:cNvSpPr>
            <a:spLocks noGrp="1"/>
          </p:cNvSpPr>
          <p:nvPr>
            <p:ph idx="1"/>
          </p:nvPr>
        </p:nvSpPr>
        <p:spPr>
          <a:xfrm>
            <a:off x="822960" y="1862982"/>
            <a:ext cx="7559040" cy="4610969"/>
          </a:xfrm>
        </p:spPr>
        <p:txBody>
          <a:bodyPr>
            <a:normAutofit/>
          </a:bodyPr>
          <a:lstStyle/>
          <a:p>
            <a:pPr algn="l" rtl="0" eaLnBrk="1" hangingPunct="1"/>
            <a:r>
              <a:rPr lang="en-US" altLang="ko-KR" sz="2400" dirty="0">
                <a:ea typeface="굴림" pitchFamily="50" charset="-127"/>
              </a:rPr>
              <a:t>Used to display/access the data in a tree in a certain order.</a:t>
            </a:r>
          </a:p>
          <a:p>
            <a:pPr algn="l" rtl="0" eaLnBrk="1" hangingPunct="1"/>
            <a:r>
              <a:rPr lang="en-US" altLang="ko-KR" sz="2400" dirty="0">
                <a:ea typeface="굴림" pitchFamily="50" charset="-127"/>
              </a:rPr>
              <a:t>In traversing always right sub-tree is traversed after left sub-tree.</a:t>
            </a:r>
          </a:p>
          <a:p>
            <a:pPr algn="l" rtl="0" eaLnBrk="1" hangingPunct="1"/>
            <a:r>
              <a:rPr lang="en-US" altLang="ko-KR" sz="2800" dirty="0">
                <a:ea typeface="굴림" pitchFamily="50" charset="-127"/>
              </a:rPr>
              <a:t>Three methods of traversing</a:t>
            </a:r>
          </a:p>
          <a:p>
            <a:pPr lvl="1" algn="l" rtl="0" eaLnBrk="1" hangingPunct="1"/>
            <a:r>
              <a:rPr lang="en-US" altLang="ko-KR" sz="2400" b="1" dirty="0">
                <a:solidFill>
                  <a:srgbClr val="FF0000"/>
                </a:solidFill>
                <a:ea typeface="굴림" pitchFamily="50" charset="-127"/>
              </a:rPr>
              <a:t>Preorder Traversing</a:t>
            </a:r>
            <a:endParaRPr lang="en-US" altLang="ko-KR" sz="2400" dirty="0">
              <a:solidFill>
                <a:srgbClr val="FF0000"/>
              </a:solidFill>
              <a:ea typeface="굴림" pitchFamily="50" charset="-127"/>
            </a:endParaRPr>
          </a:p>
          <a:p>
            <a:pPr lvl="2" algn="l" rtl="0" eaLnBrk="1" hangingPunct="1"/>
            <a:r>
              <a:rPr lang="en-US" altLang="ko-KR" sz="2400" dirty="0">
                <a:ea typeface="굴림" pitchFamily="50" charset="-127"/>
              </a:rPr>
              <a:t>Root – Left –Right</a:t>
            </a:r>
          </a:p>
          <a:p>
            <a:pPr lvl="1" algn="l" rtl="0" eaLnBrk="1" hangingPunct="1"/>
            <a:r>
              <a:rPr lang="en-US" altLang="ko-KR" sz="2400" b="1" dirty="0" err="1">
                <a:solidFill>
                  <a:srgbClr val="FF0000"/>
                </a:solidFill>
                <a:ea typeface="굴림" pitchFamily="50" charset="-127"/>
              </a:rPr>
              <a:t>Inorder</a:t>
            </a:r>
            <a:r>
              <a:rPr lang="en-US" altLang="ko-KR" sz="2400" b="1" dirty="0">
                <a:solidFill>
                  <a:srgbClr val="FF0000"/>
                </a:solidFill>
                <a:ea typeface="굴림" pitchFamily="50" charset="-127"/>
              </a:rPr>
              <a:t> Traversing</a:t>
            </a:r>
          </a:p>
          <a:p>
            <a:pPr lvl="2" algn="l" rtl="0" eaLnBrk="1" hangingPunct="1"/>
            <a:r>
              <a:rPr lang="en-US" altLang="ko-KR" sz="2400" dirty="0">
                <a:ea typeface="굴림" pitchFamily="50" charset="-127"/>
              </a:rPr>
              <a:t>Left – Root – Right</a:t>
            </a:r>
          </a:p>
          <a:p>
            <a:pPr lvl="1" algn="l" rtl="0" eaLnBrk="1" hangingPunct="1"/>
            <a:r>
              <a:rPr lang="en-US" altLang="ko-KR" sz="2400" b="1" dirty="0" err="1">
                <a:solidFill>
                  <a:srgbClr val="FF0000"/>
                </a:solidFill>
                <a:ea typeface="굴림" pitchFamily="50" charset="-127"/>
              </a:rPr>
              <a:t>Postorder</a:t>
            </a:r>
            <a:r>
              <a:rPr lang="en-US" altLang="ko-KR" sz="2400" b="1" dirty="0">
                <a:solidFill>
                  <a:srgbClr val="FF0000"/>
                </a:solidFill>
                <a:ea typeface="굴림" pitchFamily="50" charset="-127"/>
              </a:rPr>
              <a:t> Traversing</a:t>
            </a:r>
          </a:p>
          <a:p>
            <a:pPr lvl="2" algn="l" rtl="0" eaLnBrk="1" hangingPunct="1"/>
            <a:r>
              <a:rPr lang="en-US" altLang="ko-KR" sz="2400" dirty="0">
                <a:ea typeface="굴림" pitchFamily="50" charset="-127"/>
              </a:rPr>
              <a:t>Left – Right - Root </a:t>
            </a:r>
          </a:p>
          <a:p>
            <a:pPr lvl="2" algn="l" rtl="0" eaLnBrk="1" hangingPunct="1"/>
            <a:endParaRPr lang="en-US" altLang="ko-KR" sz="2000" dirty="0">
              <a:ea typeface="굴림" pitchFamily="50" charset="-127"/>
            </a:endParaRPr>
          </a:p>
        </p:txBody>
      </p:sp>
      <p:sp>
        <p:nvSpPr>
          <p:cNvPr id="4" name="Slide Number Placeholder 3"/>
          <p:cNvSpPr>
            <a:spLocks noGrp="1"/>
          </p:cNvSpPr>
          <p:nvPr>
            <p:ph type="sldNum" sz="quarter" idx="12"/>
          </p:nvPr>
        </p:nvSpPr>
        <p:spPr/>
        <p:txBody>
          <a:bodyPr/>
          <a:lstStyle/>
          <a:p>
            <a:fld id="{4A43371F-6454-4CB7-8FFF-DC13FB98195B}" type="slidenum">
              <a:rPr lang="en-US" smtClean="0"/>
              <a:pPr/>
              <a:t>44</a:t>
            </a:fld>
            <a:endParaRPr lang="en-US"/>
          </a:p>
        </p:txBody>
      </p:sp>
    </p:spTree>
    <p:extLst>
      <p:ext uri="{BB962C8B-B14F-4D97-AF65-F5344CB8AC3E}">
        <p14:creationId xmlns:p14="http://schemas.microsoft.com/office/powerpoint/2010/main" val="1570998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dirty="0">
                <a:ea typeface="굴림" pitchFamily="50" charset="-127"/>
              </a:rPr>
              <a:t>Traversal of a Binary Tree</a:t>
            </a:r>
            <a:endParaRPr lang="ko-KR" altLang="en-US" dirty="0">
              <a:ea typeface="굴림" pitchFamily="50" charset="-127"/>
            </a:endParaRPr>
          </a:p>
        </p:txBody>
      </p:sp>
      <p:sp>
        <p:nvSpPr>
          <p:cNvPr id="5" name="Slide Number Placeholder 4"/>
          <p:cNvSpPr>
            <a:spLocks noGrp="1"/>
          </p:cNvSpPr>
          <p:nvPr>
            <p:ph type="sldNum" sz="quarter" idx="12"/>
          </p:nvPr>
        </p:nvSpPr>
        <p:spPr/>
        <p:txBody>
          <a:bodyPr/>
          <a:lstStyle/>
          <a:p>
            <a:fld id="{4A43371F-6454-4CB7-8FFF-DC13FB98195B}" type="slidenum">
              <a:rPr lang="en-US" smtClean="0"/>
              <a:pPr/>
              <a:t>45</a:t>
            </a:fld>
            <a:endParaRPr lang="en-US"/>
          </a:p>
        </p:txBody>
      </p:sp>
      <p:pic>
        <p:nvPicPr>
          <p:cNvPr id="39940" name="Picture 2" descr="Fig06-08"/>
          <p:cNvPicPr>
            <a:picLocks noChangeAspect="1" noChangeArrowheads="1"/>
          </p:cNvPicPr>
          <p:nvPr/>
        </p:nvPicPr>
        <p:blipFill>
          <a:blip r:embed="rId2" cstate="print"/>
          <a:srcRect l="19298" b="17543"/>
          <a:stretch>
            <a:fillRect/>
          </a:stretch>
        </p:blipFill>
        <p:spPr bwMode="auto">
          <a:xfrm>
            <a:off x="381000" y="2057400"/>
            <a:ext cx="8072438" cy="2895600"/>
          </a:xfrm>
          <a:prstGeom prst="rect">
            <a:avLst/>
          </a:prstGeom>
          <a:noFill/>
          <a:ln w="9525">
            <a:noFill/>
            <a:miter lim="800000"/>
            <a:headEnd/>
            <a:tailEnd/>
          </a:ln>
        </p:spPr>
      </p:pic>
    </p:spTree>
    <p:extLst>
      <p:ext uri="{BB962C8B-B14F-4D97-AF65-F5344CB8AC3E}">
        <p14:creationId xmlns:p14="http://schemas.microsoft.com/office/powerpoint/2010/main" val="305061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Tree Traversal</a:t>
            </a:r>
          </a:p>
        </p:txBody>
      </p:sp>
      <p:sp>
        <p:nvSpPr>
          <p:cNvPr id="6" name="Slide Number Placeholder 5"/>
          <p:cNvSpPr>
            <a:spLocks noGrp="1"/>
          </p:cNvSpPr>
          <p:nvPr>
            <p:ph type="sldNum" sz="quarter" idx="12"/>
          </p:nvPr>
        </p:nvSpPr>
        <p:spPr/>
        <p:txBody>
          <a:bodyPr/>
          <a:lstStyle/>
          <a:p>
            <a:fld id="{389627BB-9D3D-455B-9BF0-C5F986BEB794}" type="slidenum">
              <a:rPr lang="en-US" smtClean="0"/>
              <a:pPr/>
              <a:t>46</a:t>
            </a:fld>
            <a:endParaRPr lang="en-US"/>
          </a:p>
        </p:txBody>
      </p:sp>
      <p:sp>
        <p:nvSpPr>
          <p:cNvPr id="22531" name="Text Box 3"/>
          <p:cNvSpPr txBox="1">
            <a:spLocks noChangeArrowheads="1"/>
          </p:cNvSpPr>
          <p:nvPr/>
        </p:nvSpPr>
        <p:spPr bwMode="auto">
          <a:xfrm>
            <a:off x="609600" y="1828800"/>
            <a:ext cx="1338828" cy="400110"/>
          </a:xfrm>
          <a:prstGeom prst="rect">
            <a:avLst/>
          </a:prstGeom>
          <a:noFill/>
          <a:ln w="9525">
            <a:noFill/>
            <a:miter lim="800000"/>
            <a:headEnd/>
            <a:tailEnd/>
          </a:ln>
          <a:effectLst/>
        </p:spPr>
        <p:txBody>
          <a:bodyPr wrap="none">
            <a:spAutoFit/>
          </a:bodyPr>
          <a:lstStyle/>
          <a:p>
            <a:r>
              <a:rPr lang="en-US" b="1" i="1" dirty="0">
                <a:solidFill>
                  <a:srgbClr val="FF0000"/>
                </a:solidFill>
                <a:latin typeface="Arial" pitchFamily="34" charset="0"/>
                <a:cs typeface="Arial" pitchFamily="34" charset="0"/>
              </a:rPr>
              <a:t>Preorder:</a:t>
            </a:r>
          </a:p>
        </p:txBody>
      </p:sp>
      <p:sp>
        <p:nvSpPr>
          <p:cNvPr id="22533" name="Text Box 5"/>
          <p:cNvSpPr txBox="1">
            <a:spLocks noChangeArrowheads="1"/>
          </p:cNvSpPr>
          <p:nvPr/>
        </p:nvSpPr>
        <p:spPr bwMode="auto">
          <a:xfrm>
            <a:off x="1143000" y="2774950"/>
            <a:ext cx="5516062" cy="1200329"/>
          </a:xfrm>
          <a:prstGeom prst="rect">
            <a:avLst/>
          </a:prstGeom>
          <a:noFill/>
          <a:ln w="9525">
            <a:noFill/>
            <a:miter lim="800000"/>
            <a:headEnd/>
            <a:tailEnd/>
          </a:ln>
          <a:effectLst/>
        </p:spPr>
        <p:txBody>
          <a:bodyPr wrap="none">
            <a:spAutoFit/>
          </a:bodyPr>
          <a:lstStyle/>
          <a:p>
            <a:pPr>
              <a:buFont typeface="Wingdings" pitchFamily="2" charset="2"/>
              <a:buChar char="ü"/>
            </a:pPr>
            <a:r>
              <a:rPr lang="en-US" dirty="0">
                <a:latin typeface="Arial" pitchFamily="34" charset="0"/>
                <a:cs typeface="Arial" pitchFamily="34" charset="0"/>
              </a:rPr>
              <a:t>Visit the root</a:t>
            </a:r>
          </a:p>
          <a:p>
            <a:pPr>
              <a:buFont typeface="Wingdings" pitchFamily="2" charset="2"/>
              <a:buChar char="ü"/>
            </a:pPr>
            <a:r>
              <a:rPr lang="en-US" dirty="0">
                <a:latin typeface="Arial" pitchFamily="34" charset="0"/>
                <a:cs typeface="Arial" pitchFamily="34" charset="0"/>
              </a:rPr>
              <a:t>Traverse the left subtree in preorder</a:t>
            </a:r>
          </a:p>
          <a:p>
            <a:pPr>
              <a:buFont typeface="Wingdings" pitchFamily="2" charset="2"/>
              <a:buChar char="ü"/>
            </a:pPr>
            <a:r>
              <a:rPr lang="en-US" dirty="0">
                <a:latin typeface="Arial" pitchFamily="34" charset="0"/>
                <a:cs typeface="Arial" pitchFamily="34" charset="0"/>
              </a:rPr>
              <a:t>Traverse the right subtree in preorder</a:t>
            </a:r>
          </a:p>
        </p:txBody>
      </p:sp>
      <p:sp>
        <p:nvSpPr>
          <p:cNvPr id="22534" name="Text Box 6"/>
          <p:cNvSpPr txBox="1">
            <a:spLocks noChangeArrowheads="1"/>
          </p:cNvSpPr>
          <p:nvPr/>
        </p:nvSpPr>
        <p:spPr bwMode="auto">
          <a:xfrm>
            <a:off x="609600" y="4419600"/>
            <a:ext cx="5128327" cy="461665"/>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Also known as </a:t>
            </a:r>
            <a:r>
              <a:rPr lang="en-US" b="1" i="1">
                <a:solidFill>
                  <a:schemeClr val="accent2"/>
                </a:solidFill>
                <a:latin typeface="Arial" pitchFamily="34" charset="0"/>
                <a:cs typeface="Arial" pitchFamily="34" charset="0"/>
              </a:rPr>
              <a:t>depth-first</a:t>
            </a:r>
            <a:r>
              <a:rPr lang="en-US">
                <a:latin typeface="Arial" pitchFamily="34" charset="0"/>
                <a:cs typeface="Arial" pitchFamily="34" charset="0"/>
              </a:rPr>
              <a:t> traversal.</a:t>
            </a:r>
          </a:p>
        </p:txBody>
      </p:sp>
    </p:spTree>
    <p:extLst>
      <p:ext uri="{BB962C8B-B14F-4D97-AF65-F5344CB8AC3E}">
        <p14:creationId xmlns:p14="http://schemas.microsoft.com/office/powerpoint/2010/main" val="6079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horizontal)">
                                      <p:cBhvr>
                                        <p:cTn id="7" dur="5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blinds(horizontal)">
                                      <p:cBhvr>
                                        <p:cTn id="12"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Preorder Traversal</a:t>
            </a:r>
          </a:p>
        </p:txBody>
      </p:sp>
      <p:sp>
        <p:nvSpPr>
          <p:cNvPr id="29" name="Slide Number Placeholder 28"/>
          <p:cNvSpPr>
            <a:spLocks noGrp="1"/>
          </p:cNvSpPr>
          <p:nvPr>
            <p:ph type="sldNum" sz="quarter" idx="12"/>
          </p:nvPr>
        </p:nvSpPr>
        <p:spPr/>
        <p:txBody>
          <a:bodyPr/>
          <a:lstStyle/>
          <a:p>
            <a:fld id="{389627BB-9D3D-455B-9BF0-C5F986BEB794}" type="slidenum">
              <a:rPr lang="en-US" smtClean="0"/>
              <a:pPr/>
              <a:t>47</a:t>
            </a:fld>
            <a:endParaRPr lang="en-US"/>
          </a:p>
        </p:txBody>
      </p:sp>
      <p:grpSp>
        <p:nvGrpSpPr>
          <p:cNvPr id="23581" name="Group 29"/>
          <p:cNvGrpSpPr>
            <a:grpSpLocks/>
          </p:cNvGrpSpPr>
          <p:nvPr/>
        </p:nvGrpSpPr>
        <p:grpSpPr bwMode="auto">
          <a:xfrm>
            <a:off x="2219325" y="1752600"/>
            <a:ext cx="4791075" cy="3386138"/>
            <a:chOff x="1302" y="1152"/>
            <a:chExt cx="3018" cy="2133"/>
          </a:xfrm>
        </p:grpSpPr>
        <p:sp>
          <p:nvSpPr>
            <p:cNvPr id="23556" name="Oval 4"/>
            <p:cNvSpPr>
              <a:spLocks noChangeArrowheads="1"/>
            </p:cNvSpPr>
            <p:nvPr/>
          </p:nvSpPr>
          <p:spPr bwMode="auto">
            <a:xfrm>
              <a:off x="2352" y="115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3557" name="Oval 5"/>
            <p:cNvSpPr>
              <a:spLocks noChangeArrowheads="1"/>
            </p:cNvSpPr>
            <p:nvPr/>
          </p:nvSpPr>
          <p:spPr bwMode="auto">
            <a:xfrm>
              <a:off x="3120" y="283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3558" name="Oval 6"/>
            <p:cNvSpPr>
              <a:spLocks noChangeArrowheads="1"/>
            </p:cNvSpPr>
            <p:nvPr/>
          </p:nvSpPr>
          <p:spPr bwMode="auto">
            <a:xfrm>
              <a:off x="3936" y="284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3559" name="Oval 7"/>
            <p:cNvSpPr>
              <a:spLocks noChangeArrowheads="1"/>
            </p:cNvSpPr>
            <p:nvPr/>
          </p:nvSpPr>
          <p:spPr bwMode="auto">
            <a:xfrm>
              <a:off x="1302" y="211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3560" name="Oval 8"/>
            <p:cNvSpPr>
              <a:spLocks noChangeArrowheads="1"/>
            </p:cNvSpPr>
            <p:nvPr/>
          </p:nvSpPr>
          <p:spPr bwMode="auto">
            <a:xfrm>
              <a:off x="1680" y="290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3561" name="Oval 9"/>
            <p:cNvSpPr>
              <a:spLocks noChangeArrowheads="1"/>
            </p:cNvSpPr>
            <p:nvPr/>
          </p:nvSpPr>
          <p:spPr bwMode="auto">
            <a:xfrm>
              <a:off x="3504" y="2064"/>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3565" name="Line 13"/>
            <p:cNvSpPr>
              <a:spLocks noChangeShapeType="1"/>
            </p:cNvSpPr>
            <p:nvPr/>
          </p:nvSpPr>
          <p:spPr bwMode="auto">
            <a:xfrm>
              <a:off x="1590" y="2496"/>
              <a:ext cx="240"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3566" name="Line 14"/>
            <p:cNvSpPr>
              <a:spLocks noChangeShapeType="1"/>
            </p:cNvSpPr>
            <p:nvPr/>
          </p:nvSpPr>
          <p:spPr bwMode="auto">
            <a:xfrm flipH="1">
              <a:off x="3312" y="2448"/>
              <a:ext cx="288"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3567" name="Line 15"/>
            <p:cNvSpPr>
              <a:spLocks noChangeShapeType="1"/>
            </p:cNvSpPr>
            <p:nvPr/>
          </p:nvSpPr>
          <p:spPr bwMode="auto">
            <a:xfrm>
              <a:off x="3792" y="2448"/>
              <a:ext cx="336"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3570" name="Text Box 18"/>
            <p:cNvSpPr txBox="1">
              <a:spLocks noChangeArrowheads="1"/>
            </p:cNvSpPr>
            <p:nvPr/>
          </p:nvSpPr>
          <p:spPr bwMode="auto">
            <a:xfrm>
              <a:off x="2435" y="1248"/>
              <a:ext cx="244" cy="212"/>
            </a:xfrm>
            <a:prstGeom prst="rect">
              <a:avLst/>
            </a:prstGeom>
            <a:noFill/>
            <a:ln w="9525">
              <a:noFill/>
              <a:miter lim="800000"/>
              <a:headEnd/>
              <a:tailEnd/>
            </a:ln>
            <a:effectLst/>
          </p:spPr>
          <p:txBody>
            <a:bodyPr wrap="none">
              <a:spAutoFit/>
            </a:bodyPr>
            <a:lstStyle/>
            <a:p>
              <a:r>
                <a:rPr lang="en-US" sz="1600" b="1">
                  <a:solidFill>
                    <a:schemeClr val="accent2"/>
                  </a:solidFill>
                </a:rPr>
                <a:t>32</a:t>
              </a:r>
            </a:p>
          </p:txBody>
        </p:sp>
        <p:sp>
          <p:nvSpPr>
            <p:cNvPr id="23571" name="Text Box 19"/>
            <p:cNvSpPr txBox="1">
              <a:spLocks noChangeArrowheads="1"/>
            </p:cNvSpPr>
            <p:nvPr/>
          </p:nvSpPr>
          <p:spPr bwMode="auto">
            <a:xfrm>
              <a:off x="4019" y="2944"/>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23572" name="Text Box 20"/>
            <p:cNvSpPr txBox="1">
              <a:spLocks noChangeArrowheads="1"/>
            </p:cNvSpPr>
            <p:nvPr/>
          </p:nvSpPr>
          <p:spPr bwMode="auto">
            <a:xfrm>
              <a:off x="1760" y="3004"/>
              <a:ext cx="244" cy="212"/>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23573" name="Text Box 21"/>
            <p:cNvSpPr txBox="1">
              <a:spLocks noChangeArrowheads="1"/>
            </p:cNvSpPr>
            <p:nvPr/>
          </p:nvSpPr>
          <p:spPr bwMode="auto">
            <a:xfrm>
              <a:off x="3578" y="2169"/>
              <a:ext cx="244" cy="212"/>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23574" name="Text Box 22"/>
            <p:cNvSpPr txBox="1">
              <a:spLocks noChangeArrowheads="1"/>
            </p:cNvSpPr>
            <p:nvPr/>
          </p:nvSpPr>
          <p:spPr bwMode="auto">
            <a:xfrm>
              <a:off x="1367" y="2209"/>
              <a:ext cx="244" cy="212"/>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23575" name="Text Box 23"/>
            <p:cNvSpPr txBox="1">
              <a:spLocks noChangeArrowheads="1"/>
            </p:cNvSpPr>
            <p:nvPr/>
          </p:nvSpPr>
          <p:spPr bwMode="auto">
            <a:xfrm>
              <a:off x="3194" y="2947"/>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23579" name="Line 27"/>
            <p:cNvSpPr>
              <a:spLocks noChangeShapeType="1"/>
            </p:cNvSpPr>
            <p:nvPr/>
          </p:nvSpPr>
          <p:spPr bwMode="auto">
            <a:xfrm flipH="1">
              <a:off x="1488" y="1488"/>
              <a:ext cx="912" cy="62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3580" name="Line 28"/>
            <p:cNvSpPr>
              <a:spLocks noChangeShapeType="1"/>
            </p:cNvSpPr>
            <p:nvPr/>
          </p:nvSpPr>
          <p:spPr bwMode="auto">
            <a:xfrm>
              <a:off x="2688" y="1488"/>
              <a:ext cx="100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23582" name="AutoShape 30"/>
          <p:cNvSpPr>
            <a:spLocks noChangeArrowheads="1"/>
          </p:cNvSpPr>
          <p:nvPr/>
        </p:nvSpPr>
        <p:spPr bwMode="auto">
          <a:xfrm>
            <a:off x="685800" y="2590800"/>
            <a:ext cx="3581400" cy="2743200"/>
          </a:xfrm>
          <a:prstGeom prst="flowChartExtract">
            <a:avLst/>
          </a:prstGeom>
          <a:noFill/>
          <a:ln w="28575">
            <a:solidFill>
              <a:srgbClr val="993300"/>
            </a:solidFill>
            <a:prstDash val="sysDot"/>
            <a:miter lim="800000"/>
            <a:headEnd/>
            <a:tailEnd/>
          </a:ln>
          <a:effectLst/>
        </p:spPr>
        <p:txBody>
          <a:bodyPr anchor="ctr">
            <a:spAutoFit/>
          </a:bodyPr>
          <a:lstStyle/>
          <a:p>
            <a:endParaRPr lang="en-US"/>
          </a:p>
        </p:txBody>
      </p:sp>
      <p:sp>
        <p:nvSpPr>
          <p:cNvPr id="23583" name="AutoShape 31"/>
          <p:cNvSpPr>
            <a:spLocks noChangeArrowheads="1"/>
          </p:cNvSpPr>
          <p:nvPr/>
        </p:nvSpPr>
        <p:spPr bwMode="auto">
          <a:xfrm>
            <a:off x="4343400" y="2590800"/>
            <a:ext cx="3581400" cy="2743200"/>
          </a:xfrm>
          <a:prstGeom prst="flowChartExtract">
            <a:avLst/>
          </a:prstGeom>
          <a:noFill/>
          <a:ln w="28575">
            <a:solidFill>
              <a:srgbClr val="993300"/>
            </a:solidFill>
            <a:prstDash val="sysDot"/>
            <a:miter lim="800000"/>
            <a:headEnd/>
            <a:tailEnd/>
          </a:ln>
          <a:effectLst/>
        </p:spPr>
        <p:txBody>
          <a:bodyPr anchor="ctr">
            <a:spAutoFit/>
          </a:bodyPr>
          <a:lstStyle/>
          <a:p>
            <a:endParaRPr lang="en-US"/>
          </a:p>
        </p:txBody>
      </p:sp>
      <p:sp>
        <p:nvSpPr>
          <p:cNvPr id="23584" name="Text Box 32"/>
          <p:cNvSpPr txBox="1">
            <a:spLocks noChangeArrowheads="1"/>
          </p:cNvSpPr>
          <p:nvPr/>
        </p:nvSpPr>
        <p:spPr bwMode="auto">
          <a:xfrm>
            <a:off x="669925" y="5486400"/>
            <a:ext cx="1166813" cy="457200"/>
          </a:xfrm>
          <a:prstGeom prst="rect">
            <a:avLst/>
          </a:prstGeom>
          <a:noFill/>
          <a:ln w="9525">
            <a:noFill/>
            <a:miter lim="800000"/>
            <a:headEnd/>
            <a:tailEnd/>
          </a:ln>
          <a:effectLst/>
        </p:spPr>
        <p:txBody>
          <a:bodyPr wrap="none">
            <a:spAutoFit/>
          </a:bodyPr>
          <a:lstStyle/>
          <a:p>
            <a:r>
              <a:rPr lang="en-US" b="1" i="1">
                <a:solidFill>
                  <a:schemeClr val="accent2"/>
                </a:solidFill>
              </a:rPr>
              <a:t>Output:</a:t>
            </a:r>
            <a:endParaRPr lang="en-US" b="1">
              <a:solidFill>
                <a:srgbClr val="FF0000"/>
              </a:solidFill>
            </a:endParaRPr>
          </a:p>
        </p:txBody>
      </p:sp>
      <p:sp>
        <p:nvSpPr>
          <p:cNvPr id="23585" name="Text Box 33"/>
          <p:cNvSpPr txBox="1">
            <a:spLocks noChangeArrowheads="1"/>
          </p:cNvSpPr>
          <p:nvPr/>
        </p:nvSpPr>
        <p:spPr bwMode="auto">
          <a:xfrm>
            <a:off x="1800225" y="5486400"/>
            <a:ext cx="488950" cy="457200"/>
          </a:xfrm>
          <a:prstGeom prst="rect">
            <a:avLst/>
          </a:prstGeom>
          <a:noFill/>
          <a:ln w="9525">
            <a:noFill/>
            <a:miter lim="800000"/>
            <a:headEnd/>
            <a:tailEnd/>
          </a:ln>
          <a:effectLst/>
        </p:spPr>
        <p:txBody>
          <a:bodyPr wrap="none">
            <a:spAutoFit/>
          </a:bodyPr>
          <a:lstStyle/>
          <a:p>
            <a:r>
              <a:rPr lang="en-US" b="1">
                <a:solidFill>
                  <a:srgbClr val="FF0000"/>
                </a:solidFill>
              </a:rPr>
              <a:t>32</a:t>
            </a:r>
          </a:p>
        </p:txBody>
      </p:sp>
      <p:sp>
        <p:nvSpPr>
          <p:cNvPr id="23586" name="Text Box 34"/>
          <p:cNvSpPr txBox="1">
            <a:spLocks noChangeArrowheads="1"/>
          </p:cNvSpPr>
          <p:nvPr/>
        </p:nvSpPr>
        <p:spPr bwMode="auto">
          <a:xfrm>
            <a:off x="338138" y="3397250"/>
            <a:ext cx="1119187" cy="336550"/>
          </a:xfrm>
          <a:prstGeom prst="rect">
            <a:avLst/>
          </a:prstGeom>
          <a:noFill/>
          <a:ln w="9525">
            <a:noFill/>
            <a:miter lim="800000"/>
            <a:headEnd/>
            <a:tailEnd/>
          </a:ln>
          <a:effectLst/>
        </p:spPr>
        <p:txBody>
          <a:bodyPr wrap="none">
            <a:spAutoFit/>
          </a:bodyPr>
          <a:lstStyle/>
          <a:p>
            <a:r>
              <a:rPr lang="en-US" sz="1600" b="1" i="1">
                <a:solidFill>
                  <a:srgbClr val="FF0000"/>
                </a:solidFill>
              </a:rPr>
              <a:t>left subtree</a:t>
            </a:r>
          </a:p>
        </p:txBody>
      </p:sp>
      <p:sp>
        <p:nvSpPr>
          <p:cNvPr id="23587" name="Text Box 35"/>
          <p:cNvSpPr txBox="1">
            <a:spLocks noChangeArrowheads="1"/>
          </p:cNvSpPr>
          <p:nvPr/>
        </p:nvSpPr>
        <p:spPr bwMode="auto">
          <a:xfrm>
            <a:off x="7086600" y="3397250"/>
            <a:ext cx="1254125" cy="336550"/>
          </a:xfrm>
          <a:prstGeom prst="rect">
            <a:avLst/>
          </a:prstGeom>
          <a:noFill/>
          <a:ln w="9525">
            <a:noFill/>
            <a:miter lim="800000"/>
            <a:headEnd/>
            <a:tailEnd/>
          </a:ln>
          <a:effectLst/>
        </p:spPr>
        <p:txBody>
          <a:bodyPr wrap="none">
            <a:spAutoFit/>
          </a:bodyPr>
          <a:lstStyle/>
          <a:p>
            <a:r>
              <a:rPr lang="en-US" sz="1600" b="1" i="1">
                <a:solidFill>
                  <a:srgbClr val="FF0000"/>
                </a:solidFill>
              </a:rPr>
              <a:t>right subtree</a:t>
            </a:r>
          </a:p>
        </p:txBody>
      </p:sp>
      <p:sp>
        <p:nvSpPr>
          <p:cNvPr id="23588" name="Text Box 36"/>
          <p:cNvSpPr txBox="1">
            <a:spLocks noChangeArrowheads="1"/>
          </p:cNvSpPr>
          <p:nvPr/>
        </p:nvSpPr>
        <p:spPr bwMode="auto">
          <a:xfrm>
            <a:off x="613556" y="5865167"/>
            <a:ext cx="8553945" cy="461665"/>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Problem now reduced to traversal of two smaller binary trees.</a:t>
            </a:r>
          </a:p>
        </p:txBody>
      </p:sp>
      <p:sp>
        <p:nvSpPr>
          <p:cNvPr id="23589" name="Text Box 37"/>
          <p:cNvSpPr txBox="1">
            <a:spLocks noChangeArrowheads="1"/>
          </p:cNvSpPr>
          <p:nvPr/>
        </p:nvSpPr>
        <p:spPr bwMode="auto">
          <a:xfrm>
            <a:off x="5610225" y="786453"/>
            <a:ext cx="3065134" cy="738664"/>
          </a:xfrm>
          <a:prstGeom prst="rect">
            <a:avLst/>
          </a:prstGeom>
          <a:noFill/>
          <a:ln w="9525">
            <a:noFill/>
            <a:miter lim="800000"/>
            <a:headEnd/>
            <a:tailEnd/>
          </a:ln>
          <a:effectLst/>
        </p:spPr>
        <p:txBody>
          <a:bodyPr wrap="none">
            <a:spAutoFit/>
          </a:bodyPr>
          <a:lstStyle/>
          <a:p>
            <a:pPr>
              <a:buFont typeface="Wingdings" pitchFamily="2" charset="2"/>
              <a:buChar char="ü"/>
            </a:pPr>
            <a:r>
              <a:rPr lang="en-US" sz="1400" dirty="0">
                <a:latin typeface="Calibri" pitchFamily="34" charset="0"/>
              </a:rPr>
              <a:t>Visit the root</a:t>
            </a:r>
          </a:p>
          <a:p>
            <a:pPr>
              <a:buFont typeface="Wingdings" pitchFamily="2" charset="2"/>
              <a:buChar char="ü"/>
            </a:pPr>
            <a:r>
              <a:rPr lang="en-US" sz="1400" dirty="0">
                <a:latin typeface="Calibri" pitchFamily="34" charset="0"/>
              </a:rPr>
              <a:t>Traverse the left </a:t>
            </a:r>
            <a:r>
              <a:rPr lang="en-US" sz="1400" dirty="0" err="1">
                <a:latin typeface="Calibri" pitchFamily="34" charset="0"/>
              </a:rPr>
              <a:t>subtree</a:t>
            </a:r>
            <a:r>
              <a:rPr lang="en-US" sz="1400" dirty="0">
                <a:latin typeface="Calibri" pitchFamily="34" charset="0"/>
              </a:rPr>
              <a:t> in preorder</a:t>
            </a:r>
          </a:p>
          <a:p>
            <a:pPr>
              <a:buFont typeface="Wingdings" pitchFamily="2" charset="2"/>
              <a:buChar char="ü"/>
            </a:pPr>
            <a:r>
              <a:rPr lang="en-US" sz="1400" dirty="0">
                <a:latin typeface="Calibri" pitchFamily="34" charset="0"/>
              </a:rPr>
              <a:t>Traverse the right </a:t>
            </a:r>
            <a:r>
              <a:rPr lang="en-US" sz="1400" dirty="0" err="1">
                <a:latin typeface="Calibri" pitchFamily="34" charset="0"/>
              </a:rPr>
              <a:t>subtree</a:t>
            </a:r>
            <a:r>
              <a:rPr lang="en-US" sz="1400" dirty="0">
                <a:latin typeface="Calibri" pitchFamily="34" charset="0"/>
              </a:rPr>
              <a:t> in preorder</a:t>
            </a:r>
          </a:p>
        </p:txBody>
      </p:sp>
    </p:spTree>
    <p:extLst>
      <p:ext uri="{BB962C8B-B14F-4D97-AF65-F5344CB8AC3E}">
        <p14:creationId xmlns:p14="http://schemas.microsoft.com/office/powerpoint/2010/main" val="169498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89"/>
                                        </p:tgtEl>
                                        <p:attrNameLst>
                                          <p:attrName>style.visibility</p:attrName>
                                        </p:attrNameLst>
                                      </p:cBhvr>
                                      <p:to>
                                        <p:strVal val="visible"/>
                                      </p:to>
                                    </p:set>
                                    <p:animEffect transition="in" filter="blinds(horizontal)">
                                      <p:cBhvr>
                                        <p:cTn id="7" dur="500"/>
                                        <p:tgtEl>
                                          <p:spTgt spid="235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85"/>
                                        </p:tgtEl>
                                        <p:attrNameLst>
                                          <p:attrName>style.visibility</p:attrName>
                                        </p:attrNameLst>
                                      </p:cBhvr>
                                      <p:to>
                                        <p:strVal val="visible"/>
                                      </p:to>
                                    </p:set>
                                    <p:animEffect transition="in" filter="dissolve">
                                      <p:cBhvr>
                                        <p:cTn id="12" dur="500"/>
                                        <p:tgtEl>
                                          <p:spTgt spid="235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82"/>
                                        </p:tgtEl>
                                        <p:attrNameLst>
                                          <p:attrName>style.visibility</p:attrName>
                                        </p:attrNameLst>
                                      </p:cBhvr>
                                      <p:to>
                                        <p:strVal val="visible"/>
                                      </p:to>
                                    </p:set>
                                    <p:animEffect transition="in" filter="dissolve">
                                      <p:cBhvr>
                                        <p:cTn id="17" dur="500"/>
                                        <p:tgtEl>
                                          <p:spTgt spid="23582"/>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3586"/>
                                        </p:tgtEl>
                                        <p:attrNameLst>
                                          <p:attrName>style.visibility</p:attrName>
                                        </p:attrNameLst>
                                      </p:cBhvr>
                                      <p:to>
                                        <p:strVal val="visible"/>
                                      </p:to>
                                    </p:set>
                                    <p:animEffect transition="in" filter="blinds(horizontal)">
                                      <p:cBhvr>
                                        <p:cTn id="21" dur="500"/>
                                        <p:tgtEl>
                                          <p:spTgt spid="2358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583"/>
                                        </p:tgtEl>
                                        <p:attrNameLst>
                                          <p:attrName>style.visibility</p:attrName>
                                        </p:attrNameLst>
                                      </p:cBhvr>
                                      <p:to>
                                        <p:strVal val="visible"/>
                                      </p:to>
                                    </p:set>
                                    <p:animEffect transition="in" filter="dissolve">
                                      <p:cBhvr>
                                        <p:cTn id="26" dur="500"/>
                                        <p:tgtEl>
                                          <p:spTgt spid="23583"/>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23587"/>
                                        </p:tgtEl>
                                        <p:attrNameLst>
                                          <p:attrName>style.visibility</p:attrName>
                                        </p:attrNameLst>
                                      </p:cBhvr>
                                      <p:to>
                                        <p:strVal val="visible"/>
                                      </p:to>
                                    </p:set>
                                    <p:animEffect transition="in" filter="blinds(horizontal)">
                                      <p:cBhvr>
                                        <p:cTn id="30" dur="500"/>
                                        <p:tgtEl>
                                          <p:spTgt spid="2358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588"/>
                                        </p:tgtEl>
                                        <p:attrNameLst>
                                          <p:attrName>style.visibility</p:attrName>
                                        </p:attrNameLst>
                                      </p:cBhvr>
                                      <p:to>
                                        <p:strVal val="visible"/>
                                      </p:to>
                                    </p:set>
                                    <p:animEffect transition="in" filter="dissolve">
                                      <p:cBhvr>
                                        <p:cTn id="35"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2" grpId="0" animBg="1"/>
      <p:bldP spid="23583" grpId="0" animBg="1"/>
      <p:bldP spid="23585" grpId="0" autoUpdateAnimBg="0"/>
      <p:bldP spid="23586" grpId="0" autoUpdateAnimBg="0"/>
      <p:bldP spid="23587" grpId="0" autoUpdateAnimBg="0"/>
      <p:bldP spid="23588" grpId="0" autoUpdateAnimBg="0"/>
      <p:bldP spid="2358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Preorder Traversal</a:t>
            </a:r>
          </a:p>
        </p:txBody>
      </p:sp>
      <p:sp>
        <p:nvSpPr>
          <p:cNvPr id="15" name="Slide Number Placeholder 14"/>
          <p:cNvSpPr>
            <a:spLocks noGrp="1"/>
          </p:cNvSpPr>
          <p:nvPr>
            <p:ph type="sldNum" sz="quarter" idx="12"/>
          </p:nvPr>
        </p:nvSpPr>
        <p:spPr/>
        <p:txBody>
          <a:bodyPr/>
          <a:lstStyle/>
          <a:p>
            <a:fld id="{389627BB-9D3D-455B-9BF0-C5F986BEB794}" type="slidenum">
              <a:rPr lang="en-US" smtClean="0"/>
              <a:pPr/>
              <a:t>48</a:t>
            </a:fld>
            <a:endParaRPr lang="en-US"/>
          </a:p>
        </p:txBody>
      </p:sp>
      <p:sp>
        <p:nvSpPr>
          <p:cNvPr id="24583" name="Oval 7"/>
          <p:cNvSpPr>
            <a:spLocks noChangeArrowheads="1"/>
          </p:cNvSpPr>
          <p:nvPr/>
        </p:nvSpPr>
        <p:spPr bwMode="auto">
          <a:xfrm>
            <a:off x="1219200" y="1947863"/>
            <a:ext cx="609600" cy="609600"/>
          </a:xfrm>
          <a:prstGeom prst="ellipse">
            <a:avLst/>
          </a:prstGeom>
          <a:noFill/>
          <a:ln w="9525">
            <a:solidFill>
              <a:schemeClr val="tx1"/>
            </a:solidFill>
            <a:round/>
            <a:headEnd/>
            <a:tailEnd/>
          </a:ln>
          <a:effectLst/>
        </p:spPr>
        <p:txBody>
          <a:bodyPr wrap="none" anchor="ctr">
            <a:spAutoFit/>
          </a:bodyPr>
          <a:lstStyle/>
          <a:p>
            <a:endParaRPr lang="en-US"/>
          </a:p>
        </p:txBody>
      </p:sp>
      <p:sp>
        <p:nvSpPr>
          <p:cNvPr id="24584" name="Oval 8"/>
          <p:cNvSpPr>
            <a:spLocks noChangeArrowheads="1"/>
          </p:cNvSpPr>
          <p:nvPr/>
        </p:nvSpPr>
        <p:spPr bwMode="auto">
          <a:xfrm>
            <a:off x="1819275" y="3228975"/>
            <a:ext cx="609600" cy="609600"/>
          </a:xfrm>
          <a:prstGeom prst="ellipse">
            <a:avLst/>
          </a:prstGeom>
          <a:noFill/>
          <a:ln w="9525">
            <a:solidFill>
              <a:schemeClr val="tx1"/>
            </a:solidFill>
            <a:round/>
            <a:headEnd/>
            <a:tailEnd/>
          </a:ln>
          <a:effectLst/>
        </p:spPr>
        <p:txBody>
          <a:bodyPr wrap="none" anchor="ctr">
            <a:spAutoFit/>
          </a:bodyPr>
          <a:lstStyle/>
          <a:p>
            <a:endParaRPr lang="en-US"/>
          </a:p>
        </p:txBody>
      </p:sp>
      <p:sp>
        <p:nvSpPr>
          <p:cNvPr id="24586" name="Line 10"/>
          <p:cNvSpPr>
            <a:spLocks noChangeShapeType="1"/>
          </p:cNvSpPr>
          <p:nvPr/>
        </p:nvSpPr>
        <p:spPr bwMode="auto">
          <a:xfrm>
            <a:off x="1676400" y="2543175"/>
            <a:ext cx="381000" cy="685800"/>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4591" name="Text Box 15"/>
          <p:cNvSpPr txBox="1">
            <a:spLocks noChangeArrowheads="1"/>
          </p:cNvSpPr>
          <p:nvPr/>
        </p:nvSpPr>
        <p:spPr bwMode="auto">
          <a:xfrm>
            <a:off x="1946275" y="3392488"/>
            <a:ext cx="387350" cy="336550"/>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24593" name="Text Box 17"/>
          <p:cNvSpPr txBox="1">
            <a:spLocks noChangeArrowheads="1"/>
          </p:cNvSpPr>
          <p:nvPr/>
        </p:nvSpPr>
        <p:spPr bwMode="auto">
          <a:xfrm>
            <a:off x="1322388" y="2101850"/>
            <a:ext cx="387350" cy="336550"/>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24598" name="Text Box 22"/>
          <p:cNvSpPr txBox="1">
            <a:spLocks noChangeArrowheads="1"/>
          </p:cNvSpPr>
          <p:nvPr/>
        </p:nvSpPr>
        <p:spPr bwMode="auto">
          <a:xfrm>
            <a:off x="4064000" y="2133600"/>
            <a:ext cx="3149645" cy="1569660"/>
          </a:xfrm>
          <a:prstGeom prst="rect">
            <a:avLst/>
          </a:prstGeom>
          <a:noFill/>
          <a:ln w="9525">
            <a:noFill/>
            <a:miter lim="800000"/>
            <a:headEnd/>
            <a:tailEnd/>
          </a:ln>
          <a:effectLst/>
        </p:spPr>
        <p:txBody>
          <a:bodyPr wrap="none">
            <a:spAutoFit/>
          </a:bodyPr>
          <a:lstStyle/>
          <a:p>
            <a:pPr>
              <a:buFont typeface="Wingdings" pitchFamily="2" charset="2"/>
              <a:buChar char="Ø"/>
            </a:pPr>
            <a:r>
              <a:rPr lang="en-US" dirty="0">
                <a:latin typeface="Calibri" pitchFamily="34" charset="0"/>
              </a:rPr>
              <a:t>Visit root</a:t>
            </a:r>
          </a:p>
          <a:p>
            <a:pPr>
              <a:buFont typeface="Wingdings" pitchFamily="2" charset="2"/>
              <a:buChar char="Ø"/>
            </a:pPr>
            <a:r>
              <a:rPr lang="en-US" dirty="0">
                <a:latin typeface="Calibri" pitchFamily="34" charset="0"/>
              </a:rPr>
              <a:t>Traverse left </a:t>
            </a:r>
            <a:r>
              <a:rPr lang="en-US" dirty="0" err="1">
                <a:latin typeface="Calibri" pitchFamily="34" charset="0"/>
              </a:rPr>
              <a:t>subtree</a:t>
            </a:r>
            <a:endParaRPr lang="en-US" dirty="0">
              <a:latin typeface="Calibri" pitchFamily="34" charset="0"/>
            </a:endParaRPr>
          </a:p>
          <a:p>
            <a:pPr>
              <a:buFont typeface="Wingdings" pitchFamily="2" charset="2"/>
              <a:buChar char="Ø"/>
            </a:pPr>
            <a:r>
              <a:rPr lang="en-US" dirty="0">
                <a:latin typeface="Calibri" pitchFamily="34" charset="0"/>
              </a:rPr>
              <a:t>Traverse right </a:t>
            </a:r>
            <a:r>
              <a:rPr lang="en-US" dirty="0" err="1">
                <a:latin typeface="Calibri" pitchFamily="34" charset="0"/>
              </a:rPr>
              <a:t>subtree</a:t>
            </a:r>
            <a:endParaRPr lang="en-US" dirty="0">
              <a:latin typeface="Calibri" pitchFamily="34" charset="0"/>
            </a:endParaRPr>
          </a:p>
          <a:p>
            <a:endParaRPr lang="en-US" dirty="0">
              <a:latin typeface="Calibri" pitchFamily="34" charset="0"/>
            </a:endParaRPr>
          </a:p>
        </p:txBody>
      </p:sp>
      <p:sp>
        <p:nvSpPr>
          <p:cNvPr id="24599" name="AutoShape 23"/>
          <p:cNvSpPr>
            <a:spLocks noChangeArrowheads="1"/>
          </p:cNvSpPr>
          <p:nvPr/>
        </p:nvSpPr>
        <p:spPr bwMode="auto">
          <a:xfrm>
            <a:off x="1371600" y="2590800"/>
            <a:ext cx="1524000" cy="14478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
        <p:nvSpPr>
          <p:cNvPr id="24600" name="AutoShape 24"/>
          <p:cNvSpPr>
            <a:spLocks noChangeArrowheads="1"/>
          </p:cNvSpPr>
          <p:nvPr/>
        </p:nvSpPr>
        <p:spPr bwMode="auto">
          <a:xfrm>
            <a:off x="152400" y="2590800"/>
            <a:ext cx="1524000" cy="14478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
        <p:nvSpPr>
          <p:cNvPr id="24601" name="Line 25"/>
          <p:cNvSpPr>
            <a:spLocks noChangeShapeType="1"/>
          </p:cNvSpPr>
          <p:nvPr/>
        </p:nvSpPr>
        <p:spPr bwMode="auto">
          <a:xfrm flipH="1">
            <a:off x="990600" y="2543175"/>
            <a:ext cx="381000" cy="795338"/>
          </a:xfrm>
          <a:prstGeom prst="line">
            <a:avLst/>
          </a:prstGeom>
          <a:noFill/>
          <a:ln w="9525">
            <a:solidFill>
              <a:schemeClr val="tx1"/>
            </a:solidFill>
            <a:round/>
            <a:headEnd/>
            <a:tailEnd type="triangle" w="med" len="med"/>
          </a:ln>
          <a:effectLst/>
        </p:spPr>
        <p:txBody>
          <a:bodyPr>
            <a:spAutoFit/>
          </a:bodyPr>
          <a:lstStyle/>
          <a:p>
            <a:endParaRPr lang="en-US"/>
          </a:p>
        </p:txBody>
      </p:sp>
      <p:sp>
        <p:nvSpPr>
          <p:cNvPr id="24602" name="Text Box 26"/>
          <p:cNvSpPr txBox="1">
            <a:spLocks noChangeArrowheads="1"/>
          </p:cNvSpPr>
          <p:nvPr/>
        </p:nvSpPr>
        <p:spPr bwMode="auto">
          <a:xfrm>
            <a:off x="746125" y="4648200"/>
            <a:ext cx="1624013"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a:t>
            </a:r>
          </a:p>
        </p:txBody>
      </p:sp>
      <p:sp>
        <p:nvSpPr>
          <p:cNvPr id="24603" name="Text Box 27"/>
          <p:cNvSpPr txBox="1">
            <a:spLocks noChangeArrowheads="1"/>
          </p:cNvSpPr>
          <p:nvPr/>
        </p:nvSpPr>
        <p:spPr bwMode="auto">
          <a:xfrm>
            <a:off x="2330450" y="4649788"/>
            <a:ext cx="488950" cy="457200"/>
          </a:xfrm>
          <a:prstGeom prst="rect">
            <a:avLst/>
          </a:prstGeom>
          <a:noFill/>
          <a:ln w="9525">
            <a:noFill/>
            <a:miter lim="800000"/>
            <a:headEnd/>
            <a:tailEnd/>
          </a:ln>
          <a:effectLst/>
        </p:spPr>
        <p:txBody>
          <a:bodyPr wrap="none">
            <a:spAutoFit/>
          </a:bodyPr>
          <a:lstStyle/>
          <a:p>
            <a:r>
              <a:rPr lang="en-US" b="1">
                <a:solidFill>
                  <a:srgbClr val="FF0000"/>
                </a:solidFill>
              </a:rPr>
              <a:t>79</a:t>
            </a:r>
          </a:p>
        </p:txBody>
      </p:sp>
      <p:sp>
        <p:nvSpPr>
          <p:cNvPr id="24604" name="Text Box 28"/>
          <p:cNvSpPr txBox="1">
            <a:spLocks noChangeArrowheads="1"/>
          </p:cNvSpPr>
          <p:nvPr/>
        </p:nvSpPr>
        <p:spPr bwMode="auto">
          <a:xfrm>
            <a:off x="685800" y="5334000"/>
            <a:ext cx="4484561" cy="830997"/>
          </a:xfrm>
          <a:prstGeom prst="rect">
            <a:avLst/>
          </a:prstGeom>
          <a:noFill/>
          <a:ln w="9525">
            <a:noFill/>
            <a:miter lim="800000"/>
            <a:headEnd/>
            <a:tailEnd/>
          </a:ln>
          <a:effectLst/>
        </p:spPr>
        <p:txBody>
          <a:bodyPr wrap="none">
            <a:spAutoFit/>
          </a:bodyPr>
          <a:lstStyle/>
          <a:p>
            <a:pPr>
              <a:buFontTx/>
              <a:buChar char="•"/>
            </a:pPr>
            <a:r>
              <a:rPr lang="en-US" i="1">
                <a:latin typeface="Arial" pitchFamily="34" charset="0"/>
                <a:cs typeface="Arial" pitchFamily="34" charset="0"/>
              </a:rPr>
              <a:t>Left subtree is empty</a:t>
            </a:r>
          </a:p>
          <a:p>
            <a:pPr>
              <a:buFontTx/>
              <a:buChar char="•"/>
            </a:pPr>
            <a:r>
              <a:rPr lang="en-US" i="1">
                <a:latin typeface="Arial" pitchFamily="34" charset="0"/>
                <a:cs typeface="Arial" pitchFamily="34" charset="0"/>
              </a:rPr>
              <a:t>Now, traverse the right subtree</a:t>
            </a:r>
          </a:p>
        </p:txBody>
      </p:sp>
    </p:spTree>
    <p:extLst>
      <p:ext uri="{BB962C8B-B14F-4D97-AF65-F5344CB8AC3E}">
        <p14:creationId xmlns:p14="http://schemas.microsoft.com/office/powerpoint/2010/main" val="8880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03"/>
                                        </p:tgtEl>
                                        <p:attrNameLst>
                                          <p:attrName>style.visibility</p:attrName>
                                        </p:attrNameLst>
                                      </p:cBhvr>
                                      <p:to>
                                        <p:strVal val="visible"/>
                                      </p:to>
                                    </p:set>
                                    <p:animEffect transition="in" filter="dissolve">
                                      <p:cBhvr>
                                        <p:cTn id="7" dur="500"/>
                                        <p:tgtEl>
                                          <p:spTgt spid="246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600"/>
                                        </p:tgtEl>
                                        <p:attrNameLst>
                                          <p:attrName>style.visibility</p:attrName>
                                        </p:attrNameLst>
                                      </p:cBhvr>
                                      <p:to>
                                        <p:strVal val="visible"/>
                                      </p:to>
                                    </p:set>
                                    <p:animEffect transition="in" filter="box(in)">
                                      <p:cBhvr>
                                        <p:cTn id="12" dur="500"/>
                                        <p:tgtEl>
                                          <p:spTgt spid="246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604"/>
                                        </p:tgtEl>
                                        <p:attrNameLst>
                                          <p:attrName>style.visibility</p:attrName>
                                        </p:attrNameLst>
                                      </p:cBhvr>
                                      <p:to>
                                        <p:strVal val="visible"/>
                                      </p:to>
                                    </p:set>
                                    <p:animEffect transition="in" filter="dissolve">
                                      <p:cBhvr>
                                        <p:cTn id="17" dur="500"/>
                                        <p:tgtEl>
                                          <p:spTgt spid="246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99"/>
                                        </p:tgtEl>
                                        <p:attrNameLst>
                                          <p:attrName>style.visibility</p:attrName>
                                        </p:attrNameLst>
                                      </p:cBhvr>
                                      <p:to>
                                        <p:strVal val="visible"/>
                                      </p:to>
                                    </p:set>
                                    <p:animEffect transition="in" filter="blinds(horizontal)">
                                      <p:cBhvr>
                                        <p:cTn id="22" dur="500"/>
                                        <p:tgtEl>
                                          <p:spTgt spid="24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9" grpId="0" animBg="1"/>
      <p:bldP spid="24600" grpId="0" animBg="1"/>
      <p:bldP spid="24603" grpId="0" autoUpdateAnimBg="0"/>
      <p:bldP spid="2460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Preorder Traversal</a:t>
            </a:r>
          </a:p>
        </p:txBody>
      </p:sp>
      <p:sp>
        <p:nvSpPr>
          <p:cNvPr id="13" name="Slide Number Placeholder 12"/>
          <p:cNvSpPr>
            <a:spLocks noGrp="1"/>
          </p:cNvSpPr>
          <p:nvPr>
            <p:ph type="sldNum" sz="quarter" idx="12"/>
          </p:nvPr>
        </p:nvSpPr>
        <p:spPr/>
        <p:txBody>
          <a:bodyPr/>
          <a:lstStyle/>
          <a:p>
            <a:fld id="{389627BB-9D3D-455B-9BF0-C5F986BEB794}" type="slidenum">
              <a:rPr lang="en-US" smtClean="0"/>
              <a:pPr/>
              <a:t>49</a:t>
            </a:fld>
            <a:endParaRPr lang="en-US"/>
          </a:p>
        </p:txBody>
      </p:sp>
      <p:grpSp>
        <p:nvGrpSpPr>
          <p:cNvPr id="25607" name="Group 7"/>
          <p:cNvGrpSpPr>
            <a:grpSpLocks/>
          </p:cNvGrpSpPr>
          <p:nvPr/>
        </p:nvGrpSpPr>
        <p:grpSpPr bwMode="auto">
          <a:xfrm>
            <a:off x="2024063" y="1981200"/>
            <a:ext cx="1252537" cy="1571625"/>
            <a:chOff x="2169" y="1248"/>
            <a:chExt cx="789" cy="990"/>
          </a:xfrm>
        </p:grpSpPr>
        <p:sp>
          <p:nvSpPr>
            <p:cNvPr id="25603" name="Oval 3"/>
            <p:cNvSpPr>
              <a:spLocks noChangeArrowheads="1"/>
            </p:cNvSpPr>
            <p:nvPr/>
          </p:nvSpPr>
          <p:spPr bwMode="auto">
            <a:xfrm>
              <a:off x="2352" y="1248"/>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25604" name="Text Box 4"/>
            <p:cNvSpPr txBox="1">
              <a:spLocks noChangeArrowheads="1"/>
            </p:cNvSpPr>
            <p:nvPr/>
          </p:nvSpPr>
          <p:spPr bwMode="auto">
            <a:xfrm>
              <a:off x="2400" y="1344"/>
              <a:ext cx="384" cy="288"/>
            </a:xfrm>
            <a:prstGeom prst="rect">
              <a:avLst/>
            </a:prstGeom>
            <a:noFill/>
            <a:ln w="9525">
              <a:noFill/>
              <a:miter lim="800000"/>
              <a:headEnd/>
              <a:tailEnd/>
            </a:ln>
            <a:effectLst/>
          </p:spPr>
          <p:txBody>
            <a:bodyPr>
              <a:spAutoFit/>
            </a:bodyPr>
            <a:lstStyle/>
            <a:p>
              <a:pPr>
                <a:spcBef>
                  <a:spcPct val="50000"/>
                </a:spcBef>
              </a:pPr>
              <a:r>
                <a:rPr lang="en-US"/>
                <a:t>13</a:t>
              </a:r>
            </a:p>
          </p:txBody>
        </p:sp>
        <p:sp>
          <p:nvSpPr>
            <p:cNvPr id="25605" name="Line 5"/>
            <p:cNvSpPr>
              <a:spLocks noChangeShapeType="1"/>
            </p:cNvSpPr>
            <p:nvPr/>
          </p:nvSpPr>
          <p:spPr bwMode="auto">
            <a:xfrm flipH="1">
              <a:off x="2169" y="1653"/>
              <a:ext cx="288" cy="576"/>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5606" name="Line 6"/>
            <p:cNvSpPr>
              <a:spLocks noChangeShapeType="1"/>
            </p:cNvSpPr>
            <p:nvPr/>
          </p:nvSpPr>
          <p:spPr bwMode="auto">
            <a:xfrm>
              <a:off x="2670" y="1662"/>
              <a:ext cx="28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25608" name="Text Box 8"/>
          <p:cNvSpPr txBox="1">
            <a:spLocks noChangeArrowheads="1"/>
          </p:cNvSpPr>
          <p:nvPr/>
        </p:nvSpPr>
        <p:spPr bwMode="auto">
          <a:xfrm>
            <a:off x="5029200" y="1981200"/>
            <a:ext cx="3149645" cy="1569660"/>
          </a:xfrm>
          <a:prstGeom prst="rect">
            <a:avLst/>
          </a:prstGeom>
          <a:noFill/>
          <a:ln w="9525">
            <a:noFill/>
            <a:miter lim="800000"/>
            <a:headEnd/>
            <a:tailEnd/>
          </a:ln>
          <a:effectLst/>
        </p:spPr>
        <p:txBody>
          <a:bodyPr wrap="none">
            <a:spAutoFit/>
          </a:bodyPr>
          <a:lstStyle/>
          <a:p>
            <a:pPr>
              <a:buFont typeface="Wingdings" pitchFamily="2" charset="2"/>
              <a:buChar char="Ø"/>
            </a:pPr>
            <a:r>
              <a:rPr lang="en-US" dirty="0">
                <a:latin typeface="Calibri" pitchFamily="34" charset="0"/>
              </a:rPr>
              <a:t>Visit root</a:t>
            </a:r>
          </a:p>
          <a:p>
            <a:pPr>
              <a:buFont typeface="Wingdings" pitchFamily="2" charset="2"/>
              <a:buChar char="Ø"/>
            </a:pPr>
            <a:r>
              <a:rPr lang="en-US" dirty="0">
                <a:latin typeface="Calibri" pitchFamily="34" charset="0"/>
              </a:rPr>
              <a:t>Traverse left </a:t>
            </a:r>
            <a:r>
              <a:rPr lang="en-US" dirty="0" err="1">
                <a:latin typeface="Calibri" pitchFamily="34" charset="0"/>
              </a:rPr>
              <a:t>subtree</a:t>
            </a:r>
            <a:endParaRPr lang="en-US" dirty="0">
              <a:latin typeface="Calibri" pitchFamily="34" charset="0"/>
            </a:endParaRPr>
          </a:p>
          <a:p>
            <a:pPr>
              <a:buFont typeface="Wingdings" pitchFamily="2" charset="2"/>
              <a:buChar char="Ø"/>
            </a:pPr>
            <a:r>
              <a:rPr lang="en-US" dirty="0">
                <a:latin typeface="Calibri" pitchFamily="34" charset="0"/>
              </a:rPr>
              <a:t>Traverse right </a:t>
            </a:r>
            <a:r>
              <a:rPr lang="en-US" dirty="0" err="1">
                <a:latin typeface="Calibri" pitchFamily="34" charset="0"/>
              </a:rPr>
              <a:t>subtree</a:t>
            </a:r>
            <a:endParaRPr lang="en-US" dirty="0">
              <a:latin typeface="Calibri" pitchFamily="34" charset="0"/>
            </a:endParaRPr>
          </a:p>
          <a:p>
            <a:endParaRPr lang="en-US" dirty="0">
              <a:latin typeface="Calibri" pitchFamily="34" charset="0"/>
            </a:endParaRPr>
          </a:p>
        </p:txBody>
      </p:sp>
      <p:sp>
        <p:nvSpPr>
          <p:cNvPr id="25609" name="Text Box 9"/>
          <p:cNvSpPr txBox="1">
            <a:spLocks noChangeArrowheads="1"/>
          </p:cNvSpPr>
          <p:nvPr/>
        </p:nvSpPr>
        <p:spPr bwMode="auto">
          <a:xfrm>
            <a:off x="990600" y="4724400"/>
            <a:ext cx="1928813"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32 79</a:t>
            </a:r>
          </a:p>
        </p:txBody>
      </p:sp>
      <p:sp>
        <p:nvSpPr>
          <p:cNvPr id="25610" name="Text Box 10"/>
          <p:cNvSpPr txBox="1">
            <a:spLocks noChangeArrowheads="1"/>
          </p:cNvSpPr>
          <p:nvPr/>
        </p:nvSpPr>
        <p:spPr bwMode="auto">
          <a:xfrm>
            <a:off x="2819400" y="4724400"/>
            <a:ext cx="488950" cy="457200"/>
          </a:xfrm>
          <a:prstGeom prst="rect">
            <a:avLst/>
          </a:prstGeom>
          <a:noFill/>
          <a:ln w="9525">
            <a:noFill/>
            <a:miter lim="800000"/>
            <a:headEnd/>
            <a:tailEnd/>
          </a:ln>
          <a:effectLst/>
        </p:spPr>
        <p:txBody>
          <a:bodyPr wrap="none">
            <a:spAutoFit/>
          </a:bodyPr>
          <a:lstStyle/>
          <a:p>
            <a:r>
              <a:rPr lang="en-US" b="1">
                <a:solidFill>
                  <a:srgbClr val="FF0000"/>
                </a:solidFill>
              </a:rPr>
              <a:t>13</a:t>
            </a:r>
          </a:p>
        </p:txBody>
      </p:sp>
      <p:sp>
        <p:nvSpPr>
          <p:cNvPr id="25611" name="AutoShape 11"/>
          <p:cNvSpPr>
            <a:spLocks noChangeArrowheads="1"/>
          </p:cNvSpPr>
          <p:nvPr/>
        </p:nvSpPr>
        <p:spPr bwMode="auto">
          <a:xfrm>
            <a:off x="1600200" y="3048000"/>
            <a:ext cx="990600" cy="12954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
        <p:nvSpPr>
          <p:cNvPr id="25612" name="AutoShape 12"/>
          <p:cNvSpPr>
            <a:spLocks noChangeArrowheads="1"/>
          </p:cNvSpPr>
          <p:nvPr/>
        </p:nvSpPr>
        <p:spPr bwMode="auto">
          <a:xfrm>
            <a:off x="2743200" y="3048000"/>
            <a:ext cx="990600" cy="12954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Tree>
    <p:extLst>
      <p:ext uri="{BB962C8B-B14F-4D97-AF65-F5344CB8AC3E}">
        <p14:creationId xmlns:p14="http://schemas.microsoft.com/office/powerpoint/2010/main" val="14827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dissolve">
                                      <p:cBhvr>
                                        <p:cTn id="7" dur="500"/>
                                        <p:tgtEl>
                                          <p:spTgt spid="256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blinds(horizontal)">
                                      <p:cBhvr>
                                        <p:cTn id="12" dur="500"/>
                                        <p:tgtEl>
                                          <p:spTgt spid="256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12"/>
                                        </p:tgtEl>
                                        <p:attrNameLst>
                                          <p:attrName>style.visibility</p:attrName>
                                        </p:attrNameLst>
                                      </p:cBhvr>
                                      <p:to>
                                        <p:strVal val="visible"/>
                                      </p:to>
                                    </p:set>
                                    <p:animEffect transition="in" filter="blinds(horizontal)">
                                      <p:cBhvr>
                                        <p:cTn id="17"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autoUpdateAnimBg="0"/>
      <p:bldP spid="25611" grpId="0" animBg="1"/>
      <p:bldP spid="256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directory structure</a:t>
            </a:r>
          </a:p>
        </p:txBody>
      </p:sp>
      <p:sp>
        <p:nvSpPr>
          <p:cNvPr id="4" name="Slide Number Placeholder 3"/>
          <p:cNvSpPr>
            <a:spLocks noGrp="1"/>
          </p:cNvSpPr>
          <p:nvPr>
            <p:ph type="sldNum" sz="quarter" idx="12"/>
          </p:nvPr>
        </p:nvSpPr>
        <p:spPr/>
        <p:txBody>
          <a:bodyPr/>
          <a:lstStyle/>
          <a:p>
            <a:fld id="{4A43371F-6454-4CB7-8FFF-DC13FB98195B}" type="slidenum">
              <a:rPr lang="en-US" smtClean="0"/>
              <a:pPr/>
              <a:t>5</a:t>
            </a:fld>
            <a:endParaRPr lang="en-US"/>
          </a:p>
        </p:txBody>
      </p:sp>
      <p:pic>
        <p:nvPicPr>
          <p:cNvPr id="1028" name="Picture 4"/>
          <p:cNvPicPr>
            <a:picLocks noChangeAspect="1" noChangeArrowheads="1"/>
          </p:cNvPicPr>
          <p:nvPr/>
        </p:nvPicPr>
        <p:blipFill>
          <a:blip r:embed="rId2" cstate="print"/>
          <a:srcRect/>
          <a:stretch>
            <a:fillRect/>
          </a:stretch>
        </p:blipFill>
        <p:spPr bwMode="auto">
          <a:xfrm>
            <a:off x="1043594" y="1907849"/>
            <a:ext cx="6381750" cy="4177820"/>
          </a:xfrm>
          <a:prstGeom prst="rect">
            <a:avLst/>
          </a:prstGeom>
          <a:noFill/>
          <a:ln w="9525">
            <a:noFill/>
            <a:miter lim="800000"/>
            <a:headEnd/>
            <a:tailEnd/>
          </a:ln>
          <a:effectLst/>
        </p:spPr>
      </p:pic>
    </p:spTree>
    <p:extLst>
      <p:ext uri="{BB962C8B-B14F-4D97-AF65-F5344CB8AC3E}">
        <p14:creationId xmlns:p14="http://schemas.microsoft.com/office/powerpoint/2010/main" val="1873579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Preorder Traversal</a:t>
            </a:r>
          </a:p>
        </p:txBody>
      </p:sp>
      <p:sp>
        <p:nvSpPr>
          <p:cNvPr id="24" name="Slide Number Placeholder 23"/>
          <p:cNvSpPr>
            <a:spLocks noGrp="1"/>
          </p:cNvSpPr>
          <p:nvPr>
            <p:ph type="sldNum" sz="quarter" idx="12"/>
          </p:nvPr>
        </p:nvSpPr>
        <p:spPr/>
        <p:txBody>
          <a:bodyPr/>
          <a:lstStyle/>
          <a:p>
            <a:fld id="{389627BB-9D3D-455B-9BF0-C5F986BEB794}" type="slidenum">
              <a:rPr lang="en-US" smtClean="0"/>
              <a:pPr/>
              <a:t>50</a:t>
            </a:fld>
            <a:endParaRPr lang="en-US"/>
          </a:p>
        </p:txBody>
      </p:sp>
      <p:grpSp>
        <p:nvGrpSpPr>
          <p:cNvPr id="26627" name="Group 3"/>
          <p:cNvGrpSpPr>
            <a:grpSpLocks/>
          </p:cNvGrpSpPr>
          <p:nvPr/>
        </p:nvGrpSpPr>
        <p:grpSpPr bwMode="auto">
          <a:xfrm>
            <a:off x="2066925" y="1600200"/>
            <a:ext cx="4791075" cy="3386138"/>
            <a:chOff x="1302" y="1152"/>
            <a:chExt cx="3018" cy="2133"/>
          </a:xfrm>
        </p:grpSpPr>
        <p:sp>
          <p:nvSpPr>
            <p:cNvPr id="26628" name="Oval 4"/>
            <p:cNvSpPr>
              <a:spLocks noChangeArrowheads="1"/>
            </p:cNvSpPr>
            <p:nvPr/>
          </p:nvSpPr>
          <p:spPr bwMode="auto">
            <a:xfrm>
              <a:off x="2352" y="115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6629" name="Oval 5"/>
            <p:cNvSpPr>
              <a:spLocks noChangeArrowheads="1"/>
            </p:cNvSpPr>
            <p:nvPr/>
          </p:nvSpPr>
          <p:spPr bwMode="auto">
            <a:xfrm>
              <a:off x="3120" y="283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6630" name="Oval 6"/>
            <p:cNvSpPr>
              <a:spLocks noChangeArrowheads="1"/>
            </p:cNvSpPr>
            <p:nvPr/>
          </p:nvSpPr>
          <p:spPr bwMode="auto">
            <a:xfrm>
              <a:off x="3936" y="284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6631" name="Oval 7"/>
            <p:cNvSpPr>
              <a:spLocks noChangeArrowheads="1"/>
            </p:cNvSpPr>
            <p:nvPr/>
          </p:nvSpPr>
          <p:spPr bwMode="auto">
            <a:xfrm>
              <a:off x="1302" y="211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6632" name="Oval 8"/>
            <p:cNvSpPr>
              <a:spLocks noChangeArrowheads="1"/>
            </p:cNvSpPr>
            <p:nvPr/>
          </p:nvSpPr>
          <p:spPr bwMode="auto">
            <a:xfrm>
              <a:off x="1680" y="290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6633" name="Oval 9"/>
            <p:cNvSpPr>
              <a:spLocks noChangeArrowheads="1"/>
            </p:cNvSpPr>
            <p:nvPr/>
          </p:nvSpPr>
          <p:spPr bwMode="auto">
            <a:xfrm>
              <a:off x="3504" y="2064"/>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6634" name="Line 10"/>
            <p:cNvSpPr>
              <a:spLocks noChangeShapeType="1"/>
            </p:cNvSpPr>
            <p:nvPr/>
          </p:nvSpPr>
          <p:spPr bwMode="auto">
            <a:xfrm>
              <a:off x="1590" y="2496"/>
              <a:ext cx="240"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6635" name="Line 11"/>
            <p:cNvSpPr>
              <a:spLocks noChangeShapeType="1"/>
            </p:cNvSpPr>
            <p:nvPr/>
          </p:nvSpPr>
          <p:spPr bwMode="auto">
            <a:xfrm flipH="1">
              <a:off x="3312" y="2448"/>
              <a:ext cx="288"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6636" name="Line 12"/>
            <p:cNvSpPr>
              <a:spLocks noChangeShapeType="1"/>
            </p:cNvSpPr>
            <p:nvPr/>
          </p:nvSpPr>
          <p:spPr bwMode="auto">
            <a:xfrm>
              <a:off x="3792" y="2448"/>
              <a:ext cx="336"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6637" name="Text Box 13"/>
            <p:cNvSpPr txBox="1">
              <a:spLocks noChangeArrowheads="1"/>
            </p:cNvSpPr>
            <p:nvPr/>
          </p:nvSpPr>
          <p:spPr bwMode="auto">
            <a:xfrm>
              <a:off x="2435" y="1248"/>
              <a:ext cx="244" cy="212"/>
            </a:xfrm>
            <a:prstGeom prst="rect">
              <a:avLst/>
            </a:prstGeom>
            <a:noFill/>
            <a:ln w="9525">
              <a:noFill/>
              <a:miter lim="800000"/>
              <a:headEnd/>
              <a:tailEnd/>
            </a:ln>
            <a:effectLst/>
          </p:spPr>
          <p:txBody>
            <a:bodyPr wrap="none">
              <a:spAutoFit/>
            </a:bodyPr>
            <a:lstStyle/>
            <a:p>
              <a:r>
                <a:rPr lang="en-US" sz="1600" b="1">
                  <a:solidFill>
                    <a:schemeClr val="accent2"/>
                  </a:solidFill>
                </a:rPr>
                <a:t>32</a:t>
              </a:r>
            </a:p>
          </p:txBody>
        </p:sp>
        <p:sp>
          <p:nvSpPr>
            <p:cNvPr id="26638" name="Text Box 14"/>
            <p:cNvSpPr txBox="1">
              <a:spLocks noChangeArrowheads="1"/>
            </p:cNvSpPr>
            <p:nvPr/>
          </p:nvSpPr>
          <p:spPr bwMode="auto">
            <a:xfrm>
              <a:off x="4019" y="2944"/>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26639" name="Text Box 15"/>
            <p:cNvSpPr txBox="1">
              <a:spLocks noChangeArrowheads="1"/>
            </p:cNvSpPr>
            <p:nvPr/>
          </p:nvSpPr>
          <p:spPr bwMode="auto">
            <a:xfrm>
              <a:off x="1760" y="3004"/>
              <a:ext cx="244" cy="212"/>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26640" name="Text Box 16"/>
            <p:cNvSpPr txBox="1">
              <a:spLocks noChangeArrowheads="1"/>
            </p:cNvSpPr>
            <p:nvPr/>
          </p:nvSpPr>
          <p:spPr bwMode="auto">
            <a:xfrm>
              <a:off x="3578" y="2169"/>
              <a:ext cx="244" cy="212"/>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26641" name="Text Box 17"/>
            <p:cNvSpPr txBox="1">
              <a:spLocks noChangeArrowheads="1"/>
            </p:cNvSpPr>
            <p:nvPr/>
          </p:nvSpPr>
          <p:spPr bwMode="auto">
            <a:xfrm>
              <a:off x="1367" y="2209"/>
              <a:ext cx="244" cy="212"/>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26642" name="Text Box 18"/>
            <p:cNvSpPr txBox="1">
              <a:spLocks noChangeArrowheads="1"/>
            </p:cNvSpPr>
            <p:nvPr/>
          </p:nvSpPr>
          <p:spPr bwMode="auto">
            <a:xfrm>
              <a:off x="3194" y="2947"/>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26643" name="Line 19"/>
            <p:cNvSpPr>
              <a:spLocks noChangeShapeType="1"/>
            </p:cNvSpPr>
            <p:nvPr/>
          </p:nvSpPr>
          <p:spPr bwMode="auto">
            <a:xfrm flipH="1">
              <a:off x="1488" y="1488"/>
              <a:ext cx="912" cy="62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6644" name="Line 20"/>
            <p:cNvSpPr>
              <a:spLocks noChangeShapeType="1"/>
            </p:cNvSpPr>
            <p:nvPr/>
          </p:nvSpPr>
          <p:spPr bwMode="auto">
            <a:xfrm>
              <a:off x="2688" y="1488"/>
              <a:ext cx="100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26645" name="AutoShape 21"/>
          <p:cNvSpPr>
            <a:spLocks noChangeArrowheads="1"/>
          </p:cNvSpPr>
          <p:nvPr/>
        </p:nvSpPr>
        <p:spPr bwMode="auto">
          <a:xfrm>
            <a:off x="457200" y="2362200"/>
            <a:ext cx="3581400" cy="2743200"/>
          </a:xfrm>
          <a:prstGeom prst="flowChartExtract">
            <a:avLst/>
          </a:prstGeom>
          <a:noFill/>
          <a:ln w="28575">
            <a:solidFill>
              <a:srgbClr val="993300"/>
            </a:solidFill>
            <a:prstDash val="sysDot"/>
            <a:miter lim="800000"/>
            <a:headEnd/>
            <a:tailEnd/>
          </a:ln>
          <a:effectLst/>
        </p:spPr>
        <p:txBody>
          <a:bodyPr anchor="ctr">
            <a:spAutoFit/>
          </a:bodyPr>
          <a:lstStyle/>
          <a:p>
            <a:endParaRPr lang="en-US"/>
          </a:p>
        </p:txBody>
      </p:sp>
      <p:sp>
        <p:nvSpPr>
          <p:cNvPr id="26646" name="AutoShape 22"/>
          <p:cNvSpPr>
            <a:spLocks noChangeArrowheads="1"/>
          </p:cNvSpPr>
          <p:nvPr/>
        </p:nvSpPr>
        <p:spPr bwMode="auto">
          <a:xfrm>
            <a:off x="4191000" y="2362200"/>
            <a:ext cx="3581400" cy="2743200"/>
          </a:xfrm>
          <a:prstGeom prst="flowChartExtract">
            <a:avLst/>
          </a:prstGeom>
          <a:noFill/>
          <a:ln w="28575">
            <a:solidFill>
              <a:srgbClr val="993300"/>
            </a:solidFill>
            <a:prstDash val="sysDot"/>
            <a:miter lim="800000"/>
            <a:headEnd/>
            <a:tailEnd/>
          </a:ln>
          <a:effectLst/>
        </p:spPr>
        <p:txBody>
          <a:bodyPr anchor="ctr">
            <a:spAutoFit/>
          </a:bodyPr>
          <a:lstStyle/>
          <a:p>
            <a:endParaRPr lang="en-US"/>
          </a:p>
        </p:txBody>
      </p:sp>
      <p:sp>
        <p:nvSpPr>
          <p:cNvPr id="26647" name="Text Box 23"/>
          <p:cNvSpPr txBox="1">
            <a:spLocks noChangeArrowheads="1"/>
          </p:cNvSpPr>
          <p:nvPr/>
        </p:nvSpPr>
        <p:spPr bwMode="auto">
          <a:xfrm>
            <a:off x="990600" y="5715000"/>
            <a:ext cx="2309813"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32 79 13</a:t>
            </a:r>
          </a:p>
        </p:txBody>
      </p:sp>
    </p:spTree>
    <p:extLst>
      <p:ext uri="{BB962C8B-B14F-4D97-AF65-F5344CB8AC3E}">
        <p14:creationId xmlns:p14="http://schemas.microsoft.com/office/powerpoint/2010/main" val="108838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45"/>
                                        </p:tgtEl>
                                        <p:attrNameLst>
                                          <p:attrName>style.visibility</p:attrName>
                                        </p:attrNameLst>
                                      </p:cBhvr>
                                      <p:to>
                                        <p:strVal val="visible"/>
                                      </p:to>
                                    </p:set>
                                    <p:animEffect transition="in" filter="dissolve">
                                      <p:cBhvr>
                                        <p:cTn id="7" dur="500"/>
                                        <p:tgtEl>
                                          <p:spTgt spid="26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46"/>
                                        </p:tgtEl>
                                        <p:attrNameLst>
                                          <p:attrName>style.visibility</p:attrName>
                                        </p:attrNameLst>
                                      </p:cBhvr>
                                      <p:to>
                                        <p:strVal val="visible"/>
                                      </p:to>
                                    </p:set>
                                    <p:animEffect transition="in" filter="dissolve">
                                      <p:cBhvr>
                                        <p:cTn id="12" dur="500"/>
                                        <p:tgtEl>
                                          <p:spTgt spid="2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5" grpId="0" animBg="1"/>
      <p:bldP spid="2664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Preorder Traversal</a:t>
            </a:r>
          </a:p>
        </p:txBody>
      </p:sp>
      <p:sp>
        <p:nvSpPr>
          <p:cNvPr id="34" name="Slide Number Placeholder 33"/>
          <p:cNvSpPr>
            <a:spLocks noGrp="1"/>
          </p:cNvSpPr>
          <p:nvPr>
            <p:ph type="sldNum" sz="quarter" idx="12"/>
          </p:nvPr>
        </p:nvSpPr>
        <p:spPr/>
        <p:txBody>
          <a:bodyPr/>
          <a:lstStyle/>
          <a:p>
            <a:fld id="{389627BB-9D3D-455B-9BF0-C5F986BEB794}" type="slidenum">
              <a:rPr lang="en-US" smtClean="0"/>
              <a:pPr/>
              <a:t>51</a:t>
            </a:fld>
            <a:endParaRPr lang="en-US"/>
          </a:p>
        </p:txBody>
      </p:sp>
      <p:sp>
        <p:nvSpPr>
          <p:cNvPr id="27653" name="Oval 5"/>
          <p:cNvSpPr>
            <a:spLocks noChangeArrowheads="1"/>
          </p:cNvSpPr>
          <p:nvPr/>
        </p:nvSpPr>
        <p:spPr bwMode="auto">
          <a:xfrm>
            <a:off x="990600" y="3109913"/>
            <a:ext cx="609600" cy="609600"/>
          </a:xfrm>
          <a:prstGeom prst="ellipse">
            <a:avLst/>
          </a:prstGeom>
          <a:noFill/>
          <a:ln w="9525">
            <a:solidFill>
              <a:schemeClr val="tx1"/>
            </a:solidFill>
            <a:round/>
            <a:headEnd/>
            <a:tailEnd/>
          </a:ln>
          <a:effectLst/>
        </p:spPr>
        <p:txBody>
          <a:bodyPr wrap="none" anchor="ctr">
            <a:spAutoFit/>
          </a:bodyPr>
          <a:lstStyle/>
          <a:p>
            <a:endParaRPr lang="en-US"/>
          </a:p>
        </p:txBody>
      </p:sp>
      <p:sp>
        <p:nvSpPr>
          <p:cNvPr id="27654" name="Oval 6"/>
          <p:cNvSpPr>
            <a:spLocks noChangeArrowheads="1"/>
          </p:cNvSpPr>
          <p:nvPr/>
        </p:nvSpPr>
        <p:spPr bwMode="auto">
          <a:xfrm>
            <a:off x="2286000" y="3124200"/>
            <a:ext cx="609600" cy="609600"/>
          </a:xfrm>
          <a:prstGeom prst="ellipse">
            <a:avLst/>
          </a:prstGeom>
          <a:noFill/>
          <a:ln w="9525">
            <a:solidFill>
              <a:schemeClr val="tx1"/>
            </a:solidFill>
            <a:round/>
            <a:headEnd/>
            <a:tailEnd/>
          </a:ln>
          <a:effectLst/>
        </p:spPr>
        <p:txBody>
          <a:bodyPr wrap="none" anchor="ctr">
            <a:spAutoFit/>
          </a:bodyPr>
          <a:lstStyle/>
          <a:p>
            <a:endParaRPr lang="en-US"/>
          </a:p>
        </p:txBody>
      </p:sp>
      <p:sp>
        <p:nvSpPr>
          <p:cNvPr id="27657" name="Oval 9"/>
          <p:cNvSpPr>
            <a:spLocks noChangeArrowheads="1"/>
          </p:cNvSpPr>
          <p:nvPr/>
        </p:nvSpPr>
        <p:spPr bwMode="auto">
          <a:xfrm>
            <a:off x="1600200" y="1890713"/>
            <a:ext cx="609600" cy="609600"/>
          </a:xfrm>
          <a:prstGeom prst="ellipse">
            <a:avLst/>
          </a:prstGeom>
          <a:noFill/>
          <a:ln w="9525">
            <a:solidFill>
              <a:schemeClr val="tx1"/>
            </a:solidFill>
            <a:round/>
            <a:headEnd/>
            <a:tailEnd/>
          </a:ln>
          <a:effectLst/>
        </p:spPr>
        <p:txBody>
          <a:bodyPr wrap="none" anchor="ctr">
            <a:spAutoFit/>
          </a:bodyPr>
          <a:lstStyle/>
          <a:p>
            <a:endParaRPr lang="en-US"/>
          </a:p>
        </p:txBody>
      </p:sp>
      <p:sp>
        <p:nvSpPr>
          <p:cNvPr id="27659" name="Line 11"/>
          <p:cNvSpPr>
            <a:spLocks noChangeShapeType="1"/>
          </p:cNvSpPr>
          <p:nvPr/>
        </p:nvSpPr>
        <p:spPr bwMode="auto">
          <a:xfrm flipH="1">
            <a:off x="1295400" y="2500313"/>
            <a:ext cx="457200" cy="609600"/>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7660" name="Line 12"/>
          <p:cNvSpPr>
            <a:spLocks noChangeShapeType="1"/>
          </p:cNvSpPr>
          <p:nvPr/>
        </p:nvSpPr>
        <p:spPr bwMode="auto">
          <a:xfrm>
            <a:off x="2057400" y="2500313"/>
            <a:ext cx="533400" cy="609600"/>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7662" name="Text Box 14"/>
          <p:cNvSpPr txBox="1">
            <a:spLocks noChangeArrowheads="1"/>
          </p:cNvSpPr>
          <p:nvPr/>
        </p:nvSpPr>
        <p:spPr bwMode="auto">
          <a:xfrm>
            <a:off x="2417763" y="3287713"/>
            <a:ext cx="387350" cy="336550"/>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27664" name="Text Box 16"/>
          <p:cNvSpPr txBox="1">
            <a:spLocks noChangeArrowheads="1"/>
          </p:cNvSpPr>
          <p:nvPr/>
        </p:nvSpPr>
        <p:spPr bwMode="auto">
          <a:xfrm>
            <a:off x="1717675" y="2057400"/>
            <a:ext cx="387350" cy="336550"/>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27666" name="Text Box 18"/>
          <p:cNvSpPr txBox="1">
            <a:spLocks noChangeArrowheads="1"/>
          </p:cNvSpPr>
          <p:nvPr/>
        </p:nvSpPr>
        <p:spPr bwMode="auto">
          <a:xfrm>
            <a:off x="1108075" y="3292475"/>
            <a:ext cx="387350" cy="336550"/>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27669" name="Text Box 21"/>
          <p:cNvSpPr txBox="1">
            <a:spLocks noChangeArrowheads="1"/>
          </p:cNvSpPr>
          <p:nvPr/>
        </p:nvSpPr>
        <p:spPr bwMode="auto">
          <a:xfrm>
            <a:off x="3733800" y="2057400"/>
            <a:ext cx="2309813"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32 79 13</a:t>
            </a:r>
          </a:p>
        </p:txBody>
      </p:sp>
      <p:sp>
        <p:nvSpPr>
          <p:cNvPr id="27670" name="Text Box 22"/>
          <p:cNvSpPr txBox="1">
            <a:spLocks noChangeArrowheads="1"/>
          </p:cNvSpPr>
          <p:nvPr/>
        </p:nvSpPr>
        <p:spPr bwMode="auto">
          <a:xfrm>
            <a:off x="5943600" y="2057400"/>
            <a:ext cx="488950" cy="457200"/>
          </a:xfrm>
          <a:prstGeom prst="rect">
            <a:avLst/>
          </a:prstGeom>
          <a:noFill/>
          <a:ln w="9525">
            <a:noFill/>
            <a:miter lim="800000"/>
            <a:headEnd/>
            <a:tailEnd/>
          </a:ln>
          <a:effectLst/>
        </p:spPr>
        <p:txBody>
          <a:bodyPr wrap="none">
            <a:spAutoFit/>
          </a:bodyPr>
          <a:lstStyle/>
          <a:p>
            <a:r>
              <a:rPr lang="en-US" b="1">
                <a:solidFill>
                  <a:srgbClr val="FF0000"/>
                </a:solidFill>
              </a:rPr>
              <a:t>42</a:t>
            </a:r>
          </a:p>
        </p:txBody>
      </p:sp>
      <p:sp>
        <p:nvSpPr>
          <p:cNvPr id="27671" name="AutoShape 23"/>
          <p:cNvSpPr>
            <a:spLocks noChangeArrowheads="1"/>
          </p:cNvSpPr>
          <p:nvPr/>
        </p:nvSpPr>
        <p:spPr bwMode="auto">
          <a:xfrm>
            <a:off x="533400" y="2590800"/>
            <a:ext cx="1447800" cy="13716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grpSp>
        <p:nvGrpSpPr>
          <p:cNvPr id="27678" name="Group 30"/>
          <p:cNvGrpSpPr>
            <a:grpSpLocks/>
          </p:cNvGrpSpPr>
          <p:nvPr/>
        </p:nvGrpSpPr>
        <p:grpSpPr bwMode="auto">
          <a:xfrm>
            <a:off x="1419225" y="4495800"/>
            <a:ext cx="1214438" cy="1281113"/>
            <a:chOff x="894" y="2976"/>
            <a:chExt cx="765" cy="807"/>
          </a:xfrm>
        </p:grpSpPr>
        <p:grpSp>
          <p:nvGrpSpPr>
            <p:cNvPr id="27674" name="Group 26"/>
            <p:cNvGrpSpPr>
              <a:grpSpLocks/>
            </p:cNvGrpSpPr>
            <p:nvPr/>
          </p:nvGrpSpPr>
          <p:grpSpPr bwMode="auto">
            <a:xfrm>
              <a:off x="1056" y="2976"/>
              <a:ext cx="384" cy="384"/>
              <a:chOff x="1056" y="2976"/>
              <a:chExt cx="384" cy="384"/>
            </a:xfrm>
          </p:grpSpPr>
          <p:sp>
            <p:nvSpPr>
              <p:cNvPr id="27672" name="Oval 24"/>
              <p:cNvSpPr>
                <a:spLocks noChangeArrowheads="1"/>
              </p:cNvSpPr>
              <p:nvPr/>
            </p:nvSpPr>
            <p:spPr bwMode="auto">
              <a:xfrm>
                <a:off x="1056" y="2976"/>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7673" name="Text Box 25"/>
              <p:cNvSpPr txBox="1">
                <a:spLocks noChangeArrowheads="1"/>
              </p:cNvSpPr>
              <p:nvPr/>
            </p:nvSpPr>
            <p:spPr bwMode="auto">
              <a:xfrm>
                <a:off x="1139" y="3061"/>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grpSp>
        <p:sp>
          <p:nvSpPr>
            <p:cNvPr id="27676" name="Line 28"/>
            <p:cNvSpPr>
              <a:spLocks noChangeShapeType="1"/>
            </p:cNvSpPr>
            <p:nvPr/>
          </p:nvSpPr>
          <p:spPr bwMode="auto">
            <a:xfrm flipH="1">
              <a:off x="894" y="3351"/>
              <a:ext cx="288"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7677" name="Line 29"/>
            <p:cNvSpPr>
              <a:spLocks noChangeShapeType="1"/>
            </p:cNvSpPr>
            <p:nvPr/>
          </p:nvSpPr>
          <p:spPr bwMode="auto">
            <a:xfrm>
              <a:off x="1332" y="3351"/>
              <a:ext cx="327" cy="432"/>
            </a:xfrm>
            <a:prstGeom prst="line">
              <a:avLst/>
            </a:prstGeom>
            <a:noFill/>
            <a:ln w="9525">
              <a:solidFill>
                <a:schemeClr val="tx1"/>
              </a:solidFill>
              <a:round/>
              <a:headEnd/>
              <a:tailEnd type="triangle" w="med" len="med"/>
            </a:ln>
            <a:effectLst/>
          </p:spPr>
          <p:txBody>
            <a:bodyPr>
              <a:spAutoFit/>
            </a:bodyPr>
            <a:lstStyle/>
            <a:p>
              <a:endParaRPr lang="en-US"/>
            </a:p>
          </p:txBody>
        </p:sp>
      </p:grpSp>
      <p:sp>
        <p:nvSpPr>
          <p:cNvPr id="27679" name="Text Box 31"/>
          <p:cNvSpPr txBox="1">
            <a:spLocks noChangeArrowheads="1"/>
          </p:cNvSpPr>
          <p:nvPr/>
        </p:nvSpPr>
        <p:spPr bwMode="auto">
          <a:xfrm>
            <a:off x="3757613" y="2590800"/>
            <a:ext cx="2690812"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32 79 13 42</a:t>
            </a:r>
          </a:p>
        </p:txBody>
      </p:sp>
      <p:sp>
        <p:nvSpPr>
          <p:cNvPr id="27680" name="Text Box 32"/>
          <p:cNvSpPr txBox="1">
            <a:spLocks noChangeArrowheads="1"/>
          </p:cNvSpPr>
          <p:nvPr/>
        </p:nvSpPr>
        <p:spPr bwMode="auto">
          <a:xfrm>
            <a:off x="6324600" y="2590800"/>
            <a:ext cx="488950" cy="457200"/>
          </a:xfrm>
          <a:prstGeom prst="rect">
            <a:avLst/>
          </a:prstGeom>
          <a:noFill/>
          <a:ln w="9525">
            <a:noFill/>
            <a:miter lim="800000"/>
            <a:headEnd/>
            <a:tailEnd/>
          </a:ln>
          <a:effectLst/>
        </p:spPr>
        <p:txBody>
          <a:bodyPr wrap="none">
            <a:spAutoFit/>
          </a:bodyPr>
          <a:lstStyle/>
          <a:p>
            <a:r>
              <a:rPr lang="en-US" b="1">
                <a:solidFill>
                  <a:srgbClr val="FF0000"/>
                </a:solidFill>
              </a:rPr>
              <a:t>95</a:t>
            </a:r>
          </a:p>
        </p:txBody>
      </p:sp>
      <p:sp>
        <p:nvSpPr>
          <p:cNvPr id="27681" name="AutoShape 33"/>
          <p:cNvSpPr>
            <a:spLocks noChangeArrowheads="1"/>
          </p:cNvSpPr>
          <p:nvPr/>
        </p:nvSpPr>
        <p:spPr bwMode="auto">
          <a:xfrm>
            <a:off x="685800" y="5181600"/>
            <a:ext cx="1447800" cy="13716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
        <p:nvSpPr>
          <p:cNvPr id="27682" name="AutoShape 34"/>
          <p:cNvSpPr>
            <a:spLocks noChangeArrowheads="1"/>
          </p:cNvSpPr>
          <p:nvPr/>
        </p:nvSpPr>
        <p:spPr bwMode="auto">
          <a:xfrm>
            <a:off x="1828800" y="5181600"/>
            <a:ext cx="1447800" cy="13716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grpSp>
        <p:nvGrpSpPr>
          <p:cNvPr id="27683" name="Group 35"/>
          <p:cNvGrpSpPr>
            <a:grpSpLocks/>
          </p:cNvGrpSpPr>
          <p:nvPr/>
        </p:nvGrpSpPr>
        <p:grpSpPr bwMode="auto">
          <a:xfrm>
            <a:off x="5257800" y="4495800"/>
            <a:ext cx="1214438" cy="1281113"/>
            <a:chOff x="894" y="2976"/>
            <a:chExt cx="765" cy="807"/>
          </a:xfrm>
        </p:grpSpPr>
        <p:grpSp>
          <p:nvGrpSpPr>
            <p:cNvPr id="27684" name="Group 36"/>
            <p:cNvGrpSpPr>
              <a:grpSpLocks/>
            </p:cNvGrpSpPr>
            <p:nvPr/>
          </p:nvGrpSpPr>
          <p:grpSpPr bwMode="auto">
            <a:xfrm>
              <a:off x="1056" y="2976"/>
              <a:ext cx="384" cy="384"/>
              <a:chOff x="1056" y="2976"/>
              <a:chExt cx="384" cy="384"/>
            </a:xfrm>
          </p:grpSpPr>
          <p:sp>
            <p:nvSpPr>
              <p:cNvPr id="27685" name="Oval 37"/>
              <p:cNvSpPr>
                <a:spLocks noChangeArrowheads="1"/>
              </p:cNvSpPr>
              <p:nvPr/>
            </p:nvSpPr>
            <p:spPr bwMode="auto">
              <a:xfrm>
                <a:off x="1056" y="2976"/>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7686" name="Text Box 38"/>
              <p:cNvSpPr txBox="1">
                <a:spLocks noChangeArrowheads="1"/>
              </p:cNvSpPr>
              <p:nvPr/>
            </p:nvSpPr>
            <p:spPr bwMode="auto">
              <a:xfrm>
                <a:off x="1139" y="3061"/>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grpSp>
        <p:sp>
          <p:nvSpPr>
            <p:cNvPr id="27687" name="Line 39"/>
            <p:cNvSpPr>
              <a:spLocks noChangeShapeType="1"/>
            </p:cNvSpPr>
            <p:nvPr/>
          </p:nvSpPr>
          <p:spPr bwMode="auto">
            <a:xfrm flipH="1">
              <a:off x="894" y="3351"/>
              <a:ext cx="288"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7688" name="Line 40"/>
            <p:cNvSpPr>
              <a:spLocks noChangeShapeType="1"/>
            </p:cNvSpPr>
            <p:nvPr/>
          </p:nvSpPr>
          <p:spPr bwMode="auto">
            <a:xfrm>
              <a:off x="1332" y="3351"/>
              <a:ext cx="327" cy="432"/>
            </a:xfrm>
            <a:prstGeom prst="line">
              <a:avLst/>
            </a:prstGeom>
            <a:noFill/>
            <a:ln w="9525">
              <a:solidFill>
                <a:schemeClr val="tx1"/>
              </a:solidFill>
              <a:round/>
              <a:headEnd/>
              <a:tailEnd type="triangle" w="med" len="med"/>
            </a:ln>
            <a:effectLst/>
          </p:spPr>
          <p:txBody>
            <a:bodyPr>
              <a:spAutoFit/>
            </a:bodyPr>
            <a:lstStyle/>
            <a:p>
              <a:endParaRPr lang="en-US"/>
            </a:p>
          </p:txBody>
        </p:sp>
      </p:grpSp>
      <p:sp>
        <p:nvSpPr>
          <p:cNvPr id="27689" name="Text Box 41"/>
          <p:cNvSpPr txBox="1">
            <a:spLocks noChangeArrowheads="1"/>
          </p:cNvSpPr>
          <p:nvPr/>
        </p:nvSpPr>
        <p:spPr bwMode="auto">
          <a:xfrm>
            <a:off x="3786188" y="3124200"/>
            <a:ext cx="3071812"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32 79 13 42 95</a:t>
            </a:r>
          </a:p>
        </p:txBody>
      </p:sp>
      <p:sp>
        <p:nvSpPr>
          <p:cNvPr id="27690" name="Text Box 42"/>
          <p:cNvSpPr txBox="1">
            <a:spLocks noChangeArrowheads="1"/>
          </p:cNvSpPr>
          <p:nvPr/>
        </p:nvSpPr>
        <p:spPr bwMode="auto">
          <a:xfrm>
            <a:off x="6750050" y="3109913"/>
            <a:ext cx="488950" cy="457200"/>
          </a:xfrm>
          <a:prstGeom prst="rect">
            <a:avLst/>
          </a:prstGeom>
          <a:noFill/>
          <a:ln w="9525">
            <a:noFill/>
            <a:miter lim="800000"/>
            <a:headEnd/>
            <a:tailEnd/>
          </a:ln>
          <a:effectLst/>
        </p:spPr>
        <p:txBody>
          <a:bodyPr wrap="none">
            <a:spAutoFit/>
          </a:bodyPr>
          <a:lstStyle/>
          <a:p>
            <a:r>
              <a:rPr lang="en-US" b="1">
                <a:solidFill>
                  <a:srgbClr val="FF0000"/>
                </a:solidFill>
              </a:rPr>
              <a:t>16</a:t>
            </a:r>
          </a:p>
        </p:txBody>
      </p:sp>
      <p:sp>
        <p:nvSpPr>
          <p:cNvPr id="27691" name="AutoShape 43"/>
          <p:cNvSpPr>
            <a:spLocks noChangeArrowheads="1"/>
          </p:cNvSpPr>
          <p:nvPr/>
        </p:nvSpPr>
        <p:spPr bwMode="auto">
          <a:xfrm>
            <a:off x="4419600" y="5105400"/>
            <a:ext cx="1447800" cy="13716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
        <p:nvSpPr>
          <p:cNvPr id="27692" name="AutoShape 44"/>
          <p:cNvSpPr>
            <a:spLocks noChangeArrowheads="1"/>
          </p:cNvSpPr>
          <p:nvPr/>
        </p:nvSpPr>
        <p:spPr bwMode="auto">
          <a:xfrm>
            <a:off x="5715000" y="5105400"/>
            <a:ext cx="1447800" cy="1371600"/>
          </a:xfrm>
          <a:prstGeom prst="flowChartExtract">
            <a:avLst/>
          </a:prstGeom>
          <a:noFill/>
          <a:ln w="28575">
            <a:solidFill>
              <a:srgbClr val="CC3300"/>
            </a:solidFill>
            <a:prstDash val="sysDot"/>
            <a:miter lim="800000"/>
            <a:headEnd/>
            <a:tailEnd/>
          </a:ln>
          <a:effectLst/>
        </p:spPr>
        <p:txBody>
          <a:bodyPr wrap="none" anchor="ctr">
            <a:spAutoFit/>
          </a:bodyPr>
          <a:lstStyle/>
          <a:p>
            <a:endParaRPr lang="en-US"/>
          </a:p>
        </p:txBody>
      </p:sp>
    </p:spTree>
    <p:extLst>
      <p:ext uri="{BB962C8B-B14F-4D97-AF65-F5344CB8AC3E}">
        <p14:creationId xmlns:p14="http://schemas.microsoft.com/office/powerpoint/2010/main" val="209380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70"/>
                                        </p:tgtEl>
                                        <p:attrNameLst>
                                          <p:attrName>style.visibility</p:attrName>
                                        </p:attrNameLst>
                                      </p:cBhvr>
                                      <p:to>
                                        <p:strVal val="visible"/>
                                      </p:to>
                                    </p:set>
                                    <p:animEffect transition="in" filter="blinds(horizontal)">
                                      <p:cBhvr>
                                        <p:cTn id="7" dur="500"/>
                                        <p:tgtEl>
                                          <p:spTgt spid="276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71"/>
                                        </p:tgtEl>
                                        <p:attrNameLst>
                                          <p:attrName>style.visibility</p:attrName>
                                        </p:attrNameLst>
                                      </p:cBhvr>
                                      <p:to>
                                        <p:strVal val="visible"/>
                                      </p:to>
                                    </p:set>
                                    <p:animEffect transition="in" filter="blinds(horizontal)">
                                      <p:cBhvr>
                                        <p:cTn id="12" dur="500"/>
                                        <p:tgtEl>
                                          <p:spTgt spid="276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678"/>
                                        </p:tgtEl>
                                        <p:attrNameLst>
                                          <p:attrName>style.visibility</p:attrName>
                                        </p:attrNameLst>
                                      </p:cBhvr>
                                      <p:to>
                                        <p:strVal val="visible"/>
                                      </p:to>
                                    </p:set>
                                    <p:animEffect transition="in" filter="dissolve">
                                      <p:cBhvr>
                                        <p:cTn id="17" dur="500"/>
                                        <p:tgtEl>
                                          <p:spTgt spid="276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79"/>
                                        </p:tgtEl>
                                        <p:attrNameLst>
                                          <p:attrName>style.visibility</p:attrName>
                                        </p:attrNameLst>
                                      </p:cBhvr>
                                      <p:to>
                                        <p:strVal val="visible"/>
                                      </p:to>
                                    </p:set>
                                    <p:animEffect transition="in" filter="blinds(horizontal)">
                                      <p:cBhvr>
                                        <p:cTn id="22" dur="500"/>
                                        <p:tgtEl>
                                          <p:spTgt spid="276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80"/>
                                        </p:tgtEl>
                                        <p:attrNameLst>
                                          <p:attrName>style.visibility</p:attrName>
                                        </p:attrNameLst>
                                      </p:cBhvr>
                                      <p:to>
                                        <p:strVal val="visible"/>
                                      </p:to>
                                    </p:set>
                                    <p:animEffect transition="in" filter="blinds(horizontal)">
                                      <p:cBhvr>
                                        <p:cTn id="27" dur="500"/>
                                        <p:tgtEl>
                                          <p:spTgt spid="276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81"/>
                                        </p:tgtEl>
                                        <p:attrNameLst>
                                          <p:attrName>style.visibility</p:attrName>
                                        </p:attrNameLst>
                                      </p:cBhvr>
                                      <p:to>
                                        <p:strVal val="visible"/>
                                      </p:to>
                                    </p:set>
                                    <p:animEffect transition="in" filter="blinds(horizontal)">
                                      <p:cBhvr>
                                        <p:cTn id="32" dur="500"/>
                                        <p:tgtEl>
                                          <p:spTgt spid="276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682"/>
                                        </p:tgtEl>
                                        <p:attrNameLst>
                                          <p:attrName>style.visibility</p:attrName>
                                        </p:attrNameLst>
                                      </p:cBhvr>
                                      <p:to>
                                        <p:strVal val="visible"/>
                                      </p:to>
                                    </p:set>
                                    <p:animEffect transition="in" filter="blinds(horizontal)">
                                      <p:cBhvr>
                                        <p:cTn id="37" dur="500"/>
                                        <p:tgtEl>
                                          <p:spTgt spid="276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7683"/>
                                        </p:tgtEl>
                                        <p:attrNameLst>
                                          <p:attrName>style.visibility</p:attrName>
                                        </p:attrNameLst>
                                      </p:cBhvr>
                                      <p:to>
                                        <p:strVal val="visible"/>
                                      </p:to>
                                    </p:set>
                                    <p:animEffect transition="in" filter="dissolve">
                                      <p:cBhvr>
                                        <p:cTn id="42" dur="500"/>
                                        <p:tgtEl>
                                          <p:spTgt spid="2768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89"/>
                                        </p:tgtEl>
                                        <p:attrNameLst>
                                          <p:attrName>style.visibility</p:attrName>
                                        </p:attrNameLst>
                                      </p:cBhvr>
                                      <p:to>
                                        <p:strVal val="visible"/>
                                      </p:to>
                                    </p:set>
                                    <p:animEffect transition="in" filter="blinds(horizontal)">
                                      <p:cBhvr>
                                        <p:cTn id="47" dur="500"/>
                                        <p:tgtEl>
                                          <p:spTgt spid="2768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690"/>
                                        </p:tgtEl>
                                        <p:attrNameLst>
                                          <p:attrName>style.visibility</p:attrName>
                                        </p:attrNameLst>
                                      </p:cBhvr>
                                      <p:to>
                                        <p:strVal val="visible"/>
                                      </p:to>
                                    </p:set>
                                    <p:animEffect transition="in" filter="dissolve">
                                      <p:cBhvr>
                                        <p:cTn id="52" dur="500"/>
                                        <p:tgtEl>
                                          <p:spTgt spid="2769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7691"/>
                                        </p:tgtEl>
                                        <p:attrNameLst>
                                          <p:attrName>style.visibility</p:attrName>
                                        </p:attrNameLst>
                                      </p:cBhvr>
                                      <p:to>
                                        <p:strVal val="visible"/>
                                      </p:to>
                                    </p:set>
                                    <p:animEffect transition="in" filter="blinds(horizontal)">
                                      <p:cBhvr>
                                        <p:cTn id="57" dur="500"/>
                                        <p:tgtEl>
                                          <p:spTgt spid="2769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692"/>
                                        </p:tgtEl>
                                        <p:attrNameLst>
                                          <p:attrName>style.visibility</p:attrName>
                                        </p:attrNameLst>
                                      </p:cBhvr>
                                      <p:to>
                                        <p:strVal val="visible"/>
                                      </p:to>
                                    </p:set>
                                    <p:animEffect transition="in" filter="blinds(horizontal)">
                                      <p:cBhvr>
                                        <p:cTn id="62" dur="500"/>
                                        <p:tgtEl>
                                          <p:spTgt spid="27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0" grpId="0" autoUpdateAnimBg="0"/>
      <p:bldP spid="27671" grpId="0" animBg="1"/>
      <p:bldP spid="27679" grpId="0" autoUpdateAnimBg="0"/>
      <p:bldP spid="27680" grpId="0" autoUpdateAnimBg="0"/>
      <p:bldP spid="27681" grpId="0" animBg="1"/>
      <p:bldP spid="27682" grpId="0" animBg="1"/>
      <p:bldP spid="27689" grpId="0" autoUpdateAnimBg="0"/>
      <p:bldP spid="27690" grpId="0" autoUpdateAnimBg="0"/>
      <p:bldP spid="27691" grpId="0" animBg="1"/>
      <p:bldP spid="2769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Preorder Traversal</a:t>
            </a:r>
          </a:p>
        </p:txBody>
      </p:sp>
      <p:sp>
        <p:nvSpPr>
          <p:cNvPr id="22" name="Slide Number Placeholder 21"/>
          <p:cNvSpPr>
            <a:spLocks noGrp="1"/>
          </p:cNvSpPr>
          <p:nvPr>
            <p:ph type="sldNum" sz="quarter" idx="12"/>
          </p:nvPr>
        </p:nvSpPr>
        <p:spPr/>
        <p:txBody>
          <a:bodyPr/>
          <a:lstStyle/>
          <a:p>
            <a:fld id="{389627BB-9D3D-455B-9BF0-C5F986BEB794}" type="slidenum">
              <a:rPr lang="en-US" smtClean="0"/>
              <a:pPr/>
              <a:t>52</a:t>
            </a:fld>
            <a:endParaRPr lang="en-US"/>
          </a:p>
        </p:txBody>
      </p:sp>
      <p:grpSp>
        <p:nvGrpSpPr>
          <p:cNvPr id="28675" name="Group 3"/>
          <p:cNvGrpSpPr>
            <a:grpSpLocks/>
          </p:cNvGrpSpPr>
          <p:nvPr/>
        </p:nvGrpSpPr>
        <p:grpSpPr bwMode="auto">
          <a:xfrm>
            <a:off x="1981200" y="1752600"/>
            <a:ext cx="4791075" cy="3386138"/>
            <a:chOff x="1302" y="1152"/>
            <a:chExt cx="3018" cy="2133"/>
          </a:xfrm>
        </p:grpSpPr>
        <p:sp>
          <p:nvSpPr>
            <p:cNvPr id="28676" name="Oval 4"/>
            <p:cNvSpPr>
              <a:spLocks noChangeArrowheads="1"/>
            </p:cNvSpPr>
            <p:nvPr/>
          </p:nvSpPr>
          <p:spPr bwMode="auto">
            <a:xfrm>
              <a:off x="2352" y="115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8677" name="Oval 5"/>
            <p:cNvSpPr>
              <a:spLocks noChangeArrowheads="1"/>
            </p:cNvSpPr>
            <p:nvPr/>
          </p:nvSpPr>
          <p:spPr bwMode="auto">
            <a:xfrm>
              <a:off x="3120" y="283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8678" name="Oval 6"/>
            <p:cNvSpPr>
              <a:spLocks noChangeArrowheads="1"/>
            </p:cNvSpPr>
            <p:nvPr/>
          </p:nvSpPr>
          <p:spPr bwMode="auto">
            <a:xfrm>
              <a:off x="3936" y="284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8679" name="Oval 7"/>
            <p:cNvSpPr>
              <a:spLocks noChangeArrowheads="1"/>
            </p:cNvSpPr>
            <p:nvPr/>
          </p:nvSpPr>
          <p:spPr bwMode="auto">
            <a:xfrm>
              <a:off x="1302" y="211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8680" name="Oval 8"/>
            <p:cNvSpPr>
              <a:spLocks noChangeArrowheads="1"/>
            </p:cNvSpPr>
            <p:nvPr/>
          </p:nvSpPr>
          <p:spPr bwMode="auto">
            <a:xfrm>
              <a:off x="1680" y="290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8681" name="Oval 9"/>
            <p:cNvSpPr>
              <a:spLocks noChangeArrowheads="1"/>
            </p:cNvSpPr>
            <p:nvPr/>
          </p:nvSpPr>
          <p:spPr bwMode="auto">
            <a:xfrm>
              <a:off x="3504" y="2064"/>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8682" name="Line 10"/>
            <p:cNvSpPr>
              <a:spLocks noChangeShapeType="1"/>
            </p:cNvSpPr>
            <p:nvPr/>
          </p:nvSpPr>
          <p:spPr bwMode="auto">
            <a:xfrm>
              <a:off x="1590" y="2496"/>
              <a:ext cx="240"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8683" name="Line 11"/>
            <p:cNvSpPr>
              <a:spLocks noChangeShapeType="1"/>
            </p:cNvSpPr>
            <p:nvPr/>
          </p:nvSpPr>
          <p:spPr bwMode="auto">
            <a:xfrm flipH="1">
              <a:off x="3312" y="2448"/>
              <a:ext cx="288"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8684" name="Line 12"/>
            <p:cNvSpPr>
              <a:spLocks noChangeShapeType="1"/>
            </p:cNvSpPr>
            <p:nvPr/>
          </p:nvSpPr>
          <p:spPr bwMode="auto">
            <a:xfrm>
              <a:off x="3792" y="2448"/>
              <a:ext cx="336"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8685" name="Text Box 13"/>
            <p:cNvSpPr txBox="1">
              <a:spLocks noChangeArrowheads="1"/>
            </p:cNvSpPr>
            <p:nvPr/>
          </p:nvSpPr>
          <p:spPr bwMode="auto">
            <a:xfrm>
              <a:off x="2435" y="1248"/>
              <a:ext cx="244" cy="212"/>
            </a:xfrm>
            <a:prstGeom prst="rect">
              <a:avLst/>
            </a:prstGeom>
            <a:noFill/>
            <a:ln w="9525">
              <a:noFill/>
              <a:miter lim="800000"/>
              <a:headEnd/>
              <a:tailEnd/>
            </a:ln>
            <a:effectLst/>
          </p:spPr>
          <p:txBody>
            <a:bodyPr wrap="none">
              <a:spAutoFit/>
            </a:bodyPr>
            <a:lstStyle/>
            <a:p>
              <a:r>
                <a:rPr lang="en-US" sz="1600" b="1">
                  <a:solidFill>
                    <a:schemeClr val="accent2"/>
                  </a:solidFill>
                </a:rPr>
                <a:t>32</a:t>
              </a:r>
            </a:p>
          </p:txBody>
        </p:sp>
        <p:sp>
          <p:nvSpPr>
            <p:cNvPr id="28686" name="Text Box 14"/>
            <p:cNvSpPr txBox="1">
              <a:spLocks noChangeArrowheads="1"/>
            </p:cNvSpPr>
            <p:nvPr/>
          </p:nvSpPr>
          <p:spPr bwMode="auto">
            <a:xfrm>
              <a:off x="4019" y="2944"/>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28687" name="Text Box 15"/>
            <p:cNvSpPr txBox="1">
              <a:spLocks noChangeArrowheads="1"/>
            </p:cNvSpPr>
            <p:nvPr/>
          </p:nvSpPr>
          <p:spPr bwMode="auto">
            <a:xfrm>
              <a:off x="1760" y="3004"/>
              <a:ext cx="244" cy="212"/>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28688" name="Text Box 16"/>
            <p:cNvSpPr txBox="1">
              <a:spLocks noChangeArrowheads="1"/>
            </p:cNvSpPr>
            <p:nvPr/>
          </p:nvSpPr>
          <p:spPr bwMode="auto">
            <a:xfrm>
              <a:off x="3578" y="2169"/>
              <a:ext cx="244" cy="212"/>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28689" name="Text Box 17"/>
            <p:cNvSpPr txBox="1">
              <a:spLocks noChangeArrowheads="1"/>
            </p:cNvSpPr>
            <p:nvPr/>
          </p:nvSpPr>
          <p:spPr bwMode="auto">
            <a:xfrm>
              <a:off x="1367" y="2209"/>
              <a:ext cx="244" cy="212"/>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28690" name="Text Box 18"/>
            <p:cNvSpPr txBox="1">
              <a:spLocks noChangeArrowheads="1"/>
            </p:cNvSpPr>
            <p:nvPr/>
          </p:nvSpPr>
          <p:spPr bwMode="auto">
            <a:xfrm>
              <a:off x="3194" y="2947"/>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28691" name="Line 19"/>
            <p:cNvSpPr>
              <a:spLocks noChangeShapeType="1"/>
            </p:cNvSpPr>
            <p:nvPr/>
          </p:nvSpPr>
          <p:spPr bwMode="auto">
            <a:xfrm flipH="1">
              <a:off x="1488" y="1488"/>
              <a:ext cx="912" cy="62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8692" name="Line 20"/>
            <p:cNvSpPr>
              <a:spLocks noChangeShapeType="1"/>
            </p:cNvSpPr>
            <p:nvPr/>
          </p:nvSpPr>
          <p:spPr bwMode="auto">
            <a:xfrm>
              <a:off x="2688" y="1488"/>
              <a:ext cx="100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28693" name="Text Box 21"/>
          <p:cNvSpPr txBox="1">
            <a:spLocks noChangeArrowheads="1"/>
          </p:cNvSpPr>
          <p:nvPr/>
        </p:nvSpPr>
        <p:spPr bwMode="auto">
          <a:xfrm>
            <a:off x="2514600" y="5638800"/>
            <a:ext cx="3452813" cy="457200"/>
          </a:xfrm>
          <a:prstGeom prst="rect">
            <a:avLst/>
          </a:prstGeom>
          <a:noFill/>
          <a:ln w="9525">
            <a:noFill/>
            <a:miter lim="800000"/>
            <a:headEnd/>
            <a:tailEnd/>
          </a:ln>
          <a:effectLst/>
        </p:spPr>
        <p:txBody>
          <a:bodyPr wrap="none">
            <a:spAutoFit/>
          </a:bodyPr>
          <a:lstStyle/>
          <a:p>
            <a:r>
              <a:rPr lang="en-US" b="1" i="1">
                <a:solidFill>
                  <a:schemeClr val="accent2"/>
                </a:solidFill>
              </a:rPr>
              <a:t>Output: </a:t>
            </a:r>
            <a:r>
              <a:rPr lang="en-US" b="1">
                <a:solidFill>
                  <a:srgbClr val="FF0000"/>
                </a:solidFill>
              </a:rPr>
              <a:t>32 79 13 42 95 16</a:t>
            </a:r>
          </a:p>
        </p:txBody>
      </p:sp>
    </p:spTree>
    <p:extLst>
      <p:ext uri="{BB962C8B-B14F-4D97-AF65-F5344CB8AC3E}">
        <p14:creationId xmlns:p14="http://schemas.microsoft.com/office/powerpoint/2010/main" val="194403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93"/>
                                        </p:tgtEl>
                                        <p:attrNameLst>
                                          <p:attrName>style.visibility</p:attrName>
                                        </p:attrNameLst>
                                      </p:cBhvr>
                                      <p:to>
                                        <p:strVal val="visible"/>
                                      </p:to>
                                    </p:set>
                                    <p:animEffect transition="in" filter="blinds(horizontal)">
                                      <p:cBhvr>
                                        <p:cTn id="7" dur="500"/>
                                        <p:tgtEl>
                                          <p:spTgt spid="28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Preorder Traversal</a:t>
            </a:r>
          </a:p>
        </p:txBody>
      </p:sp>
      <p:sp>
        <p:nvSpPr>
          <p:cNvPr id="32" name="Slide Number Placeholder 31"/>
          <p:cNvSpPr>
            <a:spLocks noGrp="1"/>
          </p:cNvSpPr>
          <p:nvPr>
            <p:ph type="sldNum" sz="quarter" idx="12"/>
          </p:nvPr>
        </p:nvSpPr>
        <p:spPr/>
        <p:txBody>
          <a:bodyPr/>
          <a:lstStyle/>
          <a:p>
            <a:fld id="{389627BB-9D3D-455B-9BF0-C5F986BEB794}" type="slidenum">
              <a:rPr lang="en-US" smtClean="0"/>
              <a:pPr/>
              <a:t>53</a:t>
            </a:fld>
            <a:endParaRPr lang="en-US"/>
          </a:p>
        </p:txBody>
      </p:sp>
      <p:grpSp>
        <p:nvGrpSpPr>
          <p:cNvPr id="29699" name="Group 3"/>
          <p:cNvGrpSpPr>
            <a:grpSpLocks/>
          </p:cNvGrpSpPr>
          <p:nvPr/>
        </p:nvGrpSpPr>
        <p:grpSpPr bwMode="auto">
          <a:xfrm>
            <a:off x="1981200" y="1905000"/>
            <a:ext cx="4791075" cy="3386138"/>
            <a:chOff x="1302" y="1152"/>
            <a:chExt cx="3018" cy="2133"/>
          </a:xfrm>
        </p:grpSpPr>
        <p:sp>
          <p:nvSpPr>
            <p:cNvPr id="29700" name="Oval 4"/>
            <p:cNvSpPr>
              <a:spLocks noChangeArrowheads="1"/>
            </p:cNvSpPr>
            <p:nvPr/>
          </p:nvSpPr>
          <p:spPr bwMode="auto">
            <a:xfrm>
              <a:off x="2352" y="115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9701" name="Oval 5"/>
            <p:cNvSpPr>
              <a:spLocks noChangeArrowheads="1"/>
            </p:cNvSpPr>
            <p:nvPr/>
          </p:nvSpPr>
          <p:spPr bwMode="auto">
            <a:xfrm>
              <a:off x="3120" y="283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9702" name="Oval 6"/>
            <p:cNvSpPr>
              <a:spLocks noChangeArrowheads="1"/>
            </p:cNvSpPr>
            <p:nvPr/>
          </p:nvSpPr>
          <p:spPr bwMode="auto">
            <a:xfrm>
              <a:off x="3936" y="284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9703" name="Oval 7"/>
            <p:cNvSpPr>
              <a:spLocks noChangeArrowheads="1"/>
            </p:cNvSpPr>
            <p:nvPr/>
          </p:nvSpPr>
          <p:spPr bwMode="auto">
            <a:xfrm>
              <a:off x="1302" y="211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9704" name="Oval 8"/>
            <p:cNvSpPr>
              <a:spLocks noChangeArrowheads="1"/>
            </p:cNvSpPr>
            <p:nvPr/>
          </p:nvSpPr>
          <p:spPr bwMode="auto">
            <a:xfrm>
              <a:off x="1680" y="290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9705" name="Oval 9"/>
            <p:cNvSpPr>
              <a:spLocks noChangeArrowheads="1"/>
            </p:cNvSpPr>
            <p:nvPr/>
          </p:nvSpPr>
          <p:spPr bwMode="auto">
            <a:xfrm>
              <a:off x="3504" y="2064"/>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29706" name="Line 10"/>
            <p:cNvSpPr>
              <a:spLocks noChangeShapeType="1"/>
            </p:cNvSpPr>
            <p:nvPr/>
          </p:nvSpPr>
          <p:spPr bwMode="auto">
            <a:xfrm>
              <a:off x="1590" y="2496"/>
              <a:ext cx="240"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9707" name="Line 11"/>
            <p:cNvSpPr>
              <a:spLocks noChangeShapeType="1"/>
            </p:cNvSpPr>
            <p:nvPr/>
          </p:nvSpPr>
          <p:spPr bwMode="auto">
            <a:xfrm flipH="1">
              <a:off x="3312" y="2448"/>
              <a:ext cx="288"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9708" name="Line 12"/>
            <p:cNvSpPr>
              <a:spLocks noChangeShapeType="1"/>
            </p:cNvSpPr>
            <p:nvPr/>
          </p:nvSpPr>
          <p:spPr bwMode="auto">
            <a:xfrm>
              <a:off x="3792" y="2448"/>
              <a:ext cx="336"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9709" name="Text Box 13"/>
            <p:cNvSpPr txBox="1">
              <a:spLocks noChangeArrowheads="1"/>
            </p:cNvSpPr>
            <p:nvPr/>
          </p:nvSpPr>
          <p:spPr bwMode="auto">
            <a:xfrm>
              <a:off x="2435" y="1248"/>
              <a:ext cx="244" cy="212"/>
            </a:xfrm>
            <a:prstGeom prst="rect">
              <a:avLst/>
            </a:prstGeom>
            <a:noFill/>
            <a:ln w="9525">
              <a:noFill/>
              <a:miter lim="800000"/>
              <a:headEnd/>
              <a:tailEnd/>
            </a:ln>
            <a:effectLst/>
          </p:spPr>
          <p:txBody>
            <a:bodyPr wrap="none">
              <a:spAutoFit/>
            </a:bodyPr>
            <a:lstStyle/>
            <a:p>
              <a:r>
                <a:rPr lang="en-US" sz="1600" b="1">
                  <a:solidFill>
                    <a:schemeClr val="accent2"/>
                  </a:solidFill>
                </a:rPr>
                <a:t>32</a:t>
              </a:r>
            </a:p>
          </p:txBody>
        </p:sp>
        <p:sp>
          <p:nvSpPr>
            <p:cNvPr id="29710" name="Text Box 14"/>
            <p:cNvSpPr txBox="1">
              <a:spLocks noChangeArrowheads="1"/>
            </p:cNvSpPr>
            <p:nvPr/>
          </p:nvSpPr>
          <p:spPr bwMode="auto">
            <a:xfrm>
              <a:off x="4019" y="2944"/>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29711" name="Text Box 15"/>
            <p:cNvSpPr txBox="1">
              <a:spLocks noChangeArrowheads="1"/>
            </p:cNvSpPr>
            <p:nvPr/>
          </p:nvSpPr>
          <p:spPr bwMode="auto">
            <a:xfrm>
              <a:off x="1760" y="3004"/>
              <a:ext cx="244" cy="212"/>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29712" name="Text Box 16"/>
            <p:cNvSpPr txBox="1">
              <a:spLocks noChangeArrowheads="1"/>
            </p:cNvSpPr>
            <p:nvPr/>
          </p:nvSpPr>
          <p:spPr bwMode="auto">
            <a:xfrm>
              <a:off x="3578" y="2169"/>
              <a:ext cx="244" cy="212"/>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29713" name="Text Box 17"/>
            <p:cNvSpPr txBox="1">
              <a:spLocks noChangeArrowheads="1"/>
            </p:cNvSpPr>
            <p:nvPr/>
          </p:nvSpPr>
          <p:spPr bwMode="auto">
            <a:xfrm>
              <a:off x="1367" y="2209"/>
              <a:ext cx="244" cy="212"/>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29714" name="Text Box 18"/>
            <p:cNvSpPr txBox="1">
              <a:spLocks noChangeArrowheads="1"/>
            </p:cNvSpPr>
            <p:nvPr/>
          </p:nvSpPr>
          <p:spPr bwMode="auto">
            <a:xfrm>
              <a:off x="3194" y="2947"/>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29715" name="Line 19"/>
            <p:cNvSpPr>
              <a:spLocks noChangeShapeType="1"/>
            </p:cNvSpPr>
            <p:nvPr/>
          </p:nvSpPr>
          <p:spPr bwMode="auto">
            <a:xfrm flipH="1">
              <a:off x="1488" y="1488"/>
              <a:ext cx="912" cy="62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29716" name="Line 20"/>
            <p:cNvSpPr>
              <a:spLocks noChangeShapeType="1"/>
            </p:cNvSpPr>
            <p:nvPr/>
          </p:nvSpPr>
          <p:spPr bwMode="auto">
            <a:xfrm>
              <a:off x="2688" y="1488"/>
              <a:ext cx="100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29717" name="Line 21"/>
          <p:cNvSpPr>
            <a:spLocks noChangeShapeType="1"/>
          </p:cNvSpPr>
          <p:nvPr/>
        </p:nvSpPr>
        <p:spPr bwMode="auto">
          <a:xfrm flipH="1">
            <a:off x="2057400" y="2286000"/>
            <a:ext cx="1371600" cy="914400"/>
          </a:xfrm>
          <a:prstGeom prst="line">
            <a:avLst/>
          </a:prstGeom>
          <a:noFill/>
          <a:ln w="28575">
            <a:solidFill>
              <a:srgbClr val="CC3300"/>
            </a:solidFill>
            <a:prstDash val="dash"/>
            <a:round/>
            <a:headEnd/>
            <a:tailEnd type="triangle" w="med" len="med"/>
          </a:ln>
          <a:effectLst/>
        </p:spPr>
        <p:txBody>
          <a:bodyPr>
            <a:spAutoFit/>
          </a:bodyPr>
          <a:lstStyle/>
          <a:p>
            <a:endParaRPr lang="en-US"/>
          </a:p>
        </p:txBody>
      </p:sp>
      <p:sp>
        <p:nvSpPr>
          <p:cNvPr id="29718" name="Line 22"/>
          <p:cNvSpPr>
            <a:spLocks noChangeShapeType="1"/>
          </p:cNvSpPr>
          <p:nvPr/>
        </p:nvSpPr>
        <p:spPr bwMode="auto">
          <a:xfrm>
            <a:off x="1828800" y="3962400"/>
            <a:ext cx="685800" cy="1295400"/>
          </a:xfrm>
          <a:prstGeom prst="line">
            <a:avLst/>
          </a:prstGeom>
          <a:noFill/>
          <a:ln w="28575">
            <a:solidFill>
              <a:srgbClr val="CC3300"/>
            </a:solidFill>
            <a:prstDash val="dash"/>
            <a:round/>
            <a:headEnd/>
            <a:tailEnd type="triangle" w="med" len="med"/>
          </a:ln>
          <a:effectLst/>
        </p:spPr>
        <p:txBody>
          <a:bodyPr>
            <a:spAutoFit/>
          </a:bodyPr>
          <a:lstStyle/>
          <a:p>
            <a:endParaRPr lang="en-US"/>
          </a:p>
        </p:txBody>
      </p:sp>
      <p:sp>
        <p:nvSpPr>
          <p:cNvPr id="29721" name="Line 25"/>
          <p:cNvSpPr>
            <a:spLocks noChangeShapeType="1"/>
          </p:cNvSpPr>
          <p:nvPr/>
        </p:nvSpPr>
        <p:spPr bwMode="auto">
          <a:xfrm flipV="1">
            <a:off x="3200400" y="3429000"/>
            <a:ext cx="2209800" cy="1371600"/>
          </a:xfrm>
          <a:prstGeom prst="line">
            <a:avLst/>
          </a:prstGeom>
          <a:noFill/>
          <a:ln w="28575">
            <a:solidFill>
              <a:srgbClr val="CC3300"/>
            </a:solidFill>
            <a:prstDash val="dash"/>
            <a:round/>
            <a:headEnd/>
            <a:tailEnd type="triangle" w="med" len="med"/>
          </a:ln>
          <a:effectLst/>
        </p:spPr>
        <p:txBody>
          <a:bodyPr>
            <a:spAutoFit/>
          </a:bodyPr>
          <a:lstStyle/>
          <a:p>
            <a:endParaRPr lang="en-US"/>
          </a:p>
        </p:txBody>
      </p:sp>
      <p:sp>
        <p:nvSpPr>
          <p:cNvPr id="29722" name="Line 26"/>
          <p:cNvSpPr>
            <a:spLocks noChangeShapeType="1"/>
          </p:cNvSpPr>
          <p:nvPr/>
        </p:nvSpPr>
        <p:spPr bwMode="auto">
          <a:xfrm flipH="1">
            <a:off x="4495800" y="4038600"/>
            <a:ext cx="762000" cy="914400"/>
          </a:xfrm>
          <a:prstGeom prst="line">
            <a:avLst/>
          </a:prstGeom>
          <a:noFill/>
          <a:ln w="28575">
            <a:solidFill>
              <a:srgbClr val="CC3300"/>
            </a:solidFill>
            <a:prstDash val="dash"/>
            <a:round/>
            <a:headEnd/>
            <a:tailEnd type="triangle" w="med" len="med"/>
          </a:ln>
          <a:effectLst/>
        </p:spPr>
        <p:txBody>
          <a:bodyPr wrap="none">
            <a:spAutoFit/>
          </a:bodyPr>
          <a:lstStyle/>
          <a:p>
            <a:endParaRPr lang="en-US"/>
          </a:p>
        </p:txBody>
      </p:sp>
      <p:sp>
        <p:nvSpPr>
          <p:cNvPr id="29725" name="Line 29"/>
          <p:cNvSpPr>
            <a:spLocks noChangeShapeType="1"/>
          </p:cNvSpPr>
          <p:nvPr/>
        </p:nvSpPr>
        <p:spPr bwMode="auto">
          <a:xfrm>
            <a:off x="5562600" y="4953000"/>
            <a:ext cx="533400" cy="0"/>
          </a:xfrm>
          <a:prstGeom prst="line">
            <a:avLst/>
          </a:prstGeom>
          <a:noFill/>
          <a:ln w="28575">
            <a:solidFill>
              <a:srgbClr val="CC3300"/>
            </a:solidFill>
            <a:prstDash val="dash"/>
            <a:round/>
            <a:headEnd/>
            <a:tailEnd type="triangle" w="med" len="med"/>
          </a:ln>
          <a:effectLst/>
        </p:spPr>
        <p:txBody>
          <a:bodyPr wrap="none">
            <a:spAutoFit/>
          </a:bodyPr>
          <a:lstStyle/>
          <a:p>
            <a:endParaRPr lang="en-US"/>
          </a:p>
        </p:txBody>
      </p:sp>
      <p:sp>
        <p:nvSpPr>
          <p:cNvPr id="29726" name="Text Box 30"/>
          <p:cNvSpPr txBox="1">
            <a:spLocks noChangeArrowheads="1"/>
          </p:cNvSpPr>
          <p:nvPr/>
        </p:nvSpPr>
        <p:spPr bwMode="auto">
          <a:xfrm>
            <a:off x="2406650" y="5791200"/>
            <a:ext cx="488950" cy="457200"/>
          </a:xfrm>
          <a:prstGeom prst="rect">
            <a:avLst/>
          </a:prstGeom>
          <a:noFill/>
          <a:ln w="9525">
            <a:noFill/>
            <a:miter lim="800000"/>
            <a:headEnd/>
            <a:tailEnd/>
          </a:ln>
          <a:effectLst/>
        </p:spPr>
        <p:txBody>
          <a:bodyPr wrap="none">
            <a:spAutoFit/>
          </a:bodyPr>
          <a:lstStyle/>
          <a:p>
            <a:r>
              <a:rPr lang="en-US"/>
              <a:t>32</a:t>
            </a:r>
          </a:p>
        </p:txBody>
      </p:sp>
      <p:sp>
        <p:nvSpPr>
          <p:cNvPr id="29727" name="Text Box 31"/>
          <p:cNvSpPr txBox="1">
            <a:spLocks noChangeArrowheads="1"/>
          </p:cNvSpPr>
          <p:nvPr/>
        </p:nvSpPr>
        <p:spPr bwMode="auto">
          <a:xfrm>
            <a:off x="2971800" y="5791200"/>
            <a:ext cx="488950" cy="457200"/>
          </a:xfrm>
          <a:prstGeom prst="rect">
            <a:avLst/>
          </a:prstGeom>
          <a:noFill/>
          <a:ln w="9525">
            <a:noFill/>
            <a:miter lim="800000"/>
            <a:headEnd/>
            <a:tailEnd/>
          </a:ln>
          <a:effectLst/>
        </p:spPr>
        <p:txBody>
          <a:bodyPr wrap="none">
            <a:spAutoFit/>
          </a:bodyPr>
          <a:lstStyle/>
          <a:p>
            <a:r>
              <a:rPr lang="en-US"/>
              <a:t>79</a:t>
            </a:r>
          </a:p>
        </p:txBody>
      </p:sp>
      <p:sp>
        <p:nvSpPr>
          <p:cNvPr id="29728" name="Text Box 32"/>
          <p:cNvSpPr txBox="1">
            <a:spLocks noChangeArrowheads="1"/>
          </p:cNvSpPr>
          <p:nvPr/>
        </p:nvSpPr>
        <p:spPr bwMode="auto">
          <a:xfrm>
            <a:off x="3473450" y="5791200"/>
            <a:ext cx="488950" cy="457200"/>
          </a:xfrm>
          <a:prstGeom prst="rect">
            <a:avLst/>
          </a:prstGeom>
          <a:noFill/>
          <a:ln w="9525">
            <a:noFill/>
            <a:miter lim="800000"/>
            <a:headEnd/>
            <a:tailEnd/>
          </a:ln>
          <a:effectLst/>
        </p:spPr>
        <p:txBody>
          <a:bodyPr wrap="none">
            <a:spAutoFit/>
          </a:bodyPr>
          <a:lstStyle/>
          <a:p>
            <a:r>
              <a:rPr lang="en-US"/>
              <a:t>13</a:t>
            </a:r>
          </a:p>
        </p:txBody>
      </p:sp>
      <p:sp>
        <p:nvSpPr>
          <p:cNvPr id="29729" name="Text Box 33"/>
          <p:cNvSpPr txBox="1">
            <a:spLocks noChangeArrowheads="1"/>
          </p:cNvSpPr>
          <p:nvPr/>
        </p:nvSpPr>
        <p:spPr bwMode="auto">
          <a:xfrm>
            <a:off x="4006850" y="5791200"/>
            <a:ext cx="488950" cy="457200"/>
          </a:xfrm>
          <a:prstGeom prst="rect">
            <a:avLst/>
          </a:prstGeom>
          <a:noFill/>
          <a:ln w="9525">
            <a:noFill/>
            <a:miter lim="800000"/>
            <a:headEnd/>
            <a:tailEnd/>
          </a:ln>
          <a:effectLst/>
        </p:spPr>
        <p:txBody>
          <a:bodyPr wrap="none">
            <a:spAutoFit/>
          </a:bodyPr>
          <a:lstStyle/>
          <a:p>
            <a:r>
              <a:rPr lang="en-US"/>
              <a:t>42</a:t>
            </a:r>
          </a:p>
        </p:txBody>
      </p:sp>
      <p:sp>
        <p:nvSpPr>
          <p:cNvPr id="29730" name="Text Box 34"/>
          <p:cNvSpPr txBox="1">
            <a:spLocks noChangeArrowheads="1"/>
          </p:cNvSpPr>
          <p:nvPr/>
        </p:nvSpPr>
        <p:spPr bwMode="auto">
          <a:xfrm>
            <a:off x="5029200" y="5791200"/>
            <a:ext cx="488950" cy="457200"/>
          </a:xfrm>
          <a:prstGeom prst="rect">
            <a:avLst/>
          </a:prstGeom>
          <a:noFill/>
          <a:ln w="9525">
            <a:noFill/>
            <a:miter lim="800000"/>
            <a:headEnd/>
            <a:tailEnd/>
          </a:ln>
          <a:effectLst/>
        </p:spPr>
        <p:txBody>
          <a:bodyPr wrap="none">
            <a:spAutoFit/>
          </a:bodyPr>
          <a:lstStyle/>
          <a:p>
            <a:r>
              <a:rPr lang="en-US"/>
              <a:t>16</a:t>
            </a:r>
          </a:p>
        </p:txBody>
      </p:sp>
      <p:sp>
        <p:nvSpPr>
          <p:cNvPr id="29731" name="Text Box 35"/>
          <p:cNvSpPr txBox="1">
            <a:spLocks noChangeArrowheads="1"/>
          </p:cNvSpPr>
          <p:nvPr/>
        </p:nvSpPr>
        <p:spPr bwMode="auto">
          <a:xfrm>
            <a:off x="4540250" y="5791200"/>
            <a:ext cx="488950" cy="457200"/>
          </a:xfrm>
          <a:prstGeom prst="rect">
            <a:avLst/>
          </a:prstGeom>
          <a:noFill/>
          <a:ln w="9525">
            <a:noFill/>
            <a:miter lim="800000"/>
            <a:headEnd/>
            <a:tailEnd/>
          </a:ln>
          <a:effectLst/>
        </p:spPr>
        <p:txBody>
          <a:bodyPr wrap="none">
            <a:spAutoFit/>
          </a:bodyPr>
          <a:lstStyle/>
          <a:p>
            <a:r>
              <a:rPr lang="en-US"/>
              <a:t>95</a:t>
            </a:r>
          </a:p>
        </p:txBody>
      </p:sp>
    </p:spTree>
    <p:extLst>
      <p:ext uri="{BB962C8B-B14F-4D97-AF65-F5344CB8AC3E}">
        <p14:creationId xmlns:p14="http://schemas.microsoft.com/office/powerpoint/2010/main" val="13441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26"/>
                                        </p:tgtEl>
                                        <p:attrNameLst>
                                          <p:attrName>style.visibility</p:attrName>
                                        </p:attrNameLst>
                                      </p:cBhvr>
                                      <p:to>
                                        <p:strVal val="visible"/>
                                      </p:to>
                                    </p:set>
                                    <p:animEffect transition="in" filter="dissolve">
                                      <p:cBhvr>
                                        <p:cTn id="7" dur="500"/>
                                        <p:tgtEl>
                                          <p:spTgt spid="2972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29717"/>
                                        </p:tgtEl>
                                        <p:attrNameLst>
                                          <p:attrName>style.visibility</p:attrName>
                                        </p:attrNameLst>
                                      </p:cBhvr>
                                      <p:to>
                                        <p:strVal val="visible"/>
                                      </p:to>
                                    </p:set>
                                    <p:anim calcmode="lin" valueType="num">
                                      <p:cBhvr>
                                        <p:cTn id="12" dur="500" fill="hold"/>
                                        <p:tgtEl>
                                          <p:spTgt spid="29717"/>
                                        </p:tgtEl>
                                        <p:attrNameLst>
                                          <p:attrName>ppt_x</p:attrName>
                                        </p:attrNameLst>
                                      </p:cBhvr>
                                      <p:tavLst>
                                        <p:tav tm="0">
                                          <p:val>
                                            <p:strVal val="#ppt_x"/>
                                          </p:val>
                                        </p:tav>
                                        <p:tav tm="100000">
                                          <p:val>
                                            <p:strVal val="#ppt_x"/>
                                          </p:val>
                                        </p:tav>
                                      </p:tavLst>
                                    </p:anim>
                                    <p:anim calcmode="lin" valueType="num">
                                      <p:cBhvr>
                                        <p:cTn id="13" dur="500" fill="hold"/>
                                        <p:tgtEl>
                                          <p:spTgt spid="29717"/>
                                        </p:tgtEl>
                                        <p:attrNameLst>
                                          <p:attrName>ppt_y</p:attrName>
                                        </p:attrNameLst>
                                      </p:cBhvr>
                                      <p:tavLst>
                                        <p:tav tm="0">
                                          <p:val>
                                            <p:strVal val="#ppt_y-#ppt_h/2"/>
                                          </p:val>
                                        </p:tav>
                                        <p:tav tm="100000">
                                          <p:val>
                                            <p:strVal val="#ppt_y"/>
                                          </p:val>
                                        </p:tav>
                                      </p:tavLst>
                                    </p:anim>
                                    <p:anim calcmode="lin" valueType="num">
                                      <p:cBhvr>
                                        <p:cTn id="14" dur="500" fill="hold"/>
                                        <p:tgtEl>
                                          <p:spTgt spid="29717"/>
                                        </p:tgtEl>
                                        <p:attrNameLst>
                                          <p:attrName>ppt_w</p:attrName>
                                        </p:attrNameLst>
                                      </p:cBhvr>
                                      <p:tavLst>
                                        <p:tav tm="0">
                                          <p:val>
                                            <p:strVal val="#ppt_w"/>
                                          </p:val>
                                        </p:tav>
                                        <p:tav tm="100000">
                                          <p:val>
                                            <p:strVal val="#ppt_w"/>
                                          </p:val>
                                        </p:tav>
                                      </p:tavLst>
                                    </p:anim>
                                    <p:anim calcmode="lin" valueType="num">
                                      <p:cBhvr>
                                        <p:cTn id="15" dur="500" fill="hold"/>
                                        <p:tgtEl>
                                          <p:spTgt spid="29717"/>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9727"/>
                                        </p:tgtEl>
                                        <p:attrNameLst>
                                          <p:attrName>style.visibility</p:attrName>
                                        </p:attrNameLst>
                                      </p:cBhvr>
                                      <p:to>
                                        <p:strVal val="visible"/>
                                      </p:to>
                                    </p:set>
                                    <p:animEffect transition="in" filter="dissolve">
                                      <p:cBhvr>
                                        <p:cTn id="19" dur="500"/>
                                        <p:tgtEl>
                                          <p:spTgt spid="29727"/>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29718"/>
                                        </p:tgtEl>
                                        <p:attrNameLst>
                                          <p:attrName>style.visibility</p:attrName>
                                        </p:attrNameLst>
                                      </p:cBhvr>
                                      <p:to>
                                        <p:strVal val="visible"/>
                                      </p:to>
                                    </p:set>
                                    <p:anim calcmode="lin" valueType="num">
                                      <p:cBhvr>
                                        <p:cTn id="24" dur="500" fill="hold"/>
                                        <p:tgtEl>
                                          <p:spTgt spid="29718"/>
                                        </p:tgtEl>
                                        <p:attrNameLst>
                                          <p:attrName>ppt_x</p:attrName>
                                        </p:attrNameLst>
                                      </p:cBhvr>
                                      <p:tavLst>
                                        <p:tav tm="0">
                                          <p:val>
                                            <p:strVal val="#ppt_x"/>
                                          </p:val>
                                        </p:tav>
                                        <p:tav tm="100000">
                                          <p:val>
                                            <p:strVal val="#ppt_x"/>
                                          </p:val>
                                        </p:tav>
                                      </p:tavLst>
                                    </p:anim>
                                    <p:anim calcmode="lin" valueType="num">
                                      <p:cBhvr>
                                        <p:cTn id="25" dur="500" fill="hold"/>
                                        <p:tgtEl>
                                          <p:spTgt spid="29718"/>
                                        </p:tgtEl>
                                        <p:attrNameLst>
                                          <p:attrName>ppt_y</p:attrName>
                                        </p:attrNameLst>
                                      </p:cBhvr>
                                      <p:tavLst>
                                        <p:tav tm="0">
                                          <p:val>
                                            <p:strVal val="#ppt_y-#ppt_h/2"/>
                                          </p:val>
                                        </p:tav>
                                        <p:tav tm="100000">
                                          <p:val>
                                            <p:strVal val="#ppt_y"/>
                                          </p:val>
                                        </p:tav>
                                      </p:tavLst>
                                    </p:anim>
                                    <p:anim calcmode="lin" valueType="num">
                                      <p:cBhvr>
                                        <p:cTn id="26" dur="500" fill="hold"/>
                                        <p:tgtEl>
                                          <p:spTgt spid="29718"/>
                                        </p:tgtEl>
                                        <p:attrNameLst>
                                          <p:attrName>ppt_w</p:attrName>
                                        </p:attrNameLst>
                                      </p:cBhvr>
                                      <p:tavLst>
                                        <p:tav tm="0">
                                          <p:val>
                                            <p:strVal val="#ppt_w"/>
                                          </p:val>
                                        </p:tav>
                                        <p:tav tm="100000">
                                          <p:val>
                                            <p:strVal val="#ppt_w"/>
                                          </p:val>
                                        </p:tav>
                                      </p:tavLst>
                                    </p:anim>
                                    <p:anim calcmode="lin" valueType="num">
                                      <p:cBhvr>
                                        <p:cTn id="27" dur="500" fill="hold"/>
                                        <p:tgtEl>
                                          <p:spTgt spid="29718"/>
                                        </p:tgtEl>
                                        <p:attrNameLst>
                                          <p:attrName>ppt_h</p:attrName>
                                        </p:attrNameLst>
                                      </p:cBhvr>
                                      <p:tavLst>
                                        <p:tav tm="0">
                                          <p:val>
                                            <p:fltVal val="0"/>
                                          </p:val>
                                        </p:tav>
                                        <p:tav tm="100000">
                                          <p:val>
                                            <p:strVal val="#ppt_h"/>
                                          </p:val>
                                        </p:tav>
                                      </p:tavLst>
                                    </p:anim>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9728"/>
                                        </p:tgtEl>
                                        <p:attrNameLst>
                                          <p:attrName>style.visibility</p:attrName>
                                        </p:attrNameLst>
                                      </p:cBhvr>
                                      <p:to>
                                        <p:strVal val="visible"/>
                                      </p:to>
                                    </p:set>
                                    <p:animEffect transition="in" filter="dissolve">
                                      <p:cBhvr>
                                        <p:cTn id="31" dur="500"/>
                                        <p:tgtEl>
                                          <p:spTgt spid="29728"/>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29721"/>
                                        </p:tgtEl>
                                        <p:attrNameLst>
                                          <p:attrName>style.visibility</p:attrName>
                                        </p:attrNameLst>
                                      </p:cBhvr>
                                      <p:to>
                                        <p:strVal val="visible"/>
                                      </p:to>
                                    </p:set>
                                    <p:anim calcmode="lin" valueType="num">
                                      <p:cBhvr>
                                        <p:cTn id="36" dur="500" fill="hold"/>
                                        <p:tgtEl>
                                          <p:spTgt spid="29721"/>
                                        </p:tgtEl>
                                        <p:attrNameLst>
                                          <p:attrName>ppt_x</p:attrName>
                                        </p:attrNameLst>
                                      </p:cBhvr>
                                      <p:tavLst>
                                        <p:tav tm="0">
                                          <p:val>
                                            <p:strVal val="#ppt_x-#ppt_w/2"/>
                                          </p:val>
                                        </p:tav>
                                        <p:tav tm="100000">
                                          <p:val>
                                            <p:strVal val="#ppt_x"/>
                                          </p:val>
                                        </p:tav>
                                      </p:tavLst>
                                    </p:anim>
                                    <p:anim calcmode="lin" valueType="num">
                                      <p:cBhvr>
                                        <p:cTn id="37" dur="500" fill="hold"/>
                                        <p:tgtEl>
                                          <p:spTgt spid="29721"/>
                                        </p:tgtEl>
                                        <p:attrNameLst>
                                          <p:attrName>ppt_y</p:attrName>
                                        </p:attrNameLst>
                                      </p:cBhvr>
                                      <p:tavLst>
                                        <p:tav tm="0">
                                          <p:val>
                                            <p:strVal val="#ppt_y"/>
                                          </p:val>
                                        </p:tav>
                                        <p:tav tm="100000">
                                          <p:val>
                                            <p:strVal val="#ppt_y"/>
                                          </p:val>
                                        </p:tav>
                                      </p:tavLst>
                                    </p:anim>
                                    <p:anim calcmode="lin" valueType="num">
                                      <p:cBhvr>
                                        <p:cTn id="38" dur="500" fill="hold"/>
                                        <p:tgtEl>
                                          <p:spTgt spid="29721"/>
                                        </p:tgtEl>
                                        <p:attrNameLst>
                                          <p:attrName>ppt_w</p:attrName>
                                        </p:attrNameLst>
                                      </p:cBhvr>
                                      <p:tavLst>
                                        <p:tav tm="0">
                                          <p:val>
                                            <p:fltVal val="0"/>
                                          </p:val>
                                        </p:tav>
                                        <p:tav tm="100000">
                                          <p:val>
                                            <p:strVal val="#ppt_w"/>
                                          </p:val>
                                        </p:tav>
                                      </p:tavLst>
                                    </p:anim>
                                    <p:anim calcmode="lin" valueType="num">
                                      <p:cBhvr>
                                        <p:cTn id="39" dur="500" fill="hold"/>
                                        <p:tgtEl>
                                          <p:spTgt spid="29721"/>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9729"/>
                                        </p:tgtEl>
                                        <p:attrNameLst>
                                          <p:attrName>style.visibility</p:attrName>
                                        </p:attrNameLst>
                                      </p:cBhvr>
                                      <p:to>
                                        <p:strVal val="visible"/>
                                      </p:to>
                                    </p:set>
                                    <p:animEffect transition="in" filter="dissolve">
                                      <p:cBhvr>
                                        <p:cTn id="43" dur="500"/>
                                        <p:tgtEl>
                                          <p:spTgt spid="29729"/>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29722"/>
                                        </p:tgtEl>
                                        <p:attrNameLst>
                                          <p:attrName>style.visibility</p:attrName>
                                        </p:attrNameLst>
                                      </p:cBhvr>
                                      <p:to>
                                        <p:strVal val="visible"/>
                                      </p:to>
                                    </p:set>
                                    <p:anim calcmode="lin" valueType="num">
                                      <p:cBhvr>
                                        <p:cTn id="48" dur="500" fill="hold"/>
                                        <p:tgtEl>
                                          <p:spTgt spid="29722"/>
                                        </p:tgtEl>
                                        <p:attrNameLst>
                                          <p:attrName>ppt_x</p:attrName>
                                        </p:attrNameLst>
                                      </p:cBhvr>
                                      <p:tavLst>
                                        <p:tav tm="0">
                                          <p:val>
                                            <p:strVal val="#ppt_x"/>
                                          </p:val>
                                        </p:tav>
                                        <p:tav tm="100000">
                                          <p:val>
                                            <p:strVal val="#ppt_x"/>
                                          </p:val>
                                        </p:tav>
                                      </p:tavLst>
                                    </p:anim>
                                    <p:anim calcmode="lin" valueType="num">
                                      <p:cBhvr>
                                        <p:cTn id="49" dur="500" fill="hold"/>
                                        <p:tgtEl>
                                          <p:spTgt spid="29722"/>
                                        </p:tgtEl>
                                        <p:attrNameLst>
                                          <p:attrName>ppt_y</p:attrName>
                                        </p:attrNameLst>
                                      </p:cBhvr>
                                      <p:tavLst>
                                        <p:tav tm="0">
                                          <p:val>
                                            <p:strVal val="#ppt_y-#ppt_h/2"/>
                                          </p:val>
                                        </p:tav>
                                        <p:tav tm="100000">
                                          <p:val>
                                            <p:strVal val="#ppt_y"/>
                                          </p:val>
                                        </p:tav>
                                      </p:tavLst>
                                    </p:anim>
                                    <p:anim calcmode="lin" valueType="num">
                                      <p:cBhvr>
                                        <p:cTn id="50" dur="500" fill="hold"/>
                                        <p:tgtEl>
                                          <p:spTgt spid="29722"/>
                                        </p:tgtEl>
                                        <p:attrNameLst>
                                          <p:attrName>ppt_w</p:attrName>
                                        </p:attrNameLst>
                                      </p:cBhvr>
                                      <p:tavLst>
                                        <p:tav tm="0">
                                          <p:val>
                                            <p:strVal val="#ppt_w"/>
                                          </p:val>
                                        </p:tav>
                                        <p:tav tm="100000">
                                          <p:val>
                                            <p:strVal val="#ppt_w"/>
                                          </p:val>
                                        </p:tav>
                                      </p:tavLst>
                                    </p:anim>
                                    <p:anim calcmode="lin" valueType="num">
                                      <p:cBhvr>
                                        <p:cTn id="51" dur="500" fill="hold"/>
                                        <p:tgtEl>
                                          <p:spTgt spid="29722"/>
                                        </p:tgtEl>
                                        <p:attrNameLst>
                                          <p:attrName>ppt_h</p:attrName>
                                        </p:attrNameLst>
                                      </p:cBhvr>
                                      <p:tavLst>
                                        <p:tav tm="0">
                                          <p:val>
                                            <p:fltVal val="0"/>
                                          </p:val>
                                        </p:tav>
                                        <p:tav tm="100000">
                                          <p:val>
                                            <p:strVal val="#ppt_h"/>
                                          </p:val>
                                        </p:tav>
                                      </p:tavLst>
                                    </p:anim>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29731"/>
                                        </p:tgtEl>
                                        <p:attrNameLst>
                                          <p:attrName>style.visibility</p:attrName>
                                        </p:attrNameLst>
                                      </p:cBhvr>
                                      <p:to>
                                        <p:strVal val="visible"/>
                                      </p:to>
                                    </p:set>
                                    <p:animEffect transition="in" filter="dissolve">
                                      <p:cBhvr>
                                        <p:cTn id="55" dur="500"/>
                                        <p:tgtEl>
                                          <p:spTgt spid="29731"/>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29725"/>
                                        </p:tgtEl>
                                        <p:attrNameLst>
                                          <p:attrName>style.visibility</p:attrName>
                                        </p:attrNameLst>
                                      </p:cBhvr>
                                      <p:to>
                                        <p:strVal val="visible"/>
                                      </p:to>
                                    </p:set>
                                    <p:anim calcmode="lin" valueType="num">
                                      <p:cBhvr>
                                        <p:cTn id="60" dur="500" fill="hold"/>
                                        <p:tgtEl>
                                          <p:spTgt spid="29725"/>
                                        </p:tgtEl>
                                        <p:attrNameLst>
                                          <p:attrName>ppt_x</p:attrName>
                                        </p:attrNameLst>
                                      </p:cBhvr>
                                      <p:tavLst>
                                        <p:tav tm="0">
                                          <p:val>
                                            <p:strVal val="#ppt_x-#ppt_w/2"/>
                                          </p:val>
                                        </p:tav>
                                        <p:tav tm="100000">
                                          <p:val>
                                            <p:strVal val="#ppt_x"/>
                                          </p:val>
                                        </p:tav>
                                      </p:tavLst>
                                    </p:anim>
                                    <p:anim calcmode="lin" valueType="num">
                                      <p:cBhvr>
                                        <p:cTn id="61" dur="500" fill="hold"/>
                                        <p:tgtEl>
                                          <p:spTgt spid="29725"/>
                                        </p:tgtEl>
                                        <p:attrNameLst>
                                          <p:attrName>ppt_y</p:attrName>
                                        </p:attrNameLst>
                                      </p:cBhvr>
                                      <p:tavLst>
                                        <p:tav tm="0">
                                          <p:val>
                                            <p:strVal val="#ppt_y"/>
                                          </p:val>
                                        </p:tav>
                                        <p:tav tm="100000">
                                          <p:val>
                                            <p:strVal val="#ppt_y"/>
                                          </p:val>
                                        </p:tav>
                                      </p:tavLst>
                                    </p:anim>
                                    <p:anim calcmode="lin" valueType="num">
                                      <p:cBhvr>
                                        <p:cTn id="62" dur="500" fill="hold"/>
                                        <p:tgtEl>
                                          <p:spTgt spid="29725"/>
                                        </p:tgtEl>
                                        <p:attrNameLst>
                                          <p:attrName>ppt_w</p:attrName>
                                        </p:attrNameLst>
                                      </p:cBhvr>
                                      <p:tavLst>
                                        <p:tav tm="0">
                                          <p:val>
                                            <p:fltVal val="0"/>
                                          </p:val>
                                        </p:tav>
                                        <p:tav tm="100000">
                                          <p:val>
                                            <p:strVal val="#ppt_w"/>
                                          </p:val>
                                        </p:tav>
                                      </p:tavLst>
                                    </p:anim>
                                    <p:anim calcmode="lin" valueType="num">
                                      <p:cBhvr>
                                        <p:cTn id="63" dur="500" fill="hold"/>
                                        <p:tgtEl>
                                          <p:spTgt spid="29725"/>
                                        </p:tgtEl>
                                        <p:attrNameLst>
                                          <p:attrName>ppt_h</p:attrName>
                                        </p:attrNameLst>
                                      </p:cBhvr>
                                      <p:tavLst>
                                        <p:tav tm="0">
                                          <p:val>
                                            <p:strVal val="#ppt_h"/>
                                          </p:val>
                                        </p:tav>
                                        <p:tav tm="100000">
                                          <p:val>
                                            <p:strVal val="#ppt_h"/>
                                          </p:val>
                                        </p:tav>
                                      </p:tavLst>
                                    </p:anim>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9730"/>
                                        </p:tgtEl>
                                        <p:attrNameLst>
                                          <p:attrName>style.visibility</p:attrName>
                                        </p:attrNameLst>
                                      </p:cBhvr>
                                      <p:to>
                                        <p:strVal val="visible"/>
                                      </p:to>
                                    </p:set>
                                    <p:animEffect transition="in" filter="dissolve">
                                      <p:cBhvr>
                                        <p:cTn id="67" dur="500"/>
                                        <p:tgtEl>
                                          <p:spTgt spid="29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7" grpId="0" animBg="1"/>
      <p:bldP spid="29718" grpId="0" animBg="1"/>
      <p:bldP spid="29721" grpId="0" animBg="1"/>
      <p:bldP spid="29722" grpId="0" animBg="1"/>
      <p:bldP spid="29725" grpId="0" animBg="1"/>
      <p:bldP spid="29726" grpId="0" autoUpdateAnimBg="0"/>
      <p:bldP spid="29727" grpId="0" autoUpdateAnimBg="0"/>
      <p:bldP spid="29728" grpId="0" autoUpdateAnimBg="0"/>
      <p:bldP spid="29729" grpId="0" autoUpdateAnimBg="0"/>
      <p:bldP spid="29730" grpId="0" autoUpdateAnimBg="0"/>
      <p:bldP spid="2973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Tree Traversal</a:t>
            </a:r>
          </a:p>
        </p:txBody>
      </p:sp>
      <p:sp>
        <p:nvSpPr>
          <p:cNvPr id="7" name="Slide Number Placeholder 6"/>
          <p:cNvSpPr>
            <a:spLocks noGrp="1"/>
          </p:cNvSpPr>
          <p:nvPr>
            <p:ph type="sldNum" sz="quarter" idx="12"/>
          </p:nvPr>
        </p:nvSpPr>
        <p:spPr/>
        <p:txBody>
          <a:bodyPr/>
          <a:lstStyle/>
          <a:p>
            <a:fld id="{389627BB-9D3D-455B-9BF0-C5F986BEB794}" type="slidenum">
              <a:rPr lang="en-US" smtClean="0"/>
              <a:pPr/>
              <a:t>54</a:t>
            </a:fld>
            <a:endParaRPr lang="en-US"/>
          </a:p>
        </p:txBody>
      </p:sp>
      <p:sp>
        <p:nvSpPr>
          <p:cNvPr id="31747" name="Text Box 3"/>
          <p:cNvSpPr txBox="1">
            <a:spLocks noChangeArrowheads="1"/>
          </p:cNvSpPr>
          <p:nvPr/>
        </p:nvSpPr>
        <p:spPr bwMode="auto">
          <a:xfrm>
            <a:off x="685800" y="1828800"/>
            <a:ext cx="1346844" cy="461665"/>
          </a:xfrm>
          <a:prstGeom prst="rect">
            <a:avLst/>
          </a:prstGeom>
          <a:noFill/>
          <a:ln w="9525">
            <a:noFill/>
            <a:miter lim="800000"/>
            <a:headEnd/>
            <a:tailEnd/>
          </a:ln>
          <a:effectLst/>
        </p:spPr>
        <p:txBody>
          <a:bodyPr wrap="none">
            <a:spAutoFit/>
          </a:bodyPr>
          <a:lstStyle/>
          <a:p>
            <a:r>
              <a:rPr lang="en-US" b="1" i="1">
                <a:solidFill>
                  <a:srgbClr val="FF0000"/>
                </a:solidFill>
                <a:latin typeface="Arial" pitchFamily="34" charset="0"/>
                <a:cs typeface="Arial" pitchFamily="34" charset="0"/>
              </a:rPr>
              <a:t>Inorder:</a:t>
            </a:r>
          </a:p>
        </p:txBody>
      </p:sp>
      <p:sp>
        <p:nvSpPr>
          <p:cNvPr id="31748" name="Text Box 4"/>
          <p:cNvSpPr txBox="1">
            <a:spLocks noChangeArrowheads="1"/>
          </p:cNvSpPr>
          <p:nvPr/>
        </p:nvSpPr>
        <p:spPr bwMode="auto">
          <a:xfrm>
            <a:off x="2270125" y="2784475"/>
            <a:ext cx="184150" cy="457200"/>
          </a:xfrm>
          <a:prstGeom prst="rect">
            <a:avLst/>
          </a:prstGeom>
          <a:noFill/>
          <a:ln w="9525">
            <a:noFill/>
            <a:miter lim="800000"/>
            <a:headEnd/>
            <a:tailEnd/>
          </a:ln>
          <a:effectLst/>
        </p:spPr>
        <p:txBody>
          <a:bodyPr wrap="none">
            <a:spAutoFit/>
          </a:bodyPr>
          <a:lstStyle/>
          <a:p>
            <a:endParaRPr lang="en-US">
              <a:latin typeface="Arial" pitchFamily="34" charset="0"/>
              <a:cs typeface="Arial" pitchFamily="34" charset="0"/>
            </a:endParaRPr>
          </a:p>
        </p:txBody>
      </p:sp>
      <p:sp>
        <p:nvSpPr>
          <p:cNvPr id="31749" name="Text Box 5"/>
          <p:cNvSpPr txBox="1">
            <a:spLocks noChangeArrowheads="1"/>
          </p:cNvSpPr>
          <p:nvPr/>
        </p:nvSpPr>
        <p:spPr bwMode="auto">
          <a:xfrm>
            <a:off x="1431925" y="2927350"/>
            <a:ext cx="5310877" cy="1200329"/>
          </a:xfrm>
          <a:prstGeom prst="rect">
            <a:avLst/>
          </a:prstGeom>
          <a:noFill/>
          <a:ln w="9525">
            <a:noFill/>
            <a:miter lim="800000"/>
            <a:headEnd/>
            <a:tailEnd/>
          </a:ln>
          <a:effectLst/>
        </p:spPr>
        <p:txBody>
          <a:bodyPr wrap="none">
            <a:spAutoFit/>
          </a:bodyPr>
          <a:lstStyle/>
          <a:p>
            <a:pPr>
              <a:buFont typeface="Wingdings" pitchFamily="2" charset="2"/>
              <a:buChar char="ü"/>
            </a:pPr>
            <a:r>
              <a:rPr lang="en-US" dirty="0">
                <a:latin typeface="Arial" pitchFamily="34" charset="0"/>
                <a:cs typeface="Arial" pitchFamily="34" charset="0"/>
              </a:rPr>
              <a:t>Traverse the left </a:t>
            </a:r>
            <a:r>
              <a:rPr lang="en-US" dirty="0" err="1">
                <a:latin typeface="Arial" pitchFamily="34" charset="0"/>
                <a:cs typeface="Arial" pitchFamily="34" charset="0"/>
              </a:rPr>
              <a:t>subtree</a:t>
            </a:r>
            <a:r>
              <a:rPr lang="en-US" dirty="0">
                <a:latin typeface="Arial" pitchFamily="34" charset="0"/>
                <a:cs typeface="Arial" pitchFamily="34" charset="0"/>
              </a:rPr>
              <a:t> in </a:t>
            </a:r>
            <a:r>
              <a:rPr lang="en-US" dirty="0" err="1">
                <a:latin typeface="Arial" pitchFamily="34" charset="0"/>
                <a:cs typeface="Arial" pitchFamily="34" charset="0"/>
              </a:rPr>
              <a:t>inorder</a:t>
            </a:r>
            <a:endParaRPr lang="en-US" dirty="0">
              <a:latin typeface="Arial" pitchFamily="34" charset="0"/>
              <a:cs typeface="Arial" pitchFamily="34" charset="0"/>
            </a:endParaRPr>
          </a:p>
          <a:p>
            <a:pPr>
              <a:buFont typeface="Wingdings" pitchFamily="2" charset="2"/>
              <a:buChar char="ü"/>
            </a:pPr>
            <a:r>
              <a:rPr lang="en-US" dirty="0">
                <a:latin typeface="Arial" pitchFamily="34" charset="0"/>
                <a:cs typeface="Arial" pitchFamily="34" charset="0"/>
              </a:rPr>
              <a:t>Visit the root</a:t>
            </a:r>
          </a:p>
          <a:p>
            <a:pPr>
              <a:buFont typeface="Wingdings" pitchFamily="2" charset="2"/>
              <a:buChar char="ü"/>
            </a:pPr>
            <a:r>
              <a:rPr lang="en-US" dirty="0">
                <a:latin typeface="Arial" pitchFamily="34" charset="0"/>
                <a:cs typeface="Arial" pitchFamily="34" charset="0"/>
              </a:rPr>
              <a:t>Traverse the right </a:t>
            </a:r>
            <a:r>
              <a:rPr lang="en-US" dirty="0" err="1">
                <a:latin typeface="Arial" pitchFamily="34" charset="0"/>
                <a:cs typeface="Arial" pitchFamily="34" charset="0"/>
              </a:rPr>
              <a:t>subtree</a:t>
            </a:r>
            <a:r>
              <a:rPr lang="en-US" dirty="0">
                <a:latin typeface="Arial" pitchFamily="34" charset="0"/>
                <a:cs typeface="Arial" pitchFamily="34" charset="0"/>
              </a:rPr>
              <a:t> in </a:t>
            </a:r>
            <a:r>
              <a:rPr lang="en-US" dirty="0" err="1">
                <a:latin typeface="Arial" pitchFamily="34" charset="0"/>
                <a:cs typeface="Arial" pitchFamily="34" charset="0"/>
              </a:rPr>
              <a:t>inorder</a:t>
            </a:r>
            <a:endParaRPr lang="en-US" dirty="0">
              <a:latin typeface="Arial" pitchFamily="34" charset="0"/>
              <a:cs typeface="Arial" pitchFamily="34" charset="0"/>
            </a:endParaRPr>
          </a:p>
        </p:txBody>
      </p:sp>
      <p:sp>
        <p:nvSpPr>
          <p:cNvPr id="31750" name="Text Box 6"/>
          <p:cNvSpPr txBox="1">
            <a:spLocks noChangeArrowheads="1"/>
          </p:cNvSpPr>
          <p:nvPr/>
        </p:nvSpPr>
        <p:spPr bwMode="auto">
          <a:xfrm>
            <a:off x="685800" y="4876800"/>
            <a:ext cx="4771499" cy="461665"/>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Also known as </a:t>
            </a:r>
            <a:r>
              <a:rPr lang="en-US" b="1" i="1">
                <a:solidFill>
                  <a:schemeClr val="accent2"/>
                </a:solidFill>
                <a:latin typeface="Arial" pitchFamily="34" charset="0"/>
                <a:cs typeface="Arial" pitchFamily="34" charset="0"/>
              </a:rPr>
              <a:t>Symmetric order.</a:t>
            </a:r>
          </a:p>
        </p:txBody>
      </p:sp>
    </p:spTree>
    <p:extLst>
      <p:ext uri="{BB962C8B-B14F-4D97-AF65-F5344CB8AC3E}">
        <p14:creationId xmlns:p14="http://schemas.microsoft.com/office/powerpoint/2010/main" val="308256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dissolve">
                                      <p:cBhvr>
                                        <p:cTn id="12"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P spid="3175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Inorder Traversal</a:t>
            </a:r>
          </a:p>
        </p:txBody>
      </p:sp>
      <p:sp>
        <p:nvSpPr>
          <p:cNvPr id="23" name="Slide Number Placeholder 22"/>
          <p:cNvSpPr>
            <a:spLocks noGrp="1"/>
          </p:cNvSpPr>
          <p:nvPr>
            <p:ph type="sldNum" sz="quarter" idx="12"/>
          </p:nvPr>
        </p:nvSpPr>
        <p:spPr/>
        <p:txBody>
          <a:bodyPr/>
          <a:lstStyle/>
          <a:p>
            <a:fld id="{389627BB-9D3D-455B-9BF0-C5F986BEB794}" type="slidenum">
              <a:rPr lang="en-US" smtClean="0"/>
              <a:pPr/>
              <a:t>55</a:t>
            </a:fld>
            <a:endParaRPr lang="en-US"/>
          </a:p>
        </p:txBody>
      </p:sp>
      <p:grpSp>
        <p:nvGrpSpPr>
          <p:cNvPr id="32771" name="Group 3"/>
          <p:cNvGrpSpPr>
            <a:grpSpLocks/>
          </p:cNvGrpSpPr>
          <p:nvPr/>
        </p:nvGrpSpPr>
        <p:grpSpPr bwMode="auto">
          <a:xfrm>
            <a:off x="304800" y="1828800"/>
            <a:ext cx="4791075" cy="3386138"/>
            <a:chOff x="1302" y="1152"/>
            <a:chExt cx="3018" cy="2133"/>
          </a:xfrm>
        </p:grpSpPr>
        <p:sp>
          <p:nvSpPr>
            <p:cNvPr id="32772" name="Oval 4"/>
            <p:cNvSpPr>
              <a:spLocks noChangeArrowheads="1"/>
            </p:cNvSpPr>
            <p:nvPr/>
          </p:nvSpPr>
          <p:spPr bwMode="auto">
            <a:xfrm>
              <a:off x="2352" y="115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2773" name="Oval 5"/>
            <p:cNvSpPr>
              <a:spLocks noChangeArrowheads="1"/>
            </p:cNvSpPr>
            <p:nvPr/>
          </p:nvSpPr>
          <p:spPr bwMode="auto">
            <a:xfrm>
              <a:off x="3120" y="283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2774" name="Oval 6"/>
            <p:cNvSpPr>
              <a:spLocks noChangeArrowheads="1"/>
            </p:cNvSpPr>
            <p:nvPr/>
          </p:nvSpPr>
          <p:spPr bwMode="auto">
            <a:xfrm>
              <a:off x="3936" y="284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2775" name="Oval 7"/>
            <p:cNvSpPr>
              <a:spLocks noChangeArrowheads="1"/>
            </p:cNvSpPr>
            <p:nvPr/>
          </p:nvSpPr>
          <p:spPr bwMode="auto">
            <a:xfrm>
              <a:off x="1302" y="211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2776" name="Oval 8"/>
            <p:cNvSpPr>
              <a:spLocks noChangeArrowheads="1"/>
            </p:cNvSpPr>
            <p:nvPr/>
          </p:nvSpPr>
          <p:spPr bwMode="auto">
            <a:xfrm>
              <a:off x="1680" y="290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2777" name="Oval 9"/>
            <p:cNvSpPr>
              <a:spLocks noChangeArrowheads="1"/>
            </p:cNvSpPr>
            <p:nvPr/>
          </p:nvSpPr>
          <p:spPr bwMode="auto">
            <a:xfrm>
              <a:off x="3504" y="2064"/>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2778" name="Line 10"/>
            <p:cNvSpPr>
              <a:spLocks noChangeShapeType="1"/>
            </p:cNvSpPr>
            <p:nvPr/>
          </p:nvSpPr>
          <p:spPr bwMode="auto">
            <a:xfrm>
              <a:off x="1590" y="2496"/>
              <a:ext cx="240"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2779" name="Line 11"/>
            <p:cNvSpPr>
              <a:spLocks noChangeShapeType="1"/>
            </p:cNvSpPr>
            <p:nvPr/>
          </p:nvSpPr>
          <p:spPr bwMode="auto">
            <a:xfrm flipH="1">
              <a:off x="3312" y="2448"/>
              <a:ext cx="288"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2780" name="Line 12"/>
            <p:cNvSpPr>
              <a:spLocks noChangeShapeType="1"/>
            </p:cNvSpPr>
            <p:nvPr/>
          </p:nvSpPr>
          <p:spPr bwMode="auto">
            <a:xfrm>
              <a:off x="3792" y="2448"/>
              <a:ext cx="336"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2781" name="Text Box 13"/>
            <p:cNvSpPr txBox="1">
              <a:spLocks noChangeArrowheads="1"/>
            </p:cNvSpPr>
            <p:nvPr/>
          </p:nvSpPr>
          <p:spPr bwMode="auto">
            <a:xfrm>
              <a:off x="2435" y="1248"/>
              <a:ext cx="244" cy="212"/>
            </a:xfrm>
            <a:prstGeom prst="rect">
              <a:avLst/>
            </a:prstGeom>
            <a:noFill/>
            <a:ln w="9525">
              <a:noFill/>
              <a:miter lim="800000"/>
              <a:headEnd/>
              <a:tailEnd/>
            </a:ln>
            <a:effectLst/>
          </p:spPr>
          <p:txBody>
            <a:bodyPr wrap="none">
              <a:spAutoFit/>
            </a:bodyPr>
            <a:lstStyle/>
            <a:p>
              <a:r>
                <a:rPr lang="en-US" sz="1600" b="1">
                  <a:solidFill>
                    <a:schemeClr val="accent2"/>
                  </a:solidFill>
                </a:rPr>
                <a:t>32</a:t>
              </a:r>
            </a:p>
          </p:txBody>
        </p:sp>
        <p:sp>
          <p:nvSpPr>
            <p:cNvPr id="32782" name="Text Box 14"/>
            <p:cNvSpPr txBox="1">
              <a:spLocks noChangeArrowheads="1"/>
            </p:cNvSpPr>
            <p:nvPr/>
          </p:nvSpPr>
          <p:spPr bwMode="auto">
            <a:xfrm>
              <a:off x="4019" y="2944"/>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32783" name="Text Box 15"/>
            <p:cNvSpPr txBox="1">
              <a:spLocks noChangeArrowheads="1"/>
            </p:cNvSpPr>
            <p:nvPr/>
          </p:nvSpPr>
          <p:spPr bwMode="auto">
            <a:xfrm>
              <a:off x="1760" y="3004"/>
              <a:ext cx="244" cy="212"/>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32784" name="Text Box 16"/>
            <p:cNvSpPr txBox="1">
              <a:spLocks noChangeArrowheads="1"/>
            </p:cNvSpPr>
            <p:nvPr/>
          </p:nvSpPr>
          <p:spPr bwMode="auto">
            <a:xfrm>
              <a:off x="3578" y="2169"/>
              <a:ext cx="244" cy="212"/>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32785" name="Text Box 17"/>
            <p:cNvSpPr txBox="1">
              <a:spLocks noChangeArrowheads="1"/>
            </p:cNvSpPr>
            <p:nvPr/>
          </p:nvSpPr>
          <p:spPr bwMode="auto">
            <a:xfrm>
              <a:off x="1367" y="2209"/>
              <a:ext cx="244" cy="212"/>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32786" name="Text Box 18"/>
            <p:cNvSpPr txBox="1">
              <a:spLocks noChangeArrowheads="1"/>
            </p:cNvSpPr>
            <p:nvPr/>
          </p:nvSpPr>
          <p:spPr bwMode="auto">
            <a:xfrm>
              <a:off x="3194" y="2947"/>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32787" name="Line 19"/>
            <p:cNvSpPr>
              <a:spLocks noChangeShapeType="1"/>
            </p:cNvSpPr>
            <p:nvPr/>
          </p:nvSpPr>
          <p:spPr bwMode="auto">
            <a:xfrm flipH="1">
              <a:off x="1488" y="1488"/>
              <a:ext cx="912" cy="62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2788" name="Line 20"/>
            <p:cNvSpPr>
              <a:spLocks noChangeShapeType="1"/>
            </p:cNvSpPr>
            <p:nvPr/>
          </p:nvSpPr>
          <p:spPr bwMode="auto">
            <a:xfrm>
              <a:off x="2688" y="1488"/>
              <a:ext cx="100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32789" name="Text Box 21"/>
          <p:cNvSpPr txBox="1">
            <a:spLocks noChangeArrowheads="1"/>
          </p:cNvSpPr>
          <p:nvPr/>
        </p:nvSpPr>
        <p:spPr bwMode="auto">
          <a:xfrm>
            <a:off x="5867400" y="1905000"/>
            <a:ext cx="2485680" cy="830997"/>
          </a:xfrm>
          <a:prstGeom prst="rect">
            <a:avLst/>
          </a:prstGeom>
          <a:noFill/>
          <a:ln w="9525">
            <a:noFill/>
            <a:miter lim="800000"/>
            <a:headEnd/>
            <a:tailEnd/>
          </a:ln>
          <a:effectLst/>
        </p:spPr>
        <p:txBody>
          <a:bodyPr wrap="none">
            <a:spAutoFit/>
          </a:bodyPr>
          <a:lstStyle/>
          <a:p>
            <a:pPr>
              <a:buFont typeface="Wingdings" pitchFamily="2" charset="2"/>
              <a:buChar char="ü"/>
            </a:pPr>
            <a:r>
              <a:rPr lang="en-US" sz="1600" dirty="0">
                <a:latin typeface="Calibri" pitchFamily="34" charset="0"/>
              </a:rPr>
              <a:t>Traverse the left </a:t>
            </a:r>
            <a:r>
              <a:rPr lang="en-US" sz="1600" dirty="0" err="1">
                <a:latin typeface="Calibri" pitchFamily="34" charset="0"/>
              </a:rPr>
              <a:t>subtree</a:t>
            </a:r>
            <a:endParaRPr lang="en-US" sz="1600" dirty="0">
              <a:latin typeface="Calibri" pitchFamily="34" charset="0"/>
            </a:endParaRPr>
          </a:p>
          <a:p>
            <a:pPr>
              <a:buFont typeface="Wingdings" pitchFamily="2" charset="2"/>
              <a:buChar char="ü"/>
            </a:pPr>
            <a:r>
              <a:rPr lang="en-US" sz="1600" dirty="0">
                <a:latin typeface="Calibri" pitchFamily="34" charset="0"/>
              </a:rPr>
              <a:t>Visit the root</a:t>
            </a:r>
          </a:p>
          <a:p>
            <a:pPr>
              <a:buFont typeface="Wingdings" pitchFamily="2" charset="2"/>
              <a:buChar char="ü"/>
            </a:pPr>
            <a:r>
              <a:rPr lang="en-US" sz="1600" dirty="0">
                <a:latin typeface="Calibri" pitchFamily="34" charset="0"/>
              </a:rPr>
              <a:t>Traverse the right </a:t>
            </a:r>
            <a:r>
              <a:rPr lang="en-US" sz="1600" dirty="0" err="1">
                <a:latin typeface="Calibri" pitchFamily="34" charset="0"/>
              </a:rPr>
              <a:t>subtree</a:t>
            </a:r>
            <a:endParaRPr lang="en-US" sz="1600" dirty="0">
              <a:latin typeface="Calibri" pitchFamily="34" charset="0"/>
            </a:endParaRPr>
          </a:p>
        </p:txBody>
      </p:sp>
      <p:sp>
        <p:nvSpPr>
          <p:cNvPr id="32790" name="Text Box 22"/>
          <p:cNvSpPr txBox="1">
            <a:spLocks noChangeArrowheads="1"/>
          </p:cNvSpPr>
          <p:nvPr/>
        </p:nvSpPr>
        <p:spPr bwMode="auto">
          <a:xfrm>
            <a:off x="2025650" y="5715000"/>
            <a:ext cx="2393950" cy="457200"/>
          </a:xfrm>
          <a:prstGeom prst="rect">
            <a:avLst/>
          </a:prstGeom>
          <a:noFill/>
          <a:ln w="9525">
            <a:noFill/>
            <a:miter lim="800000"/>
            <a:headEnd/>
            <a:tailEnd/>
          </a:ln>
          <a:effectLst/>
        </p:spPr>
        <p:txBody>
          <a:bodyPr wrap="none">
            <a:spAutoFit/>
          </a:bodyPr>
          <a:lstStyle/>
          <a:p>
            <a:r>
              <a:rPr lang="en-US" b="1">
                <a:solidFill>
                  <a:srgbClr val="FF0000"/>
                </a:solidFill>
              </a:rPr>
              <a:t>79 13 32 95 42 16</a:t>
            </a:r>
          </a:p>
        </p:txBody>
      </p:sp>
    </p:spTree>
    <p:extLst>
      <p:ext uri="{BB962C8B-B14F-4D97-AF65-F5344CB8AC3E}">
        <p14:creationId xmlns:p14="http://schemas.microsoft.com/office/powerpoint/2010/main" val="33078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89"/>
                                        </p:tgtEl>
                                        <p:attrNameLst>
                                          <p:attrName>style.visibility</p:attrName>
                                        </p:attrNameLst>
                                      </p:cBhvr>
                                      <p:to>
                                        <p:strVal val="visible"/>
                                      </p:to>
                                    </p:set>
                                    <p:animEffect transition="in" filter="blinds(horizontal)">
                                      <p:cBhvr>
                                        <p:cTn id="7" dur="500"/>
                                        <p:tgtEl>
                                          <p:spTgt spid="327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90"/>
                                        </p:tgtEl>
                                        <p:attrNameLst>
                                          <p:attrName>style.visibility</p:attrName>
                                        </p:attrNameLst>
                                      </p:cBhvr>
                                      <p:to>
                                        <p:strVal val="visible"/>
                                      </p:to>
                                    </p:set>
                                    <p:animEffect transition="in" filter="dissolve">
                                      <p:cBhvr>
                                        <p:cTn id="12" dur="500"/>
                                        <p:tgtEl>
                                          <p:spTgt spid="3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9" grpId="0" autoUpdateAnimBg="0"/>
      <p:bldP spid="3279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Tree Traversal</a:t>
            </a:r>
          </a:p>
        </p:txBody>
      </p:sp>
      <p:sp>
        <p:nvSpPr>
          <p:cNvPr id="5" name="Slide Number Placeholder 4"/>
          <p:cNvSpPr>
            <a:spLocks noGrp="1"/>
          </p:cNvSpPr>
          <p:nvPr>
            <p:ph type="sldNum" sz="quarter" idx="12"/>
          </p:nvPr>
        </p:nvSpPr>
        <p:spPr/>
        <p:txBody>
          <a:bodyPr/>
          <a:lstStyle/>
          <a:p>
            <a:fld id="{389627BB-9D3D-455B-9BF0-C5F986BEB794}" type="slidenum">
              <a:rPr lang="en-US" smtClean="0"/>
              <a:pPr/>
              <a:t>56</a:t>
            </a:fld>
            <a:endParaRPr lang="en-US"/>
          </a:p>
        </p:txBody>
      </p:sp>
      <p:sp>
        <p:nvSpPr>
          <p:cNvPr id="33795" name="Text Box 3"/>
          <p:cNvSpPr txBox="1">
            <a:spLocks noChangeArrowheads="1"/>
          </p:cNvSpPr>
          <p:nvPr/>
        </p:nvSpPr>
        <p:spPr bwMode="auto">
          <a:xfrm>
            <a:off x="609600" y="1905000"/>
            <a:ext cx="1741182" cy="461665"/>
          </a:xfrm>
          <a:prstGeom prst="rect">
            <a:avLst/>
          </a:prstGeom>
          <a:noFill/>
          <a:ln w="9525">
            <a:noFill/>
            <a:miter lim="800000"/>
            <a:headEnd/>
            <a:tailEnd/>
          </a:ln>
          <a:effectLst/>
        </p:spPr>
        <p:txBody>
          <a:bodyPr wrap="none">
            <a:spAutoFit/>
          </a:bodyPr>
          <a:lstStyle/>
          <a:p>
            <a:r>
              <a:rPr lang="en-US" b="1" i="1">
                <a:solidFill>
                  <a:srgbClr val="FF0000"/>
                </a:solidFill>
                <a:latin typeface="Arial" pitchFamily="34" charset="0"/>
                <a:cs typeface="Arial" pitchFamily="34" charset="0"/>
              </a:rPr>
              <a:t>Postorder:</a:t>
            </a:r>
          </a:p>
        </p:txBody>
      </p:sp>
      <p:sp>
        <p:nvSpPr>
          <p:cNvPr id="33796" name="Text Box 4"/>
          <p:cNvSpPr txBox="1">
            <a:spLocks noChangeArrowheads="1"/>
          </p:cNvSpPr>
          <p:nvPr/>
        </p:nvSpPr>
        <p:spPr bwMode="auto">
          <a:xfrm>
            <a:off x="1997075" y="3003550"/>
            <a:ext cx="5652317" cy="1200329"/>
          </a:xfrm>
          <a:prstGeom prst="rect">
            <a:avLst/>
          </a:prstGeom>
          <a:noFill/>
          <a:ln w="9525">
            <a:noFill/>
            <a:miter lim="800000"/>
            <a:headEnd/>
            <a:tailEnd/>
          </a:ln>
          <a:effectLst/>
        </p:spPr>
        <p:txBody>
          <a:bodyPr wrap="none">
            <a:spAutoFit/>
          </a:bodyPr>
          <a:lstStyle/>
          <a:p>
            <a:pPr>
              <a:buFont typeface="Wingdings" pitchFamily="2" charset="2"/>
              <a:buChar char="ü"/>
            </a:pPr>
            <a:r>
              <a:rPr lang="en-US">
                <a:latin typeface="Arial" pitchFamily="34" charset="0"/>
                <a:cs typeface="Arial" pitchFamily="34" charset="0"/>
              </a:rPr>
              <a:t>Traverse the left subtree in postorder</a:t>
            </a:r>
          </a:p>
          <a:p>
            <a:pPr>
              <a:buFont typeface="Wingdings" pitchFamily="2" charset="2"/>
              <a:buChar char="ü"/>
            </a:pPr>
            <a:r>
              <a:rPr lang="en-US">
                <a:latin typeface="Arial" pitchFamily="34" charset="0"/>
                <a:cs typeface="Arial" pitchFamily="34" charset="0"/>
              </a:rPr>
              <a:t>Traverse the right subtree in postorder</a:t>
            </a:r>
          </a:p>
          <a:p>
            <a:pPr>
              <a:buFont typeface="Wingdings" pitchFamily="2" charset="2"/>
              <a:buChar char="ü"/>
            </a:pPr>
            <a:r>
              <a:rPr lang="en-US">
                <a:latin typeface="Arial" pitchFamily="34" charset="0"/>
                <a:cs typeface="Arial" pitchFamily="34" charset="0"/>
              </a:rPr>
              <a:t>Visit the root</a:t>
            </a:r>
          </a:p>
        </p:txBody>
      </p:sp>
    </p:spTree>
    <p:extLst>
      <p:ext uri="{BB962C8B-B14F-4D97-AF65-F5344CB8AC3E}">
        <p14:creationId xmlns:p14="http://schemas.microsoft.com/office/powerpoint/2010/main" val="228384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Postorder Traversal</a:t>
            </a:r>
          </a:p>
        </p:txBody>
      </p:sp>
      <p:sp>
        <p:nvSpPr>
          <p:cNvPr id="23" name="Slide Number Placeholder 22"/>
          <p:cNvSpPr>
            <a:spLocks noGrp="1"/>
          </p:cNvSpPr>
          <p:nvPr>
            <p:ph type="sldNum" sz="quarter" idx="12"/>
          </p:nvPr>
        </p:nvSpPr>
        <p:spPr/>
        <p:txBody>
          <a:bodyPr/>
          <a:lstStyle/>
          <a:p>
            <a:fld id="{389627BB-9D3D-455B-9BF0-C5F986BEB794}" type="slidenum">
              <a:rPr lang="en-US" smtClean="0"/>
              <a:pPr/>
              <a:t>57</a:t>
            </a:fld>
            <a:endParaRPr lang="en-US"/>
          </a:p>
        </p:txBody>
      </p:sp>
      <p:grpSp>
        <p:nvGrpSpPr>
          <p:cNvPr id="34819" name="Group 3"/>
          <p:cNvGrpSpPr>
            <a:grpSpLocks/>
          </p:cNvGrpSpPr>
          <p:nvPr/>
        </p:nvGrpSpPr>
        <p:grpSpPr bwMode="auto">
          <a:xfrm>
            <a:off x="304800" y="1828800"/>
            <a:ext cx="4791075" cy="3386138"/>
            <a:chOff x="1302" y="1152"/>
            <a:chExt cx="3018" cy="2133"/>
          </a:xfrm>
        </p:grpSpPr>
        <p:sp>
          <p:nvSpPr>
            <p:cNvPr id="34820" name="Oval 4"/>
            <p:cNvSpPr>
              <a:spLocks noChangeArrowheads="1"/>
            </p:cNvSpPr>
            <p:nvPr/>
          </p:nvSpPr>
          <p:spPr bwMode="auto">
            <a:xfrm>
              <a:off x="2352" y="115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4821" name="Oval 5"/>
            <p:cNvSpPr>
              <a:spLocks noChangeArrowheads="1"/>
            </p:cNvSpPr>
            <p:nvPr/>
          </p:nvSpPr>
          <p:spPr bwMode="auto">
            <a:xfrm>
              <a:off x="3120" y="283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4822" name="Oval 6"/>
            <p:cNvSpPr>
              <a:spLocks noChangeArrowheads="1"/>
            </p:cNvSpPr>
            <p:nvPr/>
          </p:nvSpPr>
          <p:spPr bwMode="auto">
            <a:xfrm>
              <a:off x="3936" y="284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4823" name="Oval 7"/>
            <p:cNvSpPr>
              <a:spLocks noChangeArrowheads="1"/>
            </p:cNvSpPr>
            <p:nvPr/>
          </p:nvSpPr>
          <p:spPr bwMode="auto">
            <a:xfrm>
              <a:off x="1302" y="2112"/>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4824" name="Oval 8"/>
            <p:cNvSpPr>
              <a:spLocks noChangeArrowheads="1"/>
            </p:cNvSpPr>
            <p:nvPr/>
          </p:nvSpPr>
          <p:spPr bwMode="auto">
            <a:xfrm>
              <a:off x="1680" y="2901"/>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4825" name="Oval 9"/>
            <p:cNvSpPr>
              <a:spLocks noChangeArrowheads="1"/>
            </p:cNvSpPr>
            <p:nvPr/>
          </p:nvSpPr>
          <p:spPr bwMode="auto">
            <a:xfrm>
              <a:off x="3504" y="2064"/>
              <a:ext cx="384" cy="384"/>
            </a:xfrm>
            <a:prstGeom prst="ellipse">
              <a:avLst/>
            </a:prstGeom>
            <a:noFill/>
            <a:ln w="9525">
              <a:solidFill>
                <a:schemeClr val="tx1"/>
              </a:solidFill>
              <a:round/>
              <a:headEnd/>
              <a:tailEnd/>
            </a:ln>
            <a:effectLst/>
          </p:spPr>
          <p:txBody>
            <a:bodyPr wrap="none" anchor="ctr">
              <a:spAutoFit/>
            </a:bodyPr>
            <a:lstStyle/>
            <a:p>
              <a:endParaRPr lang="en-US"/>
            </a:p>
          </p:txBody>
        </p:sp>
        <p:sp>
          <p:nvSpPr>
            <p:cNvPr id="34826" name="Line 10"/>
            <p:cNvSpPr>
              <a:spLocks noChangeShapeType="1"/>
            </p:cNvSpPr>
            <p:nvPr/>
          </p:nvSpPr>
          <p:spPr bwMode="auto">
            <a:xfrm>
              <a:off x="1590" y="2496"/>
              <a:ext cx="240" cy="432"/>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4827" name="Line 11"/>
            <p:cNvSpPr>
              <a:spLocks noChangeShapeType="1"/>
            </p:cNvSpPr>
            <p:nvPr/>
          </p:nvSpPr>
          <p:spPr bwMode="auto">
            <a:xfrm flipH="1">
              <a:off x="3312" y="2448"/>
              <a:ext cx="288"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4828" name="Line 12"/>
            <p:cNvSpPr>
              <a:spLocks noChangeShapeType="1"/>
            </p:cNvSpPr>
            <p:nvPr/>
          </p:nvSpPr>
          <p:spPr bwMode="auto">
            <a:xfrm>
              <a:off x="3792" y="2448"/>
              <a:ext cx="336" cy="38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4829" name="Text Box 13"/>
            <p:cNvSpPr txBox="1">
              <a:spLocks noChangeArrowheads="1"/>
            </p:cNvSpPr>
            <p:nvPr/>
          </p:nvSpPr>
          <p:spPr bwMode="auto">
            <a:xfrm>
              <a:off x="2435" y="1248"/>
              <a:ext cx="244" cy="212"/>
            </a:xfrm>
            <a:prstGeom prst="rect">
              <a:avLst/>
            </a:prstGeom>
            <a:noFill/>
            <a:ln w="9525">
              <a:noFill/>
              <a:miter lim="800000"/>
              <a:headEnd/>
              <a:tailEnd/>
            </a:ln>
            <a:effectLst/>
          </p:spPr>
          <p:txBody>
            <a:bodyPr wrap="none">
              <a:spAutoFit/>
            </a:bodyPr>
            <a:lstStyle/>
            <a:p>
              <a:r>
                <a:rPr lang="en-US" sz="1600" b="1">
                  <a:solidFill>
                    <a:schemeClr val="accent2"/>
                  </a:solidFill>
                </a:rPr>
                <a:t>32</a:t>
              </a:r>
            </a:p>
          </p:txBody>
        </p:sp>
        <p:sp>
          <p:nvSpPr>
            <p:cNvPr id="34830" name="Text Box 14"/>
            <p:cNvSpPr txBox="1">
              <a:spLocks noChangeArrowheads="1"/>
            </p:cNvSpPr>
            <p:nvPr/>
          </p:nvSpPr>
          <p:spPr bwMode="auto">
            <a:xfrm>
              <a:off x="4019" y="2944"/>
              <a:ext cx="244" cy="212"/>
            </a:xfrm>
            <a:prstGeom prst="rect">
              <a:avLst/>
            </a:prstGeom>
            <a:noFill/>
            <a:ln w="9525">
              <a:noFill/>
              <a:miter lim="800000"/>
              <a:headEnd/>
              <a:tailEnd/>
            </a:ln>
            <a:effectLst/>
          </p:spPr>
          <p:txBody>
            <a:bodyPr wrap="none">
              <a:spAutoFit/>
            </a:bodyPr>
            <a:lstStyle/>
            <a:p>
              <a:r>
                <a:rPr lang="en-US" sz="1600" b="1">
                  <a:solidFill>
                    <a:schemeClr val="accent2"/>
                  </a:solidFill>
                </a:rPr>
                <a:t>16</a:t>
              </a:r>
            </a:p>
          </p:txBody>
        </p:sp>
        <p:sp>
          <p:nvSpPr>
            <p:cNvPr id="34831" name="Text Box 15"/>
            <p:cNvSpPr txBox="1">
              <a:spLocks noChangeArrowheads="1"/>
            </p:cNvSpPr>
            <p:nvPr/>
          </p:nvSpPr>
          <p:spPr bwMode="auto">
            <a:xfrm>
              <a:off x="1760" y="3004"/>
              <a:ext cx="244" cy="212"/>
            </a:xfrm>
            <a:prstGeom prst="rect">
              <a:avLst/>
            </a:prstGeom>
            <a:noFill/>
            <a:ln w="9525">
              <a:noFill/>
              <a:miter lim="800000"/>
              <a:headEnd/>
              <a:tailEnd/>
            </a:ln>
            <a:effectLst/>
          </p:spPr>
          <p:txBody>
            <a:bodyPr wrap="none">
              <a:spAutoFit/>
            </a:bodyPr>
            <a:lstStyle/>
            <a:p>
              <a:r>
                <a:rPr lang="en-US" sz="1600" b="1">
                  <a:solidFill>
                    <a:schemeClr val="accent2"/>
                  </a:solidFill>
                </a:rPr>
                <a:t>13</a:t>
              </a:r>
            </a:p>
          </p:txBody>
        </p:sp>
        <p:sp>
          <p:nvSpPr>
            <p:cNvPr id="34832" name="Text Box 16"/>
            <p:cNvSpPr txBox="1">
              <a:spLocks noChangeArrowheads="1"/>
            </p:cNvSpPr>
            <p:nvPr/>
          </p:nvSpPr>
          <p:spPr bwMode="auto">
            <a:xfrm>
              <a:off x="3578" y="2169"/>
              <a:ext cx="244" cy="212"/>
            </a:xfrm>
            <a:prstGeom prst="rect">
              <a:avLst/>
            </a:prstGeom>
            <a:noFill/>
            <a:ln w="9525">
              <a:noFill/>
              <a:miter lim="800000"/>
              <a:headEnd/>
              <a:tailEnd/>
            </a:ln>
            <a:effectLst/>
          </p:spPr>
          <p:txBody>
            <a:bodyPr wrap="none">
              <a:spAutoFit/>
            </a:bodyPr>
            <a:lstStyle/>
            <a:p>
              <a:r>
                <a:rPr lang="en-US" sz="1600" b="1">
                  <a:solidFill>
                    <a:schemeClr val="accent2"/>
                  </a:solidFill>
                </a:rPr>
                <a:t>42</a:t>
              </a:r>
            </a:p>
          </p:txBody>
        </p:sp>
        <p:sp>
          <p:nvSpPr>
            <p:cNvPr id="34833" name="Text Box 17"/>
            <p:cNvSpPr txBox="1">
              <a:spLocks noChangeArrowheads="1"/>
            </p:cNvSpPr>
            <p:nvPr/>
          </p:nvSpPr>
          <p:spPr bwMode="auto">
            <a:xfrm>
              <a:off x="1367" y="2209"/>
              <a:ext cx="244" cy="212"/>
            </a:xfrm>
            <a:prstGeom prst="rect">
              <a:avLst/>
            </a:prstGeom>
            <a:noFill/>
            <a:ln w="9525">
              <a:noFill/>
              <a:miter lim="800000"/>
              <a:headEnd/>
              <a:tailEnd/>
            </a:ln>
            <a:effectLst/>
          </p:spPr>
          <p:txBody>
            <a:bodyPr wrap="none">
              <a:spAutoFit/>
            </a:bodyPr>
            <a:lstStyle/>
            <a:p>
              <a:r>
                <a:rPr lang="en-US" sz="1600" b="1">
                  <a:solidFill>
                    <a:schemeClr val="accent2"/>
                  </a:solidFill>
                </a:rPr>
                <a:t>79</a:t>
              </a:r>
            </a:p>
          </p:txBody>
        </p:sp>
        <p:sp>
          <p:nvSpPr>
            <p:cNvPr id="34834" name="Text Box 18"/>
            <p:cNvSpPr txBox="1">
              <a:spLocks noChangeArrowheads="1"/>
            </p:cNvSpPr>
            <p:nvPr/>
          </p:nvSpPr>
          <p:spPr bwMode="auto">
            <a:xfrm>
              <a:off x="3194" y="2947"/>
              <a:ext cx="244" cy="212"/>
            </a:xfrm>
            <a:prstGeom prst="rect">
              <a:avLst/>
            </a:prstGeom>
            <a:noFill/>
            <a:ln w="9525">
              <a:noFill/>
              <a:miter lim="800000"/>
              <a:headEnd/>
              <a:tailEnd/>
            </a:ln>
            <a:effectLst/>
          </p:spPr>
          <p:txBody>
            <a:bodyPr wrap="none">
              <a:spAutoFit/>
            </a:bodyPr>
            <a:lstStyle/>
            <a:p>
              <a:r>
                <a:rPr lang="en-US" sz="1600" b="1">
                  <a:solidFill>
                    <a:schemeClr val="accent2"/>
                  </a:solidFill>
                </a:rPr>
                <a:t>95</a:t>
              </a:r>
            </a:p>
          </p:txBody>
        </p:sp>
        <p:sp>
          <p:nvSpPr>
            <p:cNvPr id="34835" name="Line 19"/>
            <p:cNvSpPr>
              <a:spLocks noChangeShapeType="1"/>
            </p:cNvSpPr>
            <p:nvPr/>
          </p:nvSpPr>
          <p:spPr bwMode="auto">
            <a:xfrm flipH="1">
              <a:off x="1488" y="1488"/>
              <a:ext cx="912" cy="624"/>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34836" name="Line 20"/>
            <p:cNvSpPr>
              <a:spLocks noChangeShapeType="1"/>
            </p:cNvSpPr>
            <p:nvPr/>
          </p:nvSpPr>
          <p:spPr bwMode="auto">
            <a:xfrm>
              <a:off x="2688" y="1488"/>
              <a:ext cx="1008" cy="576"/>
            </a:xfrm>
            <a:prstGeom prst="line">
              <a:avLst/>
            </a:prstGeom>
            <a:noFill/>
            <a:ln w="9525">
              <a:solidFill>
                <a:schemeClr val="tx1"/>
              </a:solidFill>
              <a:round/>
              <a:headEnd/>
              <a:tailEnd type="triangle" w="med" len="med"/>
            </a:ln>
            <a:effectLst/>
          </p:spPr>
          <p:txBody>
            <a:bodyPr wrap="none">
              <a:spAutoFit/>
            </a:bodyPr>
            <a:lstStyle/>
            <a:p>
              <a:endParaRPr lang="en-US"/>
            </a:p>
          </p:txBody>
        </p:sp>
      </p:grpSp>
      <p:sp>
        <p:nvSpPr>
          <p:cNvPr id="34837" name="Text Box 21"/>
          <p:cNvSpPr txBox="1">
            <a:spLocks noChangeArrowheads="1"/>
          </p:cNvSpPr>
          <p:nvPr/>
        </p:nvSpPr>
        <p:spPr bwMode="auto">
          <a:xfrm>
            <a:off x="5491163" y="2154238"/>
            <a:ext cx="2485680" cy="830997"/>
          </a:xfrm>
          <a:prstGeom prst="rect">
            <a:avLst/>
          </a:prstGeom>
          <a:noFill/>
          <a:ln w="9525">
            <a:noFill/>
            <a:miter lim="800000"/>
            <a:headEnd/>
            <a:tailEnd/>
          </a:ln>
          <a:effectLst/>
        </p:spPr>
        <p:txBody>
          <a:bodyPr wrap="none">
            <a:spAutoFit/>
          </a:bodyPr>
          <a:lstStyle/>
          <a:p>
            <a:pPr>
              <a:buFont typeface="Wingdings" pitchFamily="2" charset="2"/>
              <a:buChar char="ü"/>
            </a:pPr>
            <a:r>
              <a:rPr lang="en-US" sz="1600">
                <a:latin typeface="Calibri" pitchFamily="34" charset="0"/>
              </a:rPr>
              <a:t>Traverse the left subtree</a:t>
            </a:r>
          </a:p>
          <a:p>
            <a:pPr>
              <a:buFont typeface="Wingdings" pitchFamily="2" charset="2"/>
              <a:buChar char="ü"/>
            </a:pPr>
            <a:r>
              <a:rPr lang="en-US" sz="1600">
                <a:latin typeface="Calibri" pitchFamily="34" charset="0"/>
              </a:rPr>
              <a:t>Traverse the right subtree</a:t>
            </a:r>
          </a:p>
          <a:p>
            <a:pPr>
              <a:buFont typeface="Wingdings" pitchFamily="2" charset="2"/>
              <a:buChar char="ü"/>
            </a:pPr>
            <a:r>
              <a:rPr lang="en-US" sz="1600">
                <a:latin typeface="Calibri" pitchFamily="34" charset="0"/>
              </a:rPr>
              <a:t>Visit the root</a:t>
            </a:r>
          </a:p>
        </p:txBody>
      </p:sp>
      <p:sp>
        <p:nvSpPr>
          <p:cNvPr id="34838" name="Text Box 22"/>
          <p:cNvSpPr txBox="1">
            <a:spLocks noChangeArrowheads="1"/>
          </p:cNvSpPr>
          <p:nvPr/>
        </p:nvSpPr>
        <p:spPr bwMode="auto">
          <a:xfrm>
            <a:off x="2025650" y="5791200"/>
            <a:ext cx="2393950" cy="457200"/>
          </a:xfrm>
          <a:prstGeom prst="rect">
            <a:avLst/>
          </a:prstGeom>
          <a:noFill/>
          <a:ln w="9525">
            <a:noFill/>
            <a:miter lim="800000"/>
            <a:headEnd/>
            <a:tailEnd/>
          </a:ln>
          <a:effectLst/>
        </p:spPr>
        <p:txBody>
          <a:bodyPr wrap="none">
            <a:spAutoFit/>
          </a:bodyPr>
          <a:lstStyle/>
          <a:p>
            <a:r>
              <a:rPr lang="en-US" b="1">
                <a:solidFill>
                  <a:srgbClr val="FF0000"/>
                </a:solidFill>
              </a:rPr>
              <a:t>13 79 95 16 42 32</a:t>
            </a:r>
          </a:p>
        </p:txBody>
      </p:sp>
    </p:spTree>
    <p:extLst>
      <p:ext uri="{BB962C8B-B14F-4D97-AF65-F5344CB8AC3E}">
        <p14:creationId xmlns:p14="http://schemas.microsoft.com/office/powerpoint/2010/main" val="37277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37"/>
                                        </p:tgtEl>
                                        <p:attrNameLst>
                                          <p:attrName>style.visibility</p:attrName>
                                        </p:attrNameLst>
                                      </p:cBhvr>
                                      <p:to>
                                        <p:strVal val="visible"/>
                                      </p:to>
                                    </p:set>
                                    <p:animEffect transition="in" filter="blinds(horizontal)">
                                      <p:cBhvr>
                                        <p:cTn id="7" dur="500"/>
                                        <p:tgtEl>
                                          <p:spTgt spid="348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38"/>
                                        </p:tgtEl>
                                        <p:attrNameLst>
                                          <p:attrName>style.visibility</p:attrName>
                                        </p:attrNameLst>
                                      </p:cBhvr>
                                      <p:to>
                                        <p:strVal val="visible"/>
                                      </p:to>
                                    </p:set>
                                    <p:animEffect transition="in" filter="dissolve">
                                      <p:cBhvr>
                                        <p:cTn id="12" dur="500"/>
                                        <p:tgtEl>
                                          <p:spTgt spid="34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7" grpId="0" autoUpdateAnimBg="0"/>
      <p:bldP spid="3483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Tree Traversal</a:t>
            </a:r>
          </a:p>
        </p:txBody>
      </p:sp>
      <p:sp>
        <p:nvSpPr>
          <p:cNvPr id="9" name="Slide Number Placeholder 8"/>
          <p:cNvSpPr>
            <a:spLocks noGrp="1"/>
          </p:cNvSpPr>
          <p:nvPr>
            <p:ph type="sldNum" sz="quarter" idx="12"/>
          </p:nvPr>
        </p:nvSpPr>
        <p:spPr/>
        <p:txBody>
          <a:bodyPr/>
          <a:lstStyle/>
          <a:p>
            <a:fld id="{389627BB-9D3D-455B-9BF0-C5F986BEB794}" type="slidenum">
              <a:rPr lang="en-US" smtClean="0"/>
              <a:pPr/>
              <a:t>58</a:t>
            </a:fld>
            <a:endParaRPr lang="en-US"/>
          </a:p>
        </p:txBody>
      </p:sp>
      <p:sp>
        <p:nvSpPr>
          <p:cNvPr id="38915" name="Text Box 3"/>
          <p:cNvSpPr txBox="1">
            <a:spLocks noChangeArrowheads="1"/>
          </p:cNvSpPr>
          <p:nvPr/>
        </p:nvSpPr>
        <p:spPr bwMode="auto">
          <a:xfrm>
            <a:off x="1219200" y="1905000"/>
            <a:ext cx="1571264" cy="461665"/>
          </a:xfrm>
          <a:prstGeom prst="rect">
            <a:avLst/>
          </a:prstGeom>
          <a:noFill/>
          <a:ln w="9525">
            <a:noFill/>
            <a:miter lim="800000"/>
            <a:headEnd/>
            <a:tailEnd/>
          </a:ln>
          <a:effectLst/>
        </p:spPr>
        <p:txBody>
          <a:bodyPr wrap="none">
            <a:spAutoFit/>
          </a:bodyPr>
          <a:lstStyle/>
          <a:p>
            <a:r>
              <a:rPr lang="en-US" b="1" i="1">
                <a:solidFill>
                  <a:srgbClr val="FF0000"/>
                </a:solidFill>
                <a:latin typeface="Arial" pitchFamily="34" charset="0"/>
                <a:cs typeface="Arial" pitchFamily="34" charset="0"/>
              </a:rPr>
              <a:t>Preorder:</a:t>
            </a:r>
          </a:p>
        </p:txBody>
      </p:sp>
      <p:sp>
        <p:nvSpPr>
          <p:cNvPr id="38916" name="Text Box 4"/>
          <p:cNvSpPr txBox="1">
            <a:spLocks noChangeArrowheads="1"/>
          </p:cNvSpPr>
          <p:nvPr/>
        </p:nvSpPr>
        <p:spPr bwMode="auto">
          <a:xfrm>
            <a:off x="2282825" y="2590800"/>
            <a:ext cx="2694969" cy="461665"/>
          </a:xfrm>
          <a:prstGeom prst="rect">
            <a:avLst/>
          </a:prstGeom>
          <a:noFill/>
          <a:ln w="9525">
            <a:noFill/>
            <a:miter lim="800000"/>
            <a:headEnd/>
            <a:tailEnd/>
          </a:ln>
          <a:effectLst/>
        </p:spPr>
        <p:txBody>
          <a:bodyPr wrap="none">
            <a:spAutoFit/>
          </a:bodyPr>
          <a:lstStyle/>
          <a:p>
            <a:r>
              <a:rPr lang="en-US" b="1" i="1">
                <a:solidFill>
                  <a:schemeClr val="accent2"/>
                </a:solidFill>
                <a:latin typeface="Arial" pitchFamily="34" charset="0"/>
                <a:cs typeface="Arial" pitchFamily="34" charset="0"/>
              </a:rPr>
              <a:t>root – left – right </a:t>
            </a:r>
          </a:p>
        </p:txBody>
      </p:sp>
      <p:sp>
        <p:nvSpPr>
          <p:cNvPr id="38917" name="Text Box 5"/>
          <p:cNvSpPr txBox="1">
            <a:spLocks noChangeArrowheads="1"/>
          </p:cNvSpPr>
          <p:nvPr/>
        </p:nvSpPr>
        <p:spPr bwMode="auto">
          <a:xfrm>
            <a:off x="1238250" y="3276600"/>
            <a:ext cx="1741182" cy="461665"/>
          </a:xfrm>
          <a:prstGeom prst="rect">
            <a:avLst/>
          </a:prstGeom>
          <a:noFill/>
          <a:ln w="9525">
            <a:noFill/>
            <a:miter lim="800000"/>
            <a:headEnd/>
            <a:tailEnd/>
          </a:ln>
          <a:effectLst/>
        </p:spPr>
        <p:txBody>
          <a:bodyPr wrap="none">
            <a:spAutoFit/>
          </a:bodyPr>
          <a:lstStyle/>
          <a:p>
            <a:r>
              <a:rPr lang="en-US" b="1" i="1">
                <a:solidFill>
                  <a:srgbClr val="FF0000"/>
                </a:solidFill>
                <a:latin typeface="Arial" pitchFamily="34" charset="0"/>
                <a:cs typeface="Arial" pitchFamily="34" charset="0"/>
              </a:rPr>
              <a:t>Postorder:</a:t>
            </a:r>
          </a:p>
        </p:txBody>
      </p:sp>
      <p:sp>
        <p:nvSpPr>
          <p:cNvPr id="38918" name="Text Box 6"/>
          <p:cNvSpPr txBox="1">
            <a:spLocks noChangeArrowheads="1"/>
          </p:cNvSpPr>
          <p:nvPr/>
        </p:nvSpPr>
        <p:spPr bwMode="auto">
          <a:xfrm>
            <a:off x="2282825" y="3962400"/>
            <a:ext cx="2694969" cy="461665"/>
          </a:xfrm>
          <a:prstGeom prst="rect">
            <a:avLst/>
          </a:prstGeom>
          <a:noFill/>
          <a:ln w="9525">
            <a:noFill/>
            <a:miter lim="800000"/>
            <a:headEnd/>
            <a:tailEnd/>
          </a:ln>
          <a:effectLst/>
        </p:spPr>
        <p:txBody>
          <a:bodyPr wrap="none">
            <a:spAutoFit/>
          </a:bodyPr>
          <a:lstStyle/>
          <a:p>
            <a:r>
              <a:rPr lang="en-US" b="1" i="1">
                <a:solidFill>
                  <a:schemeClr val="accent2"/>
                </a:solidFill>
                <a:latin typeface="Arial" pitchFamily="34" charset="0"/>
                <a:cs typeface="Arial" pitchFamily="34" charset="0"/>
              </a:rPr>
              <a:t>left – right – root </a:t>
            </a:r>
          </a:p>
        </p:txBody>
      </p:sp>
      <p:sp>
        <p:nvSpPr>
          <p:cNvPr id="38919" name="Text Box 7"/>
          <p:cNvSpPr txBox="1">
            <a:spLocks noChangeArrowheads="1"/>
          </p:cNvSpPr>
          <p:nvPr/>
        </p:nvSpPr>
        <p:spPr bwMode="auto">
          <a:xfrm>
            <a:off x="1219200" y="4724400"/>
            <a:ext cx="1346844" cy="461665"/>
          </a:xfrm>
          <a:prstGeom prst="rect">
            <a:avLst/>
          </a:prstGeom>
          <a:noFill/>
          <a:ln w="9525">
            <a:noFill/>
            <a:miter lim="800000"/>
            <a:headEnd/>
            <a:tailEnd/>
          </a:ln>
          <a:effectLst/>
        </p:spPr>
        <p:txBody>
          <a:bodyPr wrap="none">
            <a:spAutoFit/>
          </a:bodyPr>
          <a:lstStyle/>
          <a:p>
            <a:r>
              <a:rPr lang="en-US" b="1" i="1">
                <a:solidFill>
                  <a:srgbClr val="FF0000"/>
                </a:solidFill>
                <a:latin typeface="Arial" pitchFamily="34" charset="0"/>
                <a:cs typeface="Arial" pitchFamily="34" charset="0"/>
              </a:rPr>
              <a:t>Inorder:</a:t>
            </a:r>
          </a:p>
        </p:txBody>
      </p:sp>
      <p:sp>
        <p:nvSpPr>
          <p:cNvPr id="38920" name="Text Box 8"/>
          <p:cNvSpPr txBox="1">
            <a:spLocks noChangeArrowheads="1"/>
          </p:cNvSpPr>
          <p:nvPr/>
        </p:nvSpPr>
        <p:spPr bwMode="auto">
          <a:xfrm>
            <a:off x="2286000" y="5257800"/>
            <a:ext cx="2694969" cy="461665"/>
          </a:xfrm>
          <a:prstGeom prst="rect">
            <a:avLst/>
          </a:prstGeom>
          <a:noFill/>
          <a:ln w="9525">
            <a:noFill/>
            <a:miter lim="800000"/>
            <a:headEnd/>
            <a:tailEnd/>
          </a:ln>
          <a:effectLst/>
        </p:spPr>
        <p:txBody>
          <a:bodyPr wrap="none">
            <a:spAutoFit/>
          </a:bodyPr>
          <a:lstStyle/>
          <a:p>
            <a:r>
              <a:rPr lang="en-US" b="1" i="1">
                <a:solidFill>
                  <a:schemeClr val="accent2"/>
                </a:solidFill>
                <a:latin typeface="Arial" pitchFamily="34" charset="0"/>
                <a:cs typeface="Arial" pitchFamily="34" charset="0"/>
              </a:rPr>
              <a:t>left – root – right </a:t>
            </a:r>
          </a:p>
        </p:txBody>
      </p:sp>
    </p:spTree>
    <p:extLst>
      <p:ext uri="{BB962C8B-B14F-4D97-AF65-F5344CB8AC3E}">
        <p14:creationId xmlns:p14="http://schemas.microsoft.com/office/powerpoint/2010/main" val="2660530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Tree Traversal</a:t>
            </a:r>
          </a:p>
        </p:txBody>
      </p:sp>
      <p:sp>
        <p:nvSpPr>
          <p:cNvPr id="31" name="Slide Number Placeholder 30"/>
          <p:cNvSpPr>
            <a:spLocks noGrp="1"/>
          </p:cNvSpPr>
          <p:nvPr>
            <p:ph type="sldNum" sz="quarter" idx="12"/>
          </p:nvPr>
        </p:nvSpPr>
        <p:spPr/>
        <p:txBody>
          <a:bodyPr/>
          <a:lstStyle/>
          <a:p>
            <a:fld id="{389627BB-9D3D-455B-9BF0-C5F986BEB794}" type="slidenum">
              <a:rPr lang="en-US" smtClean="0"/>
              <a:pPr/>
              <a:t>59</a:t>
            </a:fld>
            <a:endParaRPr lang="en-US"/>
          </a:p>
        </p:txBody>
      </p:sp>
      <p:grpSp>
        <p:nvGrpSpPr>
          <p:cNvPr id="39957" name="Group 21"/>
          <p:cNvGrpSpPr>
            <a:grpSpLocks/>
          </p:cNvGrpSpPr>
          <p:nvPr/>
        </p:nvGrpSpPr>
        <p:grpSpPr bwMode="auto">
          <a:xfrm>
            <a:off x="304800" y="1828800"/>
            <a:ext cx="4953000" cy="4495800"/>
            <a:chOff x="960" y="1152"/>
            <a:chExt cx="3120" cy="2832"/>
          </a:xfrm>
        </p:grpSpPr>
        <p:sp>
          <p:nvSpPr>
            <p:cNvPr id="39939" name="Oval 3"/>
            <p:cNvSpPr>
              <a:spLocks noChangeArrowheads="1"/>
            </p:cNvSpPr>
            <p:nvPr/>
          </p:nvSpPr>
          <p:spPr bwMode="auto">
            <a:xfrm>
              <a:off x="2898" y="1938"/>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0" name="Oval 4"/>
            <p:cNvSpPr>
              <a:spLocks noChangeArrowheads="1"/>
            </p:cNvSpPr>
            <p:nvPr/>
          </p:nvSpPr>
          <p:spPr bwMode="auto">
            <a:xfrm>
              <a:off x="1716" y="1911"/>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1" name="Oval 5"/>
            <p:cNvSpPr>
              <a:spLocks noChangeArrowheads="1"/>
            </p:cNvSpPr>
            <p:nvPr/>
          </p:nvSpPr>
          <p:spPr bwMode="auto">
            <a:xfrm>
              <a:off x="2976" y="3552"/>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3" name="Oval 7"/>
            <p:cNvSpPr>
              <a:spLocks noChangeArrowheads="1"/>
            </p:cNvSpPr>
            <p:nvPr/>
          </p:nvSpPr>
          <p:spPr bwMode="auto">
            <a:xfrm>
              <a:off x="3648" y="2832"/>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4" name="Oval 8"/>
            <p:cNvSpPr>
              <a:spLocks noChangeArrowheads="1"/>
            </p:cNvSpPr>
            <p:nvPr/>
          </p:nvSpPr>
          <p:spPr bwMode="auto">
            <a:xfrm>
              <a:off x="2256" y="2784"/>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5" name="Oval 9"/>
            <p:cNvSpPr>
              <a:spLocks noChangeArrowheads="1"/>
            </p:cNvSpPr>
            <p:nvPr/>
          </p:nvSpPr>
          <p:spPr bwMode="auto">
            <a:xfrm>
              <a:off x="1632" y="3504"/>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6" name="Oval 10"/>
            <p:cNvSpPr>
              <a:spLocks noChangeArrowheads="1"/>
            </p:cNvSpPr>
            <p:nvPr/>
          </p:nvSpPr>
          <p:spPr bwMode="auto">
            <a:xfrm>
              <a:off x="960" y="2688"/>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7" name="Oval 11"/>
            <p:cNvSpPr>
              <a:spLocks noChangeArrowheads="1"/>
            </p:cNvSpPr>
            <p:nvPr/>
          </p:nvSpPr>
          <p:spPr bwMode="auto">
            <a:xfrm>
              <a:off x="2304" y="1152"/>
              <a:ext cx="432" cy="432"/>
            </a:xfrm>
            <a:prstGeom prst="ellipse">
              <a:avLst/>
            </a:prstGeom>
            <a:noFill/>
            <a:ln w="9525">
              <a:solidFill>
                <a:schemeClr val="tx1"/>
              </a:solidFill>
              <a:round/>
              <a:headEnd/>
              <a:tailEnd/>
            </a:ln>
            <a:effectLst/>
          </p:spPr>
          <p:txBody>
            <a:bodyPr wrap="none" anchor="ctr">
              <a:spAutoFit/>
            </a:bodyPr>
            <a:lstStyle/>
            <a:p>
              <a:endParaRPr lang="en-US"/>
            </a:p>
          </p:txBody>
        </p:sp>
        <p:sp>
          <p:nvSpPr>
            <p:cNvPr id="39948" name="Line 12"/>
            <p:cNvSpPr>
              <a:spLocks noChangeShapeType="1"/>
            </p:cNvSpPr>
            <p:nvPr/>
          </p:nvSpPr>
          <p:spPr bwMode="auto">
            <a:xfrm flipH="1">
              <a:off x="2034" y="1536"/>
              <a:ext cx="336" cy="384"/>
            </a:xfrm>
            <a:prstGeom prst="line">
              <a:avLst/>
            </a:prstGeom>
            <a:noFill/>
            <a:ln w="9525">
              <a:solidFill>
                <a:schemeClr val="tx1"/>
              </a:solidFill>
              <a:round/>
              <a:headEnd/>
              <a:tailEnd/>
            </a:ln>
            <a:effectLst/>
          </p:spPr>
          <p:txBody>
            <a:bodyPr wrap="none">
              <a:spAutoFit/>
            </a:bodyPr>
            <a:lstStyle/>
            <a:p>
              <a:endParaRPr lang="en-US"/>
            </a:p>
          </p:txBody>
        </p:sp>
        <p:sp>
          <p:nvSpPr>
            <p:cNvPr id="39949" name="Line 13"/>
            <p:cNvSpPr>
              <a:spLocks noChangeShapeType="1"/>
            </p:cNvSpPr>
            <p:nvPr/>
          </p:nvSpPr>
          <p:spPr bwMode="auto">
            <a:xfrm>
              <a:off x="2670" y="1536"/>
              <a:ext cx="336" cy="432"/>
            </a:xfrm>
            <a:prstGeom prst="line">
              <a:avLst/>
            </a:prstGeom>
            <a:noFill/>
            <a:ln w="9525">
              <a:solidFill>
                <a:schemeClr val="tx1"/>
              </a:solidFill>
              <a:round/>
              <a:headEnd/>
              <a:tailEnd/>
            </a:ln>
            <a:effectLst/>
          </p:spPr>
          <p:txBody>
            <a:bodyPr wrap="none">
              <a:spAutoFit/>
            </a:bodyPr>
            <a:lstStyle/>
            <a:p>
              <a:endParaRPr lang="en-US"/>
            </a:p>
          </p:txBody>
        </p:sp>
        <p:sp>
          <p:nvSpPr>
            <p:cNvPr id="39950" name="Line 14"/>
            <p:cNvSpPr>
              <a:spLocks noChangeShapeType="1"/>
            </p:cNvSpPr>
            <p:nvPr/>
          </p:nvSpPr>
          <p:spPr bwMode="auto">
            <a:xfrm flipH="1">
              <a:off x="1350" y="2295"/>
              <a:ext cx="432" cy="480"/>
            </a:xfrm>
            <a:prstGeom prst="line">
              <a:avLst/>
            </a:prstGeom>
            <a:noFill/>
            <a:ln w="9525">
              <a:solidFill>
                <a:schemeClr val="tx1"/>
              </a:solidFill>
              <a:round/>
              <a:headEnd/>
              <a:tailEnd/>
            </a:ln>
            <a:effectLst/>
          </p:spPr>
          <p:txBody>
            <a:bodyPr wrap="none">
              <a:spAutoFit/>
            </a:bodyPr>
            <a:lstStyle/>
            <a:p>
              <a:endParaRPr lang="en-US"/>
            </a:p>
          </p:txBody>
        </p:sp>
        <p:sp>
          <p:nvSpPr>
            <p:cNvPr id="39951" name="Line 15"/>
            <p:cNvSpPr>
              <a:spLocks noChangeShapeType="1"/>
            </p:cNvSpPr>
            <p:nvPr/>
          </p:nvSpPr>
          <p:spPr bwMode="auto">
            <a:xfrm>
              <a:off x="1344" y="3072"/>
              <a:ext cx="432" cy="432"/>
            </a:xfrm>
            <a:prstGeom prst="line">
              <a:avLst/>
            </a:prstGeom>
            <a:noFill/>
            <a:ln w="9525">
              <a:solidFill>
                <a:schemeClr val="tx1"/>
              </a:solidFill>
              <a:round/>
              <a:headEnd/>
              <a:tailEnd/>
            </a:ln>
            <a:effectLst/>
          </p:spPr>
          <p:txBody>
            <a:bodyPr wrap="none">
              <a:spAutoFit/>
            </a:bodyPr>
            <a:lstStyle/>
            <a:p>
              <a:endParaRPr lang="en-US"/>
            </a:p>
          </p:txBody>
        </p:sp>
        <p:sp>
          <p:nvSpPr>
            <p:cNvPr id="39954" name="Line 18"/>
            <p:cNvSpPr>
              <a:spLocks noChangeShapeType="1"/>
            </p:cNvSpPr>
            <p:nvPr/>
          </p:nvSpPr>
          <p:spPr bwMode="auto">
            <a:xfrm flipH="1">
              <a:off x="2544" y="2304"/>
              <a:ext cx="432" cy="480"/>
            </a:xfrm>
            <a:prstGeom prst="line">
              <a:avLst/>
            </a:prstGeom>
            <a:noFill/>
            <a:ln w="9525">
              <a:solidFill>
                <a:schemeClr val="tx1"/>
              </a:solidFill>
              <a:round/>
              <a:headEnd/>
              <a:tailEnd/>
            </a:ln>
            <a:effectLst/>
          </p:spPr>
          <p:txBody>
            <a:bodyPr wrap="none">
              <a:spAutoFit/>
            </a:bodyPr>
            <a:lstStyle/>
            <a:p>
              <a:endParaRPr lang="en-US"/>
            </a:p>
          </p:txBody>
        </p:sp>
        <p:sp>
          <p:nvSpPr>
            <p:cNvPr id="39955" name="Line 19"/>
            <p:cNvSpPr>
              <a:spLocks noChangeShapeType="1"/>
            </p:cNvSpPr>
            <p:nvPr/>
          </p:nvSpPr>
          <p:spPr bwMode="auto">
            <a:xfrm>
              <a:off x="3264" y="2313"/>
              <a:ext cx="480" cy="567"/>
            </a:xfrm>
            <a:prstGeom prst="line">
              <a:avLst/>
            </a:prstGeom>
            <a:noFill/>
            <a:ln w="9525">
              <a:solidFill>
                <a:schemeClr val="tx1"/>
              </a:solidFill>
              <a:round/>
              <a:headEnd/>
              <a:tailEnd/>
            </a:ln>
            <a:effectLst/>
          </p:spPr>
          <p:txBody>
            <a:bodyPr>
              <a:spAutoFit/>
            </a:bodyPr>
            <a:lstStyle/>
            <a:p>
              <a:endParaRPr lang="en-US"/>
            </a:p>
          </p:txBody>
        </p:sp>
        <p:sp>
          <p:nvSpPr>
            <p:cNvPr id="39956" name="Line 20"/>
            <p:cNvSpPr>
              <a:spLocks noChangeShapeType="1"/>
            </p:cNvSpPr>
            <p:nvPr/>
          </p:nvSpPr>
          <p:spPr bwMode="auto">
            <a:xfrm flipH="1">
              <a:off x="3312" y="3216"/>
              <a:ext cx="432" cy="384"/>
            </a:xfrm>
            <a:prstGeom prst="line">
              <a:avLst/>
            </a:prstGeom>
            <a:noFill/>
            <a:ln w="9525">
              <a:solidFill>
                <a:schemeClr val="tx1"/>
              </a:solidFill>
              <a:round/>
              <a:headEnd/>
              <a:tailEnd/>
            </a:ln>
            <a:effectLst/>
          </p:spPr>
          <p:txBody>
            <a:bodyPr wrap="none">
              <a:spAutoFit/>
            </a:bodyPr>
            <a:lstStyle/>
            <a:p>
              <a:endParaRPr lang="en-US"/>
            </a:p>
          </p:txBody>
        </p:sp>
      </p:grpSp>
      <p:sp>
        <p:nvSpPr>
          <p:cNvPr id="39958" name="Text Box 22"/>
          <p:cNvSpPr txBox="1">
            <a:spLocks noChangeArrowheads="1"/>
          </p:cNvSpPr>
          <p:nvPr/>
        </p:nvSpPr>
        <p:spPr bwMode="auto">
          <a:xfrm>
            <a:off x="2581275" y="1898650"/>
            <a:ext cx="404813" cy="457200"/>
          </a:xfrm>
          <a:prstGeom prst="rect">
            <a:avLst/>
          </a:prstGeom>
          <a:noFill/>
          <a:ln w="9525">
            <a:noFill/>
            <a:miter lim="800000"/>
            <a:headEnd/>
            <a:tailEnd/>
          </a:ln>
          <a:effectLst/>
        </p:spPr>
        <p:txBody>
          <a:bodyPr wrap="none">
            <a:spAutoFit/>
          </a:bodyPr>
          <a:lstStyle/>
          <a:p>
            <a:r>
              <a:rPr lang="en-US" b="1">
                <a:solidFill>
                  <a:schemeClr val="accent2"/>
                </a:solidFill>
              </a:rPr>
              <a:t>A</a:t>
            </a:r>
          </a:p>
        </p:txBody>
      </p:sp>
      <p:sp>
        <p:nvSpPr>
          <p:cNvPr id="39959" name="Text Box 23"/>
          <p:cNvSpPr txBox="1">
            <a:spLocks noChangeArrowheads="1"/>
          </p:cNvSpPr>
          <p:nvPr/>
        </p:nvSpPr>
        <p:spPr bwMode="auto">
          <a:xfrm>
            <a:off x="1524000" y="5638800"/>
            <a:ext cx="420688" cy="457200"/>
          </a:xfrm>
          <a:prstGeom prst="rect">
            <a:avLst/>
          </a:prstGeom>
          <a:noFill/>
          <a:ln w="9525">
            <a:noFill/>
            <a:miter lim="800000"/>
            <a:headEnd/>
            <a:tailEnd/>
          </a:ln>
          <a:effectLst/>
        </p:spPr>
        <p:txBody>
          <a:bodyPr wrap="none">
            <a:spAutoFit/>
          </a:bodyPr>
          <a:lstStyle/>
          <a:p>
            <a:r>
              <a:rPr lang="en-US" b="1">
                <a:solidFill>
                  <a:schemeClr val="accent2"/>
                </a:solidFill>
              </a:rPr>
              <a:t>G</a:t>
            </a:r>
          </a:p>
        </p:txBody>
      </p:sp>
      <p:sp>
        <p:nvSpPr>
          <p:cNvPr id="39960" name="Text Box 24"/>
          <p:cNvSpPr txBox="1">
            <a:spLocks noChangeArrowheads="1"/>
          </p:cNvSpPr>
          <p:nvPr/>
        </p:nvSpPr>
        <p:spPr bwMode="auto">
          <a:xfrm>
            <a:off x="4740275" y="4572000"/>
            <a:ext cx="369888" cy="457200"/>
          </a:xfrm>
          <a:prstGeom prst="rect">
            <a:avLst/>
          </a:prstGeom>
          <a:noFill/>
          <a:ln w="9525">
            <a:noFill/>
            <a:miter lim="800000"/>
            <a:headEnd/>
            <a:tailEnd/>
          </a:ln>
          <a:effectLst/>
        </p:spPr>
        <p:txBody>
          <a:bodyPr wrap="none">
            <a:spAutoFit/>
          </a:bodyPr>
          <a:lstStyle/>
          <a:p>
            <a:r>
              <a:rPr lang="en-US" b="1">
                <a:solidFill>
                  <a:schemeClr val="accent2"/>
                </a:solidFill>
              </a:rPr>
              <a:t>F</a:t>
            </a:r>
          </a:p>
        </p:txBody>
      </p:sp>
      <p:sp>
        <p:nvSpPr>
          <p:cNvPr id="39961" name="Text Box 25"/>
          <p:cNvSpPr txBox="1">
            <a:spLocks noChangeArrowheads="1"/>
          </p:cNvSpPr>
          <p:nvPr/>
        </p:nvSpPr>
        <p:spPr bwMode="auto">
          <a:xfrm>
            <a:off x="2514600" y="4495800"/>
            <a:ext cx="387350" cy="457200"/>
          </a:xfrm>
          <a:prstGeom prst="rect">
            <a:avLst/>
          </a:prstGeom>
          <a:noFill/>
          <a:ln w="9525">
            <a:noFill/>
            <a:miter lim="800000"/>
            <a:headEnd/>
            <a:tailEnd/>
          </a:ln>
          <a:effectLst/>
        </p:spPr>
        <p:txBody>
          <a:bodyPr wrap="none">
            <a:spAutoFit/>
          </a:bodyPr>
          <a:lstStyle/>
          <a:p>
            <a:r>
              <a:rPr lang="en-US" b="1">
                <a:solidFill>
                  <a:schemeClr val="accent2"/>
                </a:solidFill>
              </a:rPr>
              <a:t>E</a:t>
            </a:r>
          </a:p>
        </p:txBody>
      </p:sp>
      <p:sp>
        <p:nvSpPr>
          <p:cNvPr id="39962" name="Text Box 26"/>
          <p:cNvSpPr txBox="1">
            <a:spLocks noChangeArrowheads="1"/>
          </p:cNvSpPr>
          <p:nvPr/>
        </p:nvSpPr>
        <p:spPr bwMode="auto">
          <a:xfrm>
            <a:off x="3529013" y="3138488"/>
            <a:ext cx="404812" cy="457200"/>
          </a:xfrm>
          <a:prstGeom prst="rect">
            <a:avLst/>
          </a:prstGeom>
          <a:noFill/>
          <a:ln w="9525">
            <a:noFill/>
            <a:miter lim="800000"/>
            <a:headEnd/>
            <a:tailEnd/>
          </a:ln>
          <a:effectLst/>
        </p:spPr>
        <p:txBody>
          <a:bodyPr wrap="none">
            <a:spAutoFit/>
          </a:bodyPr>
          <a:lstStyle/>
          <a:p>
            <a:r>
              <a:rPr lang="en-US" b="1">
                <a:solidFill>
                  <a:schemeClr val="accent2"/>
                </a:solidFill>
              </a:rPr>
              <a:t>C</a:t>
            </a:r>
          </a:p>
        </p:txBody>
      </p:sp>
      <p:sp>
        <p:nvSpPr>
          <p:cNvPr id="39963" name="Text Box 27"/>
          <p:cNvSpPr txBox="1">
            <a:spLocks noChangeArrowheads="1"/>
          </p:cNvSpPr>
          <p:nvPr/>
        </p:nvSpPr>
        <p:spPr bwMode="auto">
          <a:xfrm>
            <a:off x="457200" y="4343400"/>
            <a:ext cx="404813" cy="457200"/>
          </a:xfrm>
          <a:prstGeom prst="rect">
            <a:avLst/>
          </a:prstGeom>
          <a:noFill/>
          <a:ln w="9525">
            <a:noFill/>
            <a:miter lim="800000"/>
            <a:headEnd/>
            <a:tailEnd/>
          </a:ln>
          <a:effectLst/>
        </p:spPr>
        <p:txBody>
          <a:bodyPr wrap="none">
            <a:spAutoFit/>
          </a:bodyPr>
          <a:lstStyle/>
          <a:p>
            <a:r>
              <a:rPr lang="en-US" b="1">
                <a:solidFill>
                  <a:schemeClr val="accent2"/>
                </a:solidFill>
              </a:rPr>
              <a:t>D</a:t>
            </a:r>
          </a:p>
        </p:txBody>
      </p:sp>
      <p:sp>
        <p:nvSpPr>
          <p:cNvPr id="39964" name="Text Box 28"/>
          <p:cNvSpPr txBox="1">
            <a:spLocks noChangeArrowheads="1"/>
          </p:cNvSpPr>
          <p:nvPr/>
        </p:nvSpPr>
        <p:spPr bwMode="auto">
          <a:xfrm>
            <a:off x="1670050" y="3124200"/>
            <a:ext cx="387350" cy="457200"/>
          </a:xfrm>
          <a:prstGeom prst="rect">
            <a:avLst/>
          </a:prstGeom>
          <a:noFill/>
          <a:ln w="9525">
            <a:noFill/>
            <a:miter lim="800000"/>
            <a:headEnd/>
            <a:tailEnd/>
          </a:ln>
          <a:effectLst/>
        </p:spPr>
        <p:txBody>
          <a:bodyPr wrap="none">
            <a:spAutoFit/>
          </a:bodyPr>
          <a:lstStyle/>
          <a:p>
            <a:r>
              <a:rPr lang="en-US" b="1">
                <a:solidFill>
                  <a:schemeClr val="accent2"/>
                </a:solidFill>
              </a:rPr>
              <a:t>B</a:t>
            </a:r>
          </a:p>
        </p:txBody>
      </p:sp>
      <p:sp>
        <p:nvSpPr>
          <p:cNvPr id="39965" name="Text Box 29"/>
          <p:cNvSpPr txBox="1">
            <a:spLocks noChangeArrowheads="1"/>
          </p:cNvSpPr>
          <p:nvPr/>
        </p:nvSpPr>
        <p:spPr bwMode="auto">
          <a:xfrm>
            <a:off x="3648075" y="5791200"/>
            <a:ext cx="420688" cy="457200"/>
          </a:xfrm>
          <a:prstGeom prst="rect">
            <a:avLst/>
          </a:prstGeom>
          <a:noFill/>
          <a:ln w="9525">
            <a:noFill/>
            <a:miter lim="800000"/>
            <a:headEnd/>
            <a:tailEnd/>
          </a:ln>
          <a:effectLst/>
        </p:spPr>
        <p:txBody>
          <a:bodyPr wrap="none">
            <a:spAutoFit/>
          </a:bodyPr>
          <a:lstStyle/>
          <a:p>
            <a:r>
              <a:rPr lang="en-US" b="1">
                <a:solidFill>
                  <a:schemeClr val="accent2"/>
                </a:solidFill>
              </a:rPr>
              <a:t>H</a:t>
            </a:r>
          </a:p>
        </p:txBody>
      </p:sp>
      <p:sp>
        <p:nvSpPr>
          <p:cNvPr id="39966" name="Text Box 30"/>
          <p:cNvSpPr txBox="1">
            <a:spLocks noChangeArrowheads="1"/>
          </p:cNvSpPr>
          <p:nvPr/>
        </p:nvSpPr>
        <p:spPr bwMode="auto">
          <a:xfrm>
            <a:off x="4632325" y="2251075"/>
            <a:ext cx="3740150" cy="457200"/>
          </a:xfrm>
          <a:prstGeom prst="rect">
            <a:avLst/>
          </a:prstGeom>
          <a:noFill/>
          <a:ln w="9525">
            <a:noFill/>
            <a:miter lim="800000"/>
            <a:headEnd/>
            <a:tailEnd/>
          </a:ln>
          <a:effectLst/>
        </p:spPr>
        <p:txBody>
          <a:bodyPr wrap="none">
            <a:spAutoFit/>
          </a:bodyPr>
          <a:lstStyle/>
          <a:p>
            <a:r>
              <a:rPr lang="en-US" i="1">
                <a:solidFill>
                  <a:schemeClr val="accent2"/>
                </a:solidFill>
              </a:rPr>
              <a:t>Preorder: </a:t>
            </a:r>
            <a:r>
              <a:rPr lang="en-US" b="1">
                <a:solidFill>
                  <a:srgbClr val="FF0000"/>
                </a:solidFill>
              </a:rPr>
              <a:t>A B D G C E F H</a:t>
            </a:r>
          </a:p>
        </p:txBody>
      </p:sp>
      <p:sp>
        <p:nvSpPr>
          <p:cNvPr id="39967" name="Text Box 31"/>
          <p:cNvSpPr txBox="1">
            <a:spLocks noChangeArrowheads="1"/>
          </p:cNvSpPr>
          <p:nvPr/>
        </p:nvSpPr>
        <p:spPr bwMode="auto">
          <a:xfrm>
            <a:off x="4648200" y="2819400"/>
            <a:ext cx="3706813" cy="457200"/>
          </a:xfrm>
          <a:prstGeom prst="rect">
            <a:avLst/>
          </a:prstGeom>
          <a:noFill/>
          <a:ln w="9525">
            <a:noFill/>
            <a:miter lim="800000"/>
            <a:headEnd/>
            <a:tailEnd/>
          </a:ln>
          <a:effectLst/>
        </p:spPr>
        <p:txBody>
          <a:bodyPr wrap="none">
            <a:spAutoFit/>
          </a:bodyPr>
          <a:lstStyle/>
          <a:p>
            <a:r>
              <a:rPr lang="en-US" i="1" dirty="0" err="1">
                <a:solidFill>
                  <a:schemeClr val="accent2"/>
                </a:solidFill>
              </a:rPr>
              <a:t>Inorder</a:t>
            </a:r>
            <a:r>
              <a:rPr lang="en-US" i="1" dirty="0">
                <a:solidFill>
                  <a:schemeClr val="accent2"/>
                </a:solidFill>
              </a:rPr>
              <a:t>:   </a:t>
            </a:r>
            <a:r>
              <a:rPr lang="en-US" b="1" dirty="0">
                <a:solidFill>
                  <a:srgbClr val="FF0000"/>
                </a:solidFill>
              </a:rPr>
              <a:t>D G B A E C H F</a:t>
            </a:r>
          </a:p>
        </p:txBody>
      </p:sp>
      <p:sp>
        <p:nvSpPr>
          <p:cNvPr id="39968" name="Text Box 32"/>
          <p:cNvSpPr txBox="1">
            <a:spLocks noChangeArrowheads="1"/>
          </p:cNvSpPr>
          <p:nvPr/>
        </p:nvSpPr>
        <p:spPr bwMode="auto">
          <a:xfrm>
            <a:off x="4648200" y="3381375"/>
            <a:ext cx="184150" cy="1552575"/>
          </a:xfrm>
          <a:prstGeom prst="rect">
            <a:avLst/>
          </a:prstGeom>
          <a:noFill/>
          <a:ln w="9525">
            <a:noFill/>
            <a:miter lim="800000"/>
            <a:headEnd/>
            <a:tailEnd/>
          </a:ln>
          <a:effectLst/>
        </p:spPr>
        <p:txBody>
          <a:bodyPr wrap="none">
            <a:spAutoFit/>
          </a:bodyPr>
          <a:lstStyle/>
          <a:p>
            <a:endParaRPr lang="en-US" i="1">
              <a:solidFill>
                <a:schemeClr val="accent2"/>
              </a:solidFill>
            </a:endParaRPr>
          </a:p>
          <a:p>
            <a:endParaRPr lang="en-US" i="1">
              <a:solidFill>
                <a:schemeClr val="accent2"/>
              </a:solidFill>
            </a:endParaRPr>
          </a:p>
          <a:p>
            <a:endParaRPr lang="en-US" i="1">
              <a:solidFill>
                <a:schemeClr val="accent2"/>
              </a:solidFill>
            </a:endParaRPr>
          </a:p>
          <a:p>
            <a:endParaRPr lang="en-US" i="1">
              <a:solidFill>
                <a:schemeClr val="accent2"/>
              </a:solidFill>
            </a:endParaRPr>
          </a:p>
        </p:txBody>
      </p:sp>
      <p:sp>
        <p:nvSpPr>
          <p:cNvPr id="32" name="Text Box 31"/>
          <p:cNvSpPr txBox="1">
            <a:spLocks noChangeArrowheads="1"/>
          </p:cNvSpPr>
          <p:nvPr/>
        </p:nvSpPr>
        <p:spPr bwMode="auto">
          <a:xfrm>
            <a:off x="4395524" y="3348335"/>
            <a:ext cx="3992055" cy="461665"/>
          </a:xfrm>
          <a:prstGeom prst="rect">
            <a:avLst/>
          </a:prstGeom>
          <a:noFill/>
          <a:ln w="9525">
            <a:noFill/>
            <a:miter lim="800000"/>
            <a:headEnd/>
            <a:tailEnd/>
          </a:ln>
          <a:effectLst/>
        </p:spPr>
        <p:txBody>
          <a:bodyPr wrap="none">
            <a:spAutoFit/>
          </a:bodyPr>
          <a:lstStyle/>
          <a:p>
            <a:r>
              <a:rPr lang="en-US" i="1" dirty="0" err="1">
                <a:solidFill>
                  <a:schemeClr val="accent2"/>
                </a:solidFill>
              </a:rPr>
              <a:t>Postorder</a:t>
            </a:r>
            <a:r>
              <a:rPr lang="en-US" i="1" dirty="0">
                <a:solidFill>
                  <a:schemeClr val="accent2"/>
                </a:solidFill>
              </a:rPr>
              <a:t>:   </a:t>
            </a:r>
            <a:r>
              <a:rPr lang="en-US" b="1" dirty="0">
                <a:solidFill>
                  <a:srgbClr val="FF0000"/>
                </a:solidFill>
              </a:rPr>
              <a:t>G D B E H F C A</a:t>
            </a:r>
          </a:p>
        </p:txBody>
      </p:sp>
    </p:spTree>
    <p:extLst>
      <p:ext uri="{BB962C8B-B14F-4D97-AF65-F5344CB8AC3E}">
        <p14:creationId xmlns:p14="http://schemas.microsoft.com/office/powerpoint/2010/main" val="75812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66"/>
                                        </p:tgtEl>
                                        <p:attrNameLst>
                                          <p:attrName>style.visibility</p:attrName>
                                        </p:attrNameLst>
                                      </p:cBhvr>
                                      <p:to>
                                        <p:strVal val="visible"/>
                                      </p:to>
                                    </p:set>
                                    <p:animEffect transition="in" filter="dissolve">
                                      <p:cBhvr>
                                        <p:cTn id="7" dur="500"/>
                                        <p:tgtEl>
                                          <p:spTgt spid="399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67"/>
                                        </p:tgtEl>
                                        <p:attrNameLst>
                                          <p:attrName>style.visibility</p:attrName>
                                        </p:attrNameLst>
                                      </p:cBhvr>
                                      <p:to>
                                        <p:strVal val="visible"/>
                                      </p:to>
                                    </p:set>
                                    <p:animEffect transition="in" filter="dissolve">
                                      <p:cBhvr>
                                        <p:cTn id="12" dur="500"/>
                                        <p:tgtEl>
                                          <p:spTgt spid="3996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6" grpId="0" autoUpdateAnimBg="0"/>
      <p:bldP spid="39967" grpId="0" autoUpdateAnimBg="0"/>
      <p:bldP spid="3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t>
            </a:r>
            <a:r>
              <a:rPr lang="en-US" dirty="0" err="1"/>
              <a:t>organograms</a:t>
            </a:r>
            <a:endParaRPr lang="en-US" dirty="0"/>
          </a:p>
        </p:txBody>
      </p:sp>
      <p:sp>
        <p:nvSpPr>
          <p:cNvPr id="5" name="Slide Number Placeholder 4"/>
          <p:cNvSpPr>
            <a:spLocks noGrp="1"/>
          </p:cNvSpPr>
          <p:nvPr>
            <p:ph type="sldNum" sz="quarter" idx="12"/>
          </p:nvPr>
        </p:nvSpPr>
        <p:spPr/>
        <p:txBody>
          <a:bodyPr/>
          <a:lstStyle/>
          <a:p>
            <a:fld id="{4A43371F-6454-4CB7-8FFF-DC13FB98195B}" type="slidenum">
              <a:rPr lang="en-US" smtClean="0"/>
              <a:pPr/>
              <a:t>6</a:t>
            </a:fld>
            <a:endParaRPr lang="en-US"/>
          </a:p>
        </p:txBody>
      </p:sp>
      <p:pic>
        <p:nvPicPr>
          <p:cNvPr id="65538" name="Picture 2" descr="https://www.edrawsoft.com/images/examples/functional-orgchartl.png"/>
          <p:cNvPicPr>
            <a:picLocks noChangeAspect="1" noChangeArrowheads="1"/>
          </p:cNvPicPr>
          <p:nvPr/>
        </p:nvPicPr>
        <p:blipFill>
          <a:blip r:embed="rId2" cstate="print"/>
          <a:srcRect/>
          <a:stretch>
            <a:fillRect/>
          </a:stretch>
        </p:blipFill>
        <p:spPr bwMode="auto">
          <a:xfrm>
            <a:off x="1708874" y="1884348"/>
            <a:ext cx="5771972" cy="4078861"/>
          </a:xfrm>
          <a:prstGeom prst="rect">
            <a:avLst/>
          </a:prstGeom>
          <a:noFill/>
        </p:spPr>
      </p:pic>
    </p:spTree>
    <p:extLst>
      <p:ext uri="{BB962C8B-B14F-4D97-AF65-F5344CB8AC3E}">
        <p14:creationId xmlns:p14="http://schemas.microsoft.com/office/powerpoint/2010/main" val="110890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dirty="0"/>
              <a:t>Tree Traversal</a:t>
            </a:r>
            <a:endParaRPr lang="en-US" altLang="ko-KR" dirty="0">
              <a:ea typeface="굴림" pitchFamily="50" charset="-127"/>
            </a:endParaRPr>
          </a:p>
        </p:txBody>
      </p:sp>
      <p:grpSp>
        <p:nvGrpSpPr>
          <p:cNvPr id="3" name="Group 5"/>
          <p:cNvGrpSpPr>
            <a:grpSpLocks/>
          </p:cNvGrpSpPr>
          <p:nvPr/>
        </p:nvGrpSpPr>
        <p:grpSpPr bwMode="auto">
          <a:xfrm>
            <a:off x="1958975" y="1828800"/>
            <a:ext cx="4365625" cy="2667000"/>
            <a:chOff x="1008" y="2352"/>
            <a:chExt cx="2832" cy="1728"/>
          </a:xfrm>
        </p:grpSpPr>
        <p:sp>
          <p:nvSpPr>
            <p:cNvPr id="17416" name="Oval 6"/>
            <p:cNvSpPr>
              <a:spLocks noChangeArrowheads="1"/>
            </p:cNvSpPr>
            <p:nvPr/>
          </p:nvSpPr>
          <p:spPr bwMode="auto">
            <a:xfrm>
              <a:off x="2208" y="235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15</a:t>
              </a:r>
            </a:p>
          </p:txBody>
        </p:sp>
        <p:sp>
          <p:nvSpPr>
            <p:cNvPr id="17417" name="Oval 7"/>
            <p:cNvSpPr>
              <a:spLocks noChangeArrowheads="1"/>
            </p:cNvSpPr>
            <p:nvPr/>
          </p:nvSpPr>
          <p:spPr bwMode="auto">
            <a:xfrm>
              <a:off x="2640" y="2544"/>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16</a:t>
              </a:r>
            </a:p>
          </p:txBody>
        </p:sp>
        <p:sp>
          <p:nvSpPr>
            <p:cNvPr id="17418" name="Oval 8"/>
            <p:cNvSpPr>
              <a:spLocks noChangeArrowheads="1"/>
            </p:cNvSpPr>
            <p:nvPr/>
          </p:nvSpPr>
          <p:spPr bwMode="auto">
            <a:xfrm>
              <a:off x="1536" y="264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5</a:t>
              </a:r>
            </a:p>
          </p:txBody>
        </p:sp>
        <p:sp>
          <p:nvSpPr>
            <p:cNvPr id="17419" name="Oval 9"/>
            <p:cNvSpPr>
              <a:spLocks noChangeArrowheads="1"/>
            </p:cNvSpPr>
            <p:nvPr/>
          </p:nvSpPr>
          <p:spPr bwMode="auto">
            <a:xfrm>
              <a:off x="1872" y="2928"/>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dirty="0">
                  <a:latin typeface="Times New Roman" pitchFamily="18" charset="0"/>
                  <a:ea typeface="굴림" pitchFamily="34" charset="-127"/>
                </a:rPr>
                <a:t>12</a:t>
              </a:r>
            </a:p>
          </p:txBody>
        </p:sp>
        <p:sp>
          <p:nvSpPr>
            <p:cNvPr id="17420" name="Oval 10"/>
            <p:cNvSpPr>
              <a:spLocks noChangeArrowheads="1"/>
            </p:cNvSpPr>
            <p:nvPr/>
          </p:nvSpPr>
          <p:spPr bwMode="auto">
            <a:xfrm>
              <a:off x="1008" y="288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3</a:t>
              </a:r>
            </a:p>
          </p:txBody>
        </p:sp>
        <p:sp>
          <p:nvSpPr>
            <p:cNvPr id="17421" name="Line 11"/>
            <p:cNvSpPr>
              <a:spLocks noChangeShapeType="1"/>
            </p:cNvSpPr>
            <p:nvPr/>
          </p:nvSpPr>
          <p:spPr bwMode="auto">
            <a:xfrm>
              <a:off x="2448" y="2496"/>
              <a:ext cx="192" cy="96"/>
            </a:xfrm>
            <a:prstGeom prst="line">
              <a:avLst/>
            </a:prstGeom>
            <a:noFill/>
            <a:ln w="9525">
              <a:solidFill>
                <a:schemeClr val="tx1"/>
              </a:solidFill>
              <a:round/>
              <a:headEnd/>
              <a:tailEnd/>
            </a:ln>
          </p:spPr>
          <p:txBody>
            <a:bodyPr wrap="none" anchor="ctr"/>
            <a:lstStyle/>
            <a:p>
              <a:endParaRPr lang="en-US"/>
            </a:p>
          </p:txBody>
        </p:sp>
        <p:sp>
          <p:nvSpPr>
            <p:cNvPr id="17422" name="Line 12"/>
            <p:cNvSpPr>
              <a:spLocks noChangeShapeType="1"/>
            </p:cNvSpPr>
            <p:nvPr/>
          </p:nvSpPr>
          <p:spPr bwMode="auto">
            <a:xfrm>
              <a:off x="1728" y="2832"/>
              <a:ext cx="144" cy="144"/>
            </a:xfrm>
            <a:prstGeom prst="line">
              <a:avLst/>
            </a:prstGeom>
            <a:noFill/>
            <a:ln w="9525">
              <a:solidFill>
                <a:schemeClr val="tx1"/>
              </a:solidFill>
              <a:round/>
              <a:headEnd/>
              <a:tailEnd/>
            </a:ln>
          </p:spPr>
          <p:txBody>
            <a:bodyPr wrap="none" anchor="ctr"/>
            <a:lstStyle/>
            <a:p>
              <a:endParaRPr lang="en-US"/>
            </a:p>
          </p:txBody>
        </p:sp>
        <p:sp>
          <p:nvSpPr>
            <p:cNvPr id="17423" name="Line 13"/>
            <p:cNvSpPr>
              <a:spLocks noChangeShapeType="1"/>
            </p:cNvSpPr>
            <p:nvPr/>
          </p:nvSpPr>
          <p:spPr bwMode="auto">
            <a:xfrm flipH="1">
              <a:off x="1248" y="2784"/>
              <a:ext cx="288" cy="144"/>
            </a:xfrm>
            <a:prstGeom prst="line">
              <a:avLst/>
            </a:prstGeom>
            <a:noFill/>
            <a:ln w="9525">
              <a:solidFill>
                <a:schemeClr val="tx1"/>
              </a:solidFill>
              <a:round/>
              <a:headEnd/>
              <a:tailEnd/>
            </a:ln>
          </p:spPr>
          <p:txBody>
            <a:bodyPr wrap="none" anchor="ctr"/>
            <a:lstStyle/>
            <a:p>
              <a:endParaRPr lang="en-US"/>
            </a:p>
          </p:txBody>
        </p:sp>
        <p:sp>
          <p:nvSpPr>
            <p:cNvPr id="17424" name="Line 14"/>
            <p:cNvSpPr>
              <a:spLocks noChangeShapeType="1"/>
            </p:cNvSpPr>
            <p:nvPr/>
          </p:nvSpPr>
          <p:spPr bwMode="auto">
            <a:xfrm>
              <a:off x="2832" y="2688"/>
              <a:ext cx="336" cy="192"/>
            </a:xfrm>
            <a:prstGeom prst="line">
              <a:avLst/>
            </a:prstGeom>
            <a:noFill/>
            <a:ln w="9525">
              <a:solidFill>
                <a:schemeClr val="tx1"/>
              </a:solidFill>
              <a:round/>
              <a:headEnd/>
              <a:tailEnd/>
            </a:ln>
          </p:spPr>
          <p:txBody>
            <a:bodyPr wrap="none" anchor="ctr"/>
            <a:lstStyle/>
            <a:p>
              <a:endParaRPr lang="en-US"/>
            </a:p>
          </p:txBody>
        </p:sp>
        <p:grpSp>
          <p:nvGrpSpPr>
            <p:cNvPr id="4" name="Group 15"/>
            <p:cNvGrpSpPr>
              <a:grpSpLocks/>
            </p:cNvGrpSpPr>
            <p:nvPr/>
          </p:nvGrpSpPr>
          <p:grpSpPr bwMode="auto">
            <a:xfrm>
              <a:off x="3120" y="2832"/>
              <a:ext cx="720" cy="528"/>
              <a:chOff x="3168" y="2880"/>
              <a:chExt cx="720" cy="528"/>
            </a:xfrm>
          </p:grpSpPr>
          <p:sp>
            <p:nvSpPr>
              <p:cNvPr id="17437" name="Oval 16"/>
              <p:cNvSpPr>
                <a:spLocks noChangeArrowheads="1"/>
              </p:cNvSpPr>
              <p:nvPr/>
            </p:nvSpPr>
            <p:spPr bwMode="auto">
              <a:xfrm>
                <a:off x="3168" y="288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20</a:t>
                </a:r>
              </a:p>
            </p:txBody>
          </p:sp>
          <p:sp>
            <p:nvSpPr>
              <p:cNvPr id="17438" name="Oval 17"/>
              <p:cNvSpPr>
                <a:spLocks noChangeArrowheads="1"/>
              </p:cNvSpPr>
              <p:nvPr/>
            </p:nvSpPr>
            <p:spPr bwMode="auto">
              <a:xfrm>
                <a:off x="3648" y="3216"/>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23</a:t>
                </a:r>
              </a:p>
            </p:txBody>
          </p:sp>
          <p:sp>
            <p:nvSpPr>
              <p:cNvPr id="17439" name="Line 18"/>
              <p:cNvSpPr>
                <a:spLocks noChangeShapeType="1"/>
              </p:cNvSpPr>
              <p:nvPr/>
            </p:nvSpPr>
            <p:spPr bwMode="auto">
              <a:xfrm>
                <a:off x="3360" y="3024"/>
                <a:ext cx="336" cy="240"/>
              </a:xfrm>
              <a:prstGeom prst="line">
                <a:avLst/>
              </a:prstGeom>
              <a:noFill/>
              <a:ln w="9525">
                <a:solidFill>
                  <a:schemeClr val="tx1"/>
                </a:solidFill>
                <a:round/>
                <a:headEnd/>
                <a:tailEnd/>
              </a:ln>
            </p:spPr>
            <p:txBody>
              <a:bodyPr wrap="none" anchor="ctr"/>
              <a:lstStyle/>
              <a:p>
                <a:endParaRPr lang="en-US"/>
              </a:p>
            </p:txBody>
          </p:sp>
        </p:grpSp>
        <p:sp>
          <p:nvSpPr>
            <p:cNvPr id="17426" name="Line 19"/>
            <p:cNvSpPr>
              <a:spLocks noChangeShapeType="1"/>
            </p:cNvSpPr>
            <p:nvPr/>
          </p:nvSpPr>
          <p:spPr bwMode="auto">
            <a:xfrm flipH="1">
              <a:off x="1728" y="2448"/>
              <a:ext cx="480" cy="240"/>
            </a:xfrm>
            <a:prstGeom prst="line">
              <a:avLst/>
            </a:prstGeom>
            <a:noFill/>
            <a:ln w="9525">
              <a:solidFill>
                <a:schemeClr val="tx1"/>
              </a:solidFill>
              <a:round/>
              <a:headEnd/>
              <a:tailEnd/>
            </a:ln>
          </p:spPr>
          <p:txBody>
            <a:bodyPr wrap="none" anchor="ctr"/>
            <a:lstStyle/>
            <a:p>
              <a:endParaRPr lang="en-US"/>
            </a:p>
          </p:txBody>
        </p:sp>
        <p:sp>
          <p:nvSpPr>
            <p:cNvPr id="17427" name="Line 20"/>
            <p:cNvSpPr>
              <a:spLocks noChangeShapeType="1"/>
            </p:cNvSpPr>
            <p:nvPr/>
          </p:nvSpPr>
          <p:spPr bwMode="auto">
            <a:xfrm flipH="1">
              <a:off x="2928" y="2976"/>
              <a:ext cx="192" cy="288"/>
            </a:xfrm>
            <a:prstGeom prst="line">
              <a:avLst/>
            </a:prstGeom>
            <a:noFill/>
            <a:ln w="9525">
              <a:solidFill>
                <a:schemeClr val="tx1"/>
              </a:solidFill>
              <a:round/>
              <a:headEnd/>
              <a:tailEnd/>
            </a:ln>
          </p:spPr>
          <p:txBody>
            <a:bodyPr wrap="none" anchor="ctr"/>
            <a:lstStyle/>
            <a:p>
              <a:endParaRPr lang="en-US"/>
            </a:p>
          </p:txBody>
        </p:sp>
        <p:sp>
          <p:nvSpPr>
            <p:cNvPr id="17428" name="Oval 21"/>
            <p:cNvSpPr>
              <a:spLocks noChangeArrowheads="1"/>
            </p:cNvSpPr>
            <p:nvPr/>
          </p:nvSpPr>
          <p:spPr bwMode="auto">
            <a:xfrm>
              <a:off x="2736" y="3264"/>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18</a:t>
              </a:r>
            </a:p>
          </p:txBody>
        </p:sp>
        <p:sp>
          <p:nvSpPr>
            <p:cNvPr id="17429" name="Line 25"/>
            <p:cNvSpPr>
              <a:spLocks noChangeShapeType="1"/>
            </p:cNvSpPr>
            <p:nvPr/>
          </p:nvSpPr>
          <p:spPr bwMode="auto">
            <a:xfrm>
              <a:off x="2016" y="3120"/>
              <a:ext cx="192" cy="192"/>
            </a:xfrm>
            <a:prstGeom prst="line">
              <a:avLst/>
            </a:prstGeom>
            <a:noFill/>
            <a:ln w="9525">
              <a:solidFill>
                <a:schemeClr val="tx1"/>
              </a:solidFill>
              <a:round/>
              <a:headEnd/>
              <a:tailEnd/>
            </a:ln>
          </p:spPr>
          <p:txBody>
            <a:bodyPr wrap="none" anchor="ctr"/>
            <a:lstStyle/>
            <a:p>
              <a:endParaRPr lang="en-US"/>
            </a:p>
          </p:txBody>
        </p:sp>
        <p:sp>
          <p:nvSpPr>
            <p:cNvPr id="17430" name="Oval 26"/>
            <p:cNvSpPr>
              <a:spLocks noChangeArrowheads="1"/>
            </p:cNvSpPr>
            <p:nvPr/>
          </p:nvSpPr>
          <p:spPr bwMode="auto">
            <a:xfrm>
              <a:off x="2112" y="331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13</a:t>
              </a:r>
            </a:p>
          </p:txBody>
        </p:sp>
        <p:sp>
          <p:nvSpPr>
            <p:cNvPr id="17431" name="Oval 27"/>
            <p:cNvSpPr>
              <a:spLocks noChangeArrowheads="1"/>
            </p:cNvSpPr>
            <p:nvPr/>
          </p:nvSpPr>
          <p:spPr bwMode="auto">
            <a:xfrm>
              <a:off x="1440" y="331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10</a:t>
              </a:r>
            </a:p>
          </p:txBody>
        </p:sp>
        <p:sp>
          <p:nvSpPr>
            <p:cNvPr id="17432" name="Oval 28"/>
            <p:cNvSpPr>
              <a:spLocks noChangeArrowheads="1"/>
            </p:cNvSpPr>
            <p:nvPr/>
          </p:nvSpPr>
          <p:spPr bwMode="auto">
            <a:xfrm>
              <a:off x="1008" y="355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6</a:t>
              </a:r>
            </a:p>
          </p:txBody>
        </p:sp>
        <p:sp>
          <p:nvSpPr>
            <p:cNvPr id="17433" name="Oval 30"/>
            <p:cNvSpPr>
              <a:spLocks noChangeArrowheads="1"/>
            </p:cNvSpPr>
            <p:nvPr/>
          </p:nvSpPr>
          <p:spPr bwMode="auto">
            <a:xfrm>
              <a:off x="1296" y="3888"/>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altLang="ko-KR" sz="2000">
                  <a:latin typeface="Times New Roman" pitchFamily="18" charset="0"/>
                  <a:ea typeface="굴림" pitchFamily="34" charset="-127"/>
                </a:rPr>
                <a:t>7</a:t>
              </a:r>
            </a:p>
          </p:txBody>
        </p:sp>
        <p:sp>
          <p:nvSpPr>
            <p:cNvPr id="17434" name="Line 31"/>
            <p:cNvSpPr>
              <a:spLocks noChangeShapeType="1"/>
            </p:cNvSpPr>
            <p:nvPr/>
          </p:nvSpPr>
          <p:spPr bwMode="auto">
            <a:xfrm flipH="1">
              <a:off x="1632" y="3072"/>
              <a:ext cx="288" cy="288"/>
            </a:xfrm>
            <a:prstGeom prst="line">
              <a:avLst/>
            </a:prstGeom>
            <a:noFill/>
            <a:ln w="9525">
              <a:solidFill>
                <a:schemeClr val="tx1"/>
              </a:solidFill>
              <a:round/>
              <a:headEnd/>
              <a:tailEnd/>
            </a:ln>
          </p:spPr>
          <p:txBody>
            <a:bodyPr wrap="none" anchor="ctr"/>
            <a:lstStyle/>
            <a:p>
              <a:endParaRPr lang="en-US"/>
            </a:p>
          </p:txBody>
        </p:sp>
        <p:sp>
          <p:nvSpPr>
            <p:cNvPr id="17435" name="Line 32"/>
            <p:cNvSpPr>
              <a:spLocks noChangeShapeType="1"/>
            </p:cNvSpPr>
            <p:nvPr/>
          </p:nvSpPr>
          <p:spPr bwMode="auto">
            <a:xfrm flipH="1">
              <a:off x="1200" y="3456"/>
              <a:ext cx="240" cy="144"/>
            </a:xfrm>
            <a:prstGeom prst="line">
              <a:avLst/>
            </a:prstGeom>
            <a:noFill/>
            <a:ln w="9525">
              <a:solidFill>
                <a:schemeClr val="tx1"/>
              </a:solidFill>
              <a:round/>
              <a:headEnd/>
              <a:tailEnd/>
            </a:ln>
          </p:spPr>
          <p:txBody>
            <a:bodyPr wrap="none" anchor="ctr"/>
            <a:lstStyle/>
            <a:p>
              <a:endParaRPr lang="en-US"/>
            </a:p>
          </p:txBody>
        </p:sp>
        <p:sp>
          <p:nvSpPr>
            <p:cNvPr id="17436" name="Line 34"/>
            <p:cNvSpPr>
              <a:spLocks noChangeShapeType="1"/>
            </p:cNvSpPr>
            <p:nvPr/>
          </p:nvSpPr>
          <p:spPr bwMode="auto">
            <a:xfrm>
              <a:off x="1200" y="3696"/>
              <a:ext cx="144" cy="192"/>
            </a:xfrm>
            <a:prstGeom prst="line">
              <a:avLst/>
            </a:prstGeom>
            <a:noFill/>
            <a:ln w="9525">
              <a:solidFill>
                <a:schemeClr val="tx1"/>
              </a:solidFill>
              <a:round/>
              <a:headEnd/>
              <a:tailEnd/>
            </a:ln>
          </p:spPr>
          <p:txBody>
            <a:bodyPr wrap="none" anchor="ctr"/>
            <a:lstStyle/>
            <a:p>
              <a:endParaRPr lang="en-US"/>
            </a:p>
          </p:txBody>
        </p:sp>
      </p:grpSp>
      <p:sp>
        <p:nvSpPr>
          <p:cNvPr id="17413" name="Text Box 36"/>
          <p:cNvSpPr txBox="1">
            <a:spLocks noChangeArrowheads="1"/>
          </p:cNvSpPr>
          <p:nvPr/>
        </p:nvSpPr>
        <p:spPr bwMode="auto">
          <a:xfrm>
            <a:off x="990600" y="4876800"/>
            <a:ext cx="7086600" cy="1046440"/>
          </a:xfrm>
          <a:prstGeom prst="rect">
            <a:avLst/>
          </a:prstGeom>
          <a:noFill/>
          <a:ln w="9525">
            <a:noFill/>
            <a:miter lim="800000"/>
            <a:headEnd/>
            <a:tailEnd/>
          </a:ln>
        </p:spPr>
        <p:txBody>
          <a:bodyPr anchor="ctr">
            <a:spAutoFit/>
          </a:bodyPr>
          <a:lstStyle/>
          <a:p>
            <a:pPr algn="ctr" eaLnBrk="0" hangingPunct="0">
              <a:lnSpc>
                <a:spcPct val="80000"/>
              </a:lnSpc>
              <a:spcBef>
                <a:spcPct val="35000"/>
              </a:spcBef>
            </a:pPr>
            <a:r>
              <a:rPr lang="en-US" altLang="ko-KR" sz="2000" dirty="0">
                <a:solidFill>
                  <a:srgbClr val="C00000"/>
                </a:solidFill>
                <a:latin typeface="Times New Roman" pitchFamily="18" charset="0"/>
                <a:ea typeface="굴림" pitchFamily="34" charset="-127"/>
              </a:rPr>
              <a:t>Pre-order: 15, 5, 3, 12, 10, 6, 7, 13, 16, 20, 18, 23 </a:t>
            </a:r>
          </a:p>
          <a:p>
            <a:pPr algn="ctr" eaLnBrk="0" hangingPunct="0">
              <a:lnSpc>
                <a:spcPct val="80000"/>
              </a:lnSpc>
              <a:spcBef>
                <a:spcPct val="35000"/>
              </a:spcBef>
            </a:pPr>
            <a:r>
              <a:rPr lang="en-US" altLang="ko-KR" sz="2000" dirty="0">
                <a:solidFill>
                  <a:srgbClr val="C00000"/>
                </a:solidFill>
                <a:latin typeface="Times New Roman" pitchFamily="18" charset="0"/>
                <a:ea typeface="굴림" pitchFamily="34" charset="-127"/>
              </a:rPr>
              <a:t>  Post-order: 3, 7, 6, 10, 13, 12, 5, 18, 23, 20, 16, 15</a:t>
            </a:r>
          </a:p>
          <a:p>
            <a:pPr algn="ctr" eaLnBrk="0" hangingPunct="0">
              <a:lnSpc>
                <a:spcPct val="80000"/>
              </a:lnSpc>
              <a:spcBef>
                <a:spcPct val="35000"/>
              </a:spcBef>
            </a:pPr>
            <a:r>
              <a:rPr lang="en-US" altLang="ko-KR" sz="2000" dirty="0">
                <a:solidFill>
                  <a:srgbClr val="C00000"/>
                </a:solidFill>
                <a:latin typeface="Times New Roman" pitchFamily="18" charset="0"/>
                <a:ea typeface="굴림" pitchFamily="34" charset="-127"/>
              </a:rPr>
              <a:t>In-order: 3, 5, 6, 7, 10, 12, 13, 15, 16, 18, 20, 23   </a:t>
            </a:r>
          </a:p>
        </p:txBody>
      </p:sp>
    </p:spTree>
    <p:extLst>
      <p:ext uri="{BB962C8B-B14F-4D97-AF65-F5344CB8AC3E}">
        <p14:creationId xmlns:p14="http://schemas.microsoft.com/office/powerpoint/2010/main" val="23590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Applications</a:t>
            </a:r>
          </a:p>
        </p:txBody>
      </p:sp>
      <p:sp>
        <p:nvSpPr>
          <p:cNvPr id="4" name="Content Placeholder 3"/>
          <p:cNvSpPr>
            <a:spLocks noGrp="1"/>
          </p:cNvSpPr>
          <p:nvPr>
            <p:ph idx="1"/>
          </p:nvPr>
        </p:nvSpPr>
        <p:spPr/>
        <p:txBody>
          <a:bodyPr/>
          <a:lstStyle/>
          <a:p>
            <a:r>
              <a:rPr lang="en-US" dirty="0"/>
              <a:t>Expression trees</a:t>
            </a:r>
          </a:p>
        </p:txBody>
      </p:sp>
      <p:sp>
        <p:nvSpPr>
          <p:cNvPr id="3" name="Slide Number Placeholder 2"/>
          <p:cNvSpPr>
            <a:spLocks noGrp="1"/>
          </p:cNvSpPr>
          <p:nvPr>
            <p:ph type="sldNum" sz="quarter" idx="12"/>
          </p:nvPr>
        </p:nvSpPr>
        <p:spPr/>
        <p:txBody>
          <a:bodyPr/>
          <a:lstStyle/>
          <a:p>
            <a:fld id="{5D91A0C0-41DD-4031-A54A-0E00DBB1BB28}" type="slidenum">
              <a:rPr lang="en-US" altLang="en-US" smtClean="0"/>
              <a:pPr/>
              <a:t>61</a:t>
            </a:fld>
            <a:endParaRPr lang="en-US" altLang="en-US"/>
          </a:p>
        </p:txBody>
      </p:sp>
      <p:pic>
        <p:nvPicPr>
          <p:cNvPr id="5" name="Picture 2" descr="http://www.programmersheaven.com/articles/images/expressionexptree.gif"/>
          <p:cNvPicPr>
            <a:picLocks noChangeAspect="1" noChangeArrowheads="1"/>
          </p:cNvPicPr>
          <p:nvPr/>
        </p:nvPicPr>
        <p:blipFill>
          <a:blip r:embed="rId2" cstate="print"/>
          <a:srcRect/>
          <a:stretch>
            <a:fillRect/>
          </a:stretch>
        </p:blipFill>
        <p:spPr bwMode="auto">
          <a:xfrm>
            <a:off x="278450" y="3106986"/>
            <a:ext cx="4102100" cy="2670175"/>
          </a:xfrm>
          <a:prstGeom prst="rect">
            <a:avLst/>
          </a:prstGeom>
          <a:noFill/>
          <a:ln w="9525">
            <a:noFill/>
            <a:miter lim="800000"/>
            <a:headEnd/>
            <a:tailEnd/>
          </a:ln>
        </p:spPr>
      </p:pic>
      <p:pic>
        <p:nvPicPr>
          <p:cNvPr id="6" name="Picture 5" descr="http://t1.gstatic.com/images?q=tbn:ANd9GcTOnDqGk1kMe-6p9aOTora0oYweqAzhjqUAVSKSff3GXSBGHQShLg"/>
          <p:cNvPicPr>
            <a:picLocks noChangeAspect="1" noChangeArrowheads="1"/>
          </p:cNvPicPr>
          <p:nvPr/>
        </p:nvPicPr>
        <p:blipFill>
          <a:blip r:embed="rId3" cstate="print"/>
          <a:srcRect/>
          <a:stretch>
            <a:fillRect/>
          </a:stretch>
        </p:blipFill>
        <p:spPr bwMode="auto">
          <a:xfrm>
            <a:off x="5231447" y="2328053"/>
            <a:ext cx="3135313" cy="3352800"/>
          </a:xfrm>
          <a:prstGeom prst="rect">
            <a:avLst/>
          </a:prstGeom>
          <a:noFill/>
          <a:ln w="9525">
            <a:noFill/>
            <a:miter lim="800000"/>
            <a:headEnd/>
            <a:tailEnd/>
          </a:ln>
        </p:spPr>
      </p:pic>
    </p:spTree>
    <p:extLst>
      <p:ext uri="{BB962C8B-B14F-4D97-AF65-F5344CB8AC3E}">
        <p14:creationId xmlns:p14="http://schemas.microsoft.com/office/powerpoint/2010/main" val="3480463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Expression Tree</a:t>
            </a:r>
          </a:p>
        </p:txBody>
      </p:sp>
      <p:sp>
        <p:nvSpPr>
          <p:cNvPr id="3" name="Content Placeholder 2"/>
          <p:cNvSpPr>
            <a:spLocks noGrp="1"/>
          </p:cNvSpPr>
          <p:nvPr>
            <p:ph idx="1"/>
          </p:nvPr>
        </p:nvSpPr>
        <p:spPr>
          <a:xfrm>
            <a:off x="822960" y="1922804"/>
            <a:ext cx="7863840" cy="4551148"/>
          </a:xfrm>
        </p:spPr>
        <p:txBody>
          <a:bodyPr/>
          <a:lstStyle/>
          <a:p>
            <a:pPr>
              <a:lnSpc>
                <a:spcPct val="150000"/>
              </a:lnSpc>
            </a:pPr>
            <a:r>
              <a:rPr lang="en-US" dirty="0">
                <a:latin typeface="Arial" pitchFamily="34" charset="0"/>
                <a:cs typeface="Arial" pitchFamily="34" charset="0"/>
              </a:rPr>
              <a:t>A special kind of binary tree in which:</a:t>
            </a:r>
          </a:p>
          <a:p>
            <a:pPr lvl="1">
              <a:lnSpc>
                <a:spcPct val="150000"/>
              </a:lnSpc>
            </a:pPr>
            <a:r>
              <a:rPr lang="en-US" sz="2400" dirty="0">
                <a:latin typeface="Arial" pitchFamily="34" charset="0"/>
                <a:cs typeface="Arial" pitchFamily="34" charset="0"/>
              </a:rPr>
              <a:t>Each </a:t>
            </a:r>
            <a:r>
              <a:rPr lang="en-US" sz="2400" dirty="0">
                <a:solidFill>
                  <a:srgbClr val="CC0000"/>
                </a:solidFill>
                <a:latin typeface="Arial" pitchFamily="34" charset="0"/>
                <a:cs typeface="Arial" pitchFamily="34" charset="0"/>
              </a:rPr>
              <a:t>leaf node </a:t>
            </a:r>
            <a:r>
              <a:rPr lang="en-US" sz="2400" dirty="0">
                <a:latin typeface="Arial" pitchFamily="34" charset="0"/>
                <a:cs typeface="Arial" pitchFamily="34" charset="0"/>
              </a:rPr>
              <a:t>contains a single operand</a:t>
            </a:r>
          </a:p>
          <a:p>
            <a:pPr lvl="1">
              <a:lnSpc>
                <a:spcPct val="150000"/>
              </a:lnSpc>
            </a:pPr>
            <a:r>
              <a:rPr lang="en-US" sz="2400" dirty="0">
                <a:latin typeface="Arial" pitchFamily="34" charset="0"/>
                <a:cs typeface="Arial" pitchFamily="34" charset="0"/>
              </a:rPr>
              <a:t>Each </a:t>
            </a:r>
            <a:r>
              <a:rPr lang="en-US" sz="2400" dirty="0" err="1">
                <a:solidFill>
                  <a:srgbClr val="CC0000"/>
                </a:solidFill>
                <a:latin typeface="Arial" pitchFamily="34" charset="0"/>
                <a:cs typeface="Arial" pitchFamily="34" charset="0"/>
              </a:rPr>
              <a:t>nonleaf</a:t>
            </a:r>
            <a:r>
              <a:rPr lang="en-US" sz="2400" dirty="0">
                <a:solidFill>
                  <a:srgbClr val="CC0000"/>
                </a:solidFill>
                <a:latin typeface="Arial" pitchFamily="34" charset="0"/>
                <a:cs typeface="Arial" pitchFamily="34" charset="0"/>
              </a:rPr>
              <a:t> node </a:t>
            </a:r>
            <a:r>
              <a:rPr lang="en-US" sz="2400" dirty="0">
                <a:latin typeface="Arial" pitchFamily="34" charset="0"/>
                <a:cs typeface="Arial" pitchFamily="34" charset="0"/>
              </a:rPr>
              <a:t>contains a</a:t>
            </a:r>
            <a:r>
              <a:rPr lang="en-US" sz="2400" dirty="0">
                <a:solidFill>
                  <a:srgbClr val="CC0000"/>
                </a:solidFill>
                <a:latin typeface="Arial" pitchFamily="34" charset="0"/>
                <a:cs typeface="Arial" pitchFamily="34" charset="0"/>
              </a:rPr>
              <a:t> </a:t>
            </a:r>
            <a:r>
              <a:rPr lang="en-US" sz="2400" dirty="0">
                <a:latin typeface="Arial" pitchFamily="34" charset="0"/>
                <a:cs typeface="Arial" pitchFamily="34" charset="0"/>
              </a:rPr>
              <a:t>single binary operator </a:t>
            </a:r>
          </a:p>
          <a:p>
            <a:pPr lvl="1">
              <a:lnSpc>
                <a:spcPct val="150000"/>
              </a:lnSpc>
            </a:pPr>
            <a:r>
              <a:rPr lang="en-US" sz="2400" dirty="0">
                <a:latin typeface="Arial" pitchFamily="34" charset="0"/>
                <a:cs typeface="Arial" pitchFamily="34" charset="0"/>
              </a:rPr>
              <a:t>The </a:t>
            </a:r>
            <a:r>
              <a:rPr lang="en-US" sz="2400" dirty="0">
                <a:solidFill>
                  <a:srgbClr val="C00000"/>
                </a:solidFill>
                <a:latin typeface="Arial" pitchFamily="34" charset="0"/>
                <a:cs typeface="Arial" pitchFamily="34" charset="0"/>
              </a:rPr>
              <a:t>root</a:t>
            </a:r>
            <a:r>
              <a:rPr lang="en-US" sz="2400" dirty="0">
                <a:latin typeface="Arial" pitchFamily="34" charset="0"/>
                <a:cs typeface="Arial" pitchFamily="34" charset="0"/>
              </a:rPr>
              <a:t> contains the operator that is to be applied to the results of evaluating the expressions in the </a:t>
            </a:r>
            <a:r>
              <a:rPr lang="en-US" sz="2400" dirty="0">
                <a:solidFill>
                  <a:srgbClr val="C00000"/>
                </a:solidFill>
                <a:latin typeface="Arial" pitchFamily="34" charset="0"/>
                <a:cs typeface="Arial" pitchFamily="34" charset="0"/>
              </a:rPr>
              <a:t>left</a:t>
            </a:r>
            <a:r>
              <a:rPr lang="en-US" sz="2400" dirty="0">
                <a:latin typeface="Arial" pitchFamily="34" charset="0"/>
                <a:cs typeface="Arial" pitchFamily="34" charset="0"/>
              </a:rPr>
              <a:t> and </a:t>
            </a:r>
            <a:r>
              <a:rPr lang="en-US" sz="2400" dirty="0">
                <a:solidFill>
                  <a:srgbClr val="C00000"/>
                </a:solidFill>
                <a:latin typeface="Arial" pitchFamily="34" charset="0"/>
                <a:cs typeface="Arial" pitchFamily="34" charset="0"/>
              </a:rPr>
              <a:t>right</a:t>
            </a:r>
            <a:r>
              <a:rPr lang="en-US" sz="2400" dirty="0">
                <a:latin typeface="Arial" pitchFamily="34" charset="0"/>
                <a:cs typeface="Arial" pitchFamily="34" charset="0"/>
              </a:rPr>
              <a:t> </a:t>
            </a:r>
            <a:r>
              <a:rPr lang="en-US" sz="2400" dirty="0" err="1">
                <a:latin typeface="Arial" pitchFamily="34" charset="0"/>
                <a:cs typeface="Arial" pitchFamily="34" charset="0"/>
              </a:rPr>
              <a:t>subtrees</a:t>
            </a:r>
            <a:endParaRPr lang="en-US" sz="2400" dirty="0">
              <a:latin typeface="Arial" pitchFamily="34" charset="0"/>
              <a:cs typeface="Arial" pitchFamily="34" charset="0"/>
            </a:endParaRP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4A43371F-6454-4CB7-8FFF-DC13FB98195B}" type="slidenum">
              <a:rPr lang="en-US" smtClean="0"/>
              <a:pPr/>
              <a:t>62</a:t>
            </a:fld>
            <a:endParaRPr lang="en-US"/>
          </a:p>
        </p:txBody>
      </p:sp>
    </p:spTree>
    <p:extLst>
      <p:ext uri="{BB962C8B-B14F-4D97-AF65-F5344CB8AC3E}">
        <p14:creationId xmlns:p14="http://schemas.microsoft.com/office/powerpoint/2010/main" val="1581821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ChangeArrowheads="1"/>
          </p:cNvSpPr>
          <p:nvPr/>
        </p:nvSpPr>
        <p:spPr bwMode="auto">
          <a:xfrm>
            <a:off x="3863975" y="2351088"/>
            <a:ext cx="855663" cy="51911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2228" name="Rectangle 5"/>
          <p:cNvSpPr>
            <a:spLocks noChangeArrowheads="1"/>
          </p:cNvSpPr>
          <p:nvPr/>
        </p:nvSpPr>
        <p:spPr bwMode="auto">
          <a:xfrm>
            <a:off x="3092450" y="3400425"/>
            <a:ext cx="758825" cy="4984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2229" name="Rectangle 6"/>
          <p:cNvSpPr>
            <a:spLocks noChangeArrowheads="1"/>
          </p:cNvSpPr>
          <p:nvPr/>
        </p:nvSpPr>
        <p:spPr bwMode="auto">
          <a:xfrm>
            <a:off x="4603750" y="3378200"/>
            <a:ext cx="777875" cy="5397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2230" name="Line 7"/>
          <p:cNvSpPr>
            <a:spLocks noChangeShapeType="1"/>
          </p:cNvSpPr>
          <p:nvPr/>
        </p:nvSpPr>
        <p:spPr bwMode="auto">
          <a:xfrm flipH="1" flipV="1">
            <a:off x="4537075" y="2719388"/>
            <a:ext cx="487363" cy="62865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2231" name="Line 8"/>
          <p:cNvSpPr>
            <a:spLocks noChangeShapeType="1"/>
          </p:cNvSpPr>
          <p:nvPr/>
        </p:nvSpPr>
        <p:spPr bwMode="auto">
          <a:xfrm flipV="1">
            <a:off x="3563938" y="2735263"/>
            <a:ext cx="509587" cy="66198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2232" name="Line 9"/>
          <p:cNvSpPr>
            <a:spLocks noChangeShapeType="1"/>
          </p:cNvSpPr>
          <p:nvPr/>
        </p:nvSpPr>
        <p:spPr bwMode="auto">
          <a:xfrm flipH="1" flipV="1">
            <a:off x="3657600" y="1828800"/>
            <a:ext cx="757238" cy="51911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2233" name="Rectangle 10"/>
          <p:cNvSpPr>
            <a:spLocks noChangeArrowheads="1"/>
          </p:cNvSpPr>
          <p:nvPr/>
        </p:nvSpPr>
        <p:spPr bwMode="auto">
          <a:xfrm>
            <a:off x="3895725" y="2357438"/>
            <a:ext cx="669925" cy="519112"/>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52234" name="Rectangle 11"/>
          <p:cNvSpPr>
            <a:spLocks noChangeArrowheads="1"/>
          </p:cNvSpPr>
          <p:nvPr/>
        </p:nvSpPr>
        <p:spPr bwMode="auto">
          <a:xfrm>
            <a:off x="3155950" y="3402013"/>
            <a:ext cx="579438" cy="519112"/>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‘8’</a:t>
            </a:r>
          </a:p>
        </p:txBody>
      </p:sp>
      <p:sp>
        <p:nvSpPr>
          <p:cNvPr id="52235" name="Rectangle 12"/>
          <p:cNvSpPr>
            <a:spLocks noChangeArrowheads="1"/>
          </p:cNvSpPr>
          <p:nvPr/>
        </p:nvSpPr>
        <p:spPr bwMode="auto">
          <a:xfrm>
            <a:off x="4635500" y="3402013"/>
            <a:ext cx="677863" cy="519112"/>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 ‘5’</a:t>
            </a:r>
          </a:p>
        </p:txBody>
      </p:sp>
      <p:sp>
        <p:nvSpPr>
          <p:cNvPr id="52236" name="Rectangle 13"/>
          <p:cNvSpPr>
            <a:spLocks noChangeArrowheads="1"/>
          </p:cNvSpPr>
          <p:nvPr/>
        </p:nvSpPr>
        <p:spPr bwMode="auto">
          <a:xfrm>
            <a:off x="2727325" y="1706563"/>
            <a:ext cx="100330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Arial" pitchFamily="34" charset="0"/>
              </a:rPr>
              <a:t>treePtr</a:t>
            </a:r>
          </a:p>
        </p:txBody>
      </p:sp>
      <p:sp>
        <p:nvSpPr>
          <p:cNvPr id="51213" name="Rectangle 14"/>
          <p:cNvSpPr>
            <a:spLocks noChangeArrowheads="1"/>
          </p:cNvSpPr>
          <p:nvPr/>
        </p:nvSpPr>
        <p:spPr bwMode="auto">
          <a:xfrm>
            <a:off x="635000" y="4173537"/>
            <a:ext cx="7559675" cy="2124075"/>
          </a:xfrm>
          <a:prstGeom prst="rect">
            <a:avLst/>
          </a:prstGeom>
          <a:solidFill>
            <a:srgbClr val="FFFFFF"/>
          </a:solidFill>
          <a:ln w="9525">
            <a:noFill/>
            <a:miter lim="800000"/>
            <a:headEnd/>
            <a:tailEnd/>
          </a:ln>
        </p:spPr>
        <p:txBody>
          <a:bodyPr lIns="92075" tIns="46038" rIns="92075" bIns="46038">
            <a:spAutoFit/>
          </a:bodyPr>
          <a:lstStyle/>
          <a:p>
            <a:r>
              <a:rPr lang="en-US" sz="2000" b="1" dirty="0">
                <a:solidFill>
                  <a:srgbClr val="990000"/>
                </a:solidFill>
                <a:latin typeface="Arial" pitchFamily="34" charset="0"/>
              </a:rPr>
              <a:t>INORDER TRAVERSAL</a:t>
            </a:r>
            <a:r>
              <a:rPr lang="en-US" sz="2000" b="1" dirty="0">
                <a:solidFill>
                  <a:srgbClr val="990000"/>
                </a:solidFill>
                <a:latin typeface="Courier New" pitchFamily="49" charset="0"/>
              </a:rPr>
              <a:t>:   </a:t>
            </a:r>
            <a:r>
              <a:rPr lang="ur-PK" sz="2000" b="1" dirty="0">
                <a:solidFill>
                  <a:srgbClr val="990000"/>
                </a:solidFill>
                <a:latin typeface="Courier New" pitchFamily="49" charset="0"/>
              </a:rPr>
              <a:t>	</a:t>
            </a:r>
            <a:r>
              <a:rPr lang="en-US" sz="2400" b="1" dirty="0">
                <a:solidFill>
                  <a:srgbClr val="990000"/>
                </a:solidFill>
                <a:latin typeface="Courier New" pitchFamily="49" charset="0"/>
              </a:rPr>
              <a:t>8 - 5</a:t>
            </a:r>
            <a:endParaRPr lang="en-US" sz="2000" b="1" dirty="0">
              <a:solidFill>
                <a:schemeClr val="tx1"/>
              </a:solidFill>
              <a:latin typeface="Courier New" pitchFamily="49" charset="0"/>
            </a:endParaRPr>
          </a:p>
          <a:p>
            <a:endParaRPr lang="en-US" sz="2000" b="1" dirty="0">
              <a:solidFill>
                <a:schemeClr val="tx1"/>
              </a:solidFill>
              <a:latin typeface="Arial" pitchFamily="34" charset="0"/>
            </a:endParaRPr>
          </a:p>
          <a:p>
            <a:r>
              <a:rPr lang="en-US" sz="2000" b="1" dirty="0">
                <a:solidFill>
                  <a:srgbClr val="000099"/>
                </a:solidFill>
                <a:latin typeface="Arial" pitchFamily="34" charset="0"/>
              </a:rPr>
              <a:t>PREORDER TRAVERSAL:        </a:t>
            </a:r>
            <a:r>
              <a:rPr lang="en-US" sz="2400" b="1" dirty="0">
                <a:solidFill>
                  <a:srgbClr val="000099"/>
                </a:solidFill>
                <a:latin typeface="Courier New" pitchFamily="49" charset="0"/>
              </a:rPr>
              <a:t>- 8 5</a:t>
            </a:r>
            <a:endParaRPr lang="en-US" sz="2000" b="1" dirty="0">
              <a:solidFill>
                <a:schemeClr val="tx1"/>
              </a:solidFill>
              <a:latin typeface="Courier New" pitchFamily="49" charset="0"/>
            </a:endParaRPr>
          </a:p>
          <a:p>
            <a:endParaRPr lang="en-US" sz="2000" b="1" dirty="0">
              <a:solidFill>
                <a:schemeClr val="tx1"/>
              </a:solidFill>
              <a:latin typeface="Arial" pitchFamily="34" charset="0"/>
            </a:endParaRPr>
          </a:p>
          <a:p>
            <a:r>
              <a:rPr lang="en-US" sz="2000" b="1" dirty="0">
                <a:solidFill>
                  <a:srgbClr val="006600"/>
                </a:solidFill>
                <a:latin typeface="Arial" pitchFamily="34" charset="0"/>
              </a:rPr>
              <a:t>POSTORDER TRAVERSAL:</a:t>
            </a:r>
            <a:r>
              <a:rPr lang="en-US" sz="2000" b="1" dirty="0">
                <a:solidFill>
                  <a:srgbClr val="006600"/>
                </a:solidFill>
                <a:latin typeface="Courier New" pitchFamily="49" charset="0"/>
              </a:rPr>
              <a:t> 	</a:t>
            </a:r>
            <a:r>
              <a:rPr lang="en-US" sz="2400" b="1" dirty="0">
                <a:solidFill>
                  <a:srgbClr val="006600"/>
                </a:solidFill>
                <a:latin typeface="Courier New" pitchFamily="49" charset="0"/>
              </a:rPr>
              <a:t>8 5 -</a:t>
            </a:r>
            <a:r>
              <a:rPr lang="en-US" sz="2400" b="1" dirty="0">
                <a:solidFill>
                  <a:schemeClr val="tx1"/>
                </a:solidFill>
                <a:latin typeface="Arial" pitchFamily="34" charset="0"/>
              </a:rPr>
              <a:t> </a:t>
            </a:r>
            <a:endParaRPr lang="en-US" sz="2000" b="1" dirty="0">
              <a:solidFill>
                <a:schemeClr val="tx1"/>
              </a:solidFill>
              <a:latin typeface="Arial" pitchFamily="34" charset="0"/>
            </a:endParaRPr>
          </a:p>
          <a:p>
            <a:endParaRPr lang="en-US" sz="2000" b="1" dirty="0">
              <a:solidFill>
                <a:schemeClr val="tx1"/>
              </a:solidFill>
              <a:latin typeface="Arial" pitchFamily="34" charset="0"/>
            </a:endParaRPr>
          </a:p>
        </p:txBody>
      </p:sp>
      <p:sp>
        <p:nvSpPr>
          <p:cNvPr id="14" name="Title 13"/>
          <p:cNvSpPr>
            <a:spLocks noGrp="1"/>
          </p:cNvSpPr>
          <p:nvPr>
            <p:ph type="title"/>
          </p:nvPr>
        </p:nvSpPr>
        <p:spPr/>
        <p:txBody>
          <a:bodyPr/>
          <a:lstStyle/>
          <a:p>
            <a:r>
              <a:rPr lang="en-US" dirty="0"/>
              <a:t>A binary expression tree</a:t>
            </a:r>
          </a:p>
        </p:txBody>
      </p:sp>
      <p:sp>
        <p:nvSpPr>
          <p:cNvPr id="15" name="Slide Number Placeholder 14"/>
          <p:cNvSpPr>
            <a:spLocks noGrp="1"/>
          </p:cNvSpPr>
          <p:nvPr>
            <p:ph type="sldNum" sz="quarter" idx="12"/>
          </p:nvPr>
        </p:nvSpPr>
        <p:spPr/>
        <p:txBody>
          <a:bodyPr/>
          <a:lstStyle/>
          <a:p>
            <a:fld id="{4A43371F-6454-4CB7-8FFF-DC13FB98195B}" type="slidenum">
              <a:rPr lang="en-US" smtClean="0"/>
              <a:pPr/>
              <a:t>63</a:t>
            </a:fld>
            <a:endParaRPr lang="en-US"/>
          </a:p>
        </p:txBody>
      </p:sp>
    </p:spTree>
    <p:extLst>
      <p:ext uri="{BB962C8B-B14F-4D97-AF65-F5344CB8AC3E}">
        <p14:creationId xmlns:p14="http://schemas.microsoft.com/office/powerpoint/2010/main" val="385246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213"/>
                                        </p:tgtEl>
                                        <p:attrNameLst>
                                          <p:attrName>style.visibility</p:attrName>
                                        </p:attrNameLst>
                                      </p:cBhvr>
                                      <p:to>
                                        <p:strVal val="visible"/>
                                      </p:to>
                                    </p:set>
                                    <p:anim calcmode="lin" valueType="num">
                                      <p:cBhvr>
                                        <p:cTn id="7" dur="1000" fill="hold"/>
                                        <p:tgtEl>
                                          <p:spTgt spid="51213"/>
                                        </p:tgtEl>
                                        <p:attrNameLst>
                                          <p:attrName>ppt_w</p:attrName>
                                        </p:attrNameLst>
                                      </p:cBhvr>
                                      <p:tavLst>
                                        <p:tav tm="0">
                                          <p:val>
                                            <p:strVal val="#ppt_w*0.70"/>
                                          </p:val>
                                        </p:tav>
                                        <p:tav tm="100000">
                                          <p:val>
                                            <p:strVal val="#ppt_w"/>
                                          </p:val>
                                        </p:tav>
                                      </p:tavLst>
                                    </p:anim>
                                    <p:anim calcmode="lin" valueType="num">
                                      <p:cBhvr>
                                        <p:cTn id="8" dur="1000" fill="hold"/>
                                        <p:tgtEl>
                                          <p:spTgt spid="51213"/>
                                        </p:tgtEl>
                                        <p:attrNameLst>
                                          <p:attrName>ppt_h</p:attrName>
                                        </p:attrNameLst>
                                      </p:cBhvr>
                                      <p:tavLst>
                                        <p:tav tm="0">
                                          <p:val>
                                            <p:strVal val="#ppt_h"/>
                                          </p:val>
                                        </p:tav>
                                        <p:tav tm="100000">
                                          <p:val>
                                            <p:strVal val="#ppt_h"/>
                                          </p:val>
                                        </p:tav>
                                      </p:tavLst>
                                    </p:anim>
                                    <p:animEffect transition="in" filter="fade">
                                      <p:cBhvr>
                                        <p:cTn id="9" dur="10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p:cNvSpPr>
            <a:spLocks noGrp="1" noChangeArrowheads="1"/>
          </p:cNvSpPr>
          <p:nvPr>
            <p:ph type="title"/>
          </p:nvPr>
        </p:nvSpPr>
        <p:spPr>
          <a:noFill/>
        </p:spPr>
        <p:txBody>
          <a:bodyPr anchor="b"/>
          <a:lstStyle/>
          <a:p>
            <a:r>
              <a:rPr lang="en-US"/>
              <a:t>A Binary Expression Tree</a:t>
            </a:r>
          </a:p>
        </p:txBody>
      </p:sp>
      <p:sp>
        <p:nvSpPr>
          <p:cNvPr id="53250" name="Rectangle 3"/>
          <p:cNvSpPr>
            <a:spLocks noGrp="1" noChangeArrowheads="1"/>
          </p:cNvSpPr>
          <p:nvPr>
            <p:ph idx="1"/>
          </p:nvPr>
        </p:nvSpPr>
        <p:spPr>
          <a:xfrm>
            <a:off x="666750" y="1714500"/>
            <a:ext cx="7867650" cy="3314700"/>
          </a:xfrm>
          <a:noFill/>
        </p:spPr>
        <p:txBody>
          <a:bodyPr>
            <a:normAutofit fontScale="92500" lnSpcReduction="10000"/>
          </a:bodyPr>
          <a:lstStyle/>
          <a:p>
            <a:pPr>
              <a:buFontTx/>
              <a:buNone/>
            </a:pPr>
            <a:endParaRPr lang="en-US" sz="800" b="1">
              <a:latin typeface="Courier New" pitchFamily="49" charset="0"/>
            </a:endParaRPr>
          </a:p>
          <a:p>
            <a:pPr>
              <a:buFontTx/>
              <a:buNone/>
            </a:pPr>
            <a:endParaRPr lang="en-US" sz="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endParaRPr lang="en-US" sz="2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r>
              <a:rPr lang="en-US" sz="2800" b="1">
                <a:latin typeface="Courier New" pitchFamily="49" charset="0"/>
              </a:rPr>
              <a:t> </a:t>
            </a:r>
            <a:r>
              <a:rPr lang="en-US" sz="2800"/>
              <a:t> </a:t>
            </a:r>
          </a:p>
        </p:txBody>
      </p:sp>
      <p:sp>
        <p:nvSpPr>
          <p:cNvPr id="20" name="Slide Number Placeholder 19"/>
          <p:cNvSpPr>
            <a:spLocks noGrp="1"/>
          </p:cNvSpPr>
          <p:nvPr>
            <p:ph type="sldNum" sz="quarter" idx="12"/>
          </p:nvPr>
        </p:nvSpPr>
        <p:spPr/>
        <p:txBody>
          <a:bodyPr/>
          <a:lstStyle/>
          <a:p>
            <a:fld id="{4A43371F-6454-4CB7-8FFF-DC13FB98195B}" type="slidenum">
              <a:rPr lang="en-US" smtClean="0"/>
              <a:pPr/>
              <a:t>64</a:t>
            </a:fld>
            <a:endParaRPr lang="en-US"/>
          </a:p>
        </p:txBody>
      </p:sp>
      <p:grpSp>
        <p:nvGrpSpPr>
          <p:cNvPr id="2" name="Group 5"/>
          <p:cNvGrpSpPr>
            <a:grpSpLocks/>
          </p:cNvGrpSpPr>
          <p:nvPr/>
        </p:nvGrpSpPr>
        <p:grpSpPr bwMode="auto">
          <a:xfrm>
            <a:off x="2984500" y="2036763"/>
            <a:ext cx="2590800" cy="2654300"/>
            <a:chOff x="1880" y="1283"/>
            <a:chExt cx="1632" cy="1672"/>
          </a:xfrm>
        </p:grpSpPr>
        <p:sp>
          <p:nvSpPr>
            <p:cNvPr id="53254" name="Rectangle 6"/>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255" name="Rectangle 7"/>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256" name="Rectangle 8"/>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257" name="Rectangle 9"/>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258" name="Rectangle 10"/>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259" name="Rectangle 11"/>
            <p:cNvSpPr>
              <a:spLocks noChangeArrowheads="1"/>
            </p:cNvSpPr>
            <p:nvPr/>
          </p:nvSpPr>
          <p:spPr bwMode="auto">
            <a:xfrm>
              <a:off x="2667" y="1307"/>
              <a:ext cx="462" cy="288"/>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a:t>
              </a:r>
            </a:p>
          </p:txBody>
        </p:sp>
        <p:sp>
          <p:nvSpPr>
            <p:cNvPr id="53260" name="Line 12"/>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3261" name="Line 13"/>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3262" name="Line 14"/>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3263" name="Line 15"/>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3264" name="Rectangle 16"/>
            <p:cNvSpPr>
              <a:spLocks noChangeArrowheads="1"/>
            </p:cNvSpPr>
            <p:nvPr/>
          </p:nvSpPr>
          <p:spPr bwMode="auto">
            <a:xfrm>
              <a:off x="2258" y="1953"/>
              <a:ext cx="424" cy="327"/>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53265" name="Rectangle 17"/>
            <p:cNvSpPr>
              <a:spLocks noChangeArrowheads="1"/>
            </p:cNvSpPr>
            <p:nvPr/>
          </p:nvSpPr>
          <p:spPr bwMode="auto">
            <a:xfrm>
              <a:off x="1880" y="2628"/>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53266" name="Rectangle 18"/>
            <p:cNvSpPr>
              <a:spLocks noChangeArrowheads="1"/>
            </p:cNvSpPr>
            <p:nvPr/>
          </p:nvSpPr>
          <p:spPr bwMode="auto">
            <a:xfrm>
              <a:off x="3125" y="1939"/>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‘3’</a:t>
              </a:r>
            </a:p>
          </p:txBody>
        </p:sp>
        <p:sp>
          <p:nvSpPr>
            <p:cNvPr id="53267" name="Rectangle 19"/>
            <p:cNvSpPr>
              <a:spLocks noChangeArrowheads="1"/>
            </p:cNvSpPr>
            <p:nvPr/>
          </p:nvSpPr>
          <p:spPr bwMode="auto">
            <a:xfrm>
              <a:off x="2541" y="2611"/>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‘2’</a:t>
              </a:r>
            </a:p>
          </p:txBody>
        </p:sp>
      </p:grpSp>
      <p:sp>
        <p:nvSpPr>
          <p:cNvPr id="315412" name="Rectangle 20"/>
          <p:cNvSpPr>
            <a:spLocks noChangeArrowheads="1"/>
          </p:cNvSpPr>
          <p:nvPr/>
        </p:nvSpPr>
        <p:spPr bwMode="auto">
          <a:xfrm>
            <a:off x="2209800" y="5105400"/>
            <a:ext cx="3897313" cy="1201738"/>
          </a:xfrm>
          <a:prstGeom prst="rect">
            <a:avLst/>
          </a:prstGeom>
          <a:noFill/>
          <a:ln w="9525">
            <a:noFill/>
            <a:miter lim="800000"/>
            <a:headEnd/>
            <a:tailEnd/>
          </a:ln>
        </p:spPr>
        <p:txBody>
          <a:bodyPr wrap="none" lIns="92075" tIns="46038" rIns="92075" bIns="46038">
            <a:spAutoFit/>
          </a:bodyPr>
          <a:lstStyle/>
          <a:p>
            <a:r>
              <a:rPr lang="en-US" sz="2400" b="1">
                <a:solidFill>
                  <a:srgbClr val="A50021"/>
                </a:solidFill>
                <a:latin typeface="Arial" pitchFamily="34" charset="0"/>
              </a:rPr>
              <a:t>Evaluate the expression?</a:t>
            </a:r>
          </a:p>
          <a:p>
            <a:endParaRPr lang="en-US" sz="2400" b="1">
              <a:solidFill>
                <a:srgbClr val="A50021"/>
              </a:solidFill>
              <a:latin typeface="Arial" pitchFamily="34" charset="0"/>
            </a:endParaRPr>
          </a:p>
          <a:p>
            <a:r>
              <a:rPr lang="en-US" sz="2400" b="1">
                <a:solidFill>
                  <a:srgbClr val="A50021"/>
                </a:solidFill>
                <a:latin typeface="Arial" pitchFamily="34" charset="0"/>
              </a:rPr>
              <a:t>( 4 + 2 )  *  3  =  18</a:t>
            </a:r>
          </a:p>
        </p:txBody>
      </p:sp>
    </p:spTree>
    <p:extLst>
      <p:ext uri="{BB962C8B-B14F-4D97-AF65-F5344CB8AC3E}">
        <p14:creationId xmlns:p14="http://schemas.microsoft.com/office/powerpoint/2010/main" val="34603757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p:spPr>
        <p:txBody>
          <a:bodyPr anchor="b"/>
          <a:lstStyle/>
          <a:p>
            <a:r>
              <a:rPr lang="en-US"/>
              <a:t>A Binary Expression Tree</a:t>
            </a:r>
          </a:p>
        </p:txBody>
      </p:sp>
      <p:sp>
        <p:nvSpPr>
          <p:cNvPr id="54274" name="Rectangle 2"/>
          <p:cNvSpPr>
            <a:spLocks noGrp="1" noChangeArrowheads="1"/>
          </p:cNvSpPr>
          <p:nvPr>
            <p:ph idx="1"/>
          </p:nvPr>
        </p:nvSpPr>
        <p:spPr>
          <a:xfrm>
            <a:off x="666750" y="1714500"/>
            <a:ext cx="7867650" cy="4248150"/>
          </a:xfrm>
          <a:noFill/>
        </p:spPr>
        <p:txBody>
          <a:bodyPr/>
          <a:lstStyle/>
          <a:p>
            <a:pPr>
              <a:buFontTx/>
              <a:buNone/>
            </a:pPr>
            <a:endParaRPr lang="en-US" sz="800" b="1">
              <a:latin typeface="Courier New" pitchFamily="49" charset="0"/>
            </a:endParaRPr>
          </a:p>
          <a:p>
            <a:pPr>
              <a:buFontTx/>
              <a:buNone/>
            </a:pPr>
            <a:endParaRPr lang="en-US" sz="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endParaRPr lang="en-US" sz="2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r>
              <a:rPr lang="en-US" sz="2800" b="1">
                <a:latin typeface="Courier New" pitchFamily="49" charset="0"/>
              </a:rPr>
              <a:t> </a:t>
            </a:r>
            <a:r>
              <a:rPr lang="en-US" sz="2800"/>
              <a:t> </a:t>
            </a:r>
          </a:p>
        </p:txBody>
      </p:sp>
      <p:sp>
        <p:nvSpPr>
          <p:cNvPr id="20" name="Slide Number Placeholder 19"/>
          <p:cNvSpPr>
            <a:spLocks noGrp="1"/>
          </p:cNvSpPr>
          <p:nvPr>
            <p:ph type="sldNum" sz="quarter" idx="12"/>
          </p:nvPr>
        </p:nvSpPr>
        <p:spPr/>
        <p:txBody>
          <a:bodyPr/>
          <a:lstStyle/>
          <a:p>
            <a:fld id="{4A43371F-6454-4CB7-8FFF-DC13FB98195B}" type="slidenum">
              <a:rPr lang="en-US" smtClean="0"/>
              <a:pPr/>
              <a:t>65</a:t>
            </a:fld>
            <a:endParaRPr lang="en-US"/>
          </a:p>
        </p:txBody>
      </p:sp>
      <p:grpSp>
        <p:nvGrpSpPr>
          <p:cNvPr id="2" name="Group 4"/>
          <p:cNvGrpSpPr>
            <a:grpSpLocks/>
          </p:cNvGrpSpPr>
          <p:nvPr/>
        </p:nvGrpSpPr>
        <p:grpSpPr bwMode="auto">
          <a:xfrm>
            <a:off x="2984500" y="2036763"/>
            <a:ext cx="2590800" cy="2654300"/>
            <a:chOff x="1880" y="1283"/>
            <a:chExt cx="1632" cy="1672"/>
          </a:xfrm>
        </p:grpSpPr>
        <p:sp>
          <p:nvSpPr>
            <p:cNvPr id="54278" name="Rectangle 5"/>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4279" name="Rectangle 6"/>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4280" name="Rectangle 7"/>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4281" name="Rectangle 8"/>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4282" name="Rectangle 9"/>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4283" name="Rectangle 10"/>
            <p:cNvSpPr>
              <a:spLocks noChangeArrowheads="1"/>
            </p:cNvSpPr>
            <p:nvPr/>
          </p:nvSpPr>
          <p:spPr bwMode="auto">
            <a:xfrm>
              <a:off x="2667" y="1307"/>
              <a:ext cx="462" cy="288"/>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a:t>
              </a:r>
            </a:p>
          </p:txBody>
        </p:sp>
        <p:sp>
          <p:nvSpPr>
            <p:cNvPr id="54284" name="Line 11"/>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4285" name="Line 12"/>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4286" name="Line 13"/>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4287" name="Line 14"/>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4288" name="Rectangle 15"/>
            <p:cNvSpPr>
              <a:spLocks noChangeArrowheads="1"/>
            </p:cNvSpPr>
            <p:nvPr/>
          </p:nvSpPr>
          <p:spPr bwMode="auto">
            <a:xfrm>
              <a:off x="2258" y="1953"/>
              <a:ext cx="424" cy="327"/>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54289" name="Rectangle 16"/>
            <p:cNvSpPr>
              <a:spLocks noChangeArrowheads="1"/>
            </p:cNvSpPr>
            <p:nvPr/>
          </p:nvSpPr>
          <p:spPr bwMode="auto">
            <a:xfrm>
              <a:off x="1880" y="2628"/>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54290" name="Rectangle 17"/>
            <p:cNvSpPr>
              <a:spLocks noChangeArrowheads="1"/>
            </p:cNvSpPr>
            <p:nvPr/>
          </p:nvSpPr>
          <p:spPr bwMode="auto">
            <a:xfrm>
              <a:off x="3125" y="1939"/>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‘3’</a:t>
              </a:r>
            </a:p>
          </p:txBody>
        </p:sp>
        <p:sp>
          <p:nvSpPr>
            <p:cNvPr id="54291" name="Rectangle 18"/>
            <p:cNvSpPr>
              <a:spLocks noChangeArrowheads="1"/>
            </p:cNvSpPr>
            <p:nvPr/>
          </p:nvSpPr>
          <p:spPr bwMode="auto">
            <a:xfrm>
              <a:off x="2541" y="2611"/>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‘2’</a:t>
              </a:r>
            </a:p>
          </p:txBody>
        </p:sp>
      </p:grpSp>
      <p:sp>
        <p:nvSpPr>
          <p:cNvPr id="54277" name="Rectangle 19"/>
          <p:cNvSpPr>
            <a:spLocks noChangeArrowheads="1"/>
          </p:cNvSpPr>
          <p:nvPr/>
        </p:nvSpPr>
        <p:spPr bwMode="auto">
          <a:xfrm>
            <a:off x="287337" y="5146675"/>
            <a:ext cx="8399463" cy="457200"/>
          </a:xfrm>
          <a:prstGeom prst="rect">
            <a:avLst/>
          </a:prstGeom>
          <a:noFill/>
          <a:ln w="9525">
            <a:noFill/>
            <a:miter lim="800000"/>
            <a:headEnd/>
            <a:tailEnd/>
          </a:ln>
        </p:spPr>
        <p:txBody>
          <a:bodyPr wrap="none" lIns="92075" tIns="46038" rIns="92075" bIns="46038">
            <a:spAutoFit/>
          </a:bodyPr>
          <a:lstStyle/>
          <a:p>
            <a:r>
              <a:rPr lang="en-US" sz="2400" b="1" dirty="0">
                <a:solidFill>
                  <a:srgbClr val="A50021"/>
                </a:solidFill>
                <a:latin typeface="Arial" pitchFamily="34" charset="0"/>
              </a:rPr>
              <a:t>What infix, prefix, postfix expressions does it represent?</a:t>
            </a:r>
          </a:p>
        </p:txBody>
      </p:sp>
    </p:spTree>
    <p:extLst>
      <p:ext uri="{BB962C8B-B14F-4D97-AF65-F5344CB8AC3E}">
        <p14:creationId xmlns:p14="http://schemas.microsoft.com/office/powerpoint/2010/main" val="18988416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Grp="1" noChangeArrowheads="1"/>
          </p:cNvSpPr>
          <p:nvPr>
            <p:ph type="title"/>
          </p:nvPr>
        </p:nvSpPr>
        <p:spPr>
          <a:noFill/>
        </p:spPr>
        <p:txBody>
          <a:bodyPr anchor="b"/>
          <a:lstStyle/>
          <a:p>
            <a:r>
              <a:rPr lang="en-US"/>
              <a:t>A Binary Expression Tree</a:t>
            </a:r>
          </a:p>
        </p:txBody>
      </p:sp>
      <p:sp>
        <p:nvSpPr>
          <p:cNvPr id="55298" name="Rectangle 3"/>
          <p:cNvSpPr>
            <a:spLocks noGrp="1" noChangeArrowheads="1"/>
          </p:cNvSpPr>
          <p:nvPr>
            <p:ph idx="1"/>
          </p:nvPr>
        </p:nvSpPr>
        <p:spPr>
          <a:xfrm>
            <a:off x="666750" y="1714500"/>
            <a:ext cx="7867650" cy="4248150"/>
          </a:xfrm>
          <a:noFill/>
        </p:spPr>
        <p:txBody>
          <a:bodyPr/>
          <a:lstStyle/>
          <a:p>
            <a:pPr>
              <a:buFontTx/>
              <a:buNone/>
            </a:pPr>
            <a:endParaRPr lang="en-US" sz="800" b="1">
              <a:latin typeface="Courier New" pitchFamily="49" charset="0"/>
            </a:endParaRPr>
          </a:p>
          <a:p>
            <a:pPr>
              <a:buFontTx/>
              <a:buNone/>
            </a:pPr>
            <a:endParaRPr lang="en-US" sz="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endParaRPr lang="en-US" sz="2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r>
              <a:rPr lang="en-US" sz="2800" b="1">
                <a:latin typeface="Courier New" pitchFamily="49" charset="0"/>
              </a:rPr>
              <a:t> </a:t>
            </a:r>
            <a:r>
              <a:rPr lang="en-US" sz="2800"/>
              <a:t> </a:t>
            </a:r>
          </a:p>
        </p:txBody>
      </p:sp>
      <p:sp>
        <p:nvSpPr>
          <p:cNvPr id="20" name="Slide Number Placeholder 19"/>
          <p:cNvSpPr>
            <a:spLocks noGrp="1"/>
          </p:cNvSpPr>
          <p:nvPr>
            <p:ph type="sldNum" sz="quarter" idx="12"/>
          </p:nvPr>
        </p:nvSpPr>
        <p:spPr/>
        <p:txBody>
          <a:bodyPr/>
          <a:lstStyle/>
          <a:p>
            <a:fld id="{4A43371F-6454-4CB7-8FFF-DC13FB98195B}" type="slidenum">
              <a:rPr lang="en-US" smtClean="0"/>
              <a:pPr/>
              <a:t>66</a:t>
            </a:fld>
            <a:endParaRPr lang="en-US"/>
          </a:p>
        </p:txBody>
      </p:sp>
      <p:grpSp>
        <p:nvGrpSpPr>
          <p:cNvPr id="2" name="Group 5"/>
          <p:cNvGrpSpPr>
            <a:grpSpLocks/>
          </p:cNvGrpSpPr>
          <p:nvPr/>
        </p:nvGrpSpPr>
        <p:grpSpPr bwMode="auto">
          <a:xfrm>
            <a:off x="2984500" y="1884363"/>
            <a:ext cx="2590800" cy="2654300"/>
            <a:chOff x="1880" y="1187"/>
            <a:chExt cx="1632" cy="1672"/>
          </a:xfrm>
        </p:grpSpPr>
        <p:sp>
          <p:nvSpPr>
            <p:cNvPr id="55302" name="Rectangle 6"/>
            <p:cNvSpPr>
              <a:spLocks noChangeArrowheads="1"/>
            </p:cNvSpPr>
            <p:nvPr/>
          </p:nvSpPr>
          <p:spPr bwMode="auto">
            <a:xfrm>
              <a:off x="2704" y="1187"/>
              <a:ext cx="414"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5303" name="Rectangle 7"/>
            <p:cNvSpPr>
              <a:spLocks noChangeArrowheads="1"/>
            </p:cNvSpPr>
            <p:nvPr/>
          </p:nvSpPr>
          <p:spPr bwMode="auto">
            <a:xfrm>
              <a:off x="2272" y="1853"/>
              <a:ext cx="424"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5304" name="Rectangle 8"/>
            <p:cNvSpPr>
              <a:spLocks noChangeArrowheads="1"/>
            </p:cNvSpPr>
            <p:nvPr/>
          </p:nvSpPr>
          <p:spPr bwMode="auto">
            <a:xfrm>
              <a:off x="3114" y="1848"/>
              <a:ext cx="398"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5305" name="Rectangle 9"/>
            <p:cNvSpPr>
              <a:spLocks noChangeArrowheads="1"/>
            </p:cNvSpPr>
            <p:nvPr/>
          </p:nvSpPr>
          <p:spPr bwMode="auto">
            <a:xfrm>
              <a:off x="1887" y="2514"/>
              <a:ext cx="377"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5306" name="Rectangle 10"/>
            <p:cNvSpPr>
              <a:spLocks noChangeArrowheads="1"/>
            </p:cNvSpPr>
            <p:nvPr/>
          </p:nvSpPr>
          <p:spPr bwMode="auto">
            <a:xfrm>
              <a:off x="2526" y="2500"/>
              <a:ext cx="386"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5307" name="Rectangle 11"/>
            <p:cNvSpPr>
              <a:spLocks noChangeArrowheads="1"/>
            </p:cNvSpPr>
            <p:nvPr/>
          </p:nvSpPr>
          <p:spPr bwMode="auto">
            <a:xfrm>
              <a:off x="2667" y="1211"/>
              <a:ext cx="462" cy="288"/>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a:t>
              </a:r>
            </a:p>
          </p:txBody>
        </p:sp>
        <p:sp>
          <p:nvSpPr>
            <p:cNvPr id="55308" name="Line 12"/>
            <p:cNvSpPr>
              <a:spLocks noChangeShapeType="1"/>
            </p:cNvSpPr>
            <p:nvPr/>
          </p:nvSpPr>
          <p:spPr bwMode="auto">
            <a:xfrm flipH="1" flipV="1">
              <a:off x="3122" y="1443"/>
              <a:ext cx="311"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5309" name="Line 13"/>
            <p:cNvSpPr>
              <a:spLocks noChangeShapeType="1"/>
            </p:cNvSpPr>
            <p:nvPr/>
          </p:nvSpPr>
          <p:spPr bwMode="auto">
            <a:xfrm flipH="1" flipV="1">
              <a:off x="2606" y="2085"/>
              <a:ext cx="243"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5310" name="Line 14"/>
            <p:cNvSpPr>
              <a:spLocks noChangeShapeType="1"/>
            </p:cNvSpPr>
            <p:nvPr/>
          </p:nvSpPr>
          <p:spPr bwMode="auto">
            <a:xfrm flipV="1">
              <a:off x="2121" y="2095"/>
              <a:ext cx="25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5311" name="Line 15"/>
            <p:cNvSpPr>
              <a:spLocks noChangeShapeType="1"/>
            </p:cNvSpPr>
            <p:nvPr/>
          </p:nvSpPr>
          <p:spPr bwMode="auto">
            <a:xfrm flipV="1">
              <a:off x="2545" y="1413"/>
              <a:ext cx="279"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5312" name="Rectangle 16"/>
            <p:cNvSpPr>
              <a:spLocks noChangeArrowheads="1"/>
            </p:cNvSpPr>
            <p:nvPr/>
          </p:nvSpPr>
          <p:spPr bwMode="auto">
            <a:xfrm>
              <a:off x="2258" y="1857"/>
              <a:ext cx="424" cy="327"/>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55313" name="Rectangle 17"/>
            <p:cNvSpPr>
              <a:spLocks noChangeArrowheads="1"/>
            </p:cNvSpPr>
            <p:nvPr/>
          </p:nvSpPr>
          <p:spPr bwMode="auto">
            <a:xfrm>
              <a:off x="1880" y="2532"/>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55314" name="Rectangle 18"/>
            <p:cNvSpPr>
              <a:spLocks noChangeArrowheads="1"/>
            </p:cNvSpPr>
            <p:nvPr/>
          </p:nvSpPr>
          <p:spPr bwMode="auto">
            <a:xfrm>
              <a:off x="3125" y="1843"/>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‘3’</a:t>
              </a:r>
            </a:p>
          </p:txBody>
        </p:sp>
        <p:sp>
          <p:nvSpPr>
            <p:cNvPr id="55315" name="Rectangle 19"/>
            <p:cNvSpPr>
              <a:spLocks noChangeArrowheads="1"/>
            </p:cNvSpPr>
            <p:nvPr/>
          </p:nvSpPr>
          <p:spPr bwMode="auto">
            <a:xfrm>
              <a:off x="2541" y="2515"/>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‘2’</a:t>
              </a:r>
            </a:p>
          </p:txBody>
        </p:sp>
      </p:grpSp>
      <p:sp>
        <p:nvSpPr>
          <p:cNvPr id="55301" name="Rectangle 20"/>
          <p:cNvSpPr>
            <a:spLocks noChangeArrowheads="1"/>
          </p:cNvSpPr>
          <p:nvPr/>
        </p:nvSpPr>
        <p:spPr bwMode="auto">
          <a:xfrm>
            <a:off x="368300" y="4956175"/>
            <a:ext cx="3759042" cy="1508747"/>
          </a:xfrm>
          <a:prstGeom prst="rect">
            <a:avLst/>
          </a:prstGeom>
          <a:noFill/>
          <a:ln w="9525">
            <a:noFill/>
            <a:miter lim="800000"/>
            <a:headEnd/>
            <a:tailEnd/>
          </a:ln>
        </p:spPr>
        <p:txBody>
          <a:bodyPr wrap="none" lIns="92075" tIns="46038" rIns="92075" bIns="46038">
            <a:spAutoFit/>
          </a:bodyPr>
          <a:lstStyle/>
          <a:p>
            <a:r>
              <a:rPr lang="en-US" sz="2400" b="1" dirty="0">
                <a:solidFill>
                  <a:schemeClr val="tx1"/>
                </a:solidFill>
                <a:latin typeface="Arial" pitchFamily="34" charset="0"/>
              </a:rPr>
              <a:t>Infix:</a:t>
            </a:r>
            <a:r>
              <a:rPr lang="en-US" sz="2400" b="1" dirty="0">
                <a:solidFill>
                  <a:srgbClr val="A50021"/>
                </a:solidFill>
                <a:latin typeface="Arial" pitchFamily="34" charset="0"/>
              </a:rPr>
              <a:t>          ( ( 4 + 2 ) * 3 ) </a:t>
            </a:r>
          </a:p>
          <a:p>
            <a:endParaRPr lang="en-US" sz="1000" b="1" dirty="0">
              <a:solidFill>
                <a:srgbClr val="A50021"/>
              </a:solidFill>
              <a:latin typeface="Arial" pitchFamily="34" charset="0"/>
            </a:endParaRPr>
          </a:p>
          <a:p>
            <a:r>
              <a:rPr lang="en-US" sz="2400" b="1" dirty="0">
                <a:solidFill>
                  <a:schemeClr val="tx1"/>
                </a:solidFill>
                <a:latin typeface="Arial" pitchFamily="34" charset="0"/>
              </a:rPr>
              <a:t>Prefix:</a:t>
            </a:r>
            <a:r>
              <a:rPr lang="en-US" sz="2400" b="1" dirty="0">
                <a:solidFill>
                  <a:srgbClr val="A50021"/>
                </a:solidFill>
                <a:latin typeface="Arial" pitchFamily="34" charset="0"/>
              </a:rPr>
              <a:t>        *  +  4  2  3</a:t>
            </a:r>
          </a:p>
          <a:p>
            <a:endParaRPr lang="en-US" sz="1000" b="1" dirty="0">
              <a:solidFill>
                <a:srgbClr val="A50021"/>
              </a:solidFill>
              <a:latin typeface="Arial" pitchFamily="34" charset="0"/>
            </a:endParaRPr>
          </a:p>
          <a:p>
            <a:r>
              <a:rPr lang="en-US" sz="2400" b="1" dirty="0">
                <a:solidFill>
                  <a:schemeClr val="tx1"/>
                </a:solidFill>
                <a:latin typeface="Arial" pitchFamily="34" charset="0"/>
              </a:rPr>
              <a:t>Postfix:</a:t>
            </a:r>
            <a:r>
              <a:rPr lang="en-US" sz="2400" b="1" dirty="0">
                <a:solidFill>
                  <a:srgbClr val="A50021"/>
                </a:solidFill>
                <a:latin typeface="Arial" pitchFamily="34" charset="0"/>
              </a:rPr>
              <a:t>      4  2  +  3  *</a:t>
            </a:r>
            <a:endParaRPr lang="en-US" sz="2400" b="1" i="1" dirty="0">
              <a:solidFill>
                <a:schemeClr val="tx1"/>
              </a:solidFill>
              <a:latin typeface="Arial" pitchFamily="34" charset="0"/>
            </a:endParaRPr>
          </a:p>
        </p:txBody>
      </p:sp>
    </p:spTree>
    <p:extLst>
      <p:ext uri="{BB962C8B-B14F-4D97-AF65-F5344CB8AC3E}">
        <p14:creationId xmlns:p14="http://schemas.microsoft.com/office/powerpoint/2010/main" val="1134320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solidFill>
                  <a:schemeClr val="tx1"/>
                </a:solidFill>
              </a:rPr>
              <a:t>Representing Expressions</a:t>
            </a:r>
          </a:p>
        </p:txBody>
      </p:sp>
      <p:sp>
        <p:nvSpPr>
          <p:cNvPr id="65" name="Slide Number Placeholder 64"/>
          <p:cNvSpPr>
            <a:spLocks noGrp="1"/>
          </p:cNvSpPr>
          <p:nvPr>
            <p:ph type="sldNum" sz="quarter" idx="12"/>
          </p:nvPr>
        </p:nvSpPr>
        <p:spPr/>
        <p:txBody>
          <a:bodyPr/>
          <a:lstStyle/>
          <a:p>
            <a:fld id="{389627BB-9D3D-455B-9BF0-C5F986BEB794}" type="slidenum">
              <a:rPr lang="en-US" smtClean="0"/>
              <a:pPr/>
              <a:t>67</a:t>
            </a:fld>
            <a:endParaRPr lang="en-US"/>
          </a:p>
        </p:txBody>
      </p:sp>
      <p:sp>
        <p:nvSpPr>
          <p:cNvPr id="36868" name="Rectangle 4"/>
          <p:cNvSpPr>
            <a:spLocks noChangeArrowheads="1"/>
          </p:cNvSpPr>
          <p:nvPr/>
        </p:nvSpPr>
        <p:spPr bwMode="auto">
          <a:xfrm>
            <a:off x="685800" y="2438400"/>
            <a:ext cx="1524000" cy="304800"/>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 * B + C</a:t>
            </a:r>
            <a:r>
              <a:rPr lang="en-US" sz="2000">
                <a:solidFill>
                  <a:srgbClr val="FF0000"/>
                </a:solidFill>
                <a:latin typeface="Courier New" pitchFamily="49" charset="0"/>
              </a:rPr>
              <a:t> </a:t>
            </a:r>
            <a:endParaRPr lang="en-US" sz="2000">
              <a:solidFill>
                <a:srgbClr val="FF0000"/>
              </a:solidFill>
              <a:latin typeface="Times New Roman MT Extra Bold" pitchFamily="18" charset="0"/>
            </a:endParaRPr>
          </a:p>
        </p:txBody>
      </p:sp>
      <p:grpSp>
        <p:nvGrpSpPr>
          <p:cNvPr id="36869" name="Group 5"/>
          <p:cNvGrpSpPr>
            <a:grpSpLocks/>
          </p:cNvGrpSpPr>
          <p:nvPr/>
        </p:nvGrpSpPr>
        <p:grpSpPr bwMode="auto">
          <a:xfrm>
            <a:off x="1149350" y="2967038"/>
            <a:ext cx="1149350" cy="1227137"/>
            <a:chOff x="724" y="1869"/>
            <a:chExt cx="724" cy="773"/>
          </a:xfrm>
        </p:grpSpPr>
        <p:sp>
          <p:nvSpPr>
            <p:cNvPr id="36870" name="Rectangle 6"/>
            <p:cNvSpPr>
              <a:spLocks noChangeAspect="1" noChangeArrowheads="1"/>
            </p:cNvSpPr>
            <p:nvPr/>
          </p:nvSpPr>
          <p:spPr bwMode="auto">
            <a:xfrm>
              <a:off x="972" y="1908"/>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a:solidFill>
                  <a:srgbClr val="FF0000"/>
                </a:solidFill>
                <a:latin typeface="Times New Roman MT Extra Bold" pitchFamily="18" charset="0"/>
              </a:endParaRPr>
            </a:p>
          </p:txBody>
        </p:sp>
        <p:sp>
          <p:nvSpPr>
            <p:cNvPr id="36871" name="Rectangle 7"/>
            <p:cNvSpPr>
              <a:spLocks noChangeAspect="1" noChangeArrowheads="1"/>
            </p:cNvSpPr>
            <p:nvPr/>
          </p:nvSpPr>
          <p:spPr bwMode="auto">
            <a:xfrm>
              <a:off x="1352" y="245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C</a:t>
              </a:r>
              <a:endParaRPr lang="en-US" sz="2000">
                <a:solidFill>
                  <a:srgbClr val="FF0000"/>
                </a:solidFill>
                <a:latin typeface="Times New Roman MT Extra Bold" pitchFamily="18" charset="0"/>
              </a:endParaRPr>
            </a:p>
          </p:txBody>
        </p:sp>
        <p:sp>
          <p:nvSpPr>
            <p:cNvPr id="36872" name="Line 8"/>
            <p:cNvSpPr>
              <a:spLocks noChangeAspect="1" noChangeShapeType="1"/>
            </p:cNvSpPr>
            <p:nvPr/>
          </p:nvSpPr>
          <p:spPr bwMode="auto">
            <a:xfrm flipH="1">
              <a:off x="724" y="2126"/>
              <a:ext cx="213" cy="268"/>
            </a:xfrm>
            <a:prstGeom prst="line">
              <a:avLst/>
            </a:prstGeom>
            <a:noFill/>
            <a:ln w="20320">
              <a:solidFill>
                <a:srgbClr val="000000"/>
              </a:solidFill>
              <a:round/>
              <a:headEnd/>
              <a:tailEnd/>
            </a:ln>
          </p:spPr>
          <p:txBody>
            <a:bodyPr/>
            <a:lstStyle/>
            <a:p>
              <a:endParaRPr lang="en-US"/>
            </a:p>
          </p:txBody>
        </p:sp>
        <p:sp>
          <p:nvSpPr>
            <p:cNvPr id="36873" name="Line 9"/>
            <p:cNvSpPr>
              <a:spLocks noChangeAspect="1" noChangeShapeType="1"/>
            </p:cNvSpPr>
            <p:nvPr/>
          </p:nvSpPr>
          <p:spPr bwMode="auto">
            <a:xfrm>
              <a:off x="1082" y="2125"/>
              <a:ext cx="270" cy="305"/>
            </a:xfrm>
            <a:prstGeom prst="line">
              <a:avLst/>
            </a:prstGeom>
            <a:noFill/>
            <a:ln w="20320">
              <a:solidFill>
                <a:srgbClr val="000000"/>
              </a:solidFill>
              <a:round/>
              <a:headEnd/>
              <a:tailEnd/>
            </a:ln>
          </p:spPr>
          <p:txBody>
            <a:bodyPr/>
            <a:lstStyle/>
            <a:p>
              <a:endParaRPr lang="en-US"/>
            </a:p>
          </p:txBody>
        </p:sp>
        <p:sp>
          <p:nvSpPr>
            <p:cNvPr id="36874" name="Oval 10"/>
            <p:cNvSpPr>
              <a:spLocks noChangeAspect="1" noChangeArrowheads="1"/>
            </p:cNvSpPr>
            <p:nvPr/>
          </p:nvSpPr>
          <p:spPr bwMode="auto">
            <a:xfrm>
              <a:off x="869" y="1869"/>
              <a:ext cx="250" cy="268"/>
            </a:xfrm>
            <a:prstGeom prst="ellipse">
              <a:avLst/>
            </a:prstGeom>
            <a:noFill/>
            <a:ln w="20320">
              <a:solidFill>
                <a:srgbClr val="000000"/>
              </a:solidFill>
              <a:round/>
              <a:headEnd/>
              <a:tailEnd/>
            </a:ln>
          </p:spPr>
          <p:txBody>
            <a:bodyPr/>
            <a:lstStyle/>
            <a:p>
              <a:endParaRPr lang="en-US"/>
            </a:p>
          </p:txBody>
        </p:sp>
      </p:grpSp>
      <p:grpSp>
        <p:nvGrpSpPr>
          <p:cNvPr id="36875" name="Group 11"/>
          <p:cNvGrpSpPr>
            <a:grpSpLocks/>
          </p:cNvGrpSpPr>
          <p:nvPr/>
        </p:nvGrpSpPr>
        <p:grpSpPr bwMode="auto">
          <a:xfrm>
            <a:off x="387350" y="3790950"/>
            <a:ext cx="1373188" cy="1144588"/>
            <a:chOff x="244" y="2388"/>
            <a:chExt cx="865" cy="721"/>
          </a:xfrm>
        </p:grpSpPr>
        <p:sp>
          <p:nvSpPr>
            <p:cNvPr id="36876" name="Rectangle 12"/>
            <p:cNvSpPr>
              <a:spLocks noChangeAspect="1" noChangeArrowheads="1"/>
            </p:cNvSpPr>
            <p:nvPr/>
          </p:nvSpPr>
          <p:spPr bwMode="auto">
            <a:xfrm>
              <a:off x="628" y="241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a:solidFill>
                  <a:srgbClr val="FF0000"/>
                </a:solidFill>
                <a:latin typeface="Times New Roman MT Extra Bold" pitchFamily="18" charset="0"/>
              </a:endParaRPr>
            </a:p>
          </p:txBody>
        </p:sp>
        <p:sp>
          <p:nvSpPr>
            <p:cNvPr id="36877" name="Rectangle 13"/>
            <p:cNvSpPr>
              <a:spLocks noChangeAspect="1" noChangeArrowheads="1"/>
            </p:cNvSpPr>
            <p:nvPr/>
          </p:nvSpPr>
          <p:spPr bwMode="auto">
            <a:xfrm>
              <a:off x="244" y="2893"/>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a:t>
              </a:r>
              <a:endParaRPr lang="en-US" sz="2000">
                <a:solidFill>
                  <a:srgbClr val="FF0000"/>
                </a:solidFill>
                <a:latin typeface="Times New Roman MT Extra Bold" pitchFamily="18" charset="0"/>
              </a:endParaRPr>
            </a:p>
          </p:txBody>
        </p:sp>
        <p:sp>
          <p:nvSpPr>
            <p:cNvPr id="36878" name="Rectangle 14"/>
            <p:cNvSpPr>
              <a:spLocks noChangeAspect="1" noChangeArrowheads="1"/>
            </p:cNvSpPr>
            <p:nvPr/>
          </p:nvSpPr>
          <p:spPr bwMode="auto">
            <a:xfrm>
              <a:off x="1013" y="2917"/>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B</a:t>
              </a:r>
              <a:endParaRPr lang="en-US" sz="2000">
                <a:solidFill>
                  <a:srgbClr val="FF0000"/>
                </a:solidFill>
                <a:latin typeface="Times New Roman MT Extra Bold" pitchFamily="18" charset="0"/>
              </a:endParaRPr>
            </a:p>
          </p:txBody>
        </p:sp>
        <p:sp>
          <p:nvSpPr>
            <p:cNvPr id="36879" name="Line 15"/>
            <p:cNvSpPr>
              <a:spLocks noChangeAspect="1" noChangeShapeType="1"/>
            </p:cNvSpPr>
            <p:nvPr/>
          </p:nvSpPr>
          <p:spPr bwMode="auto">
            <a:xfrm flipH="1">
              <a:off x="360" y="2645"/>
              <a:ext cx="231" cy="325"/>
            </a:xfrm>
            <a:prstGeom prst="line">
              <a:avLst/>
            </a:prstGeom>
            <a:noFill/>
            <a:ln w="20320">
              <a:solidFill>
                <a:srgbClr val="000000"/>
              </a:solidFill>
              <a:round/>
              <a:headEnd/>
              <a:tailEnd/>
            </a:ln>
          </p:spPr>
          <p:txBody>
            <a:bodyPr/>
            <a:lstStyle/>
            <a:p>
              <a:endParaRPr lang="en-US"/>
            </a:p>
          </p:txBody>
        </p:sp>
        <p:sp>
          <p:nvSpPr>
            <p:cNvPr id="36880" name="Line 16"/>
            <p:cNvSpPr>
              <a:spLocks noChangeAspect="1" noChangeShapeType="1"/>
            </p:cNvSpPr>
            <p:nvPr/>
          </p:nvSpPr>
          <p:spPr bwMode="auto">
            <a:xfrm>
              <a:off x="761" y="2631"/>
              <a:ext cx="232" cy="306"/>
            </a:xfrm>
            <a:prstGeom prst="line">
              <a:avLst/>
            </a:prstGeom>
            <a:noFill/>
            <a:ln w="20320">
              <a:solidFill>
                <a:srgbClr val="000000"/>
              </a:solidFill>
              <a:round/>
              <a:headEnd/>
              <a:tailEnd/>
            </a:ln>
          </p:spPr>
          <p:txBody>
            <a:bodyPr/>
            <a:lstStyle/>
            <a:p>
              <a:endParaRPr lang="en-US"/>
            </a:p>
          </p:txBody>
        </p:sp>
        <p:sp>
          <p:nvSpPr>
            <p:cNvPr id="36881" name="Oval 17"/>
            <p:cNvSpPr>
              <a:spLocks noChangeAspect="1" noChangeArrowheads="1"/>
            </p:cNvSpPr>
            <p:nvPr/>
          </p:nvSpPr>
          <p:spPr bwMode="auto">
            <a:xfrm>
              <a:off x="543" y="2388"/>
              <a:ext cx="250" cy="266"/>
            </a:xfrm>
            <a:prstGeom prst="ellipse">
              <a:avLst/>
            </a:prstGeom>
            <a:noFill/>
            <a:ln w="20320">
              <a:solidFill>
                <a:srgbClr val="000000"/>
              </a:solidFill>
              <a:round/>
              <a:headEnd/>
              <a:tailEnd/>
            </a:ln>
          </p:spPr>
          <p:txBody>
            <a:bodyPr/>
            <a:lstStyle/>
            <a:p>
              <a:endParaRPr lang="en-US"/>
            </a:p>
          </p:txBody>
        </p:sp>
      </p:grpSp>
      <p:sp>
        <p:nvSpPr>
          <p:cNvPr id="36882" name="Rectangle 18"/>
          <p:cNvSpPr>
            <a:spLocks noChangeArrowheads="1"/>
          </p:cNvSpPr>
          <p:nvPr/>
        </p:nvSpPr>
        <p:spPr bwMode="auto">
          <a:xfrm>
            <a:off x="3124200" y="2446338"/>
            <a:ext cx="1828800" cy="304800"/>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 * (B + C) </a:t>
            </a:r>
            <a:endParaRPr lang="en-US" sz="2000" b="1">
              <a:solidFill>
                <a:srgbClr val="FF0000"/>
              </a:solidFill>
              <a:latin typeface="Times New Roman MT Extra Bold" pitchFamily="18" charset="0"/>
            </a:endParaRPr>
          </a:p>
        </p:txBody>
      </p:sp>
      <p:sp>
        <p:nvSpPr>
          <p:cNvPr id="36883" name="Rectangle 19"/>
          <p:cNvSpPr>
            <a:spLocks noChangeArrowheads="1"/>
          </p:cNvSpPr>
          <p:nvPr/>
        </p:nvSpPr>
        <p:spPr bwMode="auto">
          <a:xfrm>
            <a:off x="5181600" y="2454275"/>
            <a:ext cx="3962400" cy="304800"/>
          </a:xfrm>
          <a:prstGeom prst="rect">
            <a:avLst/>
          </a:prstGeom>
          <a:noFill/>
          <a:ln w="9525">
            <a:noFill/>
            <a:miter lim="800000"/>
            <a:headEnd/>
            <a:tailEnd/>
          </a:ln>
        </p:spPr>
        <p:txBody>
          <a:bodyPr lIns="0" tIns="0" rIns="0" bIns="0">
            <a:spAutoFit/>
          </a:bodyPr>
          <a:lstStyle/>
          <a:p>
            <a:pPr eaLnBrk="0" hangingPunct="0"/>
            <a:r>
              <a:rPr lang="en-US" sz="2000" b="1">
                <a:solidFill>
                  <a:srgbClr val="FF0000"/>
                </a:solidFill>
                <a:latin typeface="Courier New" pitchFamily="49" charset="0"/>
              </a:rPr>
              <a:t>((A + B) * C) / (D - E)</a:t>
            </a:r>
            <a:endParaRPr lang="en-US" b="1">
              <a:solidFill>
                <a:srgbClr val="FF0000"/>
              </a:solidFill>
              <a:latin typeface="Courier New" pitchFamily="49" charset="0"/>
            </a:endParaRPr>
          </a:p>
        </p:txBody>
      </p:sp>
      <p:grpSp>
        <p:nvGrpSpPr>
          <p:cNvPr id="36884" name="Group 20"/>
          <p:cNvGrpSpPr>
            <a:grpSpLocks/>
          </p:cNvGrpSpPr>
          <p:nvPr/>
        </p:nvGrpSpPr>
        <p:grpSpPr bwMode="auto">
          <a:xfrm>
            <a:off x="2981325" y="2903538"/>
            <a:ext cx="1152525" cy="1109662"/>
            <a:chOff x="1878" y="1829"/>
            <a:chExt cx="726" cy="699"/>
          </a:xfrm>
        </p:grpSpPr>
        <p:sp>
          <p:nvSpPr>
            <p:cNvPr id="36885" name="Rectangle 21"/>
            <p:cNvSpPr>
              <a:spLocks noChangeAspect="1" noChangeArrowheads="1"/>
            </p:cNvSpPr>
            <p:nvPr/>
          </p:nvSpPr>
          <p:spPr bwMode="auto">
            <a:xfrm>
              <a:off x="2241" y="1858"/>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6886" name="Rectangle 22"/>
            <p:cNvSpPr>
              <a:spLocks noChangeAspect="1" noChangeArrowheads="1"/>
            </p:cNvSpPr>
            <p:nvPr/>
          </p:nvSpPr>
          <p:spPr bwMode="auto">
            <a:xfrm>
              <a:off x="1878" y="233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a:t>
              </a:r>
              <a:endParaRPr lang="en-US" sz="2000" b="1">
                <a:solidFill>
                  <a:srgbClr val="FF0000"/>
                </a:solidFill>
                <a:latin typeface="Times New Roman MT Extra Bold" pitchFamily="18" charset="0"/>
              </a:endParaRPr>
            </a:p>
          </p:txBody>
        </p:sp>
        <p:sp>
          <p:nvSpPr>
            <p:cNvPr id="36887" name="Line 23"/>
            <p:cNvSpPr>
              <a:spLocks noChangeAspect="1" noChangeShapeType="1"/>
            </p:cNvSpPr>
            <p:nvPr/>
          </p:nvSpPr>
          <p:spPr bwMode="auto">
            <a:xfrm flipH="1">
              <a:off x="1994" y="2087"/>
              <a:ext cx="229" cy="326"/>
            </a:xfrm>
            <a:prstGeom prst="line">
              <a:avLst/>
            </a:prstGeom>
            <a:noFill/>
            <a:ln w="20320">
              <a:solidFill>
                <a:srgbClr val="000000"/>
              </a:solidFill>
              <a:round/>
              <a:headEnd/>
              <a:tailEnd/>
            </a:ln>
          </p:spPr>
          <p:txBody>
            <a:bodyPr/>
            <a:lstStyle/>
            <a:p>
              <a:endParaRPr lang="en-US"/>
            </a:p>
          </p:txBody>
        </p:sp>
        <p:sp>
          <p:nvSpPr>
            <p:cNvPr id="36888" name="Line 24"/>
            <p:cNvSpPr>
              <a:spLocks noChangeAspect="1" noChangeShapeType="1"/>
            </p:cNvSpPr>
            <p:nvPr/>
          </p:nvSpPr>
          <p:spPr bwMode="auto">
            <a:xfrm>
              <a:off x="2375" y="2087"/>
              <a:ext cx="229" cy="345"/>
            </a:xfrm>
            <a:prstGeom prst="line">
              <a:avLst/>
            </a:prstGeom>
            <a:noFill/>
            <a:ln w="20320">
              <a:solidFill>
                <a:srgbClr val="000000"/>
              </a:solidFill>
              <a:round/>
              <a:headEnd/>
              <a:tailEnd/>
            </a:ln>
          </p:spPr>
          <p:txBody>
            <a:bodyPr/>
            <a:lstStyle/>
            <a:p>
              <a:endParaRPr lang="en-US"/>
            </a:p>
          </p:txBody>
        </p:sp>
        <p:sp>
          <p:nvSpPr>
            <p:cNvPr id="36889" name="Oval 25"/>
            <p:cNvSpPr>
              <a:spLocks noChangeAspect="1" noChangeArrowheads="1"/>
            </p:cNvSpPr>
            <p:nvPr/>
          </p:nvSpPr>
          <p:spPr bwMode="auto">
            <a:xfrm>
              <a:off x="2175" y="1829"/>
              <a:ext cx="248" cy="267"/>
            </a:xfrm>
            <a:prstGeom prst="ellipse">
              <a:avLst/>
            </a:prstGeom>
            <a:noFill/>
            <a:ln w="20320">
              <a:solidFill>
                <a:srgbClr val="000000"/>
              </a:solidFill>
              <a:round/>
              <a:headEnd/>
              <a:tailEnd/>
            </a:ln>
          </p:spPr>
          <p:txBody>
            <a:bodyPr/>
            <a:lstStyle/>
            <a:p>
              <a:endParaRPr lang="en-US"/>
            </a:p>
          </p:txBody>
        </p:sp>
      </p:grpSp>
      <p:grpSp>
        <p:nvGrpSpPr>
          <p:cNvPr id="36890" name="Group 26"/>
          <p:cNvGrpSpPr>
            <a:grpSpLocks/>
          </p:cNvGrpSpPr>
          <p:nvPr/>
        </p:nvGrpSpPr>
        <p:grpSpPr bwMode="auto">
          <a:xfrm>
            <a:off x="3709988" y="3844925"/>
            <a:ext cx="1195387" cy="1200150"/>
            <a:chOff x="2337" y="2422"/>
            <a:chExt cx="753" cy="756"/>
          </a:xfrm>
        </p:grpSpPr>
        <p:sp>
          <p:nvSpPr>
            <p:cNvPr id="36891" name="Rectangle 27"/>
            <p:cNvSpPr>
              <a:spLocks noChangeAspect="1" noChangeArrowheads="1"/>
            </p:cNvSpPr>
            <p:nvPr/>
          </p:nvSpPr>
          <p:spPr bwMode="auto">
            <a:xfrm>
              <a:off x="2652" y="2463"/>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6892" name="Rectangle 28"/>
            <p:cNvSpPr>
              <a:spLocks noChangeAspect="1" noChangeArrowheads="1"/>
            </p:cNvSpPr>
            <p:nvPr/>
          </p:nvSpPr>
          <p:spPr bwMode="auto">
            <a:xfrm>
              <a:off x="2337" y="296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B</a:t>
              </a:r>
              <a:endParaRPr lang="en-US" sz="2000" b="1">
                <a:solidFill>
                  <a:srgbClr val="FF0000"/>
                </a:solidFill>
                <a:latin typeface="Times New Roman MT Extra Bold" pitchFamily="18" charset="0"/>
              </a:endParaRPr>
            </a:p>
          </p:txBody>
        </p:sp>
        <p:sp>
          <p:nvSpPr>
            <p:cNvPr id="36893" name="Rectangle 29"/>
            <p:cNvSpPr>
              <a:spLocks noChangeAspect="1" noChangeArrowheads="1"/>
            </p:cNvSpPr>
            <p:nvPr/>
          </p:nvSpPr>
          <p:spPr bwMode="auto">
            <a:xfrm>
              <a:off x="2994" y="298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C</a:t>
              </a:r>
              <a:endParaRPr lang="en-US" sz="2000" b="1">
                <a:solidFill>
                  <a:srgbClr val="FF0000"/>
                </a:solidFill>
                <a:latin typeface="Times New Roman MT Extra Bold" pitchFamily="18" charset="0"/>
              </a:endParaRPr>
            </a:p>
          </p:txBody>
        </p:sp>
        <p:sp>
          <p:nvSpPr>
            <p:cNvPr id="36894" name="Line 30"/>
            <p:cNvSpPr>
              <a:spLocks noChangeAspect="1" noChangeShapeType="1"/>
            </p:cNvSpPr>
            <p:nvPr/>
          </p:nvSpPr>
          <p:spPr bwMode="auto">
            <a:xfrm flipH="1">
              <a:off x="2432" y="2680"/>
              <a:ext cx="210" cy="268"/>
            </a:xfrm>
            <a:prstGeom prst="line">
              <a:avLst/>
            </a:prstGeom>
            <a:noFill/>
            <a:ln w="20320">
              <a:solidFill>
                <a:srgbClr val="000000"/>
              </a:solidFill>
              <a:round/>
              <a:headEnd/>
              <a:tailEnd/>
            </a:ln>
          </p:spPr>
          <p:txBody>
            <a:bodyPr/>
            <a:lstStyle/>
            <a:p>
              <a:endParaRPr lang="en-US"/>
            </a:p>
          </p:txBody>
        </p:sp>
        <p:sp>
          <p:nvSpPr>
            <p:cNvPr id="36895" name="Oval 31"/>
            <p:cNvSpPr>
              <a:spLocks noChangeAspect="1" noChangeArrowheads="1"/>
            </p:cNvSpPr>
            <p:nvPr/>
          </p:nvSpPr>
          <p:spPr bwMode="auto">
            <a:xfrm>
              <a:off x="2576" y="2422"/>
              <a:ext cx="247" cy="268"/>
            </a:xfrm>
            <a:prstGeom prst="ellipse">
              <a:avLst/>
            </a:prstGeom>
            <a:noFill/>
            <a:ln w="20320">
              <a:solidFill>
                <a:srgbClr val="000000"/>
              </a:solidFill>
              <a:round/>
              <a:headEnd/>
              <a:tailEnd/>
            </a:ln>
          </p:spPr>
          <p:txBody>
            <a:bodyPr/>
            <a:lstStyle/>
            <a:p>
              <a:endParaRPr lang="en-US"/>
            </a:p>
          </p:txBody>
        </p:sp>
        <p:sp>
          <p:nvSpPr>
            <p:cNvPr id="36896" name="Line 32"/>
            <p:cNvSpPr>
              <a:spLocks noChangeAspect="1" noChangeShapeType="1"/>
            </p:cNvSpPr>
            <p:nvPr/>
          </p:nvSpPr>
          <p:spPr bwMode="auto">
            <a:xfrm>
              <a:off x="2771" y="2651"/>
              <a:ext cx="229" cy="345"/>
            </a:xfrm>
            <a:prstGeom prst="line">
              <a:avLst/>
            </a:prstGeom>
            <a:noFill/>
            <a:ln w="20320">
              <a:solidFill>
                <a:srgbClr val="000000"/>
              </a:solidFill>
              <a:round/>
              <a:headEnd/>
              <a:tailEnd/>
            </a:ln>
          </p:spPr>
          <p:txBody>
            <a:bodyPr/>
            <a:lstStyle/>
            <a:p>
              <a:endParaRPr lang="en-US"/>
            </a:p>
          </p:txBody>
        </p:sp>
      </p:grpSp>
      <p:grpSp>
        <p:nvGrpSpPr>
          <p:cNvPr id="36897" name="Group 33"/>
          <p:cNvGrpSpPr>
            <a:grpSpLocks/>
          </p:cNvGrpSpPr>
          <p:nvPr/>
        </p:nvGrpSpPr>
        <p:grpSpPr bwMode="auto">
          <a:xfrm>
            <a:off x="5181600" y="2971800"/>
            <a:ext cx="3584575" cy="2700338"/>
            <a:chOff x="3264" y="1872"/>
            <a:chExt cx="2258" cy="1701"/>
          </a:xfrm>
        </p:grpSpPr>
        <p:grpSp>
          <p:nvGrpSpPr>
            <p:cNvPr id="36898" name="Group 34"/>
            <p:cNvGrpSpPr>
              <a:grpSpLocks/>
            </p:cNvGrpSpPr>
            <p:nvPr/>
          </p:nvGrpSpPr>
          <p:grpSpPr bwMode="auto">
            <a:xfrm>
              <a:off x="3264" y="1872"/>
              <a:ext cx="2258" cy="1701"/>
              <a:chOff x="3264" y="1872"/>
              <a:chExt cx="2258" cy="1701"/>
            </a:xfrm>
          </p:grpSpPr>
          <p:sp>
            <p:nvSpPr>
              <p:cNvPr id="36899" name="Line 35"/>
              <p:cNvSpPr>
                <a:spLocks noChangeAspect="1" noChangeShapeType="1"/>
              </p:cNvSpPr>
              <p:nvPr/>
            </p:nvSpPr>
            <p:spPr bwMode="auto">
              <a:xfrm flipH="1">
                <a:off x="3315" y="3070"/>
                <a:ext cx="242" cy="293"/>
              </a:xfrm>
              <a:prstGeom prst="line">
                <a:avLst/>
              </a:prstGeom>
              <a:noFill/>
              <a:ln w="18415">
                <a:solidFill>
                  <a:srgbClr val="000000"/>
                </a:solidFill>
                <a:round/>
                <a:headEnd/>
                <a:tailEnd/>
              </a:ln>
            </p:spPr>
            <p:txBody>
              <a:bodyPr/>
              <a:lstStyle/>
              <a:p>
                <a:endParaRPr lang="en-US"/>
              </a:p>
            </p:txBody>
          </p:sp>
          <p:grpSp>
            <p:nvGrpSpPr>
              <p:cNvPr id="36900" name="Group 36"/>
              <p:cNvGrpSpPr>
                <a:grpSpLocks/>
              </p:cNvGrpSpPr>
              <p:nvPr/>
            </p:nvGrpSpPr>
            <p:grpSpPr bwMode="auto">
              <a:xfrm>
                <a:off x="3264" y="1872"/>
                <a:ext cx="2258" cy="1701"/>
                <a:chOff x="3264" y="1872"/>
                <a:chExt cx="2258" cy="1701"/>
              </a:xfrm>
            </p:grpSpPr>
            <p:sp>
              <p:nvSpPr>
                <p:cNvPr id="36901" name="Rectangle 37"/>
                <p:cNvSpPr>
                  <a:spLocks noChangeAspect="1" noChangeArrowheads="1"/>
                </p:cNvSpPr>
                <p:nvPr/>
              </p:nvSpPr>
              <p:spPr bwMode="auto">
                <a:xfrm>
                  <a:off x="4371" y="2897"/>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C</a:t>
                  </a:r>
                  <a:endParaRPr lang="en-US" sz="2000" b="1">
                    <a:solidFill>
                      <a:srgbClr val="FF0000"/>
                    </a:solidFill>
                    <a:latin typeface="Times New Roman MT Extra Bold" pitchFamily="18" charset="0"/>
                  </a:endParaRPr>
                </a:p>
              </p:txBody>
            </p:sp>
            <p:sp>
              <p:nvSpPr>
                <p:cNvPr id="36902" name="Rectangle 38"/>
                <p:cNvSpPr>
                  <a:spLocks noChangeAspect="1" noChangeArrowheads="1"/>
                </p:cNvSpPr>
                <p:nvPr/>
              </p:nvSpPr>
              <p:spPr bwMode="auto">
                <a:xfrm>
                  <a:off x="3264"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a:t>
                  </a:r>
                  <a:endParaRPr lang="en-US" sz="2000" b="1">
                    <a:solidFill>
                      <a:srgbClr val="FF0000"/>
                    </a:solidFill>
                    <a:latin typeface="Times New Roman MT Extra Bold" pitchFamily="18" charset="0"/>
                  </a:endParaRPr>
                </a:p>
              </p:txBody>
            </p:sp>
            <p:sp>
              <p:nvSpPr>
                <p:cNvPr id="36903" name="Rectangle 39"/>
                <p:cNvSpPr>
                  <a:spLocks noChangeAspect="1" noChangeArrowheads="1"/>
                </p:cNvSpPr>
                <p:nvPr/>
              </p:nvSpPr>
              <p:spPr bwMode="auto">
                <a:xfrm>
                  <a:off x="3926" y="3369"/>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B</a:t>
                  </a:r>
                  <a:endParaRPr lang="en-US" sz="2000" b="1">
                    <a:solidFill>
                      <a:srgbClr val="FF0000"/>
                    </a:solidFill>
                    <a:latin typeface="Times New Roman MT Extra Bold" pitchFamily="18" charset="0"/>
                  </a:endParaRPr>
                </a:p>
              </p:txBody>
            </p:sp>
            <p:sp>
              <p:nvSpPr>
                <p:cNvPr id="36904" name="Rectangle 40"/>
                <p:cNvSpPr>
                  <a:spLocks noChangeAspect="1" noChangeArrowheads="1"/>
                </p:cNvSpPr>
                <p:nvPr/>
              </p:nvSpPr>
              <p:spPr bwMode="auto">
                <a:xfrm>
                  <a:off x="4806" y="288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D</a:t>
                  </a:r>
                  <a:endParaRPr lang="en-US" sz="2000" b="1">
                    <a:solidFill>
                      <a:srgbClr val="FF0000"/>
                    </a:solidFill>
                    <a:latin typeface="Times New Roman MT Extra Bold" pitchFamily="18" charset="0"/>
                  </a:endParaRPr>
                </a:p>
              </p:txBody>
            </p:sp>
            <p:sp>
              <p:nvSpPr>
                <p:cNvPr id="36905" name="Rectangle 41"/>
                <p:cNvSpPr>
                  <a:spLocks noChangeAspect="1" noChangeArrowheads="1"/>
                </p:cNvSpPr>
                <p:nvPr/>
              </p:nvSpPr>
              <p:spPr bwMode="auto">
                <a:xfrm>
                  <a:off x="5426" y="284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E</a:t>
                  </a:r>
                  <a:endParaRPr lang="en-US" sz="2000" b="1">
                    <a:solidFill>
                      <a:srgbClr val="FF0000"/>
                    </a:solidFill>
                    <a:latin typeface="Times New Roman MT Extra Bold" pitchFamily="18" charset="0"/>
                  </a:endParaRPr>
                </a:p>
              </p:txBody>
            </p:sp>
            <p:sp>
              <p:nvSpPr>
                <p:cNvPr id="36906" name="Rectangle 42"/>
                <p:cNvSpPr>
                  <a:spLocks noChangeAspect="1" noChangeArrowheads="1"/>
                </p:cNvSpPr>
                <p:nvPr/>
              </p:nvSpPr>
              <p:spPr bwMode="auto">
                <a:xfrm>
                  <a:off x="4074" y="240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6907" name="Rectangle 43"/>
                <p:cNvSpPr>
                  <a:spLocks noChangeAspect="1" noChangeArrowheads="1"/>
                </p:cNvSpPr>
                <p:nvPr/>
              </p:nvSpPr>
              <p:spPr bwMode="auto">
                <a:xfrm>
                  <a:off x="3552" y="286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6908" name="Line 44"/>
                <p:cNvSpPr>
                  <a:spLocks noChangeAspect="1" noChangeShapeType="1"/>
                </p:cNvSpPr>
                <p:nvPr/>
              </p:nvSpPr>
              <p:spPr bwMode="auto">
                <a:xfrm flipH="1">
                  <a:off x="3679" y="2569"/>
                  <a:ext cx="311" cy="277"/>
                </a:xfrm>
                <a:prstGeom prst="line">
                  <a:avLst/>
                </a:prstGeom>
                <a:noFill/>
                <a:ln w="18415">
                  <a:solidFill>
                    <a:srgbClr val="000000"/>
                  </a:solidFill>
                  <a:round/>
                  <a:headEnd/>
                  <a:tailEnd/>
                </a:ln>
              </p:spPr>
              <p:txBody>
                <a:bodyPr/>
                <a:lstStyle/>
                <a:p>
                  <a:endParaRPr lang="en-US"/>
                </a:p>
              </p:txBody>
            </p:sp>
            <p:sp>
              <p:nvSpPr>
                <p:cNvPr id="36909" name="Oval 45"/>
                <p:cNvSpPr>
                  <a:spLocks noChangeAspect="1" noChangeArrowheads="1"/>
                </p:cNvSpPr>
                <p:nvPr/>
              </p:nvSpPr>
              <p:spPr bwMode="auto">
                <a:xfrm>
                  <a:off x="3500" y="2837"/>
                  <a:ext cx="225" cy="242"/>
                </a:xfrm>
                <a:prstGeom prst="ellipse">
                  <a:avLst/>
                </a:prstGeom>
                <a:noFill/>
                <a:ln w="18415">
                  <a:solidFill>
                    <a:srgbClr val="000000"/>
                  </a:solidFill>
                  <a:round/>
                  <a:headEnd/>
                  <a:tailEnd/>
                </a:ln>
              </p:spPr>
              <p:txBody>
                <a:bodyPr/>
                <a:lstStyle/>
                <a:p>
                  <a:endParaRPr lang="en-US"/>
                </a:p>
              </p:txBody>
            </p:sp>
            <p:sp>
              <p:nvSpPr>
                <p:cNvPr id="36910" name="Oval 46"/>
                <p:cNvSpPr>
                  <a:spLocks noChangeAspect="1" noChangeArrowheads="1"/>
                </p:cNvSpPr>
                <p:nvPr/>
              </p:nvSpPr>
              <p:spPr bwMode="auto">
                <a:xfrm>
                  <a:off x="3999" y="2354"/>
                  <a:ext cx="225" cy="242"/>
                </a:xfrm>
                <a:prstGeom prst="ellipse">
                  <a:avLst/>
                </a:prstGeom>
                <a:noFill/>
                <a:ln w="18415">
                  <a:solidFill>
                    <a:srgbClr val="000000"/>
                  </a:solidFill>
                  <a:round/>
                  <a:headEnd/>
                  <a:tailEnd/>
                </a:ln>
              </p:spPr>
              <p:txBody>
                <a:bodyPr/>
                <a:lstStyle/>
                <a:p>
                  <a:endParaRPr lang="en-US"/>
                </a:p>
              </p:txBody>
            </p:sp>
            <p:sp>
              <p:nvSpPr>
                <p:cNvPr id="36911" name="Rectangle 47"/>
                <p:cNvSpPr>
                  <a:spLocks noChangeAspect="1" noChangeArrowheads="1"/>
                </p:cNvSpPr>
                <p:nvPr/>
              </p:nvSpPr>
              <p:spPr bwMode="auto">
                <a:xfrm>
                  <a:off x="4561" y="190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6912" name="Line 48"/>
                <p:cNvSpPr>
                  <a:spLocks noChangeAspect="1" noChangeShapeType="1"/>
                </p:cNvSpPr>
                <p:nvPr/>
              </p:nvSpPr>
              <p:spPr bwMode="auto">
                <a:xfrm>
                  <a:off x="4717" y="2052"/>
                  <a:ext cx="347" cy="328"/>
                </a:xfrm>
                <a:prstGeom prst="line">
                  <a:avLst/>
                </a:prstGeom>
                <a:noFill/>
                <a:ln w="18415">
                  <a:solidFill>
                    <a:srgbClr val="000000"/>
                  </a:solidFill>
                  <a:round/>
                  <a:headEnd/>
                  <a:tailEnd/>
                </a:ln>
              </p:spPr>
              <p:txBody>
                <a:bodyPr/>
                <a:lstStyle/>
                <a:p>
                  <a:endParaRPr lang="en-US"/>
                </a:p>
              </p:txBody>
            </p:sp>
            <p:sp>
              <p:nvSpPr>
                <p:cNvPr id="36913" name="Oval 49"/>
                <p:cNvSpPr>
                  <a:spLocks noChangeAspect="1" noChangeArrowheads="1"/>
                </p:cNvSpPr>
                <p:nvPr/>
              </p:nvSpPr>
              <p:spPr bwMode="auto">
                <a:xfrm>
                  <a:off x="4501" y="1872"/>
                  <a:ext cx="225" cy="242"/>
                </a:xfrm>
                <a:prstGeom prst="ellipse">
                  <a:avLst/>
                </a:prstGeom>
                <a:noFill/>
                <a:ln w="18415">
                  <a:solidFill>
                    <a:srgbClr val="000000"/>
                  </a:solidFill>
                  <a:round/>
                  <a:headEnd/>
                  <a:tailEnd/>
                </a:ln>
              </p:spPr>
              <p:txBody>
                <a:bodyPr/>
                <a:lstStyle/>
                <a:p>
                  <a:endParaRPr lang="en-US"/>
                </a:p>
              </p:txBody>
            </p:sp>
            <p:sp>
              <p:nvSpPr>
                <p:cNvPr id="36914" name="Rectangle 50"/>
                <p:cNvSpPr>
                  <a:spLocks noChangeAspect="1" noChangeArrowheads="1"/>
                </p:cNvSpPr>
                <p:nvPr/>
              </p:nvSpPr>
              <p:spPr bwMode="auto">
                <a:xfrm>
                  <a:off x="5114" y="2379"/>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6915" name="Line 51"/>
                <p:cNvSpPr>
                  <a:spLocks noChangeAspect="1" noChangeShapeType="1"/>
                </p:cNvSpPr>
                <p:nvPr/>
              </p:nvSpPr>
              <p:spPr bwMode="auto">
                <a:xfrm flipH="1">
                  <a:off x="4873" y="2587"/>
                  <a:ext cx="242" cy="293"/>
                </a:xfrm>
                <a:prstGeom prst="line">
                  <a:avLst/>
                </a:prstGeom>
                <a:noFill/>
                <a:ln w="18415">
                  <a:solidFill>
                    <a:srgbClr val="000000"/>
                  </a:solidFill>
                  <a:round/>
                  <a:headEnd/>
                  <a:tailEnd/>
                </a:ln>
              </p:spPr>
              <p:txBody>
                <a:bodyPr/>
                <a:lstStyle/>
                <a:p>
                  <a:endParaRPr lang="en-US"/>
                </a:p>
              </p:txBody>
            </p:sp>
            <p:sp>
              <p:nvSpPr>
                <p:cNvPr id="36916" name="Line 52"/>
                <p:cNvSpPr>
                  <a:spLocks noChangeAspect="1" noChangeShapeType="1"/>
                </p:cNvSpPr>
                <p:nvPr/>
              </p:nvSpPr>
              <p:spPr bwMode="auto">
                <a:xfrm>
                  <a:off x="5219" y="2587"/>
                  <a:ext cx="207" cy="259"/>
                </a:xfrm>
                <a:prstGeom prst="line">
                  <a:avLst/>
                </a:prstGeom>
                <a:noFill/>
                <a:ln w="18415">
                  <a:solidFill>
                    <a:srgbClr val="000000"/>
                  </a:solidFill>
                  <a:round/>
                  <a:headEnd/>
                  <a:tailEnd/>
                </a:ln>
              </p:spPr>
              <p:txBody>
                <a:bodyPr/>
                <a:lstStyle/>
                <a:p>
                  <a:endParaRPr lang="en-US"/>
                </a:p>
              </p:txBody>
            </p:sp>
            <p:sp>
              <p:nvSpPr>
                <p:cNvPr id="36917" name="Oval 53"/>
                <p:cNvSpPr>
                  <a:spLocks noChangeAspect="1" noChangeArrowheads="1"/>
                </p:cNvSpPr>
                <p:nvPr/>
              </p:nvSpPr>
              <p:spPr bwMode="auto">
                <a:xfrm>
                  <a:off x="5055" y="2354"/>
                  <a:ext cx="226" cy="242"/>
                </a:xfrm>
                <a:prstGeom prst="ellipse">
                  <a:avLst/>
                </a:prstGeom>
                <a:noFill/>
                <a:ln w="18415">
                  <a:solidFill>
                    <a:srgbClr val="000000"/>
                  </a:solidFill>
                  <a:round/>
                  <a:headEnd/>
                  <a:tailEnd/>
                </a:ln>
              </p:spPr>
              <p:txBody>
                <a:bodyPr/>
                <a:lstStyle/>
                <a:p>
                  <a:endParaRPr lang="en-US"/>
                </a:p>
              </p:txBody>
            </p:sp>
            <p:sp>
              <p:nvSpPr>
                <p:cNvPr id="36918" name="Line 54"/>
                <p:cNvSpPr>
                  <a:spLocks noChangeAspect="1" noChangeShapeType="1"/>
                </p:cNvSpPr>
                <p:nvPr/>
              </p:nvSpPr>
              <p:spPr bwMode="auto">
                <a:xfrm flipH="1">
                  <a:off x="4199" y="2087"/>
                  <a:ext cx="311" cy="276"/>
                </a:xfrm>
                <a:prstGeom prst="line">
                  <a:avLst/>
                </a:prstGeom>
                <a:noFill/>
                <a:ln w="18415">
                  <a:solidFill>
                    <a:srgbClr val="000000"/>
                  </a:solidFill>
                  <a:round/>
                  <a:headEnd/>
                  <a:tailEnd/>
                </a:ln>
              </p:spPr>
              <p:txBody>
                <a:bodyPr/>
                <a:lstStyle/>
                <a:p>
                  <a:endParaRPr lang="en-US"/>
                </a:p>
              </p:txBody>
            </p:sp>
            <p:sp>
              <p:nvSpPr>
                <p:cNvPr id="36919" name="Line 55"/>
                <p:cNvSpPr>
                  <a:spLocks noChangeAspect="1" noChangeShapeType="1"/>
                </p:cNvSpPr>
                <p:nvPr/>
              </p:nvSpPr>
              <p:spPr bwMode="auto">
                <a:xfrm>
                  <a:off x="4199" y="2587"/>
                  <a:ext cx="189" cy="310"/>
                </a:xfrm>
                <a:prstGeom prst="line">
                  <a:avLst/>
                </a:prstGeom>
                <a:noFill/>
                <a:ln w="18415">
                  <a:solidFill>
                    <a:srgbClr val="000000"/>
                  </a:solidFill>
                  <a:round/>
                  <a:headEnd/>
                  <a:tailEnd/>
                </a:ln>
              </p:spPr>
              <p:txBody>
                <a:bodyPr/>
                <a:lstStyle/>
                <a:p>
                  <a:endParaRPr lang="en-US"/>
                </a:p>
              </p:txBody>
            </p:sp>
          </p:grpSp>
        </p:grpSp>
        <p:sp>
          <p:nvSpPr>
            <p:cNvPr id="36920" name="Line 56"/>
            <p:cNvSpPr>
              <a:spLocks noChangeAspect="1" noChangeShapeType="1"/>
            </p:cNvSpPr>
            <p:nvPr/>
          </p:nvSpPr>
          <p:spPr bwMode="auto">
            <a:xfrm>
              <a:off x="3689" y="3087"/>
              <a:ext cx="232" cy="306"/>
            </a:xfrm>
            <a:prstGeom prst="line">
              <a:avLst/>
            </a:prstGeom>
            <a:noFill/>
            <a:ln w="20320">
              <a:solidFill>
                <a:srgbClr val="000000"/>
              </a:solidFill>
              <a:round/>
              <a:headEnd/>
              <a:tailEnd/>
            </a:ln>
          </p:spPr>
          <p:txBody>
            <a:bodyPr/>
            <a:lstStyle/>
            <a:p>
              <a:endParaRPr lang="en-US"/>
            </a:p>
          </p:txBody>
        </p:sp>
      </p:grpSp>
      <p:grpSp>
        <p:nvGrpSpPr>
          <p:cNvPr id="36921" name="Group 57"/>
          <p:cNvGrpSpPr>
            <a:grpSpLocks/>
          </p:cNvGrpSpPr>
          <p:nvPr/>
        </p:nvGrpSpPr>
        <p:grpSpPr bwMode="auto">
          <a:xfrm>
            <a:off x="231775" y="5746750"/>
            <a:ext cx="2668588" cy="995363"/>
            <a:chOff x="146" y="3485"/>
            <a:chExt cx="1681" cy="627"/>
          </a:xfrm>
        </p:grpSpPr>
        <p:sp>
          <p:nvSpPr>
            <p:cNvPr id="36922" name="Rectangle 58"/>
            <p:cNvSpPr>
              <a:spLocks noChangeAspect="1" noChangeArrowheads="1"/>
            </p:cNvSpPr>
            <p:nvPr/>
          </p:nvSpPr>
          <p:spPr bwMode="auto">
            <a:xfrm>
              <a:off x="1487" y="3522"/>
              <a:ext cx="78" cy="154"/>
            </a:xfrm>
            <a:prstGeom prst="rect">
              <a:avLst/>
            </a:prstGeom>
            <a:noFill/>
            <a:ln w="9525">
              <a:noFill/>
              <a:miter lim="800000"/>
              <a:headEnd/>
              <a:tailEnd/>
            </a:ln>
          </p:spPr>
          <p:txBody>
            <a:bodyPr wrap="none" lIns="0" tIns="0" rIns="0" bIns="0">
              <a:spAutoFit/>
            </a:bodyPr>
            <a:lstStyle/>
            <a:p>
              <a:pPr eaLnBrk="0" hangingPunct="0"/>
              <a:r>
                <a:rPr lang="en-US" sz="1600">
                  <a:solidFill>
                    <a:schemeClr val="accent2"/>
                  </a:solidFill>
                  <a:latin typeface="Symbol" pitchFamily="18" charset="2"/>
                </a:rPr>
                <a:t>D</a:t>
              </a:r>
            </a:p>
          </p:txBody>
        </p:sp>
        <p:sp>
          <p:nvSpPr>
            <p:cNvPr id="36923" name="Line 59"/>
            <p:cNvSpPr>
              <a:spLocks noChangeAspect="1" noChangeShapeType="1"/>
            </p:cNvSpPr>
            <p:nvPr/>
          </p:nvSpPr>
          <p:spPr bwMode="auto">
            <a:xfrm flipH="1">
              <a:off x="1307" y="3742"/>
              <a:ext cx="140" cy="197"/>
            </a:xfrm>
            <a:prstGeom prst="line">
              <a:avLst/>
            </a:prstGeom>
            <a:noFill/>
            <a:ln w="20320">
              <a:solidFill>
                <a:schemeClr val="accent2"/>
              </a:solidFill>
              <a:round/>
              <a:headEnd/>
              <a:tailEnd/>
            </a:ln>
          </p:spPr>
          <p:txBody>
            <a:bodyPr/>
            <a:lstStyle/>
            <a:p>
              <a:endParaRPr lang="en-US"/>
            </a:p>
          </p:txBody>
        </p:sp>
        <p:sp>
          <p:nvSpPr>
            <p:cNvPr id="36924" name="Oval 60"/>
            <p:cNvSpPr>
              <a:spLocks noChangeAspect="1" noChangeArrowheads="1"/>
            </p:cNvSpPr>
            <p:nvPr/>
          </p:nvSpPr>
          <p:spPr bwMode="auto">
            <a:xfrm>
              <a:off x="1399" y="3485"/>
              <a:ext cx="259" cy="266"/>
            </a:xfrm>
            <a:prstGeom prst="ellipse">
              <a:avLst/>
            </a:prstGeom>
            <a:noFill/>
            <a:ln w="20320">
              <a:solidFill>
                <a:schemeClr val="accent2"/>
              </a:solidFill>
              <a:round/>
              <a:headEnd/>
              <a:tailEnd/>
            </a:ln>
          </p:spPr>
          <p:txBody>
            <a:bodyPr/>
            <a:lstStyle/>
            <a:p>
              <a:pPr eaLnBrk="0" hangingPunct="0"/>
              <a:endParaRPr lang="en-US" b="1">
                <a:latin typeface="Times New Roman MT Extra Bold" pitchFamily="18" charset="0"/>
              </a:endParaRPr>
            </a:p>
          </p:txBody>
        </p:sp>
        <p:sp>
          <p:nvSpPr>
            <p:cNvPr id="36925" name="Text Box 61"/>
            <p:cNvSpPr txBox="1">
              <a:spLocks noChangeArrowheads="1"/>
            </p:cNvSpPr>
            <p:nvPr/>
          </p:nvSpPr>
          <p:spPr bwMode="auto">
            <a:xfrm>
              <a:off x="1178" y="3862"/>
              <a:ext cx="220" cy="250"/>
            </a:xfrm>
            <a:prstGeom prst="rect">
              <a:avLst/>
            </a:prstGeom>
            <a:noFill/>
            <a:ln w="9525">
              <a:noFill/>
              <a:miter lim="800000"/>
              <a:headEnd/>
              <a:tailEnd/>
            </a:ln>
            <a:effectLst/>
          </p:spPr>
          <p:txBody>
            <a:bodyPr>
              <a:spAutoFit/>
            </a:bodyPr>
            <a:lstStyle/>
            <a:p>
              <a:pPr eaLnBrk="0" hangingPunct="0">
                <a:spcBef>
                  <a:spcPct val="50000"/>
                </a:spcBef>
              </a:pPr>
              <a:r>
                <a:rPr lang="en-US" sz="2000" i="1">
                  <a:solidFill>
                    <a:schemeClr val="accent2"/>
                  </a:solidFill>
                  <a:latin typeface="Courier New" pitchFamily="49" charset="0"/>
                </a:rPr>
                <a:t>x</a:t>
              </a:r>
            </a:p>
          </p:txBody>
        </p:sp>
        <p:sp>
          <p:nvSpPr>
            <p:cNvPr id="36926" name="Text Box 62"/>
            <p:cNvSpPr txBox="1">
              <a:spLocks noChangeArrowheads="1"/>
            </p:cNvSpPr>
            <p:nvPr/>
          </p:nvSpPr>
          <p:spPr bwMode="auto">
            <a:xfrm>
              <a:off x="1607" y="3850"/>
              <a:ext cx="220" cy="250"/>
            </a:xfrm>
            <a:prstGeom prst="rect">
              <a:avLst/>
            </a:prstGeom>
            <a:noFill/>
            <a:ln w="9525">
              <a:noFill/>
              <a:miter lim="800000"/>
              <a:headEnd/>
              <a:tailEnd/>
            </a:ln>
            <a:effectLst/>
          </p:spPr>
          <p:txBody>
            <a:bodyPr>
              <a:spAutoFit/>
            </a:bodyPr>
            <a:lstStyle/>
            <a:p>
              <a:pPr eaLnBrk="0" hangingPunct="0">
                <a:spcBef>
                  <a:spcPct val="50000"/>
                </a:spcBef>
              </a:pPr>
              <a:r>
                <a:rPr lang="en-US" sz="2000" i="1">
                  <a:solidFill>
                    <a:schemeClr val="accent2"/>
                  </a:solidFill>
                  <a:latin typeface="Courier New" pitchFamily="49" charset="0"/>
                </a:rPr>
                <a:t>y</a:t>
              </a:r>
            </a:p>
          </p:txBody>
        </p:sp>
        <p:sp>
          <p:nvSpPr>
            <p:cNvPr id="36927" name="Line 63"/>
            <p:cNvSpPr>
              <a:spLocks noChangeShapeType="1"/>
            </p:cNvSpPr>
            <p:nvPr/>
          </p:nvSpPr>
          <p:spPr bwMode="auto">
            <a:xfrm>
              <a:off x="1581" y="3749"/>
              <a:ext cx="109" cy="183"/>
            </a:xfrm>
            <a:prstGeom prst="line">
              <a:avLst/>
            </a:prstGeom>
            <a:noFill/>
            <a:ln w="9525">
              <a:solidFill>
                <a:schemeClr val="tx1"/>
              </a:solidFill>
              <a:round/>
              <a:headEnd/>
              <a:tailEnd/>
            </a:ln>
            <a:effectLst/>
          </p:spPr>
          <p:txBody>
            <a:bodyPr/>
            <a:lstStyle/>
            <a:p>
              <a:endParaRPr lang="en-US"/>
            </a:p>
          </p:txBody>
        </p:sp>
        <p:sp>
          <p:nvSpPr>
            <p:cNvPr id="36928" name="Text Box 64"/>
            <p:cNvSpPr txBox="1">
              <a:spLocks noChangeArrowheads="1"/>
            </p:cNvSpPr>
            <p:nvPr/>
          </p:nvSpPr>
          <p:spPr bwMode="auto">
            <a:xfrm>
              <a:off x="146" y="3593"/>
              <a:ext cx="713" cy="250"/>
            </a:xfrm>
            <a:prstGeom prst="rect">
              <a:avLst/>
            </a:prstGeom>
            <a:noFill/>
            <a:ln w="9525">
              <a:noFill/>
              <a:miter lim="800000"/>
              <a:headEnd/>
              <a:tailEnd/>
            </a:ln>
            <a:effectLst/>
          </p:spPr>
          <p:txBody>
            <a:bodyPr>
              <a:spAutoFit/>
            </a:bodyPr>
            <a:lstStyle/>
            <a:p>
              <a:pPr eaLnBrk="0" hangingPunct="0">
                <a:spcBef>
                  <a:spcPct val="50000"/>
                </a:spcBef>
              </a:pPr>
              <a:r>
                <a:rPr lang="en-US" sz="2000" i="1">
                  <a:solidFill>
                    <a:schemeClr val="accent2"/>
                  </a:solidFill>
                  <a:latin typeface="Courier New" pitchFamily="49" charset="0"/>
                </a:rPr>
                <a:t>x </a:t>
              </a:r>
              <a:r>
                <a:rPr lang="en-US" sz="2000">
                  <a:solidFill>
                    <a:schemeClr val="accent2"/>
                  </a:solidFill>
                  <a:latin typeface="Symbol" pitchFamily="18" charset="2"/>
                </a:rPr>
                <a:t>D</a:t>
              </a:r>
              <a:r>
                <a:rPr lang="en-US" sz="2000" i="1">
                  <a:solidFill>
                    <a:schemeClr val="accent2"/>
                  </a:solidFill>
                  <a:latin typeface="Courier New" pitchFamily="49" charset="0"/>
                </a:rPr>
                <a:t> y</a:t>
              </a:r>
            </a:p>
          </p:txBody>
        </p:sp>
        <p:sp>
          <p:nvSpPr>
            <p:cNvPr id="36929" name="Line 65"/>
            <p:cNvSpPr>
              <a:spLocks noChangeShapeType="1"/>
            </p:cNvSpPr>
            <p:nvPr/>
          </p:nvSpPr>
          <p:spPr bwMode="auto">
            <a:xfrm>
              <a:off x="822" y="3730"/>
              <a:ext cx="448" cy="0"/>
            </a:xfrm>
            <a:prstGeom prst="line">
              <a:avLst/>
            </a:prstGeom>
            <a:noFill/>
            <a:ln w="9525">
              <a:solidFill>
                <a:schemeClr val="accent2"/>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298256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8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8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8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8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8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68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82" grpId="0" autoUpdateAnimBg="0"/>
      <p:bldP spid="3688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noFill/>
        </p:spPr>
        <p:txBody>
          <a:bodyPr anchor="b"/>
          <a:lstStyle/>
          <a:p>
            <a:r>
              <a:rPr lang="en-US"/>
              <a:t>A Binary Expression Tree</a:t>
            </a:r>
          </a:p>
        </p:txBody>
      </p:sp>
      <p:sp>
        <p:nvSpPr>
          <p:cNvPr id="56323" name="Rectangle 3"/>
          <p:cNvSpPr>
            <a:spLocks noGrp="1" noChangeArrowheads="1"/>
          </p:cNvSpPr>
          <p:nvPr>
            <p:ph idx="1"/>
          </p:nvPr>
        </p:nvSpPr>
        <p:spPr>
          <a:xfrm>
            <a:off x="636963" y="1829788"/>
            <a:ext cx="7772400" cy="1600200"/>
          </a:xfrm>
        </p:spPr>
        <p:txBody>
          <a:bodyPr/>
          <a:lstStyle/>
          <a:p>
            <a:pPr>
              <a:lnSpc>
                <a:spcPct val="90000"/>
              </a:lnSpc>
              <a:buFontTx/>
              <a:buNone/>
            </a:pPr>
            <a:r>
              <a:rPr lang="en-US" sz="2800" dirty="0"/>
              <a:t>	Draw an expression tree for the following:		</a:t>
            </a:r>
          </a:p>
          <a:p>
            <a:pPr>
              <a:lnSpc>
                <a:spcPct val="90000"/>
              </a:lnSpc>
              <a:buFontTx/>
              <a:buNone/>
            </a:pPr>
            <a:r>
              <a:rPr lang="en-US" sz="2800" dirty="0"/>
              <a:t>			</a:t>
            </a:r>
            <a:r>
              <a:rPr lang="en-US" sz="2800" b="1" dirty="0">
                <a:solidFill>
                  <a:schemeClr val="tx2"/>
                </a:solidFill>
              </a:rPr>
              <a:t>(</a:t>
            </a:r>
            <a:r>
              <a:rPr lang="en-US" sz="2800" b="1" dirty="0" err="1">
                <a:solidFill>
                  <a:schemeClr val="tx2"/>
                </a:solidFill>
              </a:rPr>
              <a:t>a+b</a:t>
            </a:r>
            <a:r>
              <a:rPr lang="en-US" sz="2800" b="1" dirty="0">
                <a:solidFill>
                  <a:schemeClr val="tx2"/>
                </a:solidFill>
              </a:rPr>
              <a:t>*c)+((d*</a:t>
            </a:r>
            <a:r>
              <a:rPr lang="en-US" sz="2800" b="1" dirty="0" err="1">
                <a:solidFill>
                  <a:schemeClr val="tx2"/>
                </a:solidFill>
              </a:rPr>
              <a:t>e+f</a:t>
            </a:r>
            <a:r>
              <a:rPr lang="en-US" sz="2800" b="1" dirty="0">
                <a:solidFill>
                  <a:schemeClr val="tx2"/>
                </a:solidFill>
              </a:rPr>
              <a:t>)*g)</a:t>
            </a:r>
          </a:p>
        </p:txBody>
      </p:sp>
      <p:sp>
        <p:nvSpPr>
          <p:cNvPr id="8" name="Slide Number Placeholder 7"/>
          <p:cNvSpPr>
            <a:spLocks noGrp="1"/>
          </p:cNvSpPr>
          <p:nvPr>
            <p:ph type="sldNum" sz="quarter" idx="12"/>
          </p:nvPr>
        </p:nvSpPr>
        <p:spPr/>
        <p:txBody>
          <a:bodyPr/>
          <a:lstStyle/>
          <a:p>
            <a:fld id="{4A43371F-6454-4CB7-8FFF-DC13FB98195B}" type="slidenum">
              <a:rPr lang="en-US" smtClean="0"/>
              <a:pPr/>
              <a:t>68</a:t>
            </a:fld>
            <a:endParaRPr lang="en-US"/>
          </a:p>
        </p:txBody>
      </p:sp>
      <p:pic>
        <p:nvPicPr>
          <p:cNvPr id="204804" name="Picture 4" descr="fig4_14"/>
          <p:cNvPicPr>
            <a:picLocks noChangeAspect="1" noChangeArrowheads="1"/>
          </p:cNvPicPr>
          <p:nvPr/>
        </p:nvPicPr>
        <p:blipFill>
          <a:blip r:embed="rId2" cstate="print">
            <a:lum bright="-20000" contrast="40000"/>
          </a:blip>
          <a:srcRect/>
          <a:stretch>
            <a:fillRect/>
          </a:stretch>
        </p:blipFill>
        <p:spPr bwMode="auto">
          <a:xfrm>
            <a:off x="685800" y="3200400"/>
            <a:ext cx="7097713" cy="3124200"/>
          </a:xfrm>
          <a:prstGeom prst="rect">
            <a:avLst/>
          </a:prstGeom>
          <a:noFill/>
          <a:ln w="9525">
            <a:noFill/>
            <a:miter lim="800000"/>
            <a:headEnd/>
            <a:tailEnd/>
          </a:ln>
        </p:spPr>
      </p:pic>
      <p:sp>
        <p:nvSpPr>
          <p:cNvPr id="56325" name="Rectangle 4"/>
          <p:cNvSpPr>
            <a:spLocks noChangeArrowheads="1"/>
          </p:cNvSpPr>
          <p:nvPr/>
        </p:nvSpPr>
        <p:spPr bwMode="auto">
          <a:xfrm>
            <a:off x="990600" y="5791200"/>
            <a:ext cx="1219200" cy="381000"/>
          </a:xfrm>
          <a:prstGeom prst="rect">
            <a:avLst/>
          </a:prstGeom>
          <a:solidFill>
            <a:srgbClr val="FFFFFF"/>
          </a:solidFill>
          <a:ln w="12700" algn="ctr">
            <a:noFill/>
            <a:round/>
            <a:headEnd type="none" w="sm" len="sm"/>
            <a:tailEnd type="none" w="sm" len="sm"/>
          </a:ln>
        </p:spPr>
        <p:txBody>
          <a:bodyPr/>
          <a:lstStyle/>
          <a:p>
            <a:endParaRPr lang="en-US"/>
          </a:p>
        </p:txBody>
      </p:sp>
    </p:spTree>
    <p:extLst>
      <p:ext uri="{BB962C8B-B14F-4D97-AF65-F5344CB8AC3E}">
        <p14:creationId xmlns:p14="http://schemas.microsoft.com/office/powerpoint/2010/main" val="408729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to="" calcmode="lin" valueType="num">
                                      <p:cBhvr>
                                        <p:cTn id="7" dur="1" fill="hold"/>
                                        <p:tgtEl>
                                          <p:spTgt spid="2048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5330825" y="2133600"/>
            <a:ext cx="3584575" cy="2700338"/>
            <a:chOff x="3264" y="1872"/>
            <a:chExt cx="2258" cy="1701"/>
          </a:xfrm>
        </p:grpSpPr>
        <p:sp>
          <p:nvSpPr>
            <p:cNvPr id="37891" name="Line 3"/>
            <p:cNvSpPr>
              <a:spLocks noChangeAspect="1" noChangeShapeType="1"/>
            </p:cNvSpPr>
            <p:nvPr/>
          </p:nvSpPr>
          <p:spPr bwMode="auto">
            <a:xfrm flipH="1">
              <a:off x="3315" y="3070"/>
              <a:ext cx="242" cy="293"/>
            </a:xfrm>
            <a:prstGeom prst="line">
              <a:avLst/>
            </a:prstGeom>
            <a:noFill/>
            <a:ln w="18415">
              <a:solidFill>
                <a:srgbClr val="000000"/>
              </a:solidFill>
              <a:round/>
              <a:headEnd/>
              <a:tailEnd/>
            </a:ln>
          </p:spPr>
          <p:txBody>
            <a:bodyPr/>
            <a:lstStyle/>
            <a:p>
              <a:endParaRPr lang="en-US"/>
            </a:p>
          </p:txBody>
        </p:sp>
        <p:grpSp>
          <p:nvGrpSpPr>
            <p:cNvPr id="37892" name="Group 4"/>
            <p:cNvGrpSpPr>
              <a:grpSpLocks/>
            </p:cNvGrpSpPr>
            <p:nvPr/>
          </p:nvGrpSpPr>
          <p:grpSpPr bwMode="auto">
            <a:xfrm>
              <a:off x="3264" y="1872"/>
              <a:ext cx="2258" cy="1701"/>
              <a:chOff x="3264" y="1872"/>
              <a:chExt cx="2258" cy="1701"/>
            </a:xfrm>
          </p:grpSpPr>
          <p:sp>
            <p:nvSpPr>
              <p:cNvPr id="37893" name="Rectangle 5"/>
              <p:cNvSpPr>
                <a:spLocks noChangeAspect="1" noChangeArrowheads="1"/>
              </p:cNvSpPr>
              <p:nvPr/>
            </p:nvSpPr>
            <p:spPr bwMode="auto">
              <a:xfrm>
                <a:off x="4371" y="2897"/>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C</a:t>
                </a:r>
                <a:endParaRPr lang="en-US" sz="2000" b="1">
                  <a:solidFill>
                    <a:srgbClr val="FF0000"/>
                  </a:solidFill>
                  <a:latin typeface="Times New Roman MT Extra Bold" pitchFamily="18" charset="0"/>
                </a:endParaRPr>
              </a:p>
            </p:txBody>
          </p:sp>
          <p:sp>
            <p:nvSpPr>
              <p:cNvPr id="37894" name="Rectangle 6"/>
              <p:cNvSpPr>
                <a:spLocks noChangeAspect="1" noChangeArrowheads="1"/>
              </p:cNvSpPr>
              <p:nvPr/>
            </p:nvSpPr>
            <p:spPr bwMode="auto">
              <a:xfrm>
                <a:off x="3264"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a:t>
                </a:r>
                <a:endParaRPr lang="en-US" sz="2000" b="1">
                  <a:solidFill>
                    <a:srgbClr val="FF0000"/>
                  </a:solidFill>
                  <a:latin typeface="Times New Roman MT Extra Bold" pitchFamily="18" charset="0"/>
                </a:endParaRPr>
              </a:p>
            </p:txBody>
          </p:sp>
          <p:sp>
            <p:nvSpPr>
              <p:cNvPr id="37895" name="Rectangle 7"/>
              <p:cNvSpPr>
                <a:spLocks noChangeAspect="1" noChangeArrowheads="1"/>
              </p:cNvSpPr>
              <p:nvPr/>
            </p:nvSpPr>
            <p:spPr bwMode="auto">
              <a:xfrm>
                <a:off x="3782"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B</a:t>
                </a:r>
                <a:endParaRPr lang="en-US" sz="2000" b="1">
                  <a:solidFill>
                    <a:srgbClr val="FF0000"/>
                  </a:solidFill>
                  <a:latin typeface="Times New Roman MT Extra Bold" pitchFamily="18" charset="0"/>
                </a:endParaRPr>
              </a:p>
            </p:txBody>
          </p:sp>
          <p:sp>
            <p:nvSpPr>
              <p:cNvPr id="37896" name="Rectangle 8"/>
              <p:cNvSpPr>
                <a:spLocks noChangeAspect="1" noChangeArrowheads="1"/>
              </p:cNvSpPr>
              <p:nvPr/>
            </p:nvSpPr>
            <p:spPr bwMode="auto">
              <a:xfrm>
                <a:off x="4806" y="288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D</a:t>
                </a:r>
                <a:endParaRPr lang="en-US" sz="2000" b="1">
                  <a:solidFill>
                    <a:srgbClr val="FF0000"/>
                  </a:solidFill>
                  <a:latin typeface="Times New Roman MT Extra Bold" pitchFamily="18" charset="0"/>
                </a:endParaRPr>
              </a:p>
            </p:txBody>
          </p:sp>
          <p:sp>
            <p:nvSpPr>
              <p:cNvPr id="37897" name="Rectangle 9"/>
              <p:cNvSpPr>
                <a:spLocks noChangeAspect="1" noChangeArrowheads="1"/>
              </p:cNvSpPr>
              <p:nvPr/>
            </p:nvSpPr>
            <p:spPr bwMode="auto">
              <a:xfrm>
                <a:off x="5426" y="284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E</a:t>
                </a:r>
                <a:endParaRPr lang="en-US" sz="2000" b="1">
                  <a:solidFill>
                    <a:srgbClr val="FF0000"/>
                  </a:solidFill>
                  <a:latin typeface="Times New Roman MT Extra Bold" pitchFamily="18" charset="0"/>
                </a:endParaRPr>
              </a:p>
            </p:txBody>
          </p:sp>
          <p:sp>
            <p:nvSpPr>
              <p:cNvPr id="37898" name="Rectangle 10"/>
              <p:cNvSpPr>
                <a:spLocks noChangeAspect="1" noChangeArrowheads="1"/>
              </p:cNvSpPr>
              <p:nvPr/>
            </p:nvSpPr>
            <p:spPr bwMode="auto">
              <a:xfrm>
                <a:off x="4074" y="240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899" name="Rectangle 11"/>
              <p:cNvSpPr>
                <a:spLocks noChangeAspect="1" noChangeArrowheads="1"/>
              </p:cNvSpPr>
              <p:nvPr/>
            </p:nvSpPr>
            <p:spPr bwMode="auto">
              <a:xfrm>
                <a:off x="3552" y="286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00" name="Line 12"/>
              <p:cNvSpPr>
                <a:spLocks noChangeAspect="1" noChangeShapeType="1"/>
              </p:cNvSpPr>
              <p:nvPr/>
            </p:nvSpPr>
            <p:spPr bwMode="auto">
              <a:xfrm flipH="1">
                <a:off x="3679" y="2569"/>
                <a:ext cx="311" cy="277"/>
              </a:xfrm>
              <a:prstGeom prst="line">
                <a:avLst/>
              </a:prstGeom>
              <a:noFill/>
              <a:ln w="18415">
                <a:solidFill>
                  <a:srgbClr val="000000"/>
                </a:solidFill>
                <a:round/>
                <a:headEnd/>
                <a:tailEnd/>
              </a:ln>
            </p:spPr>
            <p:txBody>
              <a:bodyPr/>
              <a:lstStyle/>
              <a:p>
                <a:endParaRPr lang="en-US"/>
              </a:p>
            </p:txBody>
          </p:sp>
          <p:sp>
            <p:nvSpPr>
              <p:cNvPr id="37901" name="Line 13"/>
              <p:cNvSpPr>
                <a:spLocks noChangeAspect="1" noChangeShapeType="1"/>
              </p:cNvSpPr>
              <p:nvPr/>
            </p:nvSpPr>
            <p:spPr bwMode="auto">
              <a:xfrm>
                <a:off x="3662" y="3070"/>
                <a:ext cx="155" cy="293"/>
              </a:xfrm>
              <a:prstGeom prst="line">
                <a:avLst/>
              </a:prstGeom>
              <a:noFill/>
              <a:ln w="18415">
                <a:solidFill>
                  <a:srgbClr val="000000"/>
                </a:solidFill>
                <a:round/>
                <a:headEnd/>
                <a:tailEnd/>
              </a:ln>
            </p:spPr>
            <p:txBody>
              <a:bodyPr/>
              <a:lstStyle/>
              <a:p>
                <a:endParaRPr lang="en-US"/>
              </a:p>
            </p:txBody>
          </p:sp>
          <p:sp>
            <p:nvSpPr>
              <p:cNvPr id="37902" name="Oval 14"/>
              <p:cNvSpPr>
                <a:spLocks noChangeAspect="1" noChangeArrowheads="1"/>
              </p:cNvSpPr>
              <p:nvPr/>
            </p:nvSpPr>
            <p:spPr bwMode="auto">
              <a:xfrm>
                <a:off x="3500" y="2837"/>
                <a:ext cx="225" cy="242"/>
              </a:xfrm>
              <a:prstGeom prst="ellipse">
                <a:avLst/>
              </a:prstGeom>
              <a:noFill/>
              <a:ln w="18415">
                <a:solidFill>
                  <a:srgbClr val="000000"/>
                </a:solidFill>
                <a:round/>
                <a:headEnd/>
                <a:tailEnd/>
              </a:ln>
            </p:spPr>
            <p:txBody>
              <a:bodyPr/>
              <a:lstStyle/>
              <a:p>
                <a:endParaRPr lang="en-US"/>
              </a:p>
            </p:txBody>
          </p:sp>
          <p:sp>
            <p:nvSpPr>
              <p:cNvPr id="37903" name="Oval 15"/>
              <p:cNvSpPr>
                <a:spLocks noChangeAspect="1" noChangeArrowheads="1"/>
              </p:cNvSpPr>
              <p:nvPr/>
            </p:nvSpPr>
            <p:spPr bwMode="auto">
              <a:xfrm>
                <a:off x="3999" y="2354"/>
                <a:ext cx="225" cy="242"/>
              </a:xfrm>
              <a:prstGeom prst="ellipse">
                <a:avLst/>
              </a:prstGeom>
              <a:noFill/>
              <a:ln w="18415">
                <a:solidFill>
                  <a:srgbClr val="000000"/>
                </a:solidFill>
                <a:round/>
                <a:headEnd/>
                <a:tailEnd/>
              </a:ln>
            </p:spPr>
            <p:txBody>
              <a:bodyPr/>
              <a:lstStyle/>
              <a:p>
                <a:endParaRPr lang="en-US"/>
              </a:p>
            </p:txBody>
          </p:sp>
          <p:sp>
            <p:nvSpPr>
              <p:cNvPr id="37904" name="Rectangle 16"/>
              <p:cNvSpPr>
                <a:spLocks noChangeAspect="1" noChangeArrowheads="1"/>
              </p:cNvSpPr>
              <p:nvPr/>
            </p:nvSpPr>
            <p:spPr bwMode="auto">
              <a:xfrm>
                <a:off x="4561" y="190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05" name="Line 17"/>
              <p:cNvSpPr>
                <a:spLocks noChangeAspect="1" noChangeShapeType="1"/>
              </p:cNvSpPr>
              <p:nvPr/>
            </p:nvSpPr>
            <p:spPr bwMode="auto">
              <a:xfrm>
                <a:off x="4717" y="2052"/>
                <a:ext cx="347" cy="328"/>
              </a:xfrm>
              <a:prstGeom prst="line">
                <a:avLst/>
              </a:prstGeom>
              <a:noFill/>
              <a:ln w="18415">
                <a:solidFill>
                  <a:srgbClr val="000000"/>
                </a:solidFill>
                <a:round/>
                <a:headEnd/>
                <a:tailEnd/>
              </a:ln>
            </p:spPr>
            <p:txBody>
              <a:bodyPr/>
              <a:lstStyle/>
              <a:p>
                <a:endParaRPr lang="en-US"/>
              </a:p>
            </p:txBody>
          </p:sp>
          <p:sp>
            <p:nvSpPr>
              <p:cNvPr id="37906" name="Oval 18"/>
              <p:cNvSpPr>
                <a:spLocks noChangeAspect="1" noChangeArrowheads="1"/>
              </p:cNvSpPr>
              <p:nvPr/>
            </p:nvSpPr>
            <p:spPr bwMode="auto">
              <a:xfrm>
                <a:off x="4501" y="1872"/>
                <a:ext cx="225" cy="242"/>
              </a:xfrm>
              <a:prstGeom prst="ellipse">
                <a:avLst/>
              </a:prstGeom>
              <a:noFill/>
              <a:ln w="18415">
                <a:solidFill>
                  <a:srgbClr val="000000"/>
                </a:solidFill>
                <a:round/>
                <a:headEnd/>
                <a:tailEnd/>
              </a:ln>
            </p:spPr>
            <p:txBody>
              <a:bodyPr/>
              <a:lstStyle/>
              <a:p>
                <a:endParaRPr lang="en-US"/>
              </a:p>
            </p:txBody>
          </p:sp>
          <p:sp>
            <p:nvSpPr>
              <p:cNvPr id="37907" name="Rectangle 19"/>
              <p:cNvSpPr>
                <a:spLocks noChangeAspect="1" noChangeArrowheads="1"/>
              </p:cNvSpPr>
              <p:nvPr/>
            </p:nvSpPr>
            <p:spPr bwMode="auto">
              <a:xfrm>
                <a:off x="5114" y="2379"/>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08" name="Line 20"/>
              <p:cNvSpPr>
                <a:spLocks noChangeAspect="1" noChangeShapeType="1"/>
              </p:cNvSpPr>
              <p:nvPr/>
            </p:nvSpPr>
            <p:spPr bwMode="auto">
              <a:xfrm flipH="1">
                <a:off x="4873" y="2587"/>
                <a:ext cx="242" cy="293"/>
              </a:xfrm>
              <a:prstGeom prst="line">
                <a:avLst/>
              </a:prstGeom>
              <a:noFill/>
              <a:ln w="18415">
                <a:solidFill>
                  <a:srgbClr val="000000"/>
                </a:solidFill>
                <a:round/>
                <a:headEnd/>
                <a:tailEnd/>
              </a:ln>
            </p:spPr>
            <p:txBody>
              <a:bodyPr/>
              <a:lstStyle/>
              <a:p>
                <a:endParaRPr lang="en-US"/>
              </a:p>
            </p:txBody>
          </p:sp>
          <p:sp>
            <p:nvSpPr>
              <p:cNvPr id="37909" name="Line 21"/>
              <p:cNvSpPr>
                <a:spLocks noChangeAspect="1" noChangeShapeType="1"/>
              </p:cNvSpPr>
              <p:nvPr/>
            </p:nvSpPr>
            <p:spPr bwMode="auto">
              <a:xfrm>
                <a:off x="5219" y="2587"/>
                <a:ext cx="207" cy="259"/>
              </a:xfrm>
              <a:prstGeom prst="line">
                <a:avLst/>
              </a:prstGeom>
              <a:noFill/>
              <a:ln w="18415">
                <a:solidFill>
                  <a:srgbClr val="000000"/>
                </a:solidFill>
                <a:round/>
                <a:headEnd/>
                <a:tailEnd/>
              </a:ln>
            </p:spPr>
            <p:txBody>
              <a:bodyPr/>
              <a:lstStyle/>
              <a:p>
                <a:endParaRPr lang="en-US"/>
              </a:p>
            </p:txBody>
          </p:sp>
          <p:sp>
            <p:nvSpPr>
              <p:cNvPr id="37910" name="Oval 22"/>
              <p:cNvSpPr>
                <a:spLocks noChangeAspect="1" noChangeArrowheads="1"/>
              </p:cNvSpPr>
              <p:nvPr/>
            </p:nvSpPr>
            <p:spPr bwMode="auto">
              <a:xfrm>
                <a:off x="5055" y="2354"/>
                <a:ext cx="226" cy="242"/>
              </a:xfrm>
              <a:prstGeom prst="ellipse">
                <a:avLst/>
              </a:prstGeom>
              <a:noFill/>
              <a:ln w="18415">
                <a:solidFill>
                  <a:srgbClr val="000000"/>
                </a:solidFill>
                <a:round/>
                <a:headEnd/>
                <a:tailEnd/>
              </a:ln>
            </p:spPr>
            <p:txBody>
              <a:bodyPr/>
              <a:lstStyle/>
              <a:p>
                <a:endParaRPr lang="en-US"/>
              </a:p>
            </p:txBody>
          </p:sp>
          <p:sp>
            <p:nvSpPr>
              <p:cNvPr id="37911" name="Line 23"/>
              <p:cNvSpPr>
                <a:spLocks noChangeAspect="1" noChangeShapeType="1"/>
              </p:cNvSpPr>
              <p:nvPr/>
            </p:nvSpPr>
            <p:spPr bwMode="auto">
              <a:xfrm flipH="1">
                <a:off x="4199" y="2087"/>
                <a:ext cx="311" cy="276"/>
              </a:xfrm>
              <a:prstGeom prst="line">
                <a:avLst/>
              </a:prstGeom>
              <a:noFill/>
              <a:ln w="18415">
                <a:solidFill>
                  <a:srgbClr val="000000"/>
                </a:solidFill>
                <a:round/>
                <a:headEnd/>
                <a:tailEnd/>
              </a:ln>
            </p:spPr>
            <p:txBody>
              <a:bodyPr/>
              <a:lstStyle/>
              <a:p>
                <a:endParaRPr lang="en-US"/>
              </a:p>
            </p:txBody>
          </p:sp>
          <p:sp>
            <p:nvSpPr>
              <p:cNvPr id="37912" name="Line 24"/>
              <p:cNvSpPr>
                <a:spLocks noChangeAspect="1" noChangeShapeType="1"/>
              </p:cNvSpPr>
              <p:nvPr/>
            </p:nvSpPr>
            <p:spPr bwMode="auto">
              <a:xfrm>
                <a:off x="4199" y="2587"/>
                <a:ext cx="189" cy="310"/>
              </a:xfrm>
              <a:prstGeom prst="line">
                <a:avLst/>
              </a:prstGeom>
              <a:noFill/>
              <a:ln w="18415">
                <a:solidFill>
                  <a:srgbClr val="000000"/>
                </a:solidFill>
                <a:round/>
                <a:headEnd/>
                <a:tailEnd/>
              </a:ln>
            </p:spPr>
            <p:txBody>
              <a:bodyPr/>
              <a:lstStyle/>
              <a:p>
                <a:endParaRPr lang="en-US"/>
              </a:p>
            </p:txBody>
          </p:sp>
        </p:grpSp>
      </p:grpSp>
      <p:sp>
        <p:nvSpPr>
          <p:cNvPr id="37913" name="Text Box 25"/>
          <p:cNvSpPr txBox="1">
            <a:spLocks noChangeArrowheads="1"/>
          </p:cNvSpPr>
          <p:nvPr/>
        </p:nvSpPr>
        <p:spPr bwMode="auto">
          <a:xfrm>
            <a:off x="152400" y="152400"/>
            <a:ext cx="5410200" cy="707886"/>
          </a:xfrm>
          <a:prstGeom prst="rect">
            <a:avLst/>
          </a:prstGeom>
          <a:noFill/>
          <a:ln w="9525">
            <a:noFill/>
            <a:miter lim="800000"/>
            <a:headEnd/>
            <a:tailEnd/>
          </a:ln>
          <a:effectLst/>
        </p:spPr>
        <p:txBody>
          <a:bodyPr>
            <a:spAutoFit/>
          </a:bodyPr>
          <a:lstStyle/>
          <a:p>
            <a:pPr eaLnBrk="0" hangingPunct="0"/>
            <a:r>
              <a:rPr lang="en-US" dirty="0">
                <a:latin typeface="Times New Roman MT Extra Bold" pitchFamily="18" charset="0"/>
              </a:rPr>
              <a:t>Traverse the tree in </a:t>
            </a:r>
            <a:r>
              <a:rPr lang="en-US" i="1" dirty="0">
                <a:latin typeface="Times New Roman MT Extra Bold" pitchFamily="18" charset="0"/>
              </a:rPr>
              <a:t>Left-Right-Root</a:t>
            </a:r>
            <a:r>
              <a:rPr lang="en-US" dirty="0">
                <a:latin typeface="Times New Roman MT Extra Bold" pitchFamily="18" charset="0"/>
              </a:rPr>
              <a:t>  order (</a:t>
            </a:r>
            <a:r>
              <a:rPr lang="en-US" i="1" dirty="0" err="1">
                <a:latin typeface="Times New Roman MT Extra Bold" pitchFamily="18" charset="0"/>
              </a:rPr>
              <a:t>postorder</a:t>
            </a:r>
            <a:r>
              <a:rPr lang="en-US" dirty="0">
                <a:latin typeface="Times New Roman MT Extra Bold" pitchFamily="18" charset="0"/>
              </a:rPr>
              <a:t>) to get </a:t>
            </a:r>
            <a:r>
              <a:rPr lang="en-US" dirty="0">
                <a:solidFill>
                  <a:srgbClr val="FF0000"/>
                </a:solidFill>
                <a:latin typeface="Times New Roman MT Extra Bold" pitchFamily="18" charset="0"/>
              </a:rPr>
              <a:t>postfix</a:t>
            </a:r>
            <a:r>
              <a:rPr lang="en-US" b="1" dirty="0">
                <a:latin typeface="Times New Roman MT Extra Bold" pitchFamily="18" charset="0"/>
              </a:rPr>
              <a:t>:</a:t>
            </a:r>
            <a:endParaRPr lang="en-US" dirty="0">
              <a:latin typeface="Times New Roman MT Extra Bold" pitchFamily="18" charset="0"/>
            </a:endParaRPr>
          </a:p>
        </p:txBody>
      </p:sp>
      <p:sp>
        <p:nvSpPr>
          <p:cNvPr id="37914" name="Line 26"/>
          <p:cNvSpPr>
            <a:spLocks noChangeShapeType="1"/>
          </p:cNvSpPr>
          <p:nvPr/>
        </p:nvSpPr>
        <p:spPr bwMode="auto">
          <a:xfrm>
            <a:off x="4876800" y="2590800"/>
            <a:ext cx="381000" cy="0"/>
          </a:xfrm>
          <a:prstGeom prst="line">
            <a:avLst/>
          </a:prstGeom>
          <a:noFill/>
          <a:ln w="38100">
            <a:solidFill>
              <a:srgbClr val="3366FF"/>
            </a:solidFill>
            <a:prstDash val="dash"/>
            <a:round/>
            <a:headEnd/>
            <a:tailEnd type="stealth" w="med" len="med"/>
          </a:ln>
          <a:effectLst/>
        </p:spPr>
        <p:txBody>
          <a:bodyPr wrap="none" anchor="ctr"/>
          <a:lstStyle/>
          <a:p>
            <a:endParaRPr lang="en-US"/>
          </a:p>
        </p:txBody>
      </p:sp>
      <p:sp>
        <p:nvSpPr>
          <p:cNvPr id="37915" name="Line 27"/>
          <p:cNvSpPr>
            <a:spLocks noChangeShapeType="1"/>
          </p:cNvSpPr>
          <p:nvPr/>
        </p:nvSpPr>
        <p:spPr bwMode="auto">
          <a:xfrm>
            <a:off x="5562600" y="2590800"/>
            <a:ext cx="533400" cy="0"/>
          </a:xfrm>
          <a:prstGeom prst="line">
            <a:avLst/>
          </a:prstGeom>
          <a:noFill/>
          <a:ln w="38100">
            <a:solidFill>
              <a:srgbClr val="3366FF"/>
            </a:solidFill>
            <a:prstDash val="dash"/>
            <a:round/>
            <a:headEnd/>
            <a:tailEnd type="stealth" w="med" len="med"/>
          </a:ln>
          <a:effectLst/>
        </p:spPr>
        <p:txBody>
          <a:bodyPr wrap="none" anchor="ctr"/>
          <a:lstStyle/>
          <a:p>
            <a:endParaRPr lang="en-US"/>
          </a:p>
        </p:txBody>
      </p:sp>
      <p:sp>
        <p:nvSpPr>
          <p:cNvPr id="37916" name="Freeform 28"/>
          <p:cNvSpPr>
            <a:spLocks/>
          </p:cNvSpPr>
          <p:nvPr/>
        </p:nvSpPr>
        <p:spPr bwMode="auto">
          <a:xfrm>
            <a:off x="6019800" y="1905000"/>
            <a:ext cx="762000" cy="609600"/>
          </a:xfrm>
          <a:custGeom>
            <a:avLst/>
            <a:gdLst/>
            <a:ahLst/>
            <a:cxnLst>
              <a:cxn ang="0">
                <a:pos x="336" y="480"/>
              </a:cxn>
              <a:cxn ang="0">
                <a:pos x="528" y="384"/>
              </a:cxn>
              <a:cxn ang="0">
                <a:pos x="576" y="240"/>
              </a:cxn>
              <a:cxn ang="0">
                <a:pos x="0" y="0"/>
              </a:cxn>
            </a:cxnLst>
            <a:rect l="0" t="0" r="r" b="b"/>
            <a:pathLst>
              <a:path w="664" h="480">
                <a:moveTo>
                  <a:pt x="336" y="480"/>
                </a:moveTo>
                <a:cubicBezTo>
                  <a:pt x="412" y="452"/>
                  <a:pt x="488" y="424"/>
                  <a:pt x="528" y="384"/>
                </a:cubicBezTo>
                <a:cubicBezTo>
                  <a:pt x="568" y="344"/>
                  <a:pt x="664" y="304"/>
                  <a:pt x="576" y="240"/>
                </a:cubicBezTo>
                <a:cubicBezTo>
                  <a:pt x="488" y="176"/>
                  <a:pt x="96" y="40"/>
                  <a:pt x="0" y="0"/>
                </a:cubicBezTo>
              </a:path>
            </a:pathLst>
          </a:custGeom>
          <a:noFill/>
          <a:ln w="38100" cap="flat" cmpd="sng">
            <a:solidFill>
              <a:srgbClr val="3366FF"/>
            </a:solidFill>
            <a:prstDash val="dash"/>
            <a:round/>
            <a:headEnd/>
            <a:tailEnd type="stealth" w="med" len="med"/>
          </a:ln>
          <a:effectLst/>
        </p:spPr>
        <p:txBody>
          <a:bodyPr wrap="none" anchor="ctr"/>
          <a:lstStyle/>
          <a:p>
            <a:endParaRPr lang="en-US"/>
          </a:p>
        </p:txBody>
      </p:sp>
      <p:sp>
        <p:nvSpPr>
          <p:cNvPr id="37917" name="Line 29"/>
          <p:cNvSpPr>
            <a:spLocks noChangeShapeType="1"/>
          </p:cNvSpPr>
          <p:nvPr/>
        </p:nvSpPr>
        <p:spPr bwMode="auto">
          <a:xfrm>
            <a:off x="8001000" y="1752600"/>
            <a:ext cx="762000" cy="0"/>
          </a:xfrm>
          <a:prstGeom prst="line">
            <a:avLst/>
          </a:prstGeom>
          <a:noFill/>
          <a:ln w="38100">
            <a:solidFill>
              <a:srgbClr val="3366FF"/>
            </a:solidFill>
            <a:prstDash val="dash"/>
            <a:round/>
            <a:headEnd/>
            <a:tailEnd type="stealth" w="med" len="med"/>
          </a:ln>
          <a:effectLst/>
        </p:spPr>
        <p:txBody>
          <a:bodyPr wrap="none" anchor="ctr"/>
          <a:lstStyle/>
          <a:p>
            <a:endParaRPr lang="en-US"/>
          </a:p>
        </p:txBody>
      </p:sp>
      <p:grpSp>
        <p:nvGrpSpPr>
          <p:cNvPr id="37918" name="Group 30"/>
          <p:cNvGrpSpPr>
            <a:grpSpLocks/>
          </p:cNvGrpSpPr>
          <p:nvPr/>
        </p:nvGrpSpPr>
        <p:grpSpPr bwMode="auto">
          <a:xfrm>
            <a:off x="5330825" y="42863"/>
            <a:ext cx="3584575" cy="2700337"/>
            <a:chOff x="3264" y="1872"/>
            <a:chExt cx="2258" cy="1701"/>
          </a:xfrm>
        </p:grpSpPr>
        <p:sp>
          <p:nvSpPr>
            <p:cNvPr id="37919" name="Line 31"/>
            <p:cNvSpPr>
              <a:spLocks noChangeAspect="1" noChangeShapeType="1"/>
            </p:cNvSpPr>
            <p:nvPr/>
          </p:nvSpPr>
          <p:spPr bwMode="auto">
            <a:xfrm flipH="1">
              <a:off x="3315" y="3070"/>
              <a:ext cx="242" cy="293"/>
            </a:xfrm>
            <a:prstGeom prst="line">
              <a:avLst/>
            </a:prstGeom>
            <a:noFill/>
            <a:ln w="18415">
              <a:solidFill>
                <a:srgbClr val="000000"/>
              </a:solidFill>
              <a:round/>
              <a:headEnd/>
              <a:tailEnd/>
            </a:ln>
          </p:spPr>
          <p:txBody>
            <a:bodyPr/>
            <a:lstStyle/>
            <a:p>
              <a:endParaRPr lang="en-US"/>
            </a:p>
          </p:txBody>
        </p:sp>
        <p:grpSp>
          <p:nvGrpSpPr>
            <p:cNvPr id="37920" name="Group 32"/>
            <p:cNvGrpSpPr>
              <a:grpSpLocks/>
            </p:cNvGrpSpPr>
            <p:nvPr/>
          </p:nvGrpSpPr>
          <p:grpSpPr bwMode="auto">
            <a:xfrm>
              <a:off x="3264" y="1872"/>
              <a:ext cx="2258" cy="1701"/>
              <a:chOff x="3264" y="1872"/>
              <a:chExt cx="2258" cy="1701"/>
            </a:xfrm>
          </p:grpSpPr>
          <p:sp>
            <p:nvSpPr>
              <p:cNvPr id="37921" name="Rectangle 33"/>
              <p:cNvSpPr>
                <a:spLocks noChangeAspect="1" noChangeArrowheads="1"/>
              </p:cNvSpPr>
              <p:nvPr/>
            </p:nvSpPr>
            <p:spPr bwMode="auto">
              <a:xfrm>
                <a:off x="4371" y="2897"/>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C</a:t>
                </a:r>
                <a:endParaRPr lang="en-US" sz="2000" b="1">
                  <a:solidFill>
                    <a:srgbClr val="FF0000"/>
                  </a:solidFill>
                  <a:latin typeface="Times New Roman MT Extra Bold" pitchFamily="18" charset="0"/>
                </a:endParaRPr>
              </a:p>
            </p:txBody>
          </p:sp>
          <p:sp>
            <p:nvSpPr>
              <p:cNvPr id="37922" name="Rectangle 34"/>
              <p:cNvSpPr>
                <a:spLocks noChangeAspect="1" noChangeArrowheads="1"/>
              </p:cNvSpPr>
              <p:nvPr/>
            </p:nvSpPr>
            <p:spPr bwMode="auto">
              <a:xfrm>
                <a:off x="3264"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a:t>
                </a:r>
                <a:endParaRPr lang="en-US" sz="2000" b="1">
                  <a:solidFill>
                    <a:srgbClr val="FF0000"/>
                  </a:solidFill>
                  <a:latin typeface="Times New Roman MT Extra Bold" pitchFamily="18" charset="0"/>
                </a:endParaRPr>
              </a:p>
            </p:txBody>
          </p:sp>
          <p:sp>
            <p:nvSpPr>
              <p:cNvPr id="37923" name="Rectangle 35"/>
              <p:cNvSpPr>
                <a:spLocks noChangeAspect="1" noChangeArrowheads="1"/>
              </p:cNvSpPr>
              <p:nvPr/>
            </p:nvSpPr>
            <p:spPr bwMode="auto">
              <a:xfrm>
                <a:off x="3782"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B</a:t>
                </a:r>
                <a:endParaRPr lang="en-US" sz="2000" b="1">
                  <a:solidFill>
                    <a:srgbClr val="FF0000"/>
                  </a:solidFill>
                  <a:latin typeface="Times New Roman MT Extra Bold" pitchFamily="18" charset="0"/>
                </a:endParaRPr>
              </a:p>
            </p:txBody>
          </p:sp>
          <p:sp>
            <p:nvSpPr>
              <p:cNvPr id="37924" name="Rectangle 36"/>
              <p:cNvSpPr>
                <a:spLocks noChangeAspect="1" noChangeArrowheads="1"/>
              </p:cNvSpPr>
              <p:nvPr/>
            </p:nvSpPr>
            <p:spPr bwMode="auto">
              <a:xfrm>
                <a:off x="4806" y="288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D</a:t>
                </a:r>
                <a:endParaRPr lang="en-US" sz="2000" b="1">
                  <a:solidFill>
                    <a:srgbClr val="FF0000"/>
                  </a:solidFill>
                  <a:latin typeface="Times New Roman MT Extra Bold" pitchFamily="18" charset="0"/>
                </a:endParaRPr>
              </a:p>
            </p:txBody>
          </p:sp>
          <p:sp>
            <p:nvSpPr>
              <p:cNvPr id="37925" name="Rectangle 37"/>
              <p:cNvSpPr>
                <a:spLocks noChangeAspect="1" noChangeArrowheads="1"/>
              </p:cNvSpPr>
              <p:nvPr/>
            </p:nvSpPr>
            <p:spPr bwMode="auto">
              <a:xfrm>
                <a:off x="5426" y="284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E</a:t>
                </a:r>
                <a:endParaRPr lang="en-US" sz="2000" b="1">
                  <a:solidFill>
                    <a:srgbClr val="FF0000"/>
                  </a:solidFill>
                  <a:latin typeface="Times New Roman MT Extra Bold" pitchFamily="18" charset="0"/>
                </a:endParaRPr>
              </a:p>
            </p:txBody>
          </p:sp>
          <p:sp>
            <p:nvSpPr>
              <p:cNvPr id="37926" name="Rectangle 38"/>
              <p:cNvSpPr>
                <a:spLocks noChangeAspect="1" noChangeArrowheads="1"/>
              </p:cNvSpPr>
              <p:nvPr/>
            </p:nvSpPr>
            <p:spPr bwMode="auto">
              <a:xfrm>
                <a:off x="4074" y="240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27" name="Rectangle 39"/>
              <p:cNvSpPr>
                <a:spLocks noChangeAspect="1" noChangeArrowheads="1"/>
              </p:cNvSpPr>
              <p:nvPr/>
            </p:nvSpPr>
            <p:spPr bwMode="auto">
              <a:xfrm>
                <a:off x="3552" y="286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28" name="Line 40"/>
              <p:cNvSpPr>
                <a:spLocks noChangeAspect="1" noChangeShapeType="1"/>
              </p:cNvSpPr>
              <p:nvPr/>
            </p:nvSpPr>
            <p:spPr bwMode="auto">
              <a:xfrm flipH="1">
                <a:off x="3679" y="2569"/>
                <a:ext cx="311" cy="277"/>
              </a:xfrm>
              <a:prstGeom prst="line">
                <a:avLst/>
              </a:prstGeom>
              <a:noFill/>
              <a:ln w="18415">
                <a:solidFill>
                  <a:srgbClr val="000000"/>
                </a:solidFill>
                <a:round/>
                <a:headEnd/>
                <a:tailEnd/>
              </a:ln>
            </p:spPr>
            <p:txBody>
              <a:bodyPr/>
              <a:lstStyle/>
              <a:p>
                <a:endParaRPr lang="en-US"/>
              </a:p>
            </p:txBody>
          </p:sp>
          <p:sp>
            <p:nvSpPr>
              <p:cNvPr id="37929" name="Line 41"/>
              <p:cNvSpPr>
                <a:spLocks noChangeAspect="1" noChangeShapeType="1"/>
              </p:cNvSpPr>
              <p:nvPr/>
            </p:nvSpPr>
            <p:spPr bwMode="auto">
              <a:xfrm>
                <a:off x="3662" y="3070"/>
                <a:ext cx="155" cy="293"/>
              </a:xfrm>
              <a:prstGeom prst="line">
                <a:avLst/>
              </a:prstGeom>
              <a:noFill/>
              <a:ln w="18415">
                <a:solidFill>
                  <a:srgbClr val="000000"/>
                </a:solidFill>
                <a:round/>
                <a:headEnd/>
                <a:tailEnd/>
              </a:ln>
            </p:spPr>
            <p:txBody>
              <a:bodyPr/>
              <a:lstStyle/>
              <a:p>
                <a:endParaRPr lang="en-US"/>
              </a:p>
            </p:txBody>
          </p:sp>
          <p:sp>
            <p:nvSpPr>
              <p:cNvPr id="37930" name="Oval 42"/>
              <p:cNvSpPr>
                <a:spLocks noChangeAspect="1" noChangeArrowheads="1"/>
              </p:cNvSpPr>
              <p:nvPr/>
            </p:nvSpPr>
            <p:spPr bwMode="auto">
              <a:xfrm>
                <a:off x="3500" y="2837"/>
                <a:ext cx="225" cy="242"/>
              </a:xfrm>
              <a:prstGeom prst="ellipse">
                <a:avLst/>
              </a:prstGeom>
              <a:noFill/>
              <a:ln w="18415">
                <a:solidFill>
                  <a:srgbClr val="000000"/>
                </a:solidFill>
                <a:round/>
                <a:headEnd/>
                <a:tailEnd/>
              </a:ln>
            </p:spPr>
            <p:txBody>
              <a:bodyPr/>
              <a:lstStyle/>
              <a:p>
                <a:endParaRPr lang="en-US"/>
              </a:p>
            </p:txBody>
          </p:sp>
          <p:sp>
            <p:nvSpPr>
              <p:cNvPr id="37931" name="Oval 43"/>
              <p:cNvSpPr>
                <a:spLocks noChangeAspect="1" noChangeArrowheads="1"/>
              </p:cNvSpPr>
              <p:nvPr/>
            </p:nvSpPr>
            <p:spPr bwMode="auto">
              <a:xfrm>
                <a:off x="3999" y="2354"/>
                <a:ext cx="225" cy="242"/>
              </a:xfrm>
              <a:prstGeom prst="ellipse">
                <a:avLst/>
              </a:prstGeom>
              <a:noFill/>
              <a:ln w="18415">
                <a:solidFill>
                  <a:srgbClr val="000000"/>
                </a:solidFill>
                <a:round/>
                <a:headEnd/>
                <a:tailEnd/>
              </a:ln>
            </p:spPr>
            <p:txBody>
              <a:bodyPr/>
              <a:lstStyle/>
              <a:p>
                <a:endParaRPr lang="en-US"/>
              </a:p>
            </p:txBody>
          </p:sp>
          <p:sp>
            <p:nvSpPr>
              <p:cNvPr id="37932" name="Rectangle 44"/>
              <p:cNvSpPr>
                <a:spLocks noChangeAspect="1" noChangeArrowheads="1"/>
              </p:cNvSpPr>
              <p:nvPr/>
            </p:nvSpPr>
            <p:spPr bwMode="auto">
              <a:xfrm>
                <a:off x="4561" y="190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33" name="Line 45"/>
              <p:cNvSpPr>
                <a:spLocks noChangeAspect="1" noChangeShapeType="1"/>
              </p:cNvSpPr>
              <p:nvPr/>
            </p:nvSpPr>
            <p:spPr bwMode="auto">
              <a:xfrm>
                <a:off x="4717" y="2052"/>
                <a:ext cx="347" cy="328"/>
              </a:xfrm>
              <a:prstGeom prst="line">
                <a:avLst/>
              </a:prstGeom>
              <a:noFill/>
              <a:ln w="18415">
                <a:solidFill>
                  <a:srgbClr val="000000"/>
                </a:solidFill>
                <a:round/>
                <a:headEnd/>
                <a:tailEnd/>
              </a:ln>
            </p:spPr>
            <p:txBody>
              <a:bodyPr/>
              <a:lstStyle/>
              <a:p>
                <a:endParaRPr lang="en-US"/>
              </a:p>
            </p:txBody>
          </p:sp>
          <p:sp>
            <p:nvSpPr>
              <p:cNvPr id="37934" name="Oval 46"/>
              <p:cNvSpPr>
                <a:spLocks noChangeAspect="1" noChangeArrowheads="1"/>
              </p:cNvSpPr>
              <p:nvPr/>
            </p:nvSpPr>
            <p:spPr bwMode="auto">
              <a:xfrm>
                <a:off x="4501" y="1872"/>
                <a:ext cx="225" cy="242"/>
              </a:xfrm>
              <a:prstGeom prst="ellipse">
                <a:avLst/>
              </a:prstGeom>
              <a:noFill/>
              <a:ln w="18415">
                <a:solidFill>
                  <a:srgbClr val="000000"/>
                </a:solidFill>
                <a:round/>
                <a:headEnd/>
                <a:tailEnd/>
              </a:ln>
            </p:spPr>
            <p:txBody>
              <a:bodyPr/>
              <a:lstStyle/>
              <a:p>
                <a:endParaRPr lang="en-US"/>
              </a:p>
            </p:txBody>
          </p:sp>
          <p:sp>
            <p:nvSpPr>
              <p:cNvPr id="37935" name="Rectangle 47"/>
              <p:cNvSpPr>
                <a:spLocks noChangeAspect="1" noChangeArrowheads="1"/>
              </p:cNvSpPr>
              <p:nvPr/>
            </p:nvSpPr>
            <p:spPr bwMode="auto">
              <a:xfrm>
                <a:off x="5114" y="2379"/>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36" name="Line 48"/>
              <p:cNvSpPr>
                <a:spLocks noChangeAspect="1" noChangeShapeType="1"/>
              </p:cNvSpPr>
              <p:nvPr/>
            </p:nvSpPr>
            <p:spPr bwMode="auto">
              <a:xfrm flipH="1">
                <a:off x="4873" y="2587"/>
                <a:ext cx="242" cy="293"/>
              </a:xfrm>
              <a:prstGeom prst="line">
                <a:avLst/>
              </a:prstGeom>
              <a:noFill/>
              <a:ln w="18415">
                <a:solidFill>
                  <a:srgbClr val="000000"/>
                </a:solidFill>
                <a:round/>
                <a:headEnd/>
                <a:tailEnd/>
              </a:ln>
            </p:spPr>
            <p:txBody>
              <a:bodyPr/>
              <a:lstStyle/>
              <a:p>
                <a:endParaRPr lang="en-US"/>
              </a:p>
            </p:txBody>
          </p:sp>
          <p:sp>
            <p:nvSpPr>
              <p:cNvPr id="37937" name="Line 49"/>
              <p:cNvSpPr>
                <a:spLocks noChangeAspect="1" noChangeShapeType="1"/>
              </p:cNvSpPr>
              <p:nvPr/>
            </p:nvSpPr>
            <p:spPr bwMode="auto">
              <a:xfrm>
                <a:off x="5219" y="2587"/>
                <a:ext cx="207" cy="259"/>
              </a:xfrm>
              <a:prstGeom prst="line">
                <a:avLst/>
              </a:prstGeom>
              <a:noFill/>
              <a:ln w="18415">
                <a:solidFill>
                  <a:srgbClr val="000000"/>
                </a:solidFill>
                <a:round/>
                <a:headEnd/>
                <a:tailEnd/>
              </a:ln>
            </p:spPr>
            <p:txBody>
              <a:bodyPr/>
              <a:lstStyle/>
              <a:p>
                <a:endParaRPr lang="en-US"/>
              </a:p>
            </p:txBody>
          </p:sp>
          <p:sp>
            <p:nvSpPr>
              <p:cNvPr id="37938" name="Oval 50"/>
              <p:cNvSpPr>
                <a:spLocks noChangeAspect="1" noChangeArrowheads="1"/>
              </p:cNvSpPr>
              <p:nvPr/>
            </p:nvSpPr>
            <p:spPr bwMode="auto">
              <a:xfrm>
                <a:off x="5055" y="2354"/>
                <a:ext cx="226" cy="242"/>
              </a:xfrm>
              <a:prstGeom prst="ellipse">
                <a:avLst/>
              </a:prstGeom>
              <a:noFill/>
              <a:ln w="18415">
                <a:solidFill>
                  <a:srgbClr val="000000"/>
                </a:solidFill>
                <a:round/>
                <a:headEnd/>
                <a:tailEnd/>
              </a:ln>
            </p:spPr>
            <p:txBody>
              <a:bodyPr/>
              <a:lstStyle/>
              <a:p>
                <a:endParaRPr lang="en-US"/>
              </a:p>
            </p:txBody>
          </p:sp>
          <p:sp>
            <p:nvSpPr>
              <p:cNvPr id="37939" name="Line 51"/>
              <p:cNvSpPr>
                <a:spLocks noChangeAspect="1" noChangeShapeType="1"/>
              </p:cNvSpPr>
              <p:nvPr/>
            </p:nvSpPr>
            <p:spPr bwMode="auto">
              <a:xfrm flipH="1">
                <a:off x="4199" y="2087"/>
                <a:ext cx="311" cy="276"/>
              </a:xfrm>
              <a:prstGeom prst="line">
                <a:avLst/>
              </a:prstGeom>
              <a:noFill/>
              <a:ln w="18415">
                <a:solidFill>
                  <a:srgbClr val="000000"/>
                </a:solidFill>
                <a:round/>
                <a:headEnd/>
                <a:tailEnd/>
              </a:ln>
            </p:spPr>
            <p:txBody>
              <a:bodyPr/>
              <a:lstStyle/>
              <a:p>
                <a:endParaRPr lang="en-US"/>
              </a:p>
            </p:txBody>
          </p:sp>
          <p:sp>
            <p:nvSpPr>
              <p:cNvPr id="37940" name="Line 52"/>
              <p:cNvSpPr>
                <a:spLocks noChangeAspect="1" noChangeShapeType="1"/>
              </p:cNvSpPr>
              <p:nvPr/>
            </p:nvSpPr>
            <p:spPr bwMode="auto">
              <a:xfrm>
                <a:off x="4199" y="2587"/>
                <a:ext cx="189" cy="310"/>
              </a:xfrm>
              <a:prstGeom prst="line">
                <a:avLst/>
              </a:prstGeom>
              <a:noFill/>
              <a:ln w="18415">
                <a:solidFill>
                  <a:srgbClr val="000000"/>
                </a:solidFill>
                <a:round/>
                <a:headEnd/>
                <a:tailEnd/>
              </a:ln>
            </p:spPr>
            <p:txBody>
              <a:bodyPr/>
              <a:lstStyle/>
              <a:p>
                <a:endParaRPr lang="en-US"/>
              </a:p>
            </p:txBody>
          </p:sp>
        </p:grpSp>
      </p:grpSp>
      <p:sp>
        <p:nvSpPr>
          <p:cNvPr id="37941" name="Line 53"/>
          <p:cNvSpPr>
            <a:spLocks noChangeShapeType="1"/>
          </p:cNvSpPr>
          <p:nvPr/>
        </p:nvSpPr>
        <p:spPr bwMode="auto">
          <a:xfrm>
            <a:off x="6172200" y="1752600"/>
            <a:ext cx="838200" cy="0"/>
          </a:xfrm>
          <a:prstGeom prst="line">
            <a:avLst/>
          </a:prstGeom>
          <a:noFill/>
          <a:ln w="38100">
            <a:solidFill>
              <a:schemeClr val="accent2"/>
            </a:solidFill>
            <a:prstDash val="dash"/>
            <a:round/>
            <a:headEnd/>
            <a:tailEnd type="stealth" w="med" len="med"/>
          </a:ln>
          <a:effectLst/>
        </p:spPr>
        <p:txBody>
          <a:bodyPr wrap="none" anchor="ctr"/>
          <a:lstStyle/>
          <a:p>
            <a:endParaRPr lang="en-US"/>
          </a:p>
        </p:txBody>
      </p:sp>
      <p:sp>
        <p:nvSpPr>
          <p:cNvPr id="37942" name="Freeform 54"/>
          <p:cNvSpPr>
            <a:spLocks/>
          </p:cNvSpPr>
          <p:nvPr/>
        </p:nvSpPr>
        <p:spPr bwMode="auto">
          <a:xfrm>
            <a:off x="6934200" y="1143000"/>
            <a:ext cx="457200" cy="609600"/>
          </a:xfrm>
          <a:custGeom>
            <a:avLst/>
            <a:gdLst/>
            <a:ahLst/>
            <a:cxnLst>
              <a:cxn ang="0">
                <a:pos x="336" y="480"/>
              </a:cxn>
              <a:cxn ang="0">
                <a:pos x="528" y="384"/>
              </a:cxn>
              <a:cxn ang="0">
                <a:pos x="576" y="240"/>
              </a:cxn>
              <a:cxn ang="0">
                <a:pos x="0" y="0"/>
              </a:cxn>
            </a:cxnLst>
            <a:rect l="0" t="0" r="r" b="b"/>
            <a:pathLst>
              <a:path w="664" h="480">
                <a:moveTo>
                  <a:pt x="336" y="480"/>
                </a:moveTo>
                <a:cubicBezTo>
                  <a:pt x="412" y="452"/>
                  <a:pt x="488" y="424"/>
                  <a:pt x="528" y="384"/>
                </a:cubicBezTo>
                <a:cubicBezTo>
                  <a:pt x="568" y="344"/>
                  <a:pt x="664" y="304"/>
                  <a:pt x="576" y="240"/>
                </a:cubicBezTo>
                <a:cubicBezTo>
                  <a:pt x="488" y="176"/>
                  <a:pt x="96" y="40"/>
                  <a:pt x="0" y="0"/>
                </a:cubicBezTo>
              </a:path>
            </a:pathLst>
          </a:custGeom>
          <a:noFill/>
          <a:ln w="38100" cap="flat" cmpd="sng">
            <a:solidFill>
              <a:srgbClr val="3366FF"/>
            </a:solidFill>
            <a:prstDash val="dash"/>
            <a:round/>
            <a:headEnd/>
            <a:tailEnd type="stealth" w="med" len="med"/>
          </a:ln>
          <a:effectLst/>
        </p:spPr>
        <p:txBody>
          <a:bodyPr wrap="none" anchor="ctr"/>
          <a:lstStyle/>
          <a:p>
            <a:endParaRPr lang="en-US"/>
          </a:p>
        </p:txBody>
      </p:sp>
      <p:sp>
        <p:nvSpPr>
          <p:cNvPr id="37943" name="Freeform 55"/>
          <p:cNvSpPr>
            <a:spLocks/>
          </p:cNvSpPr>
          <p:nvPr/>
        </p:nvSpPr>
        <p:spPr bwMode="auto">
          <a:xfrm>
            <a:off x="6934200" y="889000"/>
            <a:ext cx="838200" cy="787400"/>
          </a:xfrm>
          <a:custGeom>
            <a:avLst/>
            <a:gdLst/>
            <a:ahLst/>
            <a:cxnLst>
              <a:cxn ang="0">
                <a:pos x="0" y="64"/>
              </a:cxn>
              <a:cxn ang="0">
                <a:pos x="144" y="64"/>
              </a:cxn>
              <a:cxn ang="0">
                <a:pos x="480" y="448"/>
              </a:cxn>
              <a:cxn ang="0">
                <a:pos x="528" y="496"/>
              </a:cxn>
            </a:cxnLst>
            <a:rect l="0" t="0" r="r" b="b"/>
            <a:pathLst>
              <a:path w="544" h="520">
                <a:moveTo>
                  <a:pt x="0" y="64"/>
                </a:moveTo>
                <a:cubicBezTo>
                  <a:pt x="32" y="32"/>
                  <a:pt x="64" y="0"/>
                  <a:pt x="144" y="64"/>
                </a:cubicBezTo>
                <a:cubicBezTo>
                  <a:pt x="224" y="128"/>
                  <a:pt x="416" y="376"/>
                  <a:pt x="480" y="448"/>
                </a:cubicBezTo>
                <a:cubicBezTo>
                  <a:pt x="544" y="520"/>
                  <a:pt x="536" y="508"/>
                  <a:pt x="528" y="496"/>
                </a:cubicBezTo>
              </a:path>
            </a:pathLst>
          </a:custGeom>
          <a:noFill/>
          <a:ln w="38100" cap="flat" cmpd="sng">
            <a:solidFill>
              <a:schemeClr val="accent2"/>
            </a:solidFill>
            <a:prstDash val="dash"/>
            <a:round/>
            <a:headEnd/>
            <a:tailEnd type="stealth" w="med" len="med"/>
          </a:ln>
          <a:effectLst/>
        </p:spPr>
        <p:txBody>
          <a:bodyPr wrap="none" anchor="ctr"/>
          <a:lstStyle/>
          <a:p>
            <a:endParaRPr lang="en-US"/>
          </a:p>
        </p:txBody>
      </p:sp>
      <p:sp>
        <p:nvSpPr>
          <p:cNvPr id="37944" name="Freeform 56"/>
          <p:cNvSpPr>
            <a:spLocks/>
          </p:cNvSpPr>
          <p:nvPr/>
        </p:nvSpPr>
        <p:spPr bwMode="auto">
          <a:xfrm>
            <a:off x="8610600" y="1143000"/>
            <a:ext cx="381000" cy="457200"/>
          </a:xfrm>
          <a:custGeom>
            <a:avLst/>
            <a:gdLst/>
            <a:ahLst/>
            <a:cxnLst>
              <a:cxn ang="0">
                <a:pos x="336" y="480"/>
              </a:cxn>
              <a:cxn ang="0">
                <a:pos x="528" y="384"/>
              </a:cxn>
              <a:cxn ang="0">
                <a:pos x="576" y="240"/>
              </a:cxn>
              <a:cxn ang="0">
                <a:pos x="0" y="0"/>
              </a:cxn>
            </a:cxnLst>
            <a:rect l="0" t="0" r="r" b="b"/>
            <a:pathLst>
              <a:path w="664" h="480">
                <a:moveTo>
                  <a:pt x="336" y="480"/>
                </a:moveTo>
                <a:cubicBezTo>
                  <a:pt x="412" y="452"/>
                  <a:pt x="488" y="424"/>
                  <a:pt x="528" y="384"/>
                </a:cubicBezTo>
                <a:cubicBezTo>
                  <a:pt x="568" y="344"/>
                  <a:pt x="664" y="304"/>
                  <a:pt x="576" y="240"/>
                </a:cubicBezTo>
                <a:cubicBezTo>
                  <a:pt x="488" y="176"/>
                  <a:pt x="96" y="40"/>
                  <a:pt x="0" y="0"/>
                </a:cubicBezTo>
              </a:path>
            </a:pathLst>
          </a:custGeom>
          <a:noFill/>
          <a:ln w="38100" cap="flat" cmpd="sng">
            <a:solidFill>
              <a:srgbClr val="3366FF"/>
            </a:solidFill>
            <a:prstDash val="dash"/>
            <a:round/>
            <a:headEnd/>
            <a:tailEnd type="stealth" w="med" len="med"/>
          </a:ln>
          <a:effectLst/>
        </p:spPr>
        <p:txBody>
          <a:bodyPr wrap="none" anchor="ctr"/>
          <a:lstStyle/>
          <a:p>
            <a:endParaRPr lang="en-US"/>
          </a:p>
        </p:txBody>
      </p:sp>
      <p:sp>
        <p:nvSpPr>
          <p:cNvPr id="37945" name="Line 57"/>
          <p:cNvSpPr>
            <a:spLocks noChangeShapeType="1"/>
          </p:cNvSpPr>
          <p:nvPr/>
        </p:nvSpPr>
        <p:spPr bwMode="auto">
          <a:xfrm flipH="1" flipV="1">
            <a:off x="7696200" y="152400"/>
            <a:ext cx="609600" cy="609600"/>
          </a:xfrm>
          <a:prstGeom prst="line">
            <a:avLst/>
          </a:prstGeom>
          <a:noFill/>
          <a:ln w="38100">
            <a:solidFill>
              <a:srgbClr val="3366FF"/>
            </a:solidFill>
            <a:prstDash val="dash"/>
            <a:round/>
            <a:headEnd/>
            <a:tailEnd type="stealth" w="med" len="med"/>
          </a:ln>
          <a:effectLst/>
        </p:spPr>
        <p:txBody>
          <a:bodyPr wrap="none" anchor="ctr"/>
          <a:lstStyle/>
          <a:p>
            <a:endParaRPr lang="en-US"/>
          </a:p>
        </p:txBody>
      </p:sp>
      <p:sp>
        <p:nvSpPr>
          <p:cNvPr id="37946" name="Text Box 58"/>
          <p:cNvSpPr txBox="1">
            <a:spLocks noChangeArrowheads="1"/>
          </p:cNvSpPr>
          <p:nvPr/>
        </p:nvSpPr>
        <p:spPr bwMode="auto">
          <a:xfrm>
            <a:off x="76200" y="1981200"/>
            <a:ext cx="5181600" cy="822325"/>
          </a:xfrm>
          <a:prstGeom prst="rect">
            <a:avLst/>
          </a:prstGeom>
          <a:noFill/>
          <a:ln w="9525">
            <a:noFill/>
            <a:miter lim="800000"/>
            <a:headEnd/>
            <a:tailEnd/>
          </a:ln>
          <a:effectLst/>
        </p:spPr>
        <p:txBody>
          <a:bodyPr>
            <a:spAutoFit/>
          </a:bodyPr>
          <a:lstStyle/>
          <a:p>
            <a:pPr eaLnBrk="0" hangingPunct="0"/>
            <a:r>
              <a:rPr lang="en-US">
                <a:latin typeface="Times New Roman MT Extra Bold" pitchFamily="18" charset="0"/>
              </a:rPr>
              <a:t>Traverse tree in </a:t>
            </a:r>
            <a:r>
              <a:rPr lang="en-US" i="1">
                <a:latin typeface="Times New Roman MT Extra Bold" pitchFamily="18" charset="0"/>
              </a:rPr>
              <a:t>Root-Left-Right</a:t>
            </a:r>
            <a:r>
              <a:rPr lang="en-US">
                <a:latin typeface="Times New Roman MT Extra Bold" pitchFamily="18" charset="0"/>
              </a:rPr>
              <a:t> </a:t>
            </a:r>
            <a:br>
              <a:rPr lang="en-US">
                <a:latin typeface="Times New Roman MT Extra Bold" pitchFamily="18" charset="0"/>
              </a:rPr>
            </a:br>
            <a:r>
              <a:rPr lang="en-US">
                <a:latin typeface="Times New Roman MT Extra Bold" pitchFamily="18" charset="0"/>
              </a:rPr>
              <a:t>order (</a:t>
            </a:r>
            <a:r>
              <a:rPr lang="en-US" i="1">
                <a:latin typeface="Times New Roman MT Extra Bold" pitchFamily="18" charset="0"/>
              </a:rPr>
              <a:t>preorder</a:t>
            </a:r>
            <a:r>
              <a:rPr lang="en-US">
                <a:latin typeface="Times New Roman MT Extra Bold" pitchFamily="18" charset="0"/>
              </a:rPr>
              <a:t>) to get </a:t>
            </a:r>
            <a:r>
              <a:rPr lang="en-US" b="1">
                <a:solidFill>
                  <a:srgbClr val="FF0000"/>
                </a:solidFill>
                <a:latin typeface="Times New Roman MT Extra Bold" pitchFamily="18" charset="0"/>
              </a:rPr>
              <a:t>prefix:</a:t>
            </a:r>
            <a:endParaRPr lang="en-US" b="1">
              <a:solidFill>
                <a:srgbClr val="FF0000"/>
              </a:solidFill>
              <a:latin typeface="Courier New" pitchFamily="49" charset="0"/>
            </a:endParaRPr>
          </a:p>
        </p:txBody>
      </p:sp>
      <p:sp>
        <p:nvSpPr>
          <p:cNvPr id="37947" name="Text Box 59"/>
          <p:cNvSpPr txBox="1">
            <a:spLocks noChangeArrowheads="1"/>
          </p:cNvSpPr>
          <p:nvPr/>
        </p:nvSpPr>
        <p:spPr bwMode="auto">
          <a:xfrm>
            <a:off x="76200" y="4102100"/>
            <a:ext cx="5181600" cy="1187450"/>
          </a:xfrm>
          <a:prstGeom prst="rect">
            <a:avLst/>
          </a:prstGeom>
          <a:noFill/>
          <a:ln w="9525">
            <a:noFill/>
            <a:miter lim="800000"/>
            <a:headEnd/>
            <a:tailEnd/>
          </a:ln>
          <a:effectLst/>
        </p:spPr>
        <p:txBody>
          <a:bodyPr>
            <a:spAutoFit/>
          </a:bodyPr>
          <a:lstStyle/>
          <a:p>
            <a:pPr eaLnBrk="0" hangingPunct="0"/>
            <a:r>
              <a:rPr lang="en-US">
                <a:latin typeface="Times New Roman MT Extra Bold" pitchFamily="18" charset="0"/>
              </a:rPr>
              <a:t>Traverse tree in </a:t>
            </a:r>
            <a:r>
              <a:rPr lang="en-US" i="1">
                <a:latin typeface="Times New Roman MT Extra Bold" pitchFamily="18" charset="0"/>
              </a:rPr>
              <a:t>Left-Root-Right</a:t>
            </a:r>
            <a:r>
              <a:rPr lang="en-US">
                <a:latin typeface="Times New Roman MT Extra Bold" pitchFamily="18" charset="0"/>
              </a:rPr>
              <a:t> </a:t>
            </a:r>
            <a:br>
              <a:rPr lang="en-US">
                <a:latin typeface="Times New Roman MT Extra Bold" pitchFamily="18" charset="0"/>
              </a:rPr>
            </a:br>
            <a:r>
              <a:rPr lang="en-US">
                <a:latin typeface="Times New Roman MT Extra Bold" pitchFamily="18" charset="0"/>
              </a:rPr>
              <a:t>order (</a:t>
            </a:r>
            <a:r>
              <a:rPr lang="en-US" i="1">
                <a:latin typeface="Times New Roman MT Extra Bold" pitchFamily="18" charset="0"/>
              </a:rPr>
              <a:t>inorder</a:t>
            </a:r>
            <a:r>
              <a:rPr lang="en-US">
                <a:latin typeface="Times New Roman MT Extra Bold" pitchFamily="18" charset="0"/>
              </a:rPr>
              <a:t>) to get </a:t>
            </a:r>
            <a:r>
              <a:rPr lang="en-US" b="1">
                <a:solidFill>
                  <a:srgbClr val="FF0000"/>
                </a:solidFill>
                <a:latin typeface="Times New Roman MT Extra Bold" pitchFamily="18" charset="0"/>
              </a:rPr>
              <a:t>infix</a:t>
            </a:r>
            <a:r>
              <a:rPr lang="en-US">
                <a:latin typeface="Times New Roman MT Extra Bold" pitchFamily="18" charset="0"/>
              </a:rPr>
              <a:t> </a:t>
            </a:r>
            <a:br>
              <a:rPr lang="en-US">
                <a:latin typeface="Times New Roman MT Extra Bold" pitchFamily="18" charset="0"/>
              </a:rPr>
            </a:br>
            <a:r>
              <a:rPr lang="en-US">
                <a:latin typeface="Times New Roman MT Extra Bold" pitchFamily="18" charset="0"/>
              </a:rPr>
              <a:t>— must insert ()'s</a:t>
            </a:r>
            <a:endParaRPr lang="en-US" b="1">
              <a:solidFill>
                <a:srgbClr val="FF0000"/>
              </a:solidFill>
              <a:latin typeface="Courier New" pitchFamily="49" charset="0"/>
            </a:endParaRPr>
          </a:p>
        </p:txBody>
      </p:sp>
      <p:sp>
        <p:nvSpPr>
          <p:cNvPr id="37948" name="Text Box 60"/>
          <p:cNvSpPr txBox="1">
            <a:spLocks noChangeArrowheads="1"/>
          </p:cNvSpPr>
          <p:nvPr/>
        </p:nvSpPr>
        <p:spPr bwMode="auto">
          <a:xfrm>
            <a:off x="6858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A</a:t>
            </a:r>
          </a:p>
        </p:txBody>
      </p:sp>
      <p:sp>
        <p:nvSpPr>
          <p:cNvPr id="37949" name="Text Box 61"/>
          <p:cNvSpPr txBox="1">
            <a:spLocks noChangeArrowheads="1"/>
          </p:cNvSpPr>
          <p:nvPr/>
        </p:nvSpPr>
        <p:spPr bwMode="auto">
          <a:xfrm>
            <a:off x="9906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B</a:t>
            </a:r>
          </a:p>
        </p:txBody>
      </p:sp>
      <p:sp>
        <p:nvSpPr>
          <p:cNvPr id="37950" name="Text Box 62"/>
          <p:cNvSpPr txBox="1">
            <a:spLocks noChangeArrowheads="1"/>
          </p:cNvSpPr>
          <p:nvPr/>
        </p:nvSpPr>
        <p:spPr bwMode="auto">
          <a:xfrm>
            <a:off x="12954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a:t>
            </a:r>
          </a:p>
        </p:txBody>
      </p:sp>
      <p:sp>
        <p:nvSpPr>
          <p:cNvPr id="37951" name="Text Box 63"/>
          <p:cNvSpPr txBox="1">
            <a:spLocks noChangeArrowheads="1"/>
          </p:cNvSpPr>
          <p:nvPr/>
        </p:nvSpPr>
        <p:spPr bwMode="auto">
          <a:xfrm>
            <a:off x="16002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C</a:t>
            </a:r>
          </a:p>
        </p:txBody>
      </p:sp>
      <p:sp>
        <p:nvSpPr>
          <p:cNvPr id="37952" name="Text Box 64"/>
          <p:cNvSpPr txBox="1">
            <a:spLocks noChangeArrowheads="1"/>
          </p:cNvSpPr>
          <p:nvPr/>
        </p:nvSpPr>
        <p:spPr bwMode="auto">
          <a:xfrm>
            <a:off x="19050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a:t>
            </a:r>
          </a:p>
        </p:txBody>
      </p:sp>
      <p:sp>
        <p:nvSpPr>
          <p:cNvPr id="37953" name="Text Box 65"/>
          <p:cNvSpPr txBox="1">
            <a:spLocks noChangeArrowheads="1"/>
          </p:cNvSpPr>
          <p:nvPr/>
        </p:nvSpPr>
        <p:spPr bwMode="auto">
          <a:xfrm>
            <a:off x="22098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D</a:t>
            </a:r>
          </a:p>
        </p:txBody>
      </p:sp>
      <p:sp>
        <p:nvSpPr>
          <p:cNvPr id="37954" name="Text Box 66"/>
          <p:cNvSpPr txBox="1">
            <a:spLocks noChangeArrowheads="1"/>
          </p:cNvSpPr>
          <p:nvPr/>
        </p:nvSpPr>
        <p:spPr bwMode="auto">
          <a:xfrm>
            <a:off x="25146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E</a:t>
            </a:r>
          </a:p>
        </p:txBody>
      </p:sp>
      <p:sp>
        <p:nvSpPr>
          <p:cNvPr id="37955" name="Text Box 67"/>
          <p:cNvSpPr txBox="1">
            <a:spLocks noChangeArrowheads="1"/>
          </p:cNvSpPr>
          <p:nvPr/>
        </p:nvSpPr>
        <p:spPr bwMode="auto">
          <a:xfrm>
            <a:off x="28194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a:t>
            </a:r>
          </a:p>
        </p:txBody>
      </p:sp>
      <p:sp>
        <p:nvSpPr>
          <p:cNvPr id="37956" name="Text Box 68"/>
          <p:cNvSpPr txBox="1">
            <a:spLocks noChangeArrowheads="1"/>
          </p:cNvSpPr>
          <p:nvPr/>
        </p:nvSpPr>
        <p:spPr bwMode="auto">
          <a:xfrm>
            <a:off x="3124200" y="1179513"/>
            <a:ext cx="457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a:t>
            </a:r>
          </a:p>
        </p:txBody>
      </p:sp>
      <p:sp>
        <p:nvSpPr>
          <p:cNvPr id="37957" name="Line 69"/>
          <p:cNvSpPr>
            <a:spLocks noChangeShapeType="1"/>
          </p:cNvSpPr>
          <p:nvPr/>
        </p:nvSpPr>
        <p:spPr bwMode="auto">
          <a:xfrm flipV="1">
            <a:off x="6324600" y="3962400"/>
            <a:ext cx="762000" cy="533400"/>
          </a:xfrm>
          <a:prstGeom prst="line">
            <a:avLst/>
          </a:prstGeom>
          <a:noFill/>
          <a:ln w="38100">
            <a:solidFill>
              <a:schemeClr val="accent2"/>
            </a:solidFill>
            <a:prstDash val="dash"/>
            <a:round/>
            <a:headEnd/>
            <a:tailEnd type="stealth" w="med" len="med"/>
          </a:ln>
          <a:effectLst/>
        </p:spPr>
        <p:txBody>
          <a:bodyPr wrap="none" anchor="ctr"/>
          <a:lstStyle/>
          <a:p>
            <a:endParaRPr lang="en-US"/>
          </a:p>
        </p:txBody>
      </p:sp>
      <p:grpSp>
        <p:nvGrpSpPr>
          <p:cNvPr id="37958" name="Group 70"/>
          <p:cNvGrpSpPr>
            <a:grpSpLocks/>
          </p:cNvGrpSpPr>
          <p:nvPr/>
        </p:nvGrpSpPr>
        <p:grpSpPr bwMode="auto">
          <a:xfrm>
            <a:off x="5257800" y="2362200"/>
            <a:ext cx="1905000" cy="2286000"/>
            <a:chOff x="3312" y="1488"/>
            <a:chExt cx="1200" cy="1440"/>
          </a:xfrm>
        </p:grpSpPr>
        <p:sp>
          <p:nvSpPr>
            <p:cNvPr id="37959" name="Line 71"/>
            <p:cNvSpPr>
              <a:spLocks noChangeShapeType="1"/>
            </p:cNvSpPr>
            <p:nvPr/>
          </p:nvSpPr>
          <p:spPr bwMode="auto">
            <a:xfrm>
              <a:off x="3504" y="2928"/>
              <a:ext cx="336" cy="0"/>
            </a:xfrm>
            <a:prstGeom prst="line">
              <a:avLst/>
            </a:prstGeom>
            <a:noFill/>
            <a:ln w="38100">
              <a:solidFill>
                <a:srgbClr val="3366FF"/>
              </a:solidFill>
              <a:prstDash val="dash"/>
              <a:round/>
              <a:headEnd/>
              <a:tailEnd type="stealth" w="med" len="med"/>
            </a:ln>
            <a:effectLst/>
          </p:spPr>
          <p:txBody>
            <a:bodyPr wrap="none" anchor="ctr"/>
            <a:lstStyle/>
            <a:p>
              <a:endParaRPr lang="en-US"/>
            </a:p>
          </p:txBody>
        </p:sp>
        <p:grpSp>
          <p:nvGrpSpPr>
            <p:cNvPr id="37960" name="Group 72"/>
            <p:cNvGrpSpPr>
              <a:grpSpLocks/>
            </p:cNvGrpSpPr>
            <p:nvPr/>
          </p:nvGrpSpPr>
          <p:grpSpPr bwMode="auto">
            <a:xfrm>
              <a:off x="3312" y="1488"/>
              <a:ext cx="1200" cy="1344"/>
              <a:chOff x="3312" y="1488"/>
              <a:chExt cx="1200" cy="1344"/>
            </a:xfrm>
          </p:grpSpPr>
          <p:sp>
            <p:nvSpPr>
              <p:cNvPr id="37961" name="Line 73"/>
              <p:cNvSpPr>
                <a:spLocks noChangeShapeType="1"/>
              </p:cNvSpPr>
              <p:nvPr/>
            </p:nvSpPr>
            <p:spPr bwMode="auto">
              <a:xfrm flipH="1">
                <a:off x="3696" y="1920"/>
                <a:ext cx="336" cy="288"/>
              </a:xfrm>
              <a:prstGeom prst="line">
                <a:avLst/>
              </a:prstGeom>
              <a:noFill/>
              <a:ln w="38100">
                <a:solidFill>
                  <a:srgbClr val="3366FF"/>
                </a:solidFill>
                <a:prstDash val="dash"/>
                <a:round/>
                <a:headEnd/>
                <a:tailEnd type="stealth" w="med" len="med"/>
              </a:ln>
              <a:effectLst/>
            </p:spPr>
            <p:txBody>
              <a:bodyPr wrap="none" anchor="ctr"/>
              <a:lstStyle/>
              <a:p>
                <a:endParaRPr lang="en-US"/>
              </a:p>
            </p:txBody>
          </p:sp>
          <p:sp>
            <p:nvSpPr>
              <p:cNvPr id="37962" name="Line 74"/>
              <p:cNvSpPr>
                <a:spLocks noChangeShapeType="1"/>
              </p:cNvSpPr>
              <p:nvPr/>
            </p:nvSpPr>
            <p:spPr bwMode="auto">
              <a:xfrm flipH="1">
                <a:off x="4176" y="1488"/>
                <a:ext cx="336" cy="288"/>
              </a:xfrm>
              <a:prstGeom prst="line">
                <a:avLst/>
              </a:prstGeom>
              <a:noFill/>
              <a:ln w="38100">
                <a:solidFill>
                  <a:srgbClr val="3366FF"/>
                </a:solidFill>
                <a:prstDash val="dash"/>
                <a:round/>
                <a:headEnd/>
                <a:tailEnd type="stealth" w="med" len="med"/>
              </a:ln>
              <a:effectLst/>
            </p:spPr>
            <p:txBody>
              <a:bodyPr wrap="none" anchor="ctr"/>
              <a:lstStyle/>
              <a:p>
                <a:endParaRPr lang="en-US"/>
              </a:p>
            </p:txBody>
          </p:sp>
          <p:sp>
            <p:nvSpPr>
              <p:cNvPr id="37963" name="Line 75"/>
              <p:cNvSpPr>
                <a:spLocks noChangeShapeType="1"/>
              </p:cNvSpPr>
              <p:nvPr/>
            </p:nvSpPr>
            <p:spPr bwMode="auto">
              <a:xfrm flipH="1">
                <a:off x="3312" y="2496"/>
                <a:ext cx="240" cy="336"/>
              </a:xfrm>
              <a:prstGeom prst="line">
                <a:avLst/>
              </a:prstGeom>
              <a:noFill/>
              <a:ln w="38100">
                <a:solidFill>
                  <a:srgbClr val="3366FF"/>
                </a:solidFill>
                <a:prstDash val="dash"/>
                <a:round/>
                <a:headEnd/>
                <a:tailEnd type="stealth" w="med" len="med"/>
              </a:ln>
              <a:effectLst/>
            </p:spPr>
            <p:txBody>
              <a:bodyPr wrap="none" anchor="ctr"/>
              <a:lstStyle/>
              <a:p>
                <a:endParaRPr lang="en-US"/>
              </a:p>
            </p:txBody>
          </p:sp>
        </p:grpSp>
      </p:grpSp>
      <p:grpSp>
        <p:nvGrpSpPr>
          <p:cNvPr id="37964" name="Group 76"/>
          <p:cNvGrpSpPr>
            <a:grpSpLocks/>
          </p:cNvGrpSpPr>
          <p:nvPr/>
        </p:nvGrpSpPr>
        <p:grpSpPr bwMode="auto">
          <a:xfrm>
            <a:off x="7239000" y="3124200"/>
            <a:ext cx="1524000" cy="685800"/>
            <a:chOff x="4560" y="1968"/>
            <a:chExt cx="960" cy="432"/>
          </a:xfrm>
        </p:grpSpPr>
        <p:sp>
          <p:nvSpPr>
            <p:cNvPr id="37965" name="Line 77"/>
            <p:cNvSpPr>
              <a:spLocks noChangeShapeType="1"/>
            </p:cNvSpPr>
            <p:nvPr/>
          </p:nvSpPr>
          <p:spPr bwMode="auto">
            <a:xfrm>
              <a:off x="5040" y="2400"/>
              <a:ext cx="480" cy="0"/>
            </a:xfrm>
            <a:prstGeom prst="line">
              <a:avLst/>
            </a:prstGeom>
            <a:noFill/>
            <a:ln w="38100">
              <a:solidFill>
                <a:srgbClr val="3366FF"/>
              </a:solidFill>
              <a:prstDash val="dash"/>
              <a:round/>
              <a:headEnd/>
              <a:tailEnd type="stealth" w="med" len="med"/>
            </a:ln>
            <a:effectLst/>
          </p:spPr>
          <p:txBody>
            <a:bodyPr wrap="none" anchor="ctr"/>
            <a:lstStyle/>
            <a:p>
              <a:endParaRPr lang="en-US"/>
            </a:p>
          </p:txBody>
        </p:sp>
        <p:sp>
          <p:nvSpPr>
            <p:cNvPr id="37966" name="Freeform 78"/>
            <p:cNvSpPr>
              <a:spLocks/>
            </p:cNvSpPr>
            <p:nvPr/>
          </p:nvSpPr>
          <p:spPr bwMode="auto">
            <a:xfrm>
              <a:off x="4560" y="1968"/>
              <a:ext cx="624" cy="384"/>
            </a:xfrm>
            <a:custGeom>
              <a:avLst/>
              <a:gdLst/>
              <a:ahLst/>
              <a:cxnLst>
                <a:cxn ang="0">
                  <a:pos x="0" y="384"/>
                </a:cxn>
                <a:cxn ang="0">
                  <a:pos x="144" y="144"/>
                </a:cxn>
                <a:cxn ang="0">
                  <a:pos x="528" y="0"/>
                </a:cxn>
              </a:cxnLst>
              <a:rect l="0" t="0" r="r" b="b"/>
              <a:pathLst>
                <a:path w="528" h="384">
                  <a:moveTo>
                    <a:pt x="0" y="384"/>
                  </a:moveTo>
                  <a:cubicBezTo>
                    <a:pt x="28" y="296"/>
                    <a:pt x="56" y="208"/>
                    <a:pt x="144" y="144"/>
                  </a:cubicBezTo>
                  <a:cubicBezTo>
                    <a:pt x="232" y="80"/>
                    <a:pt x="464" y="24"/>
                    <a:pt x="528" y="0"/>
                  </a:cubicBezTo>
                </a:path>
              </a:pathLst>
            </a:custGeom>
            <a:noFill/>
            <a:ln w="38100" cap="flat" cmpd="sng">
              <a:solidFill>
                <a:schemeClr val="accent2"/>
              </a:solidFill>
              <a:prstDash val="dash"/>
              <a:round/>
              <a:headEnd/>
              <a:tailEnd type="stealth" w="med" len="med"/>
            </a:ln>
            <a:effectLst/>
          </p:spPr>
          <p:txBody>
            <a:bodyPr wrap="none" anchor="ctr"/>
            <a:lstStyle/>
            <a:p>
              <a:endParaRPr lang="en-US"/>
            </a:p>
          </p:txBody>
        </p:sp>
        <p:sp>
          <p:nvSpPr>
            <p:cNvPr id="37967" name="Line 79"/>
            <p:cNvSpPr>
              <a:spLocks noChangeShapeType="1"/>
            </p:cNvSpPr>
            <p:nvPr/>
          </p:nvSpPr>
          <p:spPr bwMode="auto">
            <a:xfrm flipH="1">
              <a:off x="4848" y="2064"/>
              <a:ext cx="240" cy="288"/>
            </a:xfrm>
            <a:prstGeom prst="line">
              <a:avLst/>
            </a:prstGeom>
            <a:noFill/>
            <a:ln w="38100">
              <a:solidFill>
                <a:srgbClr val="3366FF"/>
              </a:solidFill>
              <a:prstDash val="dash"/>
              <a:round/>
              <a:headEnd/>
              <a:tailEnd type="stealth" w="med" len="med"/>
            </a:ln>
            <a:effectLst/>
          </p:spPr>
          <p:txBody>
            <a:bodyPr wrap="none" anchor="ctr"/>
            <a:lstStyle/>
            <a:p>
              <a:endParaRPr lang="en-US"/>
            </a:p>
          </p:txBody>
        </p:sp>
      </p:grpSp>
      <p:sp>
        <p:nvSpPr>
          <p:cNvPr id="37968" name="Text Box 80"/>
          <p:cNvSpPr txBox="1">
            <a:spLocks noChangeArrowheads="1"/>
          </p:cNvSpPr>
          <p:nvPr/>
        </p:nvSpPr>
        <p:spPr bwMode="auto">
          <a:xfrm>
            <a:off x="381000" y="3124200"/>
            <a:ext cx="3352800" cy="400110"/>
          </a:xfrm>
          <a:prstGeom prst="rect">
            <a:avLst/>
          </a:prstGeom>
          <a:noFill/>
          <a:ln w="9525">
            <a:noFill/>
            <a:miter lim="800000"/>
            <a:headEnd/>
            <a:tailEnd/>
          </a:ln>
          <a:effectLst/>
        </p:spPr>
        <p:txBody>
          <a:bodyPr>
            <a:spAutoFit/>
          </a:bodyPr>
          <a:lstStyle/>
          <a:p>
            <a:pPr eaLnBrk="0" hangingPunct="0">
              <a:spcBef>
                <a:spcPct val="50000"/>
              </a:spcBef>
            </a:pPr>
            <a:r>
              <a:rPr lang="en-US" b="1" dirty="0">
                <a:solidFill>
                  <a:srgbClr val="FF0000"/>
                </a:solidFill>
                <a:latin typeface="Courier New" pitchFamily="49" charset="0"/>
              </a:rPr>
              <a:t>          -   D E</a:t>
            </a:r>
          </a:p>
        </p:txBody>
      </p:sp>
      <p:grpSp>
        <p:nvGrpSpPr>
          <p:cNvPr id="37969" name="Group 81"/>
          <p:cNvGrpSpPr>
            <a:grpSpLocks/>
          </p:cNvGrpSpPr>
          <p:nvPr/>
        </p:nvGrpSpPr>
        <p:grpSpPr bwMode="auto">
          <a:xfrm>
            <a:off x="5334000" y="5943600"/>
            <a:ext cx="838200" cy="533400"/>
            <a:chOff x="3264" y="2880"/>
            <a:chExt cx="528" cy="336"/>
          </a:xfrm>
        </p:grpSpPr>
        <p:sp>
          <p:nvSpPr>
            <p:cNvPr id="37970" name="Line 82"/>
            <p:cNvSpPr>
              <a:spLocks noChangeShapeType="1"/>
            </p:cNvSpPr>
            <p:nvPr/>
          </p:nvSpPr>
          <p:spPr bwMode="auto">
            <a:xfrm flipV="1">
              <a:off x="3264" y="2880"/>
              <a:ext cx="288" cy="336"/>
            </a:xfrm>
            <a:prstGeom prst="line">
              <a:avLst/>
            </a:prstGeom>
            <a:noFill/>
            <a:ln w="38100">
              <a:solidFill>
                <a:srgbClr val="33CC33"/>
              </a:solidFill>
              <a:prstDash val="dash"/>
              <a:round/>
              <a:headEnd/>
              <a:tailEnd type="stealth" w="med" len="med"/>
            </a:ln>
            <a:effectLst/>
          </p:spPr>
          <p:txBody>
            <a:bodyPr wrap="none" anchor="ctr"/>
            <a:lstStyle/>
            <a:p>
              <a:endParaRPr lang="en-US"/>
            </a:p>
          </p:txBody>
        </p:sp>
        <p:sp>
          <p:nvSpPr>
            <p:cNvPr id="37971" name="Line 83"/>
            <p:cNvSpPr>
              <a:spLocks noChangeShapeType="1"/>
            </p:cNvSpPr>
            <p:nvPr/>
          </p:nvSpPr>
          <p:spPr bwMode="auto">
            <a:xfrm>
              <a:off x="3648" y="2928"/>
              <a:ext cx="144" cy="288"/>
            </a:xfrm>
            <a:prstGeom prst="line">
              <a:avLst/>
            </a:prstGeom>
            <a:noFill/>
            <a:ln w="38100">
              <a:solidFill>
                <a:srgbClr val="33CC33"/>
              </a:solidFill>
              <a:prstDash val="dash"/>
              <a:round/>
              <a:headEnd/>
              <a:tailEnd type="stealth" w="med" len="med"/>
            </a:ln>
            <a:effectLst/>
          </p:spPr>
          <p:txBody>
            <a:bodyPr wrap="none" anchor="ctr"/>
            <a:lstStyle/>
            <a:p>
              <a:endParaRPr lang="en-US"/>
            </a:p>
          </p:txBody>
        </p:sp>
      </p:grpSp>
      <p:sp>
        <p:nvSpPr>
          <p:cNvPr id="37972" name="Freeform 84"/>
          <p:cNvSpPr>
            <a:spLocks/>
          </p:cNvSpPr>
          <p:nvPr/>
        </p:nvSpPr>
        <p:spPr bwMode="auto">
          <a:xfrm>
            <a:off x="7239000" y="4419600"/>
            <a:ext cx="304800" cy="1295400"/>
          </a:xfrm>
          <a:custGeom>
            <a:avLst/>
            <a:gdLst/>
            <a:ahLst/>
            <a:cxnLst>
              <a:cxn ang="0">
                <a:pos x="0" y="384"/>
              </a:cxn>
              <a:cxn ang="0">
                <a:pos x="240" y="336"/>
              </a:cxn>
              <a:cxn ang="0">
                <a:pos x="384" y="0"/>
              </a:cxn>
            </a:cxnLst>
            <a:rect l="0" t="0" r="r" b="b"/>
            <a:pathLst>
              <a:path w="384" h="400">
                <a:moveTo>
                  <a:pt x="0" y="384"/>
                </a:moveTo>
                <a:cubicBezTo>
                  <a:pt x="88" y="392"/>
                  <a:pt x="176" y="400"/>
                  <a:pt x="240" y="336"/>
                </a:cubicBezTo>
                <a:cubicBezTo>
                  <a:pt x="304" y="272"/>
                  <a:pt x="360" y="56"/>
                  <a:pt x="384" y="0"/>
                </a:cubicBezTo>
              </a:path>
            </a:pathLst>
          </a:custGeom>
          <a:noFill/>
          <a:ln w="38100" cap="flat" cmpd="sng">
            <a:solidFill>
              <a:srgbClr val="33CC33"/>
            </a:solidFill>
            <a:prstDash val="dash"/>
            <a:round/>
            <a:headEnd/>
            <a:tailEnd type="stealth" w="med" len="med"/>
          </a:ln>
          <a:effectLst/>
        </p:spPr>
        <p:txBody>
          <a:bodyPr wrap="none" anchor="ctr"/>
          <a:lstStyle/>
          <a:p>
            <a:endParaRPr lang="en-US"/>
          </a:p>
        </p:txBody>
      </p:sp>
      <p:grpSp>
        <p:nvGrpSpPr>
          <p:cNvPr id="37973" name="Group 85"/>
          <p:cNvGrpSpPr>
            <a:grpSpLocks/>
          </p:cNvGrpSpPr>
          <p:nvPr/>
        </p:nvGrpSpPr>
        <p:grpSpPr bwMode="auto">
          <a:xfrm>
            <a:off x="7620000" y="4419600"/>
            <a:ext cx="1371600" cy="1219200"/>
            <a:chOff x="4704" y="2880"/>
            <a:chExt cx="864" cy="768"/>
          </a:xfrm>
        </p:grpSpPr>
        <p:sp>
          <p:nvSpPr>
            <p:cNvPr id="37974" name="Freeform 86"/>
            <p:cNvSpPr>
              <a:spLocks/>
            </p:cNvSpPr>
            <p:nvPr/>
          </p:nvSpPr>
          <p:spPr bwMode="auto">
            <a:xfrm>
              <a:off x="4704" y="2880"/>
              <a:ext cx="224" cy="768"/>
            </a:xfrm>
            <a:custGeom>
              <a:avLst/>
              <a:gdLst/>
              <a:ahLst/>
              <a:cxnLst>
                <a:cxn ang="0">
                  <a:pos x="0" y="0"/>
                </a:cxn>
                <a:cxn ang="0">
                  <a:pos x="192" y="192"/>
                </a:cxn>
                <a:cxn ang="0">
                  <a:pos x="192" y="768"/>
                </a:cxn>
              </a:cxnLst>
              <a:rect l="0" t="0" r="r" b="b"/>
              <a:pathLst>
                <a:path w="224" h="768">
                  <a:moveTo>
                    <a:pt x="0" y="0"/>
                  </a:moveTo>
                  <a:cubicBezTo>
                    <a:pt x="80" y="32"/>
                    <a:pt x="160" y="64"/>
                    <a:pt x="192" y="192"/>
                  </a:cubicBezTo>
                  <a:cubicBezTo>
                    <a:pt x="224" y="320"/>
                    <a:pt x="192" y="672"/>
                    <a:pt x="192" y="768"/>
                  </a:cubicBezTo>
                </a:path>
              </a:pathLst>
            </a:custGeom>
            <a:noFill/>
            <a:ln w="38100" cap="flat" cmpd="sng">
              <a:solidFill>
                <a:srgbClr val="33CC33"/>
              </a:solidFill>
              <a:prstDash val="dash"/>
              <a:round/>
              <a:headEnd/>
              <a:tailEnd type="stealth" w="med" len="med"/>
            </a:ln>
            <a:effectLst/>
          </p:spPr>
          <p:txBody>
            <a:bodyPr wrap="none" anchor="ctr"/>
            <a:lstStyle/>
            <a:p>
              <a:endParaRPr lang="en-US"/>
            </a:p>
          </p:txBody>
        </p:sp>
        <p:grpSp>
          <p:nvGrpSpPr>
            <p:cNvPr id="37975" name="Group 87"/>
            <p:cNvGrpSpPr>
              <a:grpSpLocks/>
            </p:cNvGrpSpPr>
            <p:nvPr/>
          </p:nvGrpSpPr>
          <p:grpSpPr bwMode="auto">
            <a:xfrm>
              <a:off x="4896" y="3312"/>
              <a:ext cx="672" cy="336"/>
              <a:chOff x="4896" y="3312"/>
              <a:chExt cx="672" cy="336"/>
            </a:xfrm>
          </p:grpSpPr>
          <p:sp>
            <p:nvSpPr>
              <p:cNvPr id="37976" name="Line 88"/>
              <p:cNvSpPr>
                <a:spLocks noChangeShapeType="1"/>
              </p:cNvSpPr>
              <p:nvPr/>
            </p:nvSpPr>
            <p:spPr bwMode="auto">
              <a:xfrm>
                <a:off x="5328" y="3312"/>
                <a:ext cx="240" cy="336"/>
              </a:xfrm>
              <a:prstGeom prst="line">
                <a:avLst/>
              </a:prstGeom>
              <a:noFill/>
              <a:ln w="38100">
                <a:solidFill>
                  <a:srgbClr val="33CC33"/>
                </a:solidFill>
                <a:prstDash val="dash"/>
                <a:round/>
                <a:headEnd/>
                <a:tailEnd type="stealth" w="med" len="med"/>
              </a:ln>
              <a:effectLst/>
            </p:spPr>
            <p:txBody>
              <a:bodyPr wrap="none" anchor="ctr"/>
              <a:lstStyle/>
              <a:p>
                <a:endParaRPr lang="en-US"/>
              </a:p>
            </p:txBody>
          </p:sp>
          <p:sp>
            <p:nvSpPr>
              <p:cNvPr id="37977" name="Line 89"/>
              <p:cNvSpPr>
                <a:spLocks noChangeShapeType="1"/>
              </p:cNvSpPr>
              <p:nvPr/>
            </p:nvSpPr>
            <p:spPr bwMode="auto">
              <a:xfrm flipV="1">
                <a:off x="4896" y="3360"/>
                <a:ext cx="192" cy="288"/>
              </a:xfrm>
              <a:prstGeom prst="line">
                <a:avLst/>
              </a:prstGeom>
              <a:noFill/>
              <a:ln w="38100">
                <a:solidFill>
                  <a:srgbClr val="33CC33"/>
                </a:solidFill>
                <a:prstDash val="dash"/>
                <a:round/>
                <a:headEnd/>
                <a:tailEnd type="stealth" w="med" len="med"/>
              </a:ln>
              <a:effectLst/>
            </p:spPr>
            <p:txBody>
              <a:bodyPr wrap="none" anchor="ctr"/>
              <a:lstStyle/>
              <a:p>
                <a:endParaRPr lang="en-US"/>
              </a:p>
            </p:txBody>
          </p:sp>
        </p:grpSp>
      </p:grpSp>
      <p:grpSp>
        <p:nvGrpSpPr>
          <p:cNvPr id="37978" name="Group 90"/>
          <p:cNvGrpSpPr>
            <a:grpSpLocks/>
          </p:cNvGrpSpPr>
          <p:nvPr/>
        </p:nvGrpSpPr>
        <p:grpSpPr bwMode="auto">
          <a:xfrm>
            <a:off x="6324600" y="5257800"/>
            <a:ext cx="838200" cy="1066800"/>
            <a:chOff x="3888" y="3408"/>
            <a:chExt cx="528" cy="672"/>
          </a:xfrm>
        </p:grpSpPr>
        <p:sp>
          <p:nvSpPr>
            <p:cNvPr id="37979" name="Line 91"/>
            <p:cNvSpPr>
              <a:spLocks noChangeShapeType="1"/>
            </p:cNvSpPr>
            <p:nvPr/>
          </p:nvSpPr>
          <p:spPr bwMode="auto">
            <a:xfrm>
              <a:off x="4224" y="3408"/>
              <a:ext cx="192" cy="288"/>
            </a:xfrm>
            <a:prstGeom prst="line">
              <a:avLst/>
            </a:prstGeom>
            <a:noFill/>
            <a:ln w="38100">
              <a:solidFill>
                <a:srgbClr val="33CC33"/>
              </a:solidFill>
              <a:prstDash val="dash"/>
              <a:round/>
              <a:headEnd/>
              <a:tailEnd type="stealth" w="med" len="med"/>
            </a:ln>
            <a:effectLst/>
          </p:spPr>
          <p:txBody>
            <a:bodyPr wrap="none" anchor="ctr"/>
            <a:lstStyle/>
            <a:p>
              <a:endParaRPr lang="en-US"/>
            </a:p>
          </p:txBody>
        </p:sp>
        <p:sp>
          <p:nvSpPr>
            <p:cNvPr id="37980" name="Line 92"/>
            <p:cNvSpPr>
              <a:spLocks noChangeShapeType="1"/>
            </p:cNvSpPr>
            <p:nvPr/>
          </p:nvSpPr>
          <p:spPr bwMode="auto">
            <a:xfrm flipV="1">
              <a:off x="3888" y="3408"/>
              <a:ext cx="240" cy="672"/>
            </a:xfrm>
            <a:prstGeom prst="line">
              <a:avLst/>
            </a:prstGeom>
            <a:noFill/>
            <a:ln w="38100">
              <a:solidFill>
                <a:srgbClr val="33CC33"/>
              </a:solidFill>
              <a:prstDash val="dash"/>
              <a:round/>
              <a:headEnd/>
              <a:tailEnd type="stealth" w="med" len="med"/>
            </a:ln>
            <a:effectLst/>
          </p:spPr>
          <p:txBody>
            <a:bodyPr wrap="none" anchor="ctr"/>
            <a:lstStyle/>
            <a:p>
              <a:endParaRPr lang="en-US"/>
            </a:p>
          </p:txBody>
        </p:sp>
      </p:grpSp>
      <p:sp>
        <p:nvSpPr>
          <p:cNvPr id="37981" name="Text Box 93"/>
          <p:cNvSpPr txBox="1">
            <a:spLocks noChangeArrowheads="1"/>
          </p:cNvSpPr>
          <p:nvPr/>
        </p:nvSpPr>
        <p:spPr bwMode="auto">
          <a:xfrm>
            <a:off x="685800" y="5486400"/>
            <a:ext cx="16002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(A + B)</a:t>
            </a:r>
          </a:p>
        </p:txBody>
      </p:sp>
      <p:sp>
        <p:nvSpPr>
          <p:cNvPr id="37982" name="Text Box 94"/>
          <p:cNvSpPr txBox="1">
            <a:spLocks noChangeArrowheads="1"/>
          </p:cNvSpPr>
          <p:nvPr/>
        </p:nvSpPr>
        <p:spPr bwMode="auto">
          <a:xfrm>
            <a:off x="533400" y="5486400"/>
            <a:ext cx="25146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       * C)</a:t>
            </a:r>
          </a:p>
        </p:txBody>
      </p:sp>
      <p:sp>
        <p:nvSpPr>
          <p:cNvPr id="37983" name="Text Box 95"/>
          <p:cNvSpPr txBox="1">
            <a:spLocks noChangeArrowheads="1"/>
          </p:cNvSpPr>
          <p:nvPr/>
        </p:nvSpPr>
        <p:spPr bwMode="auto">
          <a:xfrm>
            <a:off x="457200" y="5486400"/>
            <a:ext cx="44196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            /</a:t>
            </a:r>
          </a:p>
        </p:txBody>
      </p:sp>
      <p:sp>
        <p:nvSpPr>
          <p:cNvPr id="37984" name="Text Box 96"/>
          <p:cNvSpPr txBox="1">
            <a:spLocks noChangeArrowheads="1"/>
          </p:cNvSpPr>
          <p:nvPr/>
        </p:nvSpPr>
        <p:spPr bwMode="auto">
          <a:xfrm>
            <a:off x="304800" y="5486400"/>
            <a:ext cx="44196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                    )</a:t>
            </a:r>
          </a:p>
        </p:txBody>
      </p:sp>
      <p:sp>
        <p:nvSpPr>
          <p:cNvPr id="37985" name="Text Box 97"/>
          <p:cNvSpPr txBox="1">
            <a:spLocks noChangeArrowheads="1"/>
          </p:cNvSpPr>
          <p:nvPr/>
        </p:nvSpPr>
        <p:spPr bwMode="auto">
          <a:xfrm>
            <a:off x="2819400" y="5486400"/>
            <a:ext cx="15240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Courier New" pitchFamily="49" charset="0"/>
              </a:rPr>
              <a:t>(D - E)</a:t>
            </a:r>
          </a:p>
        </p:txBody>
      </p:sp>
      <p:grpSp>
        <p:nvGrpSpPr>
          <p:cNvPr id="37986" name="Group 98"/>
          <p:cNvGrpSpPr>
            <a:grpSpLocks/>
          </p:cNvGrpSpPr>
          <p:nvPr/>
        </p:nvGrpSpPr>
        <p:grpSpPr bwMode="auto">
          <a:xfrm>
            <a:off x="5407025" y="4038600"/>
            <a:ext cx="3584575" cy="2700338"/>
            <a:chOff x="3264" y="1872"/>
            <a:chExt cx="2258" cy="1701"/>
          </a:xfrm>
        </p:grpSpPr>
        <p:sp>
          <p:nvSpPr>
            <p:cNvPr id="37987" name="Line 99"/>
            <p:cNvSpPr>
              <a:spLocks noChangeAspect="1" noChangeShapeType="1"/>
            </p:cNvSpPr>
            <p:nvPr/>
          </p:nvSpPr>
          <p:spPr bwMode="auto">
            <a:xfrm flipH="1">
              <a:off x="3315" y="3070"/>
              <a:ext cx="242" cy="293"/>
            </a:xfrm>
            <a:prstGeom prst="line">
              <a:avLst/>
            </a:prstGeom>
            <a:noFill/>
            <a:ln w="18415">
              <a:solidFill>
                <a:srgbClr val="000000"/>
              </a:solidFill>
              <a:round/>
              <a:headEnd/>
              <a:tailEnd/>
            </a:ln>
          </p:spPr>
          <p:txBody>
            <a:bodyPr/>
            <a:lstStyle/>
            <a:p>
              <a:endParaRPr lang="en-US"/>
            </a:p>
          </p:txBody>
        </p:sp>
        <p:grpSp>
          <p:nvGrpSpPr>
            <p:cNvPr id="37988" name="Group 100"/>
            <p:cNvGrpSpPr>
              <a:grpSpLocks/>
            </p:cNvGrpSpPr>
            <p:nvPr/>
          </p:nvGrpSpPr>
          <p:grpSpPr bwMode="auto">
            <a:xfrm>
              <a:off x="3264" y="1872"/>
              <a:ext cx="2258" cy="1701"/>
              <a:chOff x="3264" y="1872"/>
              <a:chExt cx="2258" cy="1701"/>
            </a:xfrm>
          </p:grpSpPr>
          <p:sp>
            <p:nvSpPr>
              <p:cNvPr id="37989" name="Rectangle 101"/>
              <p:cNvSpPr>
                <a:spLocks noChangeAspect="1" noChangeArrowheads="1"/>
              </p:cNvSpPr>
              <p:nvPr/>
            </p:nvSpPr>
            <p:spPr bwMode="auto">
              <a:xfrm>
                <a:off x="4371" y="2897"/>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C</a:t>
                </a:r>
                <a:endParaRPr lang="en-US" sz="2000" b="1">
                  <a:solidFill>
                    <a:srgbClr val="FF0000"/>
                  </a:solidFill>
                  <a:latin typeface="Times New Roman MT Extra Bold" pitchFamily="18" charset="0"/>
                </a:endParaRPr>
              </a:p>
            </p:txBody>
          </p:sp>
          <p:sp>
            <p:nvSpPr>
              <p:cNvPr id="37990" name="Rectangle 102"/>
              <p:cNvSpPr>
                <a:spLocks noChangeAspect="1" noChangeArrowheads="1"/>
              </p:cNvSpPr>
              <p:nvPr/>
            </p:nvSpPr>
            <p:spPr bwMode="auto">
              <a:xfrm>
                <a:off x="3264"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a:t>
                </a:r>
                <a:endParaRPr lang="en-US" sz="2000" b="1">
                  <a:solidFill>
                    <a:srgbClr val="FF0000"/>
                  </a:solidFill>
                  <a:latin typeface="Times New Roman MT Extra Bold" pitchFamily="18" charset="0"/>
                </a:endParaRPr>
              </a:p>
            </p:txBody>
          </p:sp>
          <p:sp>
            <p:nvSpPr>
              <p:cNvPr id="37991" name="Rectangle 103"/>
              <p:cNvSpPr>
                <a:spLocks noChangeAspect="1" noChangeArrowheads="1"/>
              </p:cNvSpPr>
              <p:nvPr/>
            </p:nvSpPr>
            <p:spPr bwMode="auto">
              <a:xfrm>
                <a:off x="3782" y="338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B</a:t>
                </a:r>
                <a:endParaRPr lang="en-US" sz="2000" b="1">
                  <a:solidFill>
                    <a:srgbClr val="FF0000"/>
                  </a:solidFill>
                  <a:latin typeface="Times New Roman MT Extra Bold" pitchFamily="18" charset="0"/>
                </a:endParaRPr>
              </a:p>
            </p:txBody>
          </p:sp>
          <p:sp>
            <p:nvSpPr>
              <p:cNvPr id="37992" name="Rectangle 104"/>
              <p:cNvSpPr>
                <a:spLocks noChangeAspect="1" noChangeArrowheads="1"/>
              </p:cNvSpPr>
              <p:nvPr/>
            </p:nvSpPr>
            <p:spPr bwMode="auto">
              <a:xfrm>
                <a:off x="4806" y="288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D</a:t>
                </a:r>
                <a:endParaRPr lang="en-US" sz="2000" b="1">
                  <a:solidFill>
                    <a:srgbClr val="FF0000"/>
                  </a:solidFill>
                  <a:latin typeface="Times New Roman MT Extra Bold" pitchFamily="18" charset="0"/>
                </a:endParaRPr>
              </a:p>
            </p:txBody>
          </p:sp>
          <p:sp>
            <p:nvSpPr>
              <p:cNvPr id="37993" name="Rectangle 105"/>
              <p:cNvSpPr>
                <a:spLocks noChangeAspect="1" noChangeArrowheads="1"/>
              </p:cNvSpPr>
              <p:nvPr/>
            </p:nvSpPr>
            <p:spPr bwMode="auto">
              <a:xfrm>
                <a:off x="5426" y="2846"/>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E</a:t>
                </a:r>
                <a:endParaRPr lang="en-US" sz="2000" b="1">
                  <a:solidFill>
                    <a:srgbClr val="FF0000"/>
                  </a:solidFill>
                  <a:latin typeface="Times New Roman MT Extra Bold" pitchFamily="18" charset="0"/>
                </a:endParaRPr>
              </a:p>
            </p:txBody>
          </p:sp>
          <p:sp>
            <p:nvSpPr>
              <p:cNvPr id="37994" name="Rectangle 106"/>
              <p:cNvSpPr>
                <a:spLocks noChangeAspect="1" noChangeArrowheads="1"/>
              </p:cNvSpPr>
              <p:nvPr/>
            </p:nvSpPr>
            <p:spPr bwMode="auto">
              <a:xfrm>
                <a:off x="4074" y="2400"/>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95" name="Rectangle 107"/>
              <p:cNvSpPr>
                <a:spLocks noChangeAspect="1" noChangeArrowheads="1"/>
              </p:cNvSpPr>
              <p:nvPr/>
            </p:nvSpPr>
            <p:spPr bwMode="auto">
              <a:xfrm>
                <a:off x="3552" y="286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7996" name="Line 108"/>
              <p:cNvSpPr>
                <a:spLocks noChangeAspect="1" noChangeShapeType="1"/>
              </p:cNvSpPr>
              <p:nvPr/>
            </p:nvSpPr>
            <p:spPr bwMode="auto">
              <a:xfrm flipH="1">
                <a:off x="3679" y="2569"/>
                <a:ext cx="311" cy="277"/>
              </a:xfrm>
              <a:prstGeom prst="line">
                <a:avLst/>
              </a:prstGeom>
              <a:noFill/>
              <a:ln w="18415">
                <a:solidFill>
                  <a:srgbClr val="000000"/>
                </a:solidFill>
                <a:round/>
                <a:headEnd/>
                <a:tailEnd/>
              </a:ln>
            </p:spPr>
            <p:txBody>
              <a:bodyPr/>
              <a:lstStyle/>
              <a:p>
                <a:endParaRPr lang="en-US"/>
              </a:p>
            </p:txBody>
          </p:sp>
          <p:sp>
            <p:nvSpPr>
              <p:cNvPr id="37997" name="Line 109"/>
              <p:cNvSpPr>
                <a:spLocks noChangeAspect="1" noChangeShapeType="1"/>
              </p:cNvSpPr>
              <p:nvPr/>
            </p:nvSpPr>
            <p:spPr bwMode="auto">
              <a:xfrm>
                <a:off x="3662" y="3070"/>
                <a:ext cx="155" cy="293"/>
              </a:xfrm>
              <a:prstGeom prst="line">
                <a:avLst/>
              </a:prstGeom>
              <a:noFill/>
              <a:ln w="18415">
                <a:solidFill>
                  <a:srgbClr val="000000"/>
                </a:solidFill>
                <a:round/>
                <a:headEnd/>
                <a:tailEnd/>
              </a:ln>
            </p:spPr>
            <p:txBody>
              <a:bodyPr/>
              <a:lstStyle/>
              <a:p>
                <a:endParaRPr lang="en-US"/>
              </a:p>
            </p:txBody>
          </p:sp>
          <p:sp>
            <p:nvSpPr>
              <p:cNvPr id="37998" name="Oval 110"/>
              <p:cNvSpPr>
                <a:spLocks noChangeAspect="1" noChangeArrowheads="1"/>
              </p:cNvSpPr>
              <p:nvPr/>
            </p:nvSpPr>
            <p:spPr bwMode="auto">
              <a:xfrm>
                <a:off x="3500" y="2837"/>
                <a:ext cx="225" cy="242"/>
              </a:xfrm>
              <a:prstGeom prst="ellipse">
                <a:avLst/>
              </a:prstGeom>
              <a:noFill/>
              <a:ln w="18415">
                <a:solidFill>
                  <a:srgbClr val="000000"/>
                </a:solidFill>
                <a:round/>
                <a:headEnd/>
                <a:tailEnd/>
              </a:ln>
            </p:spPr>
            <p:txBody>
              <a:bodyPr/>
              <a:lstStyle/>
              <a:p>
                <a:endParaRPr lang="en-US"/>
              </a:p>
            </p:txBody>
          </p:sp>
          <p:sp>
            <p:nvSpPr>
              <p:cNvPr id="37999" name="Oval 111"/>
              <p:cNvSpPr>
                <a:spLocks noChangeAspect="1" noChangeArrowheads="1"/>
              </p:cNvSpPr>
              <p:nvPr/>
            </p:nvSpPr>
            <p:spPr bwMode="auto">
              <a:xfrm>
                <a:off x="3999" y="2354"/>
                <a:ext cx="225" cy="242"/>
              </a:xfrm>
              <a:prstGeom prst="ellipse">
                <a:avLst/>
              </a:prstGeom>
              <a:noFill/>
              <a:ln w="18415">
                <a:solidFill>
                  <a:srgbClr val="000000"/>
                </a:solidFill>
                <a:round/>
                <a:headEnd/>
                <a:tailEnd/>
              </a:ln>
            </p:spPr>
            <p:txBody>
              <a:bodyPr/>
              <a:lstStyle/>
              <a:p>
                <a:endParaRPr lang="en-US"/>
              </a:p>
            </p:txBody>
          </p:sp>
          <p:sp>
            <p:nvSpPr>
              <p:cNvPr id="38000" name="Rectangle 112"/>
              <p:cNvSpPr>
                <a:spLocks noChangeAspect="1" noChangeArrowheads="1"/>
              </p:cNvSpPr>
              <p:nvPr/>
            </p:nvSpPr>
            <p:spPr bwMode="auto">
              <a:xfrm>
                <a:off x="4561" y="1901"/>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8001" name="Line 113"/>
              <p:cNvSpPr>
                <a:spLocks noChangeAspect="1" noChangeShapeType="1"/>
              </p:cNvSpPr>
              <p:nvPr/>
            </p:nvSpPr>
            <p:spPr bwMode="auto">
              <a:xfrm>
                <a:off x="4717" y="2052"/>
                <a:ext cx="347" cy="328"/>
              </a:xfrm>
              <a:prstGeom prst="line">
                <a:avLst/>
              </a:prstGeom>
              <a:noFill/>
              <a:ln w="18415">
                <a:solidFill>
                  <a:srgbClr val="000000"/>
                </a:solidFill>
                <a:round/>
                <a:headEnd/>
                <a:tailEnd/>
              </a:ln>
            </p:spPr>
            <p:txBody>
              <a:bodyPr/>
              <a:lstStyle/>
              <a:p>
                <a:endParaRPr lang="en-US"/>
              </a:p>
            </p:txBody>
          </p:sp>
          <p:sp>
            <p:nvSpPr>
              <p:cNvPr id="38002" name="Oval 114"/>
              <p:cNvSpPr>
                <a:spLocks noChangeAspect="1" noChangeArrowheads="1"/>
              </p:cNvSpPr>
              <p:nvPr/>
            </p:nvSpPr>
            <p:spPr bwMode="auto">
              <a:xfrm>
                <a:off x="4501" y="1872"/>
                <a:ext cx="225" cy="242"/>
              </a:xfrm>
              <a:prstGeom prst="ellipse">
                <a:avLst/>
              </a:prstGeom>
              <a:noFill/>
              <a:ln w="18415">
                <a:solidFill>
                  <a:srgbClr val="000000"/>
                </a:solidFill>
                <a:round/>
                <a:headEnd/>
                <a:tailEnd/>
              </a:ln>
            </p:spPr>
            <p:txBody>
              <a:bodyPr/>
              <a:lstStyle/>
              <a:p>
                <a:endParaRPr lang="en-US"/>
              </a:p>
            </p:txBody>
          </p:sp>
          <p:sp>
            <p:nvSpPr>
              <p:cNvPr id="38003" name="Rectangle 115"/>
              <p:cNvSpPr>
                <a:spLocks noChangeAspect="1" noChangeArrowheads="1"/>
              </p:cNvSpPr>
              <p:nvPr/>
            </p:nvSpPr>
            <p:spPr bwMode="auto">
              <a:xfrm>
                <a:off x="5114" y="2379"/>
                <a:ext cx="9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FF0000"/>
                    </a:solidFill>
                    <a:latin typeface="Courier New" pitchFamily="49" charset="0"/>
                  </a:rPr>
                  <a:t>-</a:t>
                </a:r>
                <a:endParaRPr lang="en-US" sz="2000" b="1">
                  <a:solidFill>
                    <a:srgbClr val="FF0000"/>
                  </a:solidFill>
                  <a:latin typeface="Times New Roman MT Extra Bold" pitchFamily="18" charset="0"/>
                </a:endParaRPr>
              </a:p>
            </p:txBody>
          </p:sp>
          <p:sp>
            <p:nvSpPr>
              <p:cNvPr id="38004" name="Line 116"/>
              <p:cNvSpPr>
                <a:spLocks noChangeAspect="1" noChangeShapeType="1"/>
              </p:cNvSpPr>
              <p:nvPr/>
            </p:nvSpPr>
            <p:spPr bwMode="auto">
              <a:xfrm flipH="1">
                <a:off x="4873" y="2587"/>
                <a:ext cx="242" cy="293"/>
              </a:xfrm>
              <a:prstGeom prst="line">
                <a:avLst/>
              </a:prstGeom>
              <a:noFill/>
              <a:ln w="18415">
                <a:solidFill>
                  <a:srgbClr val="000000"/>
                </a:solidFill>
                <a:round/>
                <a:headEnd/>
                <a:tailEnd/>
              </a:ln>
            </p:spPr>
            <p:txBody>
              <a:bodyPr/>
              <a:lstStyle/>
              <a:p>
                <a:endParaRPr lang="en-US"/>
              </a:p>
            </p:txBody>
          </p:sp>
          <p:sp>
            <p:nvSpPr>
              <p:cNvPr id="38005" name="Line 117"/>
              <p:cNvSpPr>
                <a:spLocks noChangeAspect="1" noChangeShapeType="1"/>
              </p:cNvSpPr>
              <p:nvPr/>
            </p:nvSpPr>
            <p:spPr bwMode="auto">
              <a:xfrm>
                <a:off x="5219" y="2587"/>
                <a:ext cx="207" cy="259"/>
              </a:xfrm>
              <a:prstGeom prst="line">
                <a:avLst/>
              </a:prstGeom>
              <a:noFill/>
              <a:ln w="18415">
                <a:solidFill>
                  <a:srgbClr val="000000"/>
                </a:solidFill>
                <a:round/>
                <a:headEnd/>
                <a:tailEnd/>
              </a:ln>
            </p:spPr>
            <p:txBody>
              <a:bodyPr/>
              <a:lstStyle/>
              <a:p>
                <a:endParaRPr lang="en-US"/>
              </a:p>
            </p:txBody>
          </p:sp>
          <p:sp>
            <p:nvSpPr>
              <p:cNvPr id="38006" name="Oval 118"/>
              <p:cNvSpPr>
                <a:spLocks noChangeAspect="1" noChangeArrowheads="1"/>
              </p:cNvSpPr>
              <p:nvPr/>
            </p:nvSpPr>
            <p:spPr bwMode="auto">
              <a:xfrm>
                <a:off x="5055" y="2354"/>
                <a:ext cx="226" cy="242"/>
              </a:xfrm>
              <a:prstGeom prst="ellipse">
                <a:avLst/>
              </a:prstGeom>
              <a:noFill/>
              <a:ln w="18415">
                <a:solidFill>
                  <a:srgbClr val="000000"/>
                </a:solidFill>
                <a:round/>
                <a:headEnd/>
                <a:tailEnd/>
              </a:ln>
            </p:spPr>
            <p:txBody>
              <a:bodyPr/>
              <a:lstStyle/>
              <a:p>
                <a:endParaRPr lang="en-US"/>
              </a:p>
            </p:txBody>
          </p:sp>
          <p:sp>
            <p:nvSpPr>
              <p:cNvPr id="38007" name="Line 119"/>
              <p:cNvSpPr>
                <a:spLocks noChangeAspect="1" noChangeShapeType="1"/>
              </p:cNvSpPr>
              <p:nvPr/>
            </p:nvSpPr>
            <p:spPr bwMode="auto">
              <a:xfrm flipH="1">
                <a:off x="4199" y="2087"/>
                <a:ext cx="311" cy="276"/>
              </a:xfrm>
              <a:prstGeom prst="line">
                <a:avLst/>
              </a:prstGeom>
              <a:noFill/>
              <a:ln w="18415">
                <a:solidFill>
                  <a:srgbClr val="000000"/>
                </a:solidFill>
                <a:round/>
                <a:headEnd/>
                <a:tailEnd/>
              </a:ln>
            </p:spPr>
            <p:txBody>
              <a:bodyPr/>
              <a:lstStyle/>
              <a:p>
                <a:endParaRPr lang="en-US"/>
              </a:p>
            </p:txBody>
          </p:sp>
          <p:sp>
            <p:nvSpPr>
              <p:cNvPr id="38008" name="Line 120"/>
              <p:cNvSpPr>
                <a:spLocks noChangeAspect="1" noChangeShapeType="1"/>
              </p:cNvSpPr>
              <p:nvPr/>
            </p:nvSpPr>
            <p:spPr bwMode="auto">
              <a:xfrm>
                <a:off x="4199" y="2587"/>
                <a:ext cx="189" cy="310"/>
              </a:xfrm>
              <a:prstGeom prst="line">
                <a:avLst/>
              </a:prstGeom>
              <a:noFill/>
              <a:ln w="18415">
                <a:solidFill>
                  <a:srgbClr val="000000"/>
                </a:solidFill>
                <a:round/>
                <a:headEnd/>
                <a:tailEnd/>
              </a:ln>
            </p:spPr>
            <p:txBody>
              <a:bodyPr/>
              <a:lstStyle/>
              <a:p>
                <a:endParaRPr lang="en-US"/>
              </a:p>
            </p:txBody>
          </p:sp>
        </p:grpSp>
      </p:grpSp>
      <p:sp>
        <p:nvSpPr>
          <p:cNvPr id="38009" name="Text Box 121"/>
          <p:cNvSpPr txBox="1">
            <a:spLocks noChangeArrowheads="1"/>
          </p:cNvSpPr>
          <p:nvPr/>
        </p:nvSpPr>
        <p:spPr bwMode="auto">
          <a:xfrm>
            <a:off x="533400" y="3121025"/>
            <a:ext cx="1676400" cy="400110"/>
          </a:xfrm>
          <a:prstGeom prst="rect">
            <a:avLst/>
          </a:prstGeom>
          <a:noFill/>
          <a:ln w="9525">
            <a:noFill/>
            <a:miter lim="800000"/>
            <a:headEnd/>
            <a:tailEnd/>
          </a:ln>
          <a:effectLst/>
        </p:spPr>
        <p:txBody>
          <a:bodyPr wrap="square">
            <a:spAutoFit/>
          </a:bodyPr>
          <a:lstStyle/>
          <a:p>
            <a:pPr eaLnBrk="0" hangingPunct="0">
              <a:spcBef>
                <a:spcPct val="50000"/>
              </a:spcBef>
            </a:pPr>
            <a:r>
              <a:rPr lang="en-US" b="1">
                <a:solidFill>
                  <a:srgbClr val="FF0000"/>
                </a:solidFill>
                <a:latin typeface="Courier New" pitchFamily="49" charset="0"/>
              </a:rPr>
              <a:t>/ * + A B</a:t>
            </a:r>
          </a:p>
        </p:txBody>
      </p:sp>
      <p:sp>
        <p:nvSpPr>
          <p:cNvPr id="38010" name="Text Box 122"/>
          <p:cNvSpPr txBox="1">
            <a:spLocks noChangeArrowheads="1"/>
          </p:cNvSpPr>
          <p:nvPr/>
        </p:nvSpPr>
        <p:spPr bwMode="auto">
          <a:xfrm>
            <a:off x="2235407" y="3121025"/>
            <a:ext cx="366713" cy="457200"/>
          </a:xfrm>
          <a:prstGeom prst="rect">
            <a:avLst/>
          </a:prstGeom>
          <a:noFill/>
          <a:ln w="9525">
            <a:noFill/>
            <a:miter lim="800000"/>
            <a:headEnd/>
            <a:tailEnd/>
          </a:ln>
          <a:effectLst/>
        </p:spPr>
        <p:txBody>
          <a:bodyPr wrap="none">
            <a:spAutoFit/>
          </a:bodyPr>
          <a:lstStyle/>
          <a:p>
            <a:pPr eaLnBrk="0" hangingPunct="0"/>
            <a:r>
              <a:rPr lang="en-US" b="1" dirty="0">
                <a:solidFill>
                  <a:srgbClr val="FF0000"/>
                </a:solidFill>
                <a:latin typeface="Courier New" pitchFamily="49" charset="0"/>
              </a:rPr>
              <a:t>C</a:t>
            </a:r>
          </a:p>
        </p:txBody>
      </p:sp>
      <p:sp>
        <p:nvSpPr>
          <p:cNvPr id="123" name="Slide Number Placeholder 122"/>
          <p:cNvSpPr>
            <a:spLocks noGrp="1"/>
          </p:cNvSpPr>
          <p:nvPr>
            <p:ph type="sldNum" sz="quarter" idx="12"/>
          </p:nvPr>
        </p:nvSpPr>
        <p:spPr/>
        <p:txBody>
          <a:bodyPr/>
          <a:lstStyle/>
          <a:p>
            <a:fld id="{389627BB-9D3D-455B-9BF0-C5F986BEB794}" type="slidenum">
              <a:rPr lang="en-US" smtClean="0"/>
              <a:pPr/>
              <a:t>69</a:t>
            </a:fld>
            <a:endParaRPr lang="en-US"/>
          </a:p>
        </p:txBody>
      </p:sp>
    </p:spTree>
    <p:extLst>
      <p:ext uri="{BB962C8B-B14F-4D97-AF65-F5344CB8AC3E}">
        <p14:creationId xmlns:p14="http://schemas.microsoft.com/office/powerpoint/2010/main" val="40304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9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9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91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379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791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379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91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379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7941"/>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379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942"/>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3795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7943"/>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379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7917"/>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379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37944"/>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379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7945"/>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379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379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499"/>
                                          </p:stCondLst>
                                        </p:cTn>
                                        <p:tgtEl>
                                          <p:spTgt spid="3789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499"/>
                                          </p:stCondLst>
                                        </p:cTn>
                                        <p:tgtEl>
                                          <p:spTgt spid="3795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3800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3795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3801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499"/>
                                          </p:stCondLst>
                                        </p:cTn>
                                        <p:tgtEl>
                                          <p:spTgt spid="3796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3796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3794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499"/>
                                          </p:stCondLst>
                                        </p:cTn>
                                        <p:tgtEl>
                                          <p:spTgt spid="3798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499"/>
                                          </p:stCondLst>
                                        </p:cTn>
                                        <p:tgtEl>
                                          <p:spTgt spid="3796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37981"/>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499"/>
                                          </p:stCondLst>
                                        </p:cTn>
                                        <p:tgtEl>
                                          <p:spTgt spid="3797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3798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499"/>
                                          </p:stCondLst>
                                        </p:cTn>
                                        <p:tgtEl>
                                          <p:spTgt spid="37972"/>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37983"/>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499"/>
                                          </p:stCondLst>
                                        </p:cTn>
                                        <p:tgtEl>
                                          <p:spTgt spid="37973"/>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499"/>
                                          </p:stCondLst>
                                        </p:cTn>
                                        <p:tgtEl>
                                          <p:spTgt spid="3798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37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3" grpId="0" build="p" autoUpdateAnimBg="0"/>
      <p:bldP spid="37914" grpId="0" animBg="1"/>
      <p:bldP spid="37915" grpId="0" animBg="1"/>
      <p:bldP spid="37916" grpId="0" animBg="1"/>
      <p:bldP spid="37917" grpId="0" animBg="1"/>
      <p:bldP spid="37941" grpId="0" animBg="1"/>
      <p:bldP spid="37942" grpId="0" animBg="1"/>
      <p:bldP spid="37943" grpId="0" animBg="1"/>
      <p:bldP spid="37944" grpId="0" animBg="1"/>
      <p:bldP spid="37945" grpId="0" animBg="1"/>
      <p:bldP spid="37946" grpId="0" autoUpdateAnimBg="0"/>
      <p:bldP spid="37947" grpId="0" autoUpdateAnimBg="0"/>
      <p:bldP spid="37948" grpId="0" autoUpdateAnimBg="0"/>
      <p:bldP spid="37949" grpId="0" autoUpdateAnimBg="0"/>
      <p:bldP spid="37950" grpId="0" autoUpdateAnimBg="0"/>
      <p:bldP spid="37951" grpId="0" autoUpdateAnimBg="0"/>
      <p:bldP spid="37952" grpId="0" autoUpdateAnimBg="0"/>
      <p:bldP spid="37953" grpId="0" autoUpdateAnimBg="0"/>
      <p:bldP spid="37954" grpId="0" autoUpdateAnimBg="0"/>
      <p:bldP spid="37955" grpId="0" autoUpdateAnimBg="0"/>
      <p:bldP spid="37956" grpId="0" autoUpdateAnimBg="0"/>
      <p:bldP spid="37957" grpId="0" animBg="1"/>
      <p:bldP spid="37968" grpId="0" autoUpdateAnimBg="0"/>
      <p:bldP spid="37972" grpId="0" animBg="1"/>
      <p:bldP spid="37981" grpId="0" autoUpdateAnimBg="0"/>
      <p:bldP spid="37982" grpId="0" autoUpdateAnimBg="0"/>
      <p:bldP spid="37983" grpId="0" autoUpdateAnimBg="0"/>
      <p:bldP spid="37984" grpId="0" autoUpdateAnimBg="0"/>
      <p:bldP spid="37985" grpId="0" autoUpdateAnimBg="0"/>
      <p:bldP spid="38009" grpId="0" autoUpdateAnimBg="0"/>
      <p:bldP spid="380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304800"/>
            <a:ext cx="7467600" cy="1143000"/>
          </a:xfrm>
        </p:spPr>
        <p:txBody>
          <a:bodyPr/>
          <a:lstStyle/>
          <a:p>
            <a:r>
              <a:rPr lang="en-US" dirty="0"/>
              <a:t>Definition</a:t>
            </a:r>
          </a:p>
        </p:txBody>
      </p:sp>
      <p:sp>
        <p:nvSpPr>
          <p:cNvPr id="199683" name="Rectangle 3"/>
          <p:cNvSpPr>
            <a:spLocks noGrp="1" noChangeArrowheads="1"/>
          </p:cNvSpPr>
          <p:nvPr>
            <p:ph idx="1"/>
          </p:nvPr>
        </p:nvSpPr>
        <p:spPr>
          <a:xfrm>
            <a:off x="363909" y="1905000"/>
            <a:ext cx="8382000" cy="4114800"/>
          </a:xfrm>
        </p:spPr>
        <p:txBody>
          <a:bodyPr/>
          <a:lstStyle/>
          <a:p>
            <a:pPr marL="609600" indent="-609600"/>
            <a:r>
              <a:rPr lang="en-US" dirty="0"/>
              <a:t>A tree is a finite set of nodes, such that:</a:t>
            </a:r>
          </a:p>
          <a:p>
            <a:pPr marL="990600" lvl="1" indent="-533400"/>
            <a:r>
              <a:rPr lang="en-US" dirty="0"/>
              <a:t>There is a special node called the </a:t>
            </a:r>
            <a:r>
              <a:rPr lang="en-US" b="1" dirty="0">
                <a:solidFill>
                  <a:srgbClr val="CC3300"/>
                </a:solidFill>
              </a:rPr>
              <a:t>root</a:t>
            </a:r>
            <a:r>
              <a:rPr lang="en-US" dirty="0">
                <a:solidFill>
                  <a:srgbClr val="CC3300"/>
                </a:solidFill>
              </a:rPr>
              <a:t>.</a:t>
            </a:r>
          </a:p>
          <a:p>
            <a:pPr marL="990600" lvl="1" indent="-533400"/>
            <a:r>
              <a:rPr lang="en-US" dirty="0"/>
              <a:t>The remaining nodes are partitioned into n </a:t>
            </a:r>
            <a:r>
              <a:rPr lang="en-US" dirty="0">
                <a:sym typeface="Symbol" pitchFamily="18" charset="2"/>
              </a:rPr>
              <a:t></a:t>
            </a:r>
            <a:r>
              <a:rPr lang="en-US" dirty="0"/>
              <a:t> 0 </a:t>
            </a:r>
            <a:r>
              <a:rPr lang="en-US" b="1" dirty="0">
                <a:solidFill>
                  <a:srgbClr val="CC3300"/>
                </a:solidFill>
              </a:rPr>
              <a:t>disjoint</a:t>
            </a:r>
            <a:r>
              <a:rPr lang="en-US" dirty="0"/>
              <a:t> sets T</a:t>
            </a:r>
            <a:r>
              <a:rPr lang="en-US" baseline="-24000" dirty="0"/>
              <a:t>1</a:t>
            </a:r>
            <a:r>
              <a:rPr lang="en-US" dirty="0"/>
              <a:t>, T</a:t>
            </a:r>
            <a:r>
              <a:rPr lang="en-US" baseline="-25000" dirty="0"/>
              <a:t>2</a:t>
            </a:r>
            <a:r>
              <a:rPr lang="en-US" dirty="0"/>
              <a:t>, ......., T</a:t>
            </a:r>
            <a:r>
              <a:rPr lang="en-US" baseline="-25000" dirty="0"/>
              <a:t>n</a:t>
            </a:r>
            <a:r>
              <a:rPr lang="en-US" dirty="0"/>
              <a:t>.</a:t>
            </a:r>
          </a:p>
          <a:p>
            <a:pPr marL="990600" lvl="1" indent="-533400"/>
            <a:r>
              <a:rPr lang="en-US" dirty="0"/>
              <a:t>Each of the sets T</a:t>
            </a:r>
            <a:r>
              <a:rPr lang="en-US" baseline="-24000" dirty="0"/>
              <a:t>1</a:t>
            </a:r>
            <a:r>
              <a:rPr lang="en-US" dirty="0"/>
              <a:t>, T</a:t>
            </a:r>
            <a:r>
              <a:rPr lang="en-US" baseline="-25000" dirty="0"/>
              <a:t>2</a:t>
            </a:r>
            <a:r>
              <a:rPr lang="en-US" dirty="0"/>
              <a:t>, ......., </a:t>
            </a:r>
            <a:r>
              <a:rPr lang="en-US" dirty="0" err="1"/>
              <a:t>T</a:t>
            </a:r>
            <a:r>
              <a:rPr lang="en-US" baseline="-25000" dirty="0" err="1"/>
              <a:t>n</a:t>
            </a:r>
            <a:r>
              <a:rPr lang="en-US" dirty="0"/>
              <a:t> is itself a tree  (</a:t>
            </a:r>
            <a:r>
              <a:rPr lang="en-US" dirty="0" err="1"/>
              <a:t>subtrees</a:t>
            </a:r>
            <a:r>
              <a:rPr lang="en-US" dirty="0"/>
              <a:t> of root).</a:t>
            </a:r>
          </a:p>
        </p:txBody>
      </p:sp>
      <p:sp>
        <p:nvSpPr>
          <p:cNvPr id="6" name="Slide Number Placeholder 5"/>
          <p:cNvSpPr>
            <a:spLocks noGrp="1"/>
          </p:cNvSpPr>
          <p:nvPr>
            <p:ph type="sldNum" sz="quarter" idx="12"/>
          </p:nvPr>
        </p:nvSpPr>
        <p:spPr/>
        <p:txBody>
          <a:bodyPr/>
          <a:lstStyle/>
          <a:p>
            <a:fld id="{4A43371F-6454-4CB7-8FFF-DC13FB98195B}" type="slidenum">
              <a:rPr lang="en-US" smtClean="0"/>
              <a:pPr/>
              <a:t>7</a:t>
            </a:fld>
            <a:endParaRPr lang="en-US"/>
          </a:p>
        </p:txBody>
      </p:sp>
      <p:pic>
        <p:nvPicPr>
          <p:cNvPr id="13316" name="Picture 4" descr="fig4_1"/>
          <p:cNvPicPr>
            <a:picLocks noChangeAspect="1" noChangeArrowheads="1"/>
          </p:cNvPicPr>
          <p:nvPr/>
        </p:nvPicPr>
        <p:blipFill>
          <a:blip r:embed="rId2" cstate="print">
            <a:lum bright="-20000" contrast="40000"/>
          </a:blip>
          <a:srcRect b="20817"/>
          <a:stretch>
            <a:fillRect/>
          </a:stretch>
        </p:blipFill>
        <p:spPr bwMode="auto">
          <a:xfrm>
            <a:off x="484187" y="3810000"/>
            <a:ext cx="7669213" cy="1600200"/>
          </a:xfrm>
          <a:prstGeom prst="rect">
            <a:avLst/>
          </a:prstGeom>
          <a:solidFill>
            <a:srgbClr val="FFFFFF"/>
          </a:solidFill>
          <a:ln w="9525">
            <a:noFill/>
            <a:miter lim="800000"/>
            <a:headEnd/>
            <a:tailEnd/>
          </a:ln>
        </p:spPr>
      </p:pic>
      <p:sp>
        <p:nvSpPr>
          <p:cNvPr id="13317" name="Rectangle 5"/>
          <p:cNvSpPr>
            <a:spLocks noChangeArrowheads="1"/>
          </p:cNvSpPr>
          <p:nvPr/>
        </p:nvSpPr>
        <p:spPr bwMode="auto">
          <a:xfrm>
            <a:off x="1066800" y="6019800"/>
            <a:ext cx="2057400" cy="228600"/>
          </a:xfrm>
          <a:prstGeom prst="rect">
            <a:avLst/>
          </a:prstGeom>
          <a:solidFill>
            <a:srgbClr val="FFFFFF"/>
          </a:solidFill>
          <a:ln w="12700">
            <a:no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109865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xfrm>
            <a:off x="860425" y="385763"/>
            <a:ext cx="6941885" cy="1143000"/>
          </a:xfrm>
          <a:noFill/>
        </p:spPr>
        <p:txBody>
          <a:bodyPr anchor="b"/>
          <a:lstStyle/>
          <a:p>
            <a:r>
              <a:rPr lang="en-US" dirty="0"/>
              <a:t>Binary expression tree</a:t>
            </a:r>
          </a:p>
        </p:txBody>
      </p:sp>
      <p:sp>
        <p:nvSpPr>
          <p:cNvPr id="59394" name="Rectangle 2"/>
          <p:cNvSpPr>
            <a:spLocks noGrp="1" noChangeArrowheads="1"/>
          </p:cNvSpPr>
          <p:nvPr>
            <p:ph idx="1"/>
          </p:nvPr>
        </p:nvSpPr>
        <p:spPr>
          <a:xfrm>
            <a:off x="666750" y="1714500"/>
            <a:ext cx="7867650" cy="4248150"/>
          </a:xfrm>
          <a:noFill/>
        </p:spPr>
        <p:txBody>
          <a:bodyPr/>
          <a:lstStyle/>
          <a:p>
            <a:pPr>
              <a:buFontTx/>
              <a:buNone/>
            </a:pPr>
            <a:endParaRPr lang="en-US" sz="800" b="1">
              <a:latin typeface="Courier New" pitchFamily="49" charset="0"/>
            </a:endParaRPr>
          </a:p>
          <a:p>
            <a:pPr>
              <a:buFontTx/>
              <a:buNone/>
            </a:pPr>
            <a:endParaRPr lang="en-US" sz="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endParaRPr lang="en-US" sz="2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r>
              <a:rPr lang="en-US" sz="2800" b="1">
                <a:latin typeface="Courier New" pitchFamily="49" charset="0"/>
              </a:rPr>
              <a:t> </a:t>
            </a:r>
            <a:r>
              <a:rPr lang="en-US" sz="2800"/>
              <a:t> </a:t>
            </a:r>
          </a:p>
        </p:txBody>
      </p:sp>
      <p:sp>
        <p:nvSpPr>
          <p:cNvPr id="33" name="Slide Number Placeholder 32"/>
          <p:cNvSpPr>
            <a:spLocks noGrp="1"/>
          </p:cNvSpPr>
          <p:nvPr>
            <p:ph type="sldNum" sz="quarter" idx="12"/>
          </p:nvPr>
        </p:nvSpPr>
        <p:spPr/>
        <p:txBody>
          <a:bodyPr/>
          <a:lstStyle/>
          <a:p>
            <a:fld id="{4A43371F-6454-4CB7-8FFF-DC13FB98195B}" type="slidenum">
              <a:rPr lang="en-US" smtClean="0"/>
              <a:pPr/>
              <a:t>70</a:t>
            </a:fld>
            <a:endParaRPr lang="en-US"/>
          </a:p>
        </p:txBody>
      </p:sp>
      <p:sp>
        <p:nvSpPr>
          <p:cNvPr id="59396" name="Rectangle 4"/>
          <p:cNvSpPr>
            <a:spLocks noChangeArrowheads="1"/>
          </p:cNvSpPr>
          <p:nvPr/>
        </p:nvSpPr>
        <p:spPr bwMode="auto">
          <a:xfrm>
            <a:off x="4065588" y="1865313"/>
            <a:ext cx="833437" cy="50958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397" name="Rectangle 5"/>
          <p:cNvSpPr>
            <a:spLocks noChangeArrowheads="1"/>
          </p:cNvSpPr>
          <p:nvPr/>
        </p:nvSpPr>
        <p:spPr bwMode="auto">
          <a:xfrm>
            <a:off x="2149475" y="2960688"/>
            <a:ext cx="855663" cy="51911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398" name="Rectangle 6"/>
          <p:cNvSpPr>
            <a:spLocks noChangeArrowheads="1"/>
          </p:cNvSpPr>
          <p:nvPr/>
        </p:nvSpPr>
        <p:spPr bwMode="auto">
          <a:xfrm>
            <a:off x="1377950" y="4010025"/>
            <a:ext cx="758825" cy="4984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399" name="Rectangle 7"/>
          <p:cNvSpPr>
            <a:spLocks noChangeArrowheads="1"/>
          </p:cNvSpPr>
          <p:nvPr/>
        </p:nvSpPr>
        <p:spPr bwMode="auto">
          <a:xfrm>
            <a:off x="2660650" y="3987800"/>
            <a:ext cx="777875" cy="5397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400" name="Rectangle 8"/>
          <p:cNvSpPr>
            <a:spLocks noChangeArrowheads="1"/>
          </p:cNvSpPr>
          <p:nvPr/>
        </p:nvSpPr>
        <p:spPr bwMode="auto">
          <a:xfrm>
            <a:off x="4087813" y="1884363"/>
            <a:ext cx="733425" cy="457200"/>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a:t>
            </a:r>
          </a:p>
        </p:txBody>
      </p:sp>
      <p:sp>
        <p:nvSpPr>
          <p:cNvPr id="59401" name="Line 9"/>
          <p:cNvSpPr>
            <a:spLocks noChangeShapeType="1"/>
          </p:cNvSpPr>
          <p:nvPr/>
        </p:nvSpPr>
        <p:spPr bwMode="auto">
          <a:xfrm flipH="1" flipV="1">
            <a:off x="4876800" y="2171700"/>
            <a:ext cx="1338263" cy="79851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02" name="Line 10"/>
          <p:cNvSpPr>
            <a:spLocks noChangeShapeType="1"/>
          </p:cNvSpPr>
          <p:nvPr/>
        </p:nvSpPr>
        <p:spPr bwMode="auto">
          <a:xfrm flipH="1" flipV="1">
            <a:off x="2822575" y="3328988"/>
            <a:ext cx="487363" cy="62865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03" name="Line 11"/>
          <p:cNvSpPr>
            <a:spLocks noChangeShapeType="1"/>
          </p:cNvSpPr>
          <p:nvPr/>
        </p:nvSpPr>
        <p:spPr bwMode="auto">
          <a:xfrm flipV="1">
            <a:off x="1849438" y="3344863"/>
            <a:ext cx="509587" cy="66198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04" name="Line 12"/>
          <p:cNvSpPr>
            <a:spLocks noChangeShapeType="1"/>
          </p:cNvSpPr>
          <p:nvPr/>
        </p:nvSpPr>
        <p:spPr bwMode="auto">
          <a:xfrm flipV="1">
            <a:off x="2700338" y="2190750"/>
            <a:ext cx="1414462" cy="76676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05" name="Rectangle 13"/>
          <p:cNvSpPr>
            <a:spLocks noChangeArrowheads="1"/>
          </p:cNvSpPr>
          <p:nvPr/>
        </p:nvSpPr>
        <p:spPr bwMode="auto">
          <a:xfrm>
            <a:off x="2181225" y="2967038"/>
            <a:ext cx="584200" cy="519112"/>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59406" name="Rectangle 14"/>
          <p:cNvSpPr>
            <a:spLocks noChangeArrowheads="1"/>
          </p:cNvSpPr>
          <p:nvPr/>
        </p:nvSpPr>
        <p:spPr bwMode="auto">
          <a:xfrm>
            <a:off x="1441450" y="4057650"/>
            <a:ext cx="579438" cy="519113"/>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‘8’</a:t>
            </a:r>
          </a:p>
        </p:txBody>
      </p:sp>
      <p:sp>
        <p:nvSpPr>
          <p:cNvPr id="59407" name="Rectangle 15"/>
          <p:cNvSpPr>
            <a:spLocks noChangeArrowheads="1"/>
          </p:cNvSpPr>
          <p:nvPr/>
        </p:nvSpPr>
        <p:spPr bwMode="auto">
          <a:xfrm>
            <a:off x="3863975" y="2944813"/>
            <a:ext cx="231775" cy="519112"/>
          </a:xfrm>
          <a:prstGeom prst="rect">
            <a:avLst/>
          </a:prstGeom>
          <a:noFill/>
          <a:ln w="9525">
            <a:noFill/>
            <a:miter lim="800000"/>
            <a:headEnd/>
            <a:tailEnd/>
          </a:ln>
        </p:spPr>
        <p:txBody>
          <a:bodyPr wrap="none" anchor="ctr"/>
          <a:lstStyle/>
          <a:p>
            <a:endParaRPr lang="en-US"/>
          </a:p>
        </p:txBody>
      </p:sp>
      <p:sp>
        <p:nvSpPr>
          <p:cNvPr id="59408" name="Rectangle 16"/>
          <p:cNvSpPr>
            <a:spLocks noChangeArrowheads="1"/>
          </p:cNvSpPr>
          <p:nvPr/>
        </p:nvSpPr>
        <p:spPr bwMode="auto">
          <a:xfrm>
            <a:off x="2692400" y="4011613"/>
            <a:ext cx="579438" cy="519112"/>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‘5’</a:t>
            </a:r>
          </a:p>
        </p:txBody>
      </p:sp>
      <p:sp>
        <p:nvSpPr>
          <p:cNvPr id="59409" name="Rectangle 17"/>
          <p:cNvSpPr>
            <a:spLocks noChangeArrowheads="1"/>
          </p:cNvSpPr>
          <p:nvPr/>
        </p:nvSpPr>
        <p:spPr bwMode="auto">
          <a:xfrm>
            <a:off x="234950" y="5927725"/>
            <a:ext cx="8399463" cy="457200"/>
          </a:xfrm>
          <a:prstGeom prst="rect">
            <a:avLst/>
          </a:prstGeom>
          <a:noFill/>
          <a:ln w="9525">
            <a:noFill/>
            <a:miter lim="800000"/>
            <a:headEnd/>
            <a:tailEnd/>
          </a:ln>
        </p:spPr>
        <p:txBody>
          <a:bodyPr wrap="none" lIns="92075" tIns="46038" rIns="92075" bIns="46038">
            <a:spAutoFit/>
          </a:bodyPr>
          <a:lstStyle/>
          <a:p>
            <a:r>
              <a:rPr lang="en-US" sz="2400" b="1">
                <a:solidFill>
                  <a:srgbClr val="A50021"/>
                </a:solidFill>
                <a:latin typeface="Arial" pitchFamily="34" charset="0"/>
              </a:rPr>
              <a:t>What infix, prefix, postfix expressions does it represent?</a:t>
            </a:r>
          </a:p>
        </p:txBody>
      </p:sp>
      <p:grpSp>
        <p:nvGrpSpPr>
          <p:cNvPr id="2" name="Group 18"/>
          <p:cNvGrpSpPr>
            <a:grpSpLocks/>
          </p:cNvGrpSpPr>
          <p:nvPr/>
        </p:nvGrpSpPr>
        <p:grpSpPr bwMode="auto">
          <a:xfrm>
            <a:off x="4419600" y="2971800"/>
            <a:ext cx="3098800" cy="2654300"/>
            <a:chOff x="2688" y="1859"/>
            <a:chExt cx="1952" cy="1672"/>
          </a:xfrm>
        </p:grpSpPr>
        <p:sp>
          <p:nvSpPr>
            <p:cNvPr id="59411" name="Rectangle 19"/>
            <p:cNvSpPr>
              <a:spLocks noChangeArrowheads="1"/>
            </p:cNvSpPr>
            <p:nvPr/>
          </p:nvSpPr>
          <p:spPr bwMode="auto">
            <a:xfrm>
              <a:off x="3672" y="1859"/>
              <a:ext cx="497"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412" name="Rectangle 20"/>
            <p:cNvSpPr>
              <a:spLocks noChangeArrowheads="1"/>
            </p:cNvSpPr>
            <p:nvPr/>
          </p:nvSpPr>
          <p:spPr bwMode="auto">
            <a:xfrm>
              <a:off x="3156" y="2525"/>
              <a:ext cx="508"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413" name="Rectangle 21"/>
            <p:cNvSpPr>
              <a:spLocks noChangeArrowheads="1"/>
            </p:cNvSpPr>
            <p:nvPr/>
          </p:nvSpPr>
          <p:spPr bwMode="auto">
            <a:xfrm>
              <a:off x="4163" y="2520"/>
              <a:ext cx="477"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414" name="Rectangle 22"/>
            <p:cNvSpPr>
              <a:spLocks noChangeArrowheads="1"/>
            </p:cNvSpPr>
            <p:nvPr/>
          </p:nvSpPr>
          <p:spPr bwMode="auto">
            <a:xfrm>
              <a:off x="2696" y="3186"/>
              <a:ext cx="452"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415" name="Rectangle 23"/>
            <p:cNvSpPr>
              <a:spLocks noChangeArrowheads="1"/>
            </p:cNvSpPr>
            <p:nvPr/>
          </p:nvSpPr>
          <p:spPr bwMode="auto">
            <a:xfrm>
              <a:off x="3460" y="3172"/>
              <a:ext cx="463"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416" name="Rectangle 24"/>
            <p:cNvSpPr>
              <a:spLocks noChangeArrowheads="1"/>
            </p:cNvSpPr>
            <p:nvPr/>
          </p:nvSpPr>
          <p:spPr bwMode="auto">
            <a:xfrm>
              <a:off x="3629" y="1883"/>
              <a:ext cx="576" cy="288"/>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 ‘/’</a:t>
              </a:r>
            </a:p>
          </p:txBody>
        </p:sp>
        <p:sp>
          <p:nvSpPr>
            <p:cNvPr id="59417" name="Line 25"/>
            <p:cNvSpPr>
              <a:spLocks noChangeShapeType="1"/>
            </p:cNvSpPr>
            <p:nvPr/>
          </p:nvSpPr>
          <p:spPr bwMode="auto">
            <a:xfrm flipH="1" flipV="1">
              <a:off x="4173" y="2115"/>
              <a:ext cx="372"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18" name="Line 26"/>
            <p:cNvSpPr>
              <a:spLocks noChangeShapeType="1"/>
            </p:cNvSpPr>
            <p:nvPr/>
          </p:nvSpPr>
          <p:spPr bwMode="auto">
            <a:xfrm flipH="1" flipV="1">
              <a:off x="3556" y="2757"/>
              <a:ext cx="291"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19" name="Line 27"/>
            <p:cNvSpPr>
              <a:spLocks noChangeShapeType="1"/>
            </p:cNvSpPr>
            <p:nvPr/>
          </p:nvSpPr>
          <p:spPr bwMode="auto">
            <a:xfrm flipV="1">
              <a:off x="2976" y="2767"/>
              <a:ext cx="30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20" name="Line 28"/>
            <p:cNvSpPr>
              <a:spLocks noChangeShapeType="1"/>
            </p:cNvSpPr>
            <p:nvPr/>
          </p:nvSpPr>
          <p:spPr bwMode="auto">
            <a:xfrm flipV="1">
              <a:off x="3483" y="2085"/>
              <a:ext cx="334"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59421" name="Rectangle 29"/>
            <p:cNvSpPr>
              <a:spLocks noChangeArrowheads="1"/>
            </p:cNvSpPr>
            <p:nvPr/>
          </p:nvSpPr>
          <p:spPr bwMode="auto">
            <a:xfrm>
              <a:off x="3140" y="2529"/>
              <a:ext cx="424" cy="327"/>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59422" name="Rectangle 30"/>
            <p:cNvSpPr>
              <a:spLocks noChangeArrowheads="1"/>
            </p:cNvSpPr>
            <p:nvPr/>
          </p:nvSpPr>
          <p:spPr bwMode="auto">
            <a:xfrm>
              <a:off x="2688" y="3204"/>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59423" name="Rectangle 31"/>
            <p:cNvSpPr>
              <a:spLocks noChangeArrowheads="1"/>
            </p:cNvSpPr>
            <p:nvPr/>
          </p:nvSpPr>
          <p:spPr bwMode="auto">
            <a:xfrm>
              <a:off x="4177" y="2515"/>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59424" name="Rectangle 32"/>
            <p:cNvSpPr>
              <a:spLocks noChangeArrowheads="1"/>
            </p:cNvSpPr>
            <p:nvPr/>
          </p:nvSpPr>
          <p:spPr bwMode="auto">
            <a:xfrm>
              <a:off x="3478" y="3187"/>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‘2’</a:t>
              </a:r>
            </a:p>
          </p:txBody>
        </p:sp>
      </p:grpSp>
    </p:spTree>
    <p:extLst>
      <p:ext uri="{BB962C8B-B14F-4D97-AF65-F5344CB8AC3E}">
        <p14:creationId xmlns:p14="http://schemas.microsoft.com/office/powerpoint/2010/main" val="278894187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61950" y="152400"/>
            <a:ext cx="8515350" cy="1143000"/>
          </a:xfrm>
          <a:noFill/>
        </p:spPr>
        <p:txBody>
          <a:bodyPr anchor="b">
            <a:normAutofit fontScale="90000"/>
          </a:bodyPr>
          <a:lstStyle/>
          <a:p>
            <a:br>
              <a:rPr lang="en-US" dirty="0"/>
            </a:br>
            <a:r>
              <a:rPr lang="en-US" dirty="0"/>
              <a:t>Binary Expression Tree</a:t>
            </a:r>
          </a:p>
        </p:txBody>
      </p:sp>
      <p:sp>
        <p:nvSpPr>
          <p:cNvPr id="60418" name="Rectangle 2"/>
          <p:cNvSpPr>
            <a:spLocks noGrp="1" noChangeArrowheads="1"/>
          </p:cNvSpPr>
          <p:nvPr>
            <p:ph idx="1"/>
          </p:nvPr>
        </p:nvSpPr>
        <p:spPr>
          <a:xfrm>
            <a:off x="666750" y="1714500"/>
            <a:ext cx="7867650" cy="4248150"/>
          </a:xfrm>
          <a:noFill/>
        </p:spPr>
        <p:txBody>
          <a:bodyPr/>
          <a:lstStyle/>
          <a:p>
            <a:pPr>
              <a:buFontTx/>
              <a:buNone/>
            </a:pPr>
            <a:endParaRPr lang="en-US" sz="800" b="1">
              <a:latin typeface="Courier New" pitchFamily="49" charset="0"/>
            </a:endParaRPr>
          </a:p>
          <a:p>
            <a:pPr>
              <a:buFontTx/>
              <a:buNone/>
            </a:pPr>
            <a:endParaRPr lang="en-US" sz="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endParaRPr lang="en-US" sz="2800" b="1">
              <a:latin typeface="Courier New" pitchFamily="49" charset="0"/>
            </a:endParaRPr>
          </a:p>
          <a:p>
            <a:pPr>
              <a:buFontTx/>
              <a:buNone/>
            </a:pPr>
            <a:endParaRPr lang="en-US" sz="2800" b="1">
              <a:latin typeface="Courier New" pitchFamily="49" charset="0"/>
            </a:endParaRPr>
          </a:p>
          <a:p>
            <a:pPr>
              <a:buFontTx/>
              <a:buNone/>
            </a:pPr>
            <a:endParaRPr lang="en-US" sz="1800"/>
          </a:p>
          <a:p>
            <a:pPr>
              <a:buFontTx/>
              <a:buNone/>
            </a:pPr>
            <a:r>
              <a:rPr lang="en-US" sz="2800" b="1">
                <a:latin typeface="Courier New" pitchFamily="49" charset="0"/>
              </a:rPr>
              <a:t> </a:t>
            </a:r>
            <a:r>
              <a:rPr lang="en-US" sz="2800"/>
              <a:t> </a:t>
            </a:r>
          </a:p>
        </p:txBody>
      </p:sp>
      <p:sp>
        <p:nvSpPr>
          <p:cNvPr id="32" name="Slide Number Placeholder 31"/>
          <p:cNvSpPr>
            <a:spLocks noGrp="1"/>
          </p:cNvSpPr>
          <p:nvPr>
            <p:ph type="sldNum" sz="quarter" idx="12"/>
          </p:nvPr>
        </p:nvSpPr>
        <p:spPr/>
        <p:txBody>
          <a:bodyPr/>
          <a:lstStyle/>
          <a:p>
            <a:fld id="{4A43371F-6454-4CB7-8FFF-DC13FB98195B}" type="slidenum">
              <a:rPr lang="en-US" smtClean="0"/>
              <a:pPr/>
              <a:t>71</a:t>
            </a:fld>
            <a:endParaRPr lang="en-US"/>
          </a:p>
        </p:txBody>
      </p:sp>
      <p:sp>
        <p:nvSpPr>
          <p:cNvPr id="60420" name="Rectangle 4"/>
          <p:cNvSpPr>
            <a:spLocks noChangeArrowheads="1"/>
          </p:cNvSpPr>
          <p:nvPr/>
        </p:nvSpPr>
        <p:spPr bwMode="auto">
          <a:xfrm>
            <a:off x="444500" y="4879975"/>
            <a:ext cx="5379678" cy="1508747"/>
          </a:xfrm>
          <a:prstGeom prst="rect">
            <a:avLst/>
          </a:prstGeom>
          <a:noFill/>
          <a:ln w="9525">
            <a:noFill/>
            <a:miter lim="800000"/>
            <a:headEnd/>
            <a:tailEnd/>
          </a:ln>
        </p:spPr>
        <p:txBody>
          <a:bodyPr wrap="none" lIns="92075" tIns="46038" rIns="92075" bIns="46038">
            <a:spAutoFit/>
          </a:bodyPr>
          <a:lstStyle/>
          <a:p>
            <a:r>
              <a:rPr lang="en-US" sz="2400" b="1" dirty="0">
                <a:solidFill>
                  <a:schemeClr val="tx1"/>
                </a:solidFill>
                <a:latin typeface="Arial" pitchFamily="34" charset="0"/>
              </a:rPr>
              <a:t>Infix:</a:t>
            </a:r>
            <a:r>
              <a:rPr lang="en-US" sz="2400" b="1" dirty="0">
                <a:solidFill>
                  <a:srgbClr val="A50021"/>
                </a:solidFill>
                <a:latin typeface="Arial" pitchFamily="34" charset="0"/>
              </a:rPr>
              <a:t>           ( ( 8 - 5 ) * ( ( 4 + 2 ) / 4 ) )</a:t>
            </a:r>
          </a:p>
          <a:p>
            <a:endParaRPr lang="en-US" sz="1000" b="1" dirty="0">
              <a:solidFill>
                <a:srgbClr val="A50021"/>
              </a:solidFill>
              <a:latin typeface="Arial" pitchFamily="34" charset="0"/>
            </a:endParaRPr>
          </a:p>
          <a:p>
            <a:r>
              <a:rPr lang="en-US" sz="2400" b="1" dirty="0">
                <a:solidFill>
                  <a:schemeClr val="tx1"/>
                </a:solidFill>
                <a:latin typeface="Arial" pitchFamily="34" charset="0"/>
              </a:rPr>
              <a:t>Prefix:</a:t>
            </a:r>
            <a:r>
              <a:rPr lang="en-US" sz="2400" b="1" dirty="0">
                <a:solidFill>
                  <a:srgbClr val="A50021"/>
                </a:solidFill>
                <a:latin typeface="Arial" pitchFamily="34" charset="0"/>
              </a:rPr>
              <a:t>        * - 8 5  / + 4 2 4</a:t>
            </a:r>
          </a:p>
          <a:p>
            <a:endParaRPr lang="en-US" sz="1000" b="1" dirty="0">
              <a:solidFill>
                <a:srgbClr val="A50021"/>
              </a:solidFill>
              <a:latin typeface="Arial" pitchFamily="34" charset="0"/>
            </a:endParaRPr>
          </a:p>
          <a:p>
            <a:r>
              <a:rPr lang="en-US" sz="2400" b="1" dirty="0">
                <a:solidFill>
                  <a:schemeClr val="tx1"/>
                </a:solidFill>
                <a:latin typeface="Arial" pitchFamily="34" charset="0"/>
              </a:rPr>
              <a:t>Postfix:</a:t>
            </a:r>
            <a:r>
              <a:rPr lang="en-US" sz="2400" b="1" dirty="0">
                <a:solidFill>
                  <a:srgbClr val="A50021"/>
                </a:solidFill>
                <a:latin typeface="Arial" pitchFamily="34" charset="0"/>
              </a:rPr>
              <a:t>      8 5 -  4 2 + 4 / *</a:t>
            </a:r>
            <a:endParaRPr lang="en-US" sz="2400" b="1" i="1" dirty="0">
              <a:solidFill>
                <a:schemeClr val="tx1"/>
              </a:solidFill>
              <a:latin typeface="Arial" pitchFamily="34" charset="0"/>
            </a:endParaRPr>
          </a:p>
        </p:txBody>
      </p:sp>
      <p:grpSp>
        <p:nvGrpSpPr>
          <p:cNvPr id="2" name="Group 5"/>
          <p:cNvGrpSpPr>
            <a:grpSpLocks/>
          </p:cNvGrpSpPr>
          <p:nvPr/>
        </p:nvGrpSpPr>
        <p:grpSpPr bwMode="auto">
          <a:xfrm>
            <a:off x="1168400" y="1746250"/>
            <a:ext cx="6654800" cy="2879725"/>
            <a:chOff x="736" y="1100"/>
            <a:chExt cx="4192" cy="1814"/>
          </a:xfrm>
        </p:grpSpPr>
        <p:sp>
          <p:nvSpPr>
            <p:cNvPr id="60422" name="Rectangle 6"/>
            <p:cNvSpPr>
              <a:spLocks noChangeArrowheads="1"/>
            </p:cNvSpPr>
            <p:nvPr/>
          </p:nvSpPr>
          <p:spPr bwMode="auto">
            <a:xfrm>
              <a:off x="2613" y="1115"/>
              <a:ext cx="581" cy="2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23" name="Rectangle 7"/>
            <p:cNvSpPr>
              <a:spLocks noChangeArrowheads="1"/>
            </p:cNvSpPr>
            <p:nvPr/>
          </p:nvSpPr>
          <p:spPr bwMode="auto">
            <a:xfrm>
              <a:off x="1274" y="1628"/>
              <a:ext cx="599"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24" name="Rectangle 8"/>
            <p:cNvSpPr>
              <a:spLocks noChangeArrowheads="1"/>
            </p:cNvSpPr>
            <p:nvPr/>
          </p:nvSpPr>
          <p:spPr bwMode="auto">
            <a:xfrm>
              <a:off x="736" y="2120"/>
              <a:ext cx="530" cy="23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25" name="Rectangle 9"/>
            <p:cNvSpPr>
              <a:spLocks noChangeArrowheads="1"/>
            </p:cNvSpPr>
            <p:nvPr/>
          </p:nvSpPr>
          <p:spPr bwMode="auto">
            <a:xfrm>
              <a:off x="1632" y="2109"/>
              <a:ext cx="542" cy="25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26" name="Rectangle 10"/>
            <p:cNvSpPr>
              <a:spLocks noChangeArrowheads="1"/>
            </p:cNvSpPr>
            <p:nvPr/>
          </p:nvSpPr>
          <p:spPr bwMode="auto">
            <a:xfrm>
              <a:off x="2639" y="1100"/>
              <a:ext cx="462" cy="288"/>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a:t>
              </a:r>
            </a:p>
          </p:txBody>
        </p:sp>
        <p:sp>
          <p:nvSpPr>
            <p:cNvPr id="60427" name="Line 11"/>
            <p:cNvSpPr>
              <a:spLocks noChangeShapeType="1"/>
            </p:cNvSpPr>
            <p:nvPr/>
          </p:nvSpPr>
          <p:spPr bwMode="auto">
            <a:xfrm flipH="1" flipV="1">
              <a:off x="3178" y="1258"/>
              <a:ext cx="934" cy="372"/>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28" name="Line 12"/>
            <p:cNvSpPr>
              <a:spLocks noChangeShapeType="1"/>
            </p:cNvSpPr>
            <p:nvPr/>
          </p:nvSpPr>
          <p:spPr bwMode="auto">
            <a:xfrm flipH="1" flipV="1">
              <a:off x="1745" y="1799"/>
              <a:ext cx="340" cy="29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29" name="Line 13"/>
            <p:cNvSpPr>
              <a:spLocks noChangeShapeType="1"/>
            </p:cNvSpPr>
            <p:nvPr/>
          </p:nvSpPr>
          <p:spPr bwMode="auto">
            <a:xfrm flipV="1">
              <a:off x="1065" y="1807"/>
              <a:ext cx="356" cy="31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30" name="Line 14"/>
            <p:cNvSpPr>
              <a:spLocks noChangeShapeType="1"/>
            </p:cNvSpPr>
            <p:nvPr/>
          </p:nvSpPr>
          <p:spPr bwMode="auto">
            <a:xfrm flipV="1">
              <a:off x="1658" y="1266"/>
              <a:ext cx="987" cy="35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31" name="Rectangle 15"/>
            <p:cNvSpPr>
              <a:spLocks noChangeArrowheads="1"/>
            </p:cNvSpPr>
            <p:nvPr/>
          </p:nvSpPr>
          <p:spPr bwMode="auto">
            <a:xfrm>
              <a:off x="1333" y="1617"/>
              <a:ext cx="368" cy="327"/>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60432" name="Rectangle 16"/>
            <p:cNvSpPr>
              <a:spLocks noChangeArrowheads="1"/>
            </p:cNvSpPr>
            <p:nvPr/>
          </p:nvSpPr>
          <p:spPr bwMode="auto">
            <a:xfrm>
              <a:off x="793" y="2092"/>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‘8’</a:t>
              </a:r>
            </a:p>
          </p:txBody>
        </p:sp>
        <p:sp>
          <p:nvSpPr>
            <p:cNvPr id="60433" name="Rectangle 17"/>
            <p:cNvSpPr>
              <a:spLocks noChangeArrowheads="1"/>
            </p:cNvSpPr>
            <p:nvPr/>
          </p:nvSpPr>
          <p:spPr bwMode="auto">
            <a:xfrm>
              <a:off x="1665" y="2095"/>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‘5’</a:t>
              </a:r>
            </a:p>
          </p:txBody>
        </p:sp>
        <p:sp>
          <p:nvSpPr>
            <p:cNvPr id="60434" name="Rectangle 18"/>
            <p:cNvSpPr>
              <a:spLocks noChangeArrowheads="1"/>
            </p:cNvSpPr>
            <p:nvPr/>
          </p:nvSpPr>
          <p:spPr bwMode="auto">
            <a:xfrm>
              <a:off x="3854" y="1624"/>
              <a:ext cx="553" cy="236"/>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35" name="Rectangle 19"/>
            <p:cNvSpPr>
              <a:spLocks noChangeArrowheads="1"/>
            </p:cNvSpPr>
            <p:nvPr/>
          </p:nvSpPr>
          <p:spPr bwMode="auto">
            <a:xfrm>
              <a:off x="3283" y="2119"/>
              <a:ext cx="563"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36" name="Rectangle 20"/>
            <p:cNvSpPr>
              <a:spLocks noChangeArrowheads="1"/>
            </p:cNvSpPr>
            <p:nvPr/>
          </p:nvSpPr>
          <p:spPr bwMode="auto">
            <a:xfrm>
              <a:off x="4399" y="2115"/>
              <a:ext cx="529"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37" name="Rectangle 21"/>
            <p:cNvSpPr>
              <a:spLocks noChangeArrowheads="1"/>
            </p:cNvSpPr>
            <p:nvPr/>
          </p:nvSpPr>
          <p:spPr bwMode="auto">
            <a:xfrm>
              <a:off x="2773" y="2610"/>
              <a:ext cx="502" cy="23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38" name="Rectangle 22"/>
            <p:cNvSpPr>
              <a:spLocks noChangeArrowheads="1"/>
            </p:cNvSpPr>
            <p:nvPr/>
          </p:nvSpPr>
          <p:spPr bwMode="auto">
            <a:xfrm>
              <a:off x="3619" y="2601"/>
              <a:ext cx="515" cy="2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0439" name="Rectangle 23"/>
            <p:cNvSpPr>
              <a:spLocks noChangeArrowheads="1"/>
            </p:cNvSpPr>
            <p:nvPr/>
          </p:nvSpPr>
          <p:spPr bwMode="auto">
            <a:xfrm>
              <a:off x="3842" y="1606"/>
              <a:ext cx="462" cy="288"/>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Courier New" pitchFamily="49" charset="0"/>
                </a:rPr>
                <a:t>‘/’</a:t>
              </a:r>
            </a:p>
          </p:txBody>
        </p:sp>
        <p:sp>
          <p:nvSpPr>
            <p:cNvPr id="60440" name="Line 24"/>
            <p:cNvSpPr>
              <a:spLocks noChangeShapeType="1"/>
            </p:cNvSpPr>
            <p:nvPr/>
          </p:nvSpPr>
          <p:spPr bwMode="auto">
            <a:xfrm flipH="1" flipV="1">
              <a:off x="4332" y="1764"/>
              <a:ext cx="489" cy="36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41" name="Line 25"/>
            <p:cNvSpPr>
              <a:spLocks noChangeShapeType="1"/>
            </p:cNvSpPr>
            <p:nvPr/>
          </p:nvSpPr>
          <p:spPr bwMode="auto">
            <a:xfrm flipH="1" flipV="1">
              <a:off x="3726" y="2289"/>
              <a:ext cx="322" cy="29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42" name="Line 26"/>
            <p:cNvSpPr>
              <a:spLocks noChangeShapeType="1"/>
            </p:cNvSpPr>
            <p:nvPr/>
          </p:nvSpPr>
          <p:spPr bwMode="auto">
            <a:xfrm flipV="1">
              <a:off x="3083" y="2298"/>
              <a:ext cx="336" cy="31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43" name="Line 27"/>
            <p:cNvSpPr>
              <a:spLocks noChangeShapeType="1"/>
            </p:cNvSpPr>
            <p:nvPr/>
          </p:nvSpPr>
          <p:spPr bwMode="auto">
            <a:xfrm flipV="1">
              <a:off x="3572" y="1768"/>
              <a:ext cx="372" cy="324"/>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60444" name="Rectangle 28"/>
            <p:cNvSpPr>
              <a:spLocks noChangeArrowheads="1"/>
            </p:cNvSpPr>
            <p:nvPr/>
          </p:nvSpPr>
          <p:spPr bwMode="auto">
            <a:xfrm>
              <a:off x="3290" y="2121"/>
              <a:ext cx="424" cy="327"/>
            </a:xfrm>
            <a:prstGeom prst="rect">
              <a:avLst/>
            </a:prstGeom>
            <a:noFill/>
            <a:ln w="9525">
              <a:noFill/>
              <a:miter lim="800000"/>
              <a:headEnd/>
              <a:tailEnd/>
            </a:ln>
          </p:spPr>
          <p:txBody>
            <a:bodyPr wrap="none" lIns="92075" tIns="46038" rIns="92075" bIns="46038">
              <a:spAutoFit/>
            </a:bodyPr>
            <a:lstStyle/>
            <a:p>
              <a:r>
                <a:rPr lang="en-US" sz="2400" b="1">
                  <a:solidFill>
                    <a:schemeClr val="tx1"/>
                  </a:solidFill>
                  <a:latin typeface="Arial" pitchFamily="34" charset="0"/>
                </a:rPr>
                <a:t> </a:t>
              </a:r>
              <a:r>
                <a:rPr lang="en-US" sz="2800" b="1">
                  <a:solidFill>
                    <a:schemeClr val="tx1"/>
                  </a:solidFill>
                  <a:latin typeface="Arial" pitchFamily="34" charset="0"/>
                </a:rPr>
                <a:t>‘+’</a:t>
              </a:r>
            </a:p>
          </p:txBody>
        </p:sp>
        <p:sp>
          <p:nvSpPr>
            <p:cNvPr id="60445" name="Rectangle 29"/>
            <p:cNvSpPr>
              <a:spLocks noChangeArrowheads="1"/>
            </p:cNvSpPr>
            <p:nvPr/>
          </p:nvSpPr>
          <p:spPr bwMode="auto">
            <a:xfrm>
              <a:off x="2850" y="2587"/>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60446" name="Rectangle 30"/>
            <p:cNvSpPr>
              <a:spLocks noChangeArrowheads="1"/>
            </p:cNvSpPr>
            <p:nvPr/>
          </p:nvSpPr>
          <p:spPr bwMode="auto">
            <a:xfrm>
              <a:off x="4427" y="2098"/>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‘4’</a:t>
              </a:r>
            </a:p>
          </p:txBody>
        </p:sp>
        <p:sp>
          <p:nvSpPr>
            <p:cNvPr id="60447" name="Rectangle 31"/>
            <p:cNvSpPr>
              <a:spLocks noChangeArrowheads="1"/>
            </p:cNvSpPr>
            <p:nvPr/>
          </p:nvSpPr>
          <p:spPr bwMode="auto">
            <a:xfrm>
              <a:off x="3663" y="2585"/>
              <a:ext cx="365" cy="327"/>
            </a:xfrm>
            <a:prstGeom prst="rect">
              <a:avLst/>
            </a:prstGeom>
            <a:noFill/>
            <a:ln w="9525">
              <a:noFill/>
              <a:miter lim="800000"/>
              <a:headEnd/>
              <a:tailEnd/>
            </a:ln>
          </p:spPr>
          <p:txBody>
            <a:bodyPr wrap="none" lIns="92075" tIns="46038" rIns="92075" bIns="46038">
              <a:spAutoFit/>
            </a:bodyPr>
            <a:lstStyle/>
            <a:p>
              <a:r>
                <a:rPr lang="en-US" sz="2800" b="1">
                  <a:solidFill>
                    <a:schemeClr val="tx1"/>
                  </a:solidFill>
                  <a:latin typeface="Arial" pitchFamily="34" charset="0"/>
                </a:rPr>
                <a:t>‘2’</a:t>
              </a:r>
            </a:p>
          </p:txBody>
        </p:sp>
      </p:grpSp>
    </p:spTree>
    <p:extLst>
      <p:ext uri="{BB962C8B-B14F-4D97-AF65-F5344CB8AC3E}">
        <p14:creationId xmlns:p14="http://schemas.microsoft.com/office/powerpoint/2010/main" val="285852639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fontAlgn="auto" hangingPunct="1">
              <a:spcAft>
                <a:spcPts val="0"/>
              </a:spcAft>
              <a:defRPr/>
            </a:pPr>
            <a:r>
              <a:rPr lang="en-US" altLang="ko-KR">
                <a:ea typeface="굴림" pitchFamily="50" charset="-127"/>
              </a:rPr>
              <a:t>((7+3)*(5-2))</a:t>
            </a:r>
            <a:endParaRPr lang="ko-KR" altLang="en-US">
              <a:ea typeface="굴림" pitchFamily="50" charset="-127"/>
            </a:endParaRPr>
          </a:p>
        </p:txBody>
      </p:sp>
      <p:pic>
        <p:nvPicPr>
          <p:cNvPr id="56324" name="Picture 2" descr="C:\Users\Faisal\Desktop\mePar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51292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761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4019FFD-4E15-4B93-AFC4-A45F24C72075}" type="slidenum">
              <a:rPr lang="en-US" smtClean="0"/>
              <a:pPr/>
              <a:t>73</a:t>
            </a:fld>
            <a:endParaRPr lang="en-US"/>
          </a:p>
        </p:txBody>
      </p:sp>
      <p:sp>
        <p:nvSpPr>
          <p:cNvPr id="2" name="Title 1"/>
          <p:cNvSpPr>
            <a:spLocks noGrp="1"/>
          </p:cNvSpPr>
          <p:nvPr>
            <p:ph type="title" idx="4294967295"/>
          </p:nvPr>
        </p:nvSpPr>
        <p:spPr>
          <a:xfrm>
            <a:off x="516664" y="636321"/>
            <a:ext cx="7467600" cy="565150"/>
          </a:xfrm>
        </p:spPr>
        <p:txBody>
          <a:bodyPr>
            <a:noAutofit/>
          </a:bodyPr>
          <a:lstStyle/>
          <a:p>
            <a:r>
              <a:rPr lang="en-US" sz="3200" b="1" dirty="0"/>
              <a:t>Conversion of a postfix expression to tree</a:t>
            </a:r>
          </a:p>
        </p:txBody>
      </p:sp>
      <p:sp>
        <p:nvSpPr>
          <p:cNvPr id="5" name="TextBox 4"/>
          <p:cNvSpPr txBox="1"/>
          <p:nvPr/>
        </p:nvSpPr>
        <p:spPr>
          <a:xfrm>
            <a:off x="516664" y="1433409"/>
            <a:ext cx="7696200" cy="4708981"/>
          </a:xfrm>
          <a:prstGeom prst="rect">
            <a:avLst/>
          </a:prstGeom>
          <a:solidFill>
            <a:schemeClr val="accent4">
              <a:lumMod val="60000"/>
              <a:lumOff val="40000"/>
            </a:schemeClr>
          </a:solidFill>
        </p:spPr>
        <p:txBody>
          <a:bodyPr wrap="square" rtlCol="0">
            <a:spAutoFit/>
          </a:bodyPr>
          <a:lstStyle/>
          <a:p>
            <a:pPr marL="342900" lvl="0" indent="-342900">
              <a:buFont typeface="+mj-lt"/>
              <a:buAutoNum type="romanUcPeriod"/>
            </a:pPr>
            <a:r>
              <a:rPr lang="fr-FR" sz="2000" dirty="0"/>
              <a:t>Scan the </a:t>
            </a:r>
            <a:r>
              <a:rPr lang="fr-FR" sz="2000" dirty="0" err="1"/>
              <a:t>postfix</a:t>
            </a:r>
            <a:r>
              <a:rPr lang="fr-FR" sz="2000" dirty="0"/>
              <a:t> expression </a:t>
            </a:r>
            <a:r>
              <a:rPr lang="fr-FR" sz="2000" dirty="0" err="1"/>
              <a:t>from</a:t>
            </a:r>
            <a:r>
              <a:rPr lang="fr-FR" sz="2000" dirty="0"/>
              <a:t> </a:t>
            </a:r>
            <a:r>
              <a:rPr lang="fr-FR" sz="2000" dirty="0" err="1"/>
              <a:t>left</a:t>
            </a:r>
            <a:r>
              <a:rPr lang="fr-FR" sz="2000" dirty="0"/>
              <a:t> to right.</a:t>
            </a:r>
            <a:endParaRPr lang="en-US" sz="2000" dirty="0"/>
          </a:p>
          <a:p>
            <a:pPr marL="342900" lvl="0" indent="-342900">
              <a:buFont typeface="+mj-lt"/>
              <a:buAutoNum type="romanUcPeriod"/>
            </a:pPr>
            <a:r>
              <a:rPr lang="fr-FR" sz="2000" dirty="0" err="1"/>
              <a:t>Create</a:t>
            </a:r>
            <a:r>
              <a:rPr lang="fr-FR" sz="2000" dirty="0"/>
              <a:t> a </a:t>
            </a:r>
            <a:r>
              <a:rPr lang="fr-FR" sz="2000" dirty="0" err="1"/>
              <a:t>node</a:t>
            </a:r>
            <a:r>
              <a:rPr lang="fr-FR" sz="2000" dirty="0"/>
              <a:t> </a:t>
            </a:r>
            <a:r>
              <a:rPr lang="fr-FR" sz="2000" b="1" dirty="0" err="1"/>
              <a:t>Curr</a:t>
            </a:r>
            <a:endParaRPr lang="en-US" sz="2000" dirty="0"/>
          </a:p>
          <a:p>
            <a:pPr marL="342900" lvl="0" indent="-342900">
              <a:buFont typeface="+mj-lt"/>
              <a:buAutoNum type="romanUcPeriod"/>
            </a:pPr>
            <a:r>
              <a:rPr lang="fr-FR" sz="2000" dirty="0" err="1"/>
              <a:t>Get</a:t>
            </a:r>
            <a:r>
              <a:rPr lang="fr-FR" sz="2000" dirty="0"/>
              <a:t> the </a:t>
            </a:r>
            <a:r>
              <a:rPr lang="fr-FR" sz="2000" dirty="0" err="1"/>
              <a:t>next</a:t>
            </a:r>
            <a:r>
              <a:rPr lang="fr-FR" sz="2000" dirty="0"/>
              <a:t> </a:t>
            </a:r>
            <a:r>
              <a:rPr lang="fr-FR" sz="2000" dirty="0" err="1"/>
              <a:t>symbol</a:t>
            </a:r>
            <a:r>
              <a:rPr lang="fr-FR" sz="2000" dirty="0"/>
              <a:t> </a:t>
            </a:r>
            <a:r>
              <a:rPr lang="fr-FR" sz="2000" dirty="0" err="1"/>
              <a:t>from</a:t>
            </a:r>
            <a:r>
              <a:rPr lang="fr-FR" sz="2000" dirty="0"/>
              <a:t> the expression.</a:t>
            </a:r>
            <a:endParaRPr lang="en-US" sz="2000" dirty="0"/>
          </a:p>
          <a:p>
            <a:pPr marL="342900" lvl="0" indent="-342900">
              <a:buFont typeface="+mj-lt"/>
              <a:buAutoNum type="romanUcPeriod"/>
            </a:pPr>
            <a:r>
              <a:rPr lang="fr-FR" sz="2000" dirty="0"/>
              <a:t>If the </a:t>
            </a:r>
            <a:r>
              <a:rPr lang="fr-FR" sz="2000" dirty="0" err="1"/>
              <a:t>symbol</a:t>
            </a:r>
            <a:r>
              <a:rPr lang="fr-FR" sz="2000" dirty="0"/>
              <a:t> </a:t>
            </a:r>
            <a:r>
              <a:rPr lang="fr-FR" sz="2000" dirty="0" err="1"/>
              <a:t>is</a:t>
            </a:r>
            <a:r>
              <a:rPr lang="fr-FR" sz="2000" dirty="0"/>
              <a:t> an </a:t>
            </a:r>
            <a:r>
              <a:rPr lang="fr-FR" sz="2000" dirty="0" err="1"/>
              <a:t>operand</a:t>
            </a:r>
            <a:endParaRPr lang="en-US" sz="2000" dirty="0"/>
          </a:p>
          <a:p>
            <a:pPr marL="800100" lvl="1" indent="-342900">
              <a:buFont typeface="+mj-lt"/>
              <a:buAutoNum type="alphaUcPeriod"/>
            </a:pPr>
            <a:r>
              <a:rPr lang="fr-FR" sz="2000" dirty="0"/>
              <a:t>Set </a:t>
            </a:r>
            <a:r>
              <a:rPr lang="fr-FR" sz="2000" dirty="0" err="1"/>
              <a:t>this</a:t>
            </a:r>
            <a:r>
              <a:rPr lang="fr-FR" sz="2000" dirty="0"/>
              <a:t> </a:t>
            </a:r>
            <a:r>
              <a:rPr lang="fr-FR" sz="2000" dirty="0" err="1"/>
              <a:t>operand</a:t>
            </a:r>
            <a:r>
              <a:rPr lang="fr-FR" sz="2000" dirty="0"/>
              <a:t> as data </a:t>
            </a:r>
            <a:r>
              <a:rPr lang="fr-FR" sz="2000" dirty="0" err="1"/>
              <a:t>member</a:t>
            </a:r>
            <a:r>
              <a:rPr lang="fr-FR" sz="2000" dirty="0"/>
              <a:t> of the </a:t>
            </a:r>
            <a:r>
              <a:rPr lang="fr-FR" sz="2000" dirty="0" err="1"/>
              <a:t>node</a:t>
            </a:r>
            <a:r>
              <a:rPr lang="fr-FR" sz="2000" dirty="0"/>
              <a:t> </a:t>
            </a:r>
            <a:r>
              <a:rPr lang="fr-FR" sz="2000" b="1" dirty="0" err="1"/>
              <a:t>Curr</a:t>
            </a:r>
            <a:endParaRPr lang="en-US" sz="2000" dirty="0"/>
          </a:p>
          <a:p>
            <a:pPr marL="800100" lvl="1" indent="-342900">
              <a:buFont typeface="+mj-lt"/>
              <a:buAutoNum type="alphaUcPeriod"/>
            </a:pPr>
            <a:r>
              <a:rPr lang="fr-FR" sz="2000" dirty="0"/>
              <a:t>Push the </a:t>
            </a:r>
            <a:r>
              <a:rPr lang="fr-FR" sz="2000" dirty="0" err="1"/>
              <a:t>node</a:t>
            </a:r>
            <a:r>
              <a:rPr lang="fr-FR" sz="2000" dirty="0"/>
              <a:t> on the </a:t>
            </a:r>
            <a:r>
              <a:rPr lang="fr-FR" sz="2000" dirty="0" err="1"/>
              <a:t>stack</a:t>
            </a:r>
            <a:endParaRPr lang="en-US" sz="2000" dirty="0"/>
          </a:p>
          <a:p>
            <a:pPr marL="342900" lvl="0" indent="-342900">
              <a:buFont typeface="+mj-lt"/>
              <a:buAutoNum type="romanUcPeriod"/>
            </a:pPr>
            <a:r>
              <a:rPr lang="fr-FR" sz="2000" dirty="0"/>
              <a:t> If the </a:t>
            </a:r>
            <a:r>
              <a:rPr lang="fr-FR" sz="2000" dirty="0" err="1"/>
              <a:t>symbol</a:t>
            </a:r>
            <a:r>
              <a:rPr lang="fr-FR" sz="2000" dirty="0"/>
              <a:t> </a:t>
            </a:r>
            <a:r>
              <a:rPr lang="fr-FR" sz="2000" dirty="0" err="1"/>
              <a:t>is</a:t>
            </a:r>
            <a:r>
              <a:rPr lang="fr-FR" sz="2000" dirty="0"/>
              <a:t> an </a:t>
            </a:r>
            <a:r>
              <a:rPr lang="fr-FR" sz="2000" dirty="0" err="1"/>
              <a:t>operator</a:t>
            </a:r>
            <a:endParaRPr lang="en-US" sz="2000" dirty="0"/>
          </a:p>
          <a:p>
            <a:pPr marL="800100" lvl="1" indent="-342900">
              <a:buFont typeface="+mj-lt"/>
              <a:buAutoNum type="alphaUcPeriod"/>
            </a:pPr>
            <a:r>
              <a:rPr lang="fr-FR" sz="2000" dirty="0"/>
              <a:t>T2 = Pop()</a:t>
            </a:r>
            <a:endParaRPr lang="en-US" sz="2000" dirty="0"/>
          </a:p>
          <a:p>
            <a:pPr marL="800100" lvl="1" indent="-342900">
              <a:buFont typeface="+mj-lt"/>
              <a:buAutoNum type="alphaUcPeriod"/>
            </a:pPr>
            <a:r>
              <a:rPr lang="fr-FR" sz="2000" dirty="0"/>
              <a:t>T1 = Pop()</a:t>
            </a:r>
            <a:endParaRPr lang="en-US" sz="2000" dirty="0"/>
          </a:p>
          <a:p>
            <a:pPr marL="800100" lvl="1" indent="-342900">
              <a:buFont typeface="+mj-lt"/>
              <a:buAutoNum type="alphaUcPeriod"/>
            </a:pPr>
            <a:r>
              <a:rPr lang="fr-FR" sz="2000" dirty="0" err="1"/>
              <a:t>Attach</a:t>
            </a:r>
            <a:r>
              <a:rPr lang="fr-FR" sz="2000" dirty="0"/>
              <a:t> T1 to the </a:t>
            </a:r>
            <a:r>
              <a:rPr lang="fr-FR" sz="2000" dirty="0" err="1"/>
              <a:t>left</a:t>
            </a:r>
            <a:r>
              <a:rPr lang="fr-FR" sz="2000" dirty="0"/>
              <a:t> and T2 to the right of </a:t>
            </a:r>
            <a:r>
              <a:rPr lang="fr-FR" sz="2000" b="1" dirty="0" err="1"/>
              <a:t>Curr</a:t>
            </a:r>
            <a:endParaRPr lang="en-US" sz="2000" dirty="0"/>
          </a:p>
          <a:p>
            <a:pPr marL="800100" lvl="1" indent="-342900">
              <a:buFont typeface="+mj-lt"/>
              <a:buAutoNum type="alphaUcPeriod"/>
            </a:pPr>
            <a:r>
              <a:rPr lang="fr-FR" sz="2000" dirty="0"/>
              <a:t>Set the </a:t>
            </a:r>
            <a:r>
              <a:rPr lang="fr-FR" sz="2000" dirty="0" err="1"/>
              <a:t>operator</a:t>
            </a:r>
            <a:r>
              <a:rPr lang="fr-FR" sz="2000" dirty="0"/>
              <a:t> as data </a:t>
            </a:r>
            <a:r>
              <a:rPr lang="fr-FR" sz="2000" dirty="0" err="1"/>
              <a:t>member</a:t>
            </a:r>
            <a:r>
              <a:rPr lang="fr-FR" sz="2000" dirty="0"/>
              <a:t> of the </a:t>
            </a:r>
            <a:r>
              <a:rPr lang="fr-FR" sz="2000" dirty="0" err="1"/>
              <a:t>node</a:t>
            </a:r>
            <a:r>
              <a:rPr lang="fr-FR" sz="2000" dirty="0"/>
              <a:t> </a:t>
            </a:r>
            <a:r>
              <a:rPr lang="fr-FR" sz="2000" b="1" dirty="0" err="1"/>
              <a:t>Curr</a:t>
            </a:r>
            <a:endParaRPr lang="en-US" sz="2000" dirty="0"/>
          </a:p>
          <a:p>
            <a:pPr marL="800100" lvl="1" indent="-342900">
              <a:buFont typeface="+mj-lt"/>
              <a:buAutoNum type="alphaUcPeriod"/>
            </a:pPr>
            <a:r>
              <a:rPr lang="fr-FR" sz="2000" dirty="0"/>
              <a:t>Push </a:t>
            </a:r>
            <a:r>
              <a:rPr lang="fr-FR" sz="2000" b="1" dirty="0" err="1"/>
              <a:t>Curr</a:t>
            </a:r>
            <a:r>
              <a:rPr lang="fr-FR" sz="2000" dirty="0"/>
              <a:t> (</a:t>
            </a:r>
            <a:r>
              <a:rPr lang="fr-FR" sz="2000" dirty="0" err="1"/>
              <a:t>with</a:t>
            </a:r>
            <a:r>
              <a:rPr lang="fr-FR" sz="2000" dirty="0"/>
              <a:t> </a:t>
            </a:r>
            <a:r>
              <a:rPr lang="fr-FR" sz="2000" dirty="0" err="1"/>
              <a:t>child</a:t>
            </a:r>
            <a:r>
              <a:rPr lang="fr-FR" sz="2000" dirty="0"/>
              <a:t> </a:t>
            </a:r>
            <a:r>
              <a:rPr lang="fr-FR" sz="2000" dirty="0" err="1"/>
              <a:t>nodes</a:t>
            </a:r>
            <a:r>
              <a:rPr lang="fr-FR" sz="2000" dirty="0"/>
              <a:t> </a:t>
            </a:r>
            <a:r>
              <a:rPr lang="fr-FR" sz="2000" dirty="0" err="1"/>
              <a:t>attached</a:t>
            </a:r>
            <a:r>
              <a:rPr lang="fr-FR" sz="2000" dirty="0"/>
              <a:t>) onto the </a:t>
            </a:r>
            <a:r>
              <a:rPr lang="fr-FR" sz="2000" dirty="0" err="1"/>
              <a:t>stack</a:t>
            </a:r>
            <a:endParaRPr lang="en-US" sz="2000" dirty="0"/>
          </a:p>
          <a:p>
            <a:pPr marL="342900" lvl="0" indent="-342900">
              <a:buFont typeface="+mj-lt"/>
              <a:buAutoNum type="romanUcPeriod"/>
            </a:pPr>
            <a:r>
              <a:rPr lang="fr-FR" sz="2000" dirty="0" err="1"/>
              <a:t>Repeat</a:t>
            </a:r>
            <a:r>
              <a:rPr lang="fr-FR" sz="2000" dirty="0"/>
              <a:t> </a:t>
            </a:r>
            <a:r>
              <a:rPr lang="fr-FR" sz="2000" dirty="0" err="1"/>
              <a:t>Steps</a:t>
            </a:r>
            <a:r>
              <a:rPr lang="fr-FR" sz="2000" dirty="0"/>
              <a:t> I-V till end of expression</a:t>
            </a:r>
            <a:endParaRPr lang="en-US" sz="2000" dirty="0"/>
          </a:p>
          <a:p>
            <a:pPr marL="342900" lvl="0" indent="-342900">
              <a:buFont typeface="+mj-lt"/>
              <a:buAutoNum type="romanUcPeriod"/>
            </a:pPr>
            <a:r>
              <a:rPr lang="fr-FR" sz="2000" dirty="0"/>
              <a:t>Pop the (</a:t>
            </a:r>
            <a:r>
              <a:rPr lang="fr-FR" sz="2000" dirty="0" err="1"/>
              <a:t>only</a:t>
            </a:r>
            <a:r>
              <a:rPr lang="fr-FR" sz="2000" dirty="0"/>
              <a:t> </a:t>
            </a:r>
            <a:r>
              <a:rPr lang="fr-FR" sz="2000" dirty="0" err="1"/>
              <a:t>remaining</a:t>
            </a:r>
            <a:r>
              <a:rPr lang="fr-FR" sz="2000" dirty="0"/>
              <a:t>) </a:t>
            </a:r>
            <a:r>
              <a:rPr lang="fr-FR" sz="2000" dirty="0" err="1"/>
              <a:t>node</a:t>
            </a:r>
            <a:r>
              <a:rPr lang="fr-FR" sz="2000" dirty="0"/>
              <a:t> </a:t>
            </a:r>
            <a:r>
              <a:rPr lang="fr-FR" sz="2000" dirty="0" err="1"/>
              <a:t>from</a:t>
            </a:r>
            <a:r>
              <a:rPr lang="fr-FR" sz="2000" dirty="0"/>
              <a:t> the </a:t>
            </a:r>
            <a:r>
              <a:rPr lang="fr-FR" sz="2000" dirty="0" err="1"/>
              <a:t>stack</a:t>
            </a:r>
            <a:r>
              <a:rPr lang="fr-FR" sz="2000" dirty="0"/>
              <a:t> </a:t>
            </a:r>
            <a:r>
              <a:rPr lang="fr-FR" sz="2000" dirty="0" err="1"/>
              <a:t>which</a:t>
            </a:r>
            <a:r>
              <a:rPr lang="fr-FR" sz="2000" dirty="0"/>
              <a:t> </a:t>
            </a:r>
            <a:r>
              <a:rPr lang="fr-FR" sz="2000" dirty="0" err="1"/>
              <a:t>is</a:t>
            </a:r>
            <a:r>
              <a:rPr lang="fr-FR" sz="2000" dirty="0"/>
              <a:t> a pointer to the </a:t>
            </a:r>
            <a:r>
              <a:rPr lang="fr-FR" sz="2000" dirty="0" err="1"/>
              <a:t>root</a:t>
            </a:r>
            <a:r>
              <a:rPr lang="fr-FR" sz="2000" dirty="0"/>
              <a:t> of the expression </a:t>
            </a:r>
            <a:r>
              <a:rPr lang="fr-FR" sz="2000" dirty="0" err="1"/>
              <a:t>tree</a:t>
            </a:r>
            <a:r>
              <a:rPr lang="fr-FR" sz="2000" dirty="0"/>
              <a:t>.</a:t>
            </a:r>
            <a:endParaRPr lang="en-US" dirty="0"/>
          </a:p>
        </p:txBody>
      </p:sp>
    </p:spTree>
    <p:extLst>
      <p:ext uri="{BB962C8B-B14F-4D97-AF65-F5344CB8AC3E}">
        <p14:creationId xmlns:p14="http://schemas.microsoft.com/office/powerpoint/2010/main" val="10322056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buNone/>
            </a:pPr>
            <a:fld id="{A4019FFD-4E15-4B93-AFC4-A45F24C72075}" type="slidenum">
              <a:rPr lang="en-US" smtClean="0"/>
              <a:pPr>
                <a:buNone/>
              </a:pPr>
              <a:t>74</a:t>
            </a:fld>
            <a:endParaRPr lang="en-US"/>
          </a:p>
        </p:txBody>
      </p:sp>
      <p:sp>
        <p:nvSpPr>
          <p:cNvPr id="5" name="Rectangle 3"/>
          <p:cNvSpPr txBox="1">
            <a:spLocks noChangeArrowheads="1"/>
          </p:cNvSpPr>
          <p:nvPr/>
        </p:nvSpPr>
        <p:spPr>
          <a:xfrm>
            <a:off x="435769" y="1044723"/>
            <a:ext cx="4800600" cy="420687"/>
          </a:xfrm>
          <a:prstGeom prst="rect">
            <a:avLst/>
          </a:prstGeom>
          <a:solidFill>
            <a:schemeClr val="accent4">
              <a:lumMod val="60000"/>
              <a:lumOff val="40000"/>
            </a:schemeClr>
          </a:solidFill>
        </p:spPr>
        <p:txBody>
          <a:bodyPr vert="horz">
            <a:noAutofit/>
          </a:bodyPr>
          <a:lstStyle/>
          <a:p>
            <a:pPr marL="274320" marR="0" lvl="0" indent="-274320" algn="l" defTabSz="914400" rtl="0" eaLnBrk="1" fontAlgn="auto" latinLnBrk="0" hangingPunct="1">
              <a:lnSpc>
                <a:spcPct val="80000"/>
              </a:lnSpc>
              <a:spcBef>
                <a:spcPts val="600"/>
              </a:spcBef>
              <a:spcAft>
                <a:spcPts val="0"/>
              </a:spcAft>
              <a:buClr>
                <a:schemeClr val="accent1"/>
              </a:buClr>
              <a:buSzPct val="70000"/>
              <a:buNone/>
              <a:tabLst/>
              <a:defRPr/>
            </a:pPr>
            <a:r>
              <a:rPr kumimoji="0" lang="en-US" altLang="zh-CN"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Expression: a b + c d e + * *</a:t>
            </a:r>
          </a:p>
        </p:txBody>
      </p:sp>
      <p:sp>
        <p:nvSpPr>
          <p:cNvPr id="6" name="Rectangle 4"/>
          <p:cNvSpPr>
            <a:spLocks noChangeArrowheads="1"/>
          </p:cNvSpPr>
          <p:nvPr/>
        </p:nvSpPr>
        <p:spPr bwMode="auto">
          <a:xfrm>
            <a:off x="228600" y="2398713"/>
            <a:ext cx="5148262" cy="420687"/>
          </a:xfrm>
          <a:prstGeom prst="rect">
            <a:avLst/>
          </a:prstGeom>
          <a:noFill/>
          <a:ln w="9525">
            <a:noFill/>
            <a:miter lim="800000"/>
            <a:headEnd/>
            <a:tailEnd/>
          </a:ln>
          <a:effectLst/>
        </p:spPr>
        <p:txBody>
          <a:bodyPr/>
          <a:lstStyle/>
          <a:p>
            <a:pPr marL="342900" indent="-342900">
              <a:lnSpc>
                <a:spcPct val="80000"/>
              </a:lnSpc>
              <a:spcBef>
                <a:spcPct val="20000"/>
              </a:spcBef>
              <a:buClr>
                <a:schemeClr val="folHlink"/>
              </a:buClr>
              <a:buSzPct val="60000"/>
              <a:buNone/>
            </a:pPr>
            <a:r>
              <a:rPr lang="en-US" altLang="zh-CN" sz="2000" dirty="0"/>
              <a:t>‘a’ is an operand, a one-node tree is created and pushed on the stack</a:t>
            </a:r>
          </a:p>
        </p:txBody>
      </p:sp>
      <p:grpSp>
        <p:nvGrpSpPr>
          <p:cNvPr id="61" name="Group 60"/>
          <p:cNvGrpSpPr/>
          <p:nvPr/>
        </p:nvGrpSpPr>
        <p:grpSpPr>
          <a:xfrm>
            <a:off x="5986462" y="2667000"/>
            <a:ext cx="2286000" cy="304800"/>
            <a:chOff x="5986462" y="2667000"/>
            <a:chExt cx="2286000" cy="304800"/>
          </a:xfrm>
        </p:grpSpPr>
        <p:sp>
          <p:nvSpPr>
            <p:cNvPr id="7" name="Rectangle 5"/>
            <p:cNvSpPr>
              <a:spLocks noChangeArrowheads="1"/>
            </p:cNvSpPr>
            <p:nvPr/>
          </p:nvSpPr>
          <p:spPr bwMode="auto">
            <a:xfrm>
              <a:off x="5986462" y="2667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8" name="Rectangle 6"/>
            <p:cNvSpPr>
              <a:spLocks noChangeArrowheads="1"/>
            </p:cNvSpPr>
            <p:nvPr/>
          </p:nvSpPr>
          <p:spPr bwMode="auto">
            <a:xfrm>
              <a:off x="6443662" y="2667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9" name="Rectangle 7"/>
            <p:cNvSpPr>
              <a:spLocks noChangeArrowheads="1"/>
            </p:cNvSpPr>
            <p:nvPr/>
          </p:nvSpPr>
          <p:spPr bwMode="auto">
            <a:xfrm>
              <a:off x="6900862" y="2667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0" name="Rectangle 8"/>
            <p:cNvSpPr>
              <a:spLocks noChangeArrowheads="1"/>
            </p:cNvSpPr>
            <p:nvPr/>
          </p:nvSpPr>
          <p:spPr bwMode="auto">
            <a:xfrm>
              <a:off x="7358062" y="2667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1" name="Rectangle 9"/>
            <p:cNvSpPr>
              <a:spLocks noChangeArrowheads="1"/>
            </p:cNvSpPr>
            <p:nvPr/>
          </p:nvSpPr>
          <p:spPr bwMode="auto">
            <a:xfrm>
              <a:off x="7815262" y="2667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grpSp>
      <p:grpSp>
        <p:nvGrpSpPr>
          <p:cNvPr id="59" name="Group 58"/>
          <p:cNvGrpSpPr/>
          <p:nvPr/>
        </p:nvGrpSpPr>
        <p:grpSpPr>
          <a:xfrm>
            <a:off x="6019800" y="2819400"/>
            <a:ext cx="381000" cy="1066800"/>
            <a:chOff x="6019800" y="2819400"/>
            <a:chExt cx="381000" cy="1066800"/>
          </a:xfrm>
        </p:grpSpPr>
        <p:sp>
          <p:nvSpPr>
            <p:cNvPr id="12" name="Line 10"/>
            <p:cNvSpPr>
              <a:spLocks noChangeShapeType="1"/>
            </p:cNvSpPr>
            <p:nvPr/>
          </p:nvSpPr>
          <p:spPr bwMode="auto">
            <a:xfrm>
              <a:off x="6215062" y="2819400"/>
              <a:ext cx="0" cy="685800"/>
            </a:xfrm>
            <a:prstGeom prst="line">
              <a:avLst/>
            </a:prstGeom>
            <a:noFill/>
            <a:ln w="28575">
              <a:solidFill>
                <a:schemeClr val="tx1"/>
              </a:solidFill>
              <a:round/>
              <a:headEnd/>
              <a:tailEnd type="stealth" w="lg" len="lg"/>
            </a:ln>
            <a:effectLst/>
          </p:spPr>
          <p:txBody>
            <a:bodyPr/>
            <a:lstStyle/>
            <a:p>
              <a:pPr>
                <a:buNone/>
              </a:pPr>
              <a:endParaRPr lang="en-US"/>
            </a:p>
          </p:txBody>
        </p:sp>
        <p:sp>
          <p:nvSpPr>
            <p:cNvPr id="13" name="Oval 11"/>
            <p:cNvSpPr>
              <a:spLocks noChangeArrowheads="1"/>
            </p:cNvSpPr>
            <p:nvPr/>
          </p:nvSpPr>
          <p:spPr bwMode="auto">
            <a:xfrm>
              <a:off x="6019800" y="35052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4" name="Text Box 12"/>
            <p:cNvSpPr txBox="1">
              <a:spLocks noChangeArrowheads="1"/>
            </p:cNvSpPr>
            <p:nvPr/>
          </p:nvSpPr>
          <p:spPr bwMode="auto">
            <a:xfrm>
              <a:off x="6064250" y="34829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grpSp>
      <p:grpSp>
        <p:nvGrpSpPr>
          <p:cNvPr id="60" name="Group 59"/>
          <p:cNvGrpSpPr/>
          <p:nvPr/>
        </p:nvGrpSpPr>
        <p:grpSpPr>
          <a:xfrm>
            <a:off x="6475412" y="2819400"/>
            <a:ext cx="381000" cy="1069975"/>
            <a:chOff x="6475412" y="2819400"/>
            <a:chExt cx="381000" cy="1069975"/>
          </a:xfrm>
        </p:grpSpPr>
        <p:sp>
          <p:nvSpPr>
            <p:cNvPr id="15" name="Line 13"/>
            <p:cNvSpPr>
              <a:spLocks noChangeShapeType="1"/>
            </p:cNvSpPr>
            <p:nvPr/>
          </p:nvSpPr>
          <p:spPr bwMode="auto">
            <a:xfrm>
              <a:off x="6672262" y="2819400"/>
              <a:ext cx="0" cy="685800"/>
            </a:xfrm>
            <a:prstGeom prst="line">
              <a:avLst/>
            </a:prstGeom>
            <a:noFill/>
            <a:ln w="28575">
              <a:solidFill>
                <a:schemeClr val="tx1"/>
              </a:solidFill>
              <a:round/>
              <a:headEnd/>
              <a:tailEnd type="stealth" w="lg" len="lg"/>
            </a:ln>
            <a:effectLst/>
          </p:spPr>
          <p:txBody>
            <a:bodyPr/>
            <a:lstStyle/>
            <a:p>
              <a:pPr>
                <a:buNone/>
              </a:pPr>
              <a:endParaRPr lang="en-US"/>
            </a:p>
          </p:txBody>
        </p:sp>
        <p:sp>
          <p:nvSpPr>
            <p:cNvPr id="16" name="Oval 16"/>
            <p:cNvSpPr>
              <a:spLocks noChangeArrowheads="1"/>
            </p:cNvSpPr>
            <p:nvPr/>
          </p:nvSpPr>
          <p:spPr bwMode="auto">
            <a:xfrm>
              <a:off x="6475412" y="3508375"/>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7" name="Text Box 17"/>
            <p:cNvSpPr txBox="1">
              <a:spLocks noChangeArrowheads="1"/>
            </p:cNvSpPr>
            <p:nvPr/>
          </p:nvSpPr>
          <p:spPr bwMode="auto">
            <a:xfrm>
              <a:off x="6519862" y="3486150"/>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dirty="0"/>
                <a:t>b</a:t>
              </a:r>
            </a:p>
          </p:txBody>
        </p:sp>
      </p:grpSp>
      <p:grpSp>
        <p:nvGrpSpPr>
          <p:cNvPr id="58" name="Group 57"/>
          <p:cNvGrpSpPr/>
          <p:nvPr/>
        </p:nvGrpSpPr>
        <p:grpSpPr>
          <a:xfrm>
            <a:off x="5986462" y="4546600"/>
            <a:ext cx="2286000" cy="536575"/>
            <a:chOff x="5986462" y="4546600"/>
            <a:chExt cx="2286000" cy="536575"/>
          </a:xfrm>
        </p:grpSpPr>
        <p:sp>
          <p:nvSpPr>
            <p:cNvPr id="18" name="Rectangle 19"/>
            <p:cNvSpPr>
              <a:spLocks noChangeArrowheads="1"/>
            </p:cNvSpPr>
            <p:nvPr/>
          </p:nvSpPr>
          <p:spPr bwMode="auto">
            <a:xfrm>
              <a:off x="5986462" y="4546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9" name="Rectangle 20"/>
            <p:cNvSpPr>
              <a:spLocks noChangeArrowheads="1"/>
            </p:cNvSpPr>
            <p:nvPr/>
          </p:nvSpPr>
          <p:spPr bwMode="auto">
            <a:xfrm>
              <a:off x="6443662" y="4546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20" name="Rectangle 21"/>
            <p:cNvSpPr>
              <a:spLocks noChangeArrowheads="1"/>
            </p:cNvSpPr>
            <p:nvPr/>
          </p:nvSpPr>
          <p:spPr bwMode="auto">
            <a:xfrm>
              <a:off x="6900862" y="4546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21" name="Rectangle 22"/>
            <p:cNvSpPr>
              <a:spLocks noChangeArrowheads="1"/>
            </p:cNvSpPr>
            <p:nvPr/>
          </p:nvSpPr>
          <p:spPr bwMode="auto">
            <a:xfrm>
              <a:off x="7358062" y="4546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22" name="Rectangle 23"/>
            <p:cNvSpPr>
              <a:spLocks noChangeArrowheads="1"/>
            </p:cNvSpPr>
            <p:nvPr/>
          </p:nvSpPr>
          <p:spPr bwMode="auto">
            <a:xfrm>
              <a:off x="7815262" y="4546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29" name="Line 30"/>
            <p:cNvSpPr>
              <a:spLocks noChangeShapeType="1"/>
            </p:cNvSpPr>
            <p:nvPr/>
          </p:nvSpPr>
          <p:spPr bwMode="auto">
            <a:xfrm>
              <a:off x="6215062" y="4702175"/>
              <a:ext cx="0" cy="381000"/>
            </a:xfrm>
            <a:prstGeom prst="line">
              <a:avLst/>
            </a:prstGeom>
            <a:noFill/>
            <a:ln w="28575">
              <a:solidFill>
                <a:schemeClr val="tx1"/>
              </a:solidFill>
              <a:round/>
              <a:headEnd/>
              <a:tailEnd type="stealth" w="lg" len="lg"/>
            </a:ln>
            <a:effectLst/>
          </p:spPr>
          <p:txBody>
            <a:bodyPr/>
            <a:lstStyle/>
            <a:p>
              <a:pPr>
                <a:buNone/>
              </a:pPr>
              <a:endParaRPr lang="en-US"/>
            </a:p>
          </p:txBody>
        </p:sp>
      </p:grpSp>
      <p:grpSp>
        <p:nvGrpSpPr>
          <p:cNvPr id="62" name="Group 61"/>
          <p:cNvGrpSpPr/>
          <p:nvPr/>
        </p:nvGrpSpPr>
        <p:grpSpPr>
          <a:xfrm>
            <a:off x="5789612" y="5083175"/>
            <a:ext cx="914400" cy="1012825"/>
            <a:chOff x="5789612" y="5083175"/>
            <a:chExt cx="914400" cy="1012825"/>
          </a:xfrm>
        </p:grpSpPr>
        <p:sp>
          <p:nvSpPr>
            <p:cNvPr id="23" name="Line 24"/>
            <p:cNvSpPr>
              <a:spLocks noChangeShapeType="1"/>
            </p:cNvSpPr>
            <p:nvPr/>
          </p:nvSpPr>
          <p:spPr bwMode="auto">
            <a:xfrm flipH="1">
              <a:off x="6062662" y="54641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24" name="Oval 25"/>
            <p:cNvSpPr>
              <a:spLocks noChangeArrowheads="1"/>
            </p:cNvSpPr>
            <p:nvPr/>
          </p:nvSpPr>
          <p:spPr bwMode="auto">
            <a:xfrm>
              <a:off x="5789612" y="5715000"/>
              <a:ext cx="379413"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25" name="Text Box 26"/>
            <p:cNvSpPr txBox="1">
              <a:spLocks noChangeArrowheads="1"/>
            </p:cNvSpPr>
            <p:nvPr/>
          </p:nvSpPr>
          <p:spPr bwMode="auto">
            <a:xfrm>
              <a:off x="5834062" y="5683250"/>
              <a:ext cx="303213" cy="366713"/>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26" name="Line 27"/>
            <p:cNvSpPr>
              <a:spLocks noChangeShapeType="1"/>
            </p:cNvSpPr>
            <p:nvPr/>
          </p:nvSpPr>
          <p:spPr bwMode="auto">
            <a:xfrm>
              <a:off x="6215062" y="54641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27" name="Oval 28"/>
            <p:cNvSpPr>
              <a:spLocks noChangeArrowheads="1"/>
            </p:cNvSpPr>
            <p:nvPr/>
          </p:nvSpPr>
          <p:spPr bwMode="auto">
            <a:xfrm>
              <a:off x="6323012" y="57150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28" name="Text Box 29"/>
            <p:cNvSpPr txBox="1">
              <a:spLocks noChangeArrowheads="1"/>
            </p:cNvSpPr>
            <p:nvPr/>
          </p:nvSpPr>
          <p:spPr bwMode="auto">
            <a:xfrm>
              <a:off x="6367462" y="56927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30" name="Oval 32"/>
            <p:cNvSpPr>
              <a:spLocks noChangeArrowheads="1"/>
            </p:cNvSpPr>
            <p:nvPr/>
          </p:nvSpPr>
          <p:spPr bwMode="auto">
            <a:xfrm>
              <a:off x="6018212" y="5105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31" name="Text Box 33"/>
            <p:cNvSpPr txBox="1">
              <a:spLocks noChangeArrowheads="1"/>
            </p:cNvSpPr>
            <p:nvPr/>
          </p:nvSpPr>
          <p:spPr bwMode="auto">
            <a:xfrm>
              <a:off x="6062662" y="50831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grpSp>
      <p:sp>
        <p:nvSpPr>
          <p:cNvPr id="56" name="Rectangle 4"/>
          <p:cNvSpPr>
            <a:spLocks noChangeArrowheads="1"/>
          </p:cNvSpPr>
          <p:nvPr/>
        </p:nvSpPr>
        <p:spPr bwMode="auto">
          <a:xfrm>
            <a:off x="261938" y="3429000"/>
            <a:ext cx="5148262" cy="420687"/>
          </a:xfrm>
          <a:prstGeom prst="rect">
            <a:avLst/>
          </a:prstGeom>
          <a:noFill/>
          <a:ln w="9525">
            <a:noFill/>
            <a:miter lim="800000"/>
            <a:headEnd/>
            <a:tailEnd/>
          </a:ln>
          <a:effectLst/>
        </p:spPr>
        <p:txBody>
          <a:bodyPr/>
          <a:lstStyle/>
          <a:p>
            <a:pPr marL="342900" indent="-342900">
              <a:lnSpc>
                <a:spcPct val="80000"/>
              </a:lnSpc>
              <a:spcBef>
                <a:spcPct val="20000"/>
              </a:spcBef>
              <a:buClr>
                <a:schemeClr val="folHlink"/>
              </a:buClr>
              <a:buSzPct val="60000"/>
              <a:buNone/>
            </a:pPr>
            <a:r>
              <a:rPr lang="en-US" altLang="zh-CN" sz="2000" dirty="0"/>
              <a:t>‘b’ is again an operand, and is pushed on the stack</a:t>
            </a:r>
          </a:p>
        </p:txBody>
      </p:sp>
      <p:sp>
        <p:nvSpPr>
          <p:cNvPr id="57" name="Rectangle 18"/>
          <p:cNvSpPr>
            <a:spLocks noChangeArrowheads="1"/>
          </p:cNvSpPr>
          <p:nvPr/>
        </p:nvSpPr>
        <p:spPr bwMode="auto">
          <a:xfrm>
            <a:off x="228600" y="4876800"/>
            <a:ext cx="5226050" cy="420688"/>
          </a:xfrm>
          <a:prstGeom prst="rect">
            <a:avLst/>
          </a:prstGeom>
          <a:noFill/>
          <a:ln w="9525">
            <a:noFill/>
            <a:miter lim="800000"/>
            <a:headEnd/>
            <a:tailEnd/>
          </a:ln>
          <a:effectLst/>
        </p:spPr>
        <p:txBody>
          <a:bodyPr/>
          <a:lstStyle/>
          <a:p>
            <a:pPr marL="342900" indent="-342900">
              <a:lnSpc>
                <a:spcPct val="80000"/>
              </a:lnSpc>
              <a:spcBef>
                <a:spcPct val="20000"/>
              </a:spcBef>
              <a:buClr>
                <a:schemeClr val="folHlink"/>
              </a:buClr>
              <a:buSzPct val="60000"/>
              <a:buNone/>
            </a:pPr>
            <a:r>
              <a:rPr lang="en-US" altLang="zh-CN" sz="2000" dirty="0"/>
              <a:t>Next, a </a:t>
            </a:r>
            <a:r>
              <a:rPr lang="en-US" altLang="zh-CN" sz="2000" dirty="0">
                <a:latin typeface="Arial"/>
              </a:rPr>
              <a:t>‘</a:t>
            </a:r>
            <a:r>
              <a:rPr lang="en-US" altLang="zh-CN" sz="2000" dirty="0"/>
              <a:t>+</a:t>
            </a:r>
            <a:r>
              <a:rPr lang="en-US" altLang="zh-CN" sz="2000" dirty="0">
                <a:latin typeface="Arial"/>
              </a:rPr>
              <a:t>’</a:t>
            </a:r>
            <a:r>
              <a:rPr lang="en-US" altLang="zh-CN" sz="2000" dirty="0"/>
              <a:t> is read, so two pointers to trees are popped, a new tree is formed, and a pointer to it is pushed onto the stack.</a:t>
            </a:r>
          </a:p>
        </p:txBody>
      </p:sp>
    </p:spTree>
    <p:extLst>
      <p:ext uri="{BB962C8B-B14F-4D97-AF65-F5344CB8AC3E}">
        <p14:creationId xmlns:p14="http://schemas.microsoft.com/office/powerpoint/2010/main" val="36351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linds(horizontal)">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linds(horizontal)">
                                      <p:cBhvr>
                                        <p:cTn id="21" dur="500"/>
                                        <p:tgtEl>
                                          <p:spTgt spid="56"/>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blinds(horizontal)">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blinds(horizontal)">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blinds(horizontal)">
                                      <p:cBhvr>
                                        <p:cTn id="35" dur="500"/>
                                        <p:tgtEl>
                                          <p:spTgt spid="58"/>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blinds(horizontal)">
                                      <p:cBhvr>
                                        <p:cTn id="3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6" grpId="0"/>
      <p:bldP spid="5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35277"/>
            <a:ext cx="7543800" cy="1450757"/>
          </a:xfrm>
        </p:spPr>
        <p:txBody>
          <a:bodyPr>
            <a:normAutofit/>
          </a:bodyPr>
          <a:lstStyle/>
          <a:p>
            <a:r>
              <a:rPr lang="en-US" sz="3600" dirty="0"/>
              <a:t>Conversion of Postfix Expression to tree</a:t>
            </a:r>
          </a:p>
        </p:txBody>
      </p:sp>
      <p:sp>
        <p:nvSpPr>
          <p:cNvPr id="4" name="Slide Number Placeholder 3"/>
          <p:cNvSpPr>
            <a:spLocks noGrp="1"/>
          </p:cNvSpPr>
          <p:nvPr>
            <p:ph type="sldNum" sz="quarter" idx="12"/>
          </p:nvPr>
        </p:nvSpPr>
        <p:spPr/>
        <p:txBody>
          <a:bodyPr/>
          <a:lstStyle/>
          <a:p>
            <a:pPr>
              <a:buNone/>
            </a:pPr>
            <a:fld id="{A4019FFD-4E15-4B93-AFC4-A45F24C72075}" type="slidenum">
              <a:rPr lang="en-US" smtClean="0"/>
              <a:pPr>
                <a:buNone/>
              </a:pPr>
              <a:t>75</a:t>
            </a:fld>
            <a:endParaRPr lang="en-US"/>
          </a:p>
        </p:txBody>
      </p:sp>
      <p:sp>
        <p:nvSpPr>
          <p:cNvPr id="5" name="Rectangle 3"/>
          <p:cNvSpPr txBox="1">
            <a:spLocks noChangeArrowheads="1"/>
          </p:cNvSpPr>
          <p:nvPr/>
        </p:nvSpPr>
        <p:spPr>
          <a:xfrm>
            <a:off x="385762" y="2017713"/>
            <a:ext cx="4800600" cy="420687"/>
          </a:xfrm>
          <a:prstGeom prst="rect">
            <a:avLst/>
          </a:prstGeom>
          <a:solidFill>
            <a:schemeClr val="accent4">
              <a:lumMod val="60000"/>
              <a:lumOff val="40000"/>
            </a:schemeClr>
          </a:solidFill>
        </p:spPr>
        <p:txBody>
          <a:bodyPr vert="horz">
            <a:noAutofit/>
          </a:bodyPr>
          <a:lstStyle/>
          <a:p>
            <a:pPr marL="274320" marR="0" lvl="0" indent="-274320" algn="l" defTabSz="914400" rtl="0" eaLnBrk="1" fontAlgn="auto" latinLnBrk="0" hangingPunct="1">
              <a:lnSpc>
                <a:spcPct val="80000"/>
              </a:lnSpc>
              <a:spcBef>
                <a:spcPts val="600"/>
              </a:spcBef>
              <a:spcAft>
                <a:spcPts val="0"/>
              </a:spcAft>
              <a:buClr>
                <a:schemeClr val="accent1"/>
              </a:buClr>
              <a:buSzPct val="70000"/>
              <a:buNone/>
              <a:tabLst/>
              <a:defRPr/>
            </a:pPr>
            <a:r>
              <a:rPr kumimoji="0" lang="en-US" altLang="zh-CN"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Expression: a b + c d e + * *</a:t>
            </a:r>
          </a:p>
        </p:txBody>
      </p:sp>
      <p:grpSp>
        <p:nvGrpSpPr>
          <p:cNvPr id="57" name="Group 56"/>
          <p:cNvGrpSpPr/>
          <p:nvPr/>
        </p:nvGrpSpPr>
        <p:grpSpPr>
          <a:xfrm>
            <a:off x="5986462" y="2438400"/>
            <a:ext cx="2286000" cy="304800"/>
            <a:chOff x="5986462" y="2438400"/>
            <a:chExt cx="2286000" cy="304800"/>
          </a:xfrm>
        </p:grpSpPr>
        <p:sp>
          <p:nvSpPr>
            <p:cNvPr id="33" name="Rectangle 35"/>
            <p:cNvSpPr>
              <a:spLocks noChangeArrowheads="1"/>
            </p:cNvSpPr>
            <p:nvPr/>
          </p:nvSpPr>
          <p:spPr bwMode="auto">
            <a:xfrm>
              <a:off x="5986462" y="24384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34" name="Rectangle 36"/>
            <p:cNvSpPr>
              <a:spLocks noChangeArrowheads="1"/>
            </p:cNvSpPr>
            <p:nvPr/>
          </p:nvSpPr>
          <p:spPr bwMode="auto">
            <a:xfrm>
              <a:off x="6443662" y="24384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35" name="Rectangle 37"/>
            <p:cNvSpPr>
              <a:spLocks noChangeArrowheads="1"/>
            </p:cNvSpPr>
            <p:nvPr/>
          </p:nvSpPr>
          <p:spPr bwMode="auto">
            <a:xfrm>
              <a:off x="6900862" y="24384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36" name="Rectangle 38"/>
            <p:cNvSpPr>
              <a:spLocks noChangeArrowheads="1"/>
            </p:cNvSpPr>
            <p:nvPr/>
          </p:nvSpPr>
          <p:spPr bwMode="auto">
            <a:xfrm>
              <a:off x="7358062" y="24384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37" name="Rectangle 39"/>
            <p:cNvSpPr>
              <a:spLocks noChangeArrowheads="1"/>
            </p:cNvSpPr>
            <p:nvPr/>
          </p:nvSpPr>
          <p:spPr bwMode="auto">
            <a:xfrm>
              <a:off x="7815262" y="24384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grpSp>
      <p:grpSp>
        <p:nvGrpSpPr>
          <p:cNvPr id="58" name="Group 57"/>
          <p:cNvGrpSpPr/>
          <p:nvPr/>
        </p:nvGrpSpPr>
        <p:grpSpPr>
          <a:xfrm>
            <a:off x="5757862" y="2593975"/>
            <a:ext cx="946150" cy="1393825"/>
            <a:chOff x="5757862" y="2593975"/>
            <a:chExt cx="946150" cy="1393825"/>
          </a:xfrm>
        </p:grpSpPr>
        <p:sp>
          <p:nvSpPr>
            <p:cNvPr id="38" name="Line 40"/>
            <p:cNvSpPr>
              <a:spLocks noChangeShapeType="1"/>
            </p:cNvSpPr>
            <p:nvPr/>
          </p:nvSpPr>
          <p:spPr bwMode="auto">
            <a:xfrm flipH="1">
              <a:off x="6062662" y="33559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39" name="Text Box 41"/>
            <p:cNvSpPr txBox="1">
              <a:spLocks noChangeArrowheads="1"/>
            </p:cNvSpPr>
            <p:nvPr/>
          </p:nvSpPr>
          <p:spPr bwMode="auto">
            <a:xfrm>
              <a:off x="5834062" y="3584575"/>
              <a:ext cx="303213" cy="366713"/>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40" name="Line 42"/>
            <p:cNvSpPr>
              <a:spLocks noChangeShapeType="1"/>
            </p:cNvSpPr>
            <p:nvPr/>
          </p:nvSpPr>
          <p:spPr bwMode="auto">
            <a:xfrm>
              <a:off x="6215062" y="33559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41" name="Oval 43"/>
            <p:cNvSpPr>
              <a:spLocks noChangeArrowheads="1"/>
            </p:cNvSpPr>
            <p:nvPr/>
          </p:nvSpPr>
          <p:spPr bwMode="auto">
            <a:xfrm>
              <a:off x="6323012" y="36068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42" name="Text Box 44"/>
            <p:cNvSpPr txBox="1">
              <a:spLocks noChangeArrowheads="1"/>
            </p:cNvSpPr>
            <p:nvPr/>
          </p:nvSpPr>
          <p:spPr bwMode="auto">
            <a:xfrm>
              <a:off x="6367462" y="35845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43" name="Line 45"/>
            <p:cNvSpPr>
              <a:spLocks noChangeShapeType="1"/>
            </p:cNvSpPr>
            <p:nvPr/>
          </p:nvSpPr>
          <p:spPr bwMode="auto">
            <a:xfrm>
              <a:off x="6215062" y="2593975"/>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44" name="Oval 46"/>
            <p:cNvSpPr>
              <a:spLocks noChangeArrowheads="1"/>
            </p:cNvSpPr>
            <p:nvPr/>
          </p:nvSpPr>
          <p:spPr bwMode="auto">
            <a:xfrm>
              <a:off x="6018212" y="29972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45" name="Text Box 47"/>
            <p:cNvSpPr txBox="1">
              <a:spLocks noChangeArrowheads="1"/>
            </p:cNvSpPr>
            <p:nvPr/>
          </p:nvSpPr>
          <p:spPr bwMode="auto">
            <a:xfrm>
              <a:off x="6062662" y="29749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46" name="Oval 50"/>
            <p:cNvSpPr>
              <a:spLocks noChangeArrowheads="1"/>
            </p:cNvSpPr>
            <p:nvPr/>
          </p:nvSpPr>
          <p:spPr bwMode="auto">
            <a:xfrm>
              <a:off x="5757862" y="3606800"/>
              <a:ext cx="379413" cy="342900"/>
            </a:xfrm>
            <a:prstGeom prst="ellipse">
              <a:avLst/>
            </a:prstGeom>
            <a:noFill/>
            <a:ln w="19050">
              <a:solidFill>
                <a:schemeClr val="tx1"/>
              </a:solidFill>
              <a:round/>
              <a:headEnd/>
              <a:tailEnd/>
            </a:ln>
            <a:effectLst/>
          </p:spPr>
          <p:txBody>
            <a:bodyPr wrap="none" anchor="ctr"/>
            <a:lstStyle/>
            <a:p>
              <a:pPr>
                <a:buNone/>
              </a:pPr>
              <a:endParaRPr lang="en-US"/>
            </a:p>
          </p:txBody>
        </p:sp>
      </p:grpSp>
      <p:grpSp>
        <p:nvGrpSpPr>
          <p:cNvPr id="59" name="Group 58"/>
          <p:cNvGrpSpPr/>
          <p:nvPr/>
        </p:nvGrpSpPr>
        <p:grpSpPr>
          <a:xfrm>
            <a:off x="6477000" y="2616200"/>
            <a:ext cx="1262062" cy="787400"/>
            <a:chOff x="6477000" y="2616200"/>
            <a:chExt cx="1262062" cy="787400"/>
          </a:xfrm>
        </p:grpSpPr>
        <p:sp>
          <p:nvSpPr>
            <p:cNvPr id="47" name="Line 51"/>
            <p:cNvSpPr>
              <a:spLocks noChangeShapeType="1"/>
            </p:cNvSpPr>
            <p:nvPr/>
          </p:nvSpPr>
          <p:spPr bwMode="auto">
            <a:xfrm>
              <a:off x="6672262" y="26162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48" name="Oval 52"/>
            <p:cNvSpPr>
              <a:spLocks noChangeArrowheads="1"/>
            </p:cNvSpPr>
            <p:nvPr/>
          </p:nvSpPr>
          <p:spPr bwMode="auto">
            <a:xfrm>
              <a:off x="6477000" y="3019425"/>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49" name="Text Box 53"/>
            <p:cNvSpPr txBox="1">
              <a:spLocks noChangeArrowheads="1"/>
            </p:cNvSpPr>
            <p:nvPr/>
          </p:nvSpPr>
          <p:spPr bwMode="auto">
            <a:xfrm>
              <a:off x="6521450" y="2997200"/>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c</a:t>
              </a:r>
            </a:p>
          </p:txBody>
        </p:sp>
        <p:sp>
          <p:nvSpPr>
            <p:cNvPr id="50" name="Line 54"/>
            <p:cNvSpPr>
              <a:spLocks noChangeShapeType="1"/>
            </p:cNvSpPr>
            <p:nvPr/>
          </p:nvSpPr>
          <p:spPr bwMode="auto">
            <a:xfrm>
              <a:off x="7129462" y="26162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51" name="Oval 55"/>
            <p:cNvSpPr>
              <a:spLocks noChangeArrowheads="1"/>
            </p:cNvSpPr>
            <p:nvPr/>
          </p:nvSpPr>
          <p:spPr bwMode="auto">
            <a:xfrm>
              <a:off x="6932612" y="30226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52" name="Text Box 56"/>
            <p:cNvSpPr txBox="1">
              <a:spLocks noChangeArrowheads="1"/>
            </p:cNvSpPr>
            <p:nvPr/>
          </p:nvSpPr>
          <p:spPr bwMode="auto">
            <a:xfrm>
              <a:off x="6977062" y="30003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d</a:t>
              </a:r>
            </a:p>
          </p:txBody>
        </p:sp>
        <p:sp>
          <p:nvSpPr>
            <p:cNvPr id="53" name="Line 57"/>
            <p:cNvSpPr>
              <a:spLocks noChangeShapeType="1"/>
            </p:cNvSpPr>
            <p:nvPr/>
          </p:nvSpPr>
          <p:spPr bwMode="auto">
            <a:xfrm>
              <a:off x="7554912" y="26162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54" name="Oval 58"/>
            <p:cNvSpPr>
              <a:spLocks noChangeArrowheads="1"/>
            </p:cNvSpPr>
            <p:nvPr/>
          </p:nvSpPr>
          <p:spPr bwMode="auto">
            <a:xfrm>
              <a:off x="7358062" y="30226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55" name="Text Box 59"/>
            <p:cNvSpPr txBox="1">
              <a:spLocks noChangeArrowheads="1"/>
            </p:cNvSpPr>
            <p:nvPr/>
          </p:nvSpPr>
          <p:spPr bwMode="auto">
            <a:xfrm>
              <a:off x="7402512" y="30003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e</a:t>
              </a:r>
            </a:p>
          </p:txBody>
        </p:sp>
      </p:grpSp>
      <p:sp>
        <p:nvSpPr>
          <p:cNvPr id="60" name="Rectangle 34"/>
          <p:cNvSpPr>
            <a:spLocks noChangeArrowheads="1"/>
          </p:cNvSpPr>
          <p:nvPr/>
        </p:nvSpPr>
        <p:spPr bwMode="auto">
          <a:xfrm>
            <a:off x="304800" y="2590800"/>
            <a:ext cx="4845050" cy="420687"/>
          </a:xfrm>
          <a:prstGeom prst="rect">
            <a:avLst/>
          </a:prstGeom>
          <a:noFill/>
          <a:ln w="9525">
            <a:noFill/>
            <a:miter lim="800000"/>
            <a:headEnd/>
            <a:tailEnd/>
          </a:ln>
          <a:effectLst/>
        </p:spPr>
        <p:txBody>
          <a:bodyPr/>
          <a:lstStyle/>
          <a:p>
            <a:pPr marL="342900" indent="-342900">
              <a:lnSpc>
                <a:spcPct val="80000"/>
              </a:lnSpc>
              <a:spcBef>
                <a:spcPct val="20000"/>
              </a:spcBef>
              <a:buClr>
                <a:schemeClr val="folHlink"/>
              </a:buClr>
              <a:buSzPct val="60000"/>
              <a:buNone/>
            </a:pPr>
            <a:r>
              <a:rPr lang="en-US" altLang="zh-CN" sz="2000" dirty="0"/>
              <a:t>Next, </a:t>
            </a:r>
            <a:r>
              <a:rPr lang="en-US" altLang="zh-CN" sz="2000" i="1" dirty="0"/>
              <a:t>c</a:t>
            </a:r>
            <a:r>
              <a:rPr lang="en-US" altLang="zh-CN" sz="2000" dirty="0"/>
              <a:t>, </a:t>
            </a:r>
            <a:r>
              <a:rPr lang="en-US" altLang="zh-CN" sz="2000" i="1" dirty="0"/>
              <a:t>d</a:t>
            </a:r>
            <a:r>
              <a:rPr lang="en-US" altLang="zh-CN" sz="2000" dirty="0"/>
              <a:t>, and </a:t>
            </a:r>
            <a:r>
              <a:rPr lang="en-US" altLang="zh-CN" sz="2000" i="1" dirty="0"/>
              <a:t>e</a:t>
            </a:r>
            <a:r>
              <a:rPr lang="en-US" altLang="zh-CN" sz="2000" dirty="0"/>
              <a:t> are read, and for each a one-node tree is created and a pointer to the corresponding tree is pushed onto the stack.</a:t>
            </a:r>
          </a:p>
        </p:txBody>
      </p:sp>
      <p:sp>
        <p:nvSpPr>
          <p:cNvPr id="79" name="Rectangle 55"/>
          <p:cNvSpPr txBox="1">
            <a:spLocks noChangeArrowheads="1"/>
          </p:cNvSpPr>
          <p:nvPr/>
        </p:nvSpPr>
        <p:spPr>
          <a:xfrm>
            <a:off x="304800" y="4227512"/>
            <a:ext cx="7772400" cy="725488"/>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None/>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Now a </a:t>
            </a:r>
            <a:r>
              <a:rPr kumimoji="0" lang="en-US" altLang="zh-CN" sz="2000" b="0" i="0" u="none" strike="noStrike" kern="1200" cap="none" spc="0" normalizeH="0" baseline="0" noProof="0" dirty="0">
                <a:ln>
                  <a:noFill/>
                </a:ln>
                <a:solidFill>
                  <a:schemeClr val="tx1"/>
                </a:solidFill>
                <a:effectLst/>
                <a:uLnTx/>
                <a:uFillTx/>
                <a:latin typeface="Arial"/>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Arial"/>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is read, so two trees are merged.</a:t>
            </a:r>
          </a:p>
        </p:txBody>
      </p:sp>
      <p:grpSp>
        <p:nvGrpSpPr>
          <p:cNvPr id="91" name="Group 90"/>
          <p:cNvGrpSpPr/>
          <p:nvPr/>
        </p:nvGrpSpPr>
        <p:grpSpPr>
          <a:xfrm>
            <a:off x="5867400" y="4419600"/>
            <a:ext cx="2514600" cy="1549400"/>
            <a:chOff x="5867400" y="4419600"/>
            <a:chExt cx="2514600" cy="1549400"/>
          </a:xfrm>
        </p:grpSpPr>
        <p:grpSp>
          <p:nvGrpSpPr>
            <p:cNvPr id="88" name="Group 87"/>
            <p:cNvGrpSpPr/>
            <p:nvPr/>
          </p:nvGrpSpPr>
          <p:grpSpPr>
            <a:xfrm>
              <a:off x="6096000" y="4419600"/>
              <a:ext cx="2286000" cy="304800"/>
              <a:chOff x="2551112" y="4699000"/>
              <a:chExt cx="2286000" cy="304800"/>
            </a:xfrm>
          </p:grpSpPr>
          <p:sp>
            <p:nvSpPr>
              <p:cNvPr id="61" name="Rectangle 32"/>
              <p:cNvSpPr>
                <a:spLocks noChangeArrowheads="1"/>
              </p:cNvSpPr>
              <p:nvPr/>
            </p:nvSpPr>
            <p:spPr bwMode="auto">
              <a:xfrm>
                <a:off x="25511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2" name="Rectangle 33"/>
              <p:cNvSpPr>
                <a:spLocks noChangeArrowheads="1"/>
              </p:cNvSpPr>
              <p:nvPr/>
            </p:nvSpPr>
            <p:spPr bwMode="auto">
              <a:xfrm>
                <a:off x="30083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3" name="Rectangle 34"/>
              <p:cNvSpPr>
                <a:spLocks noChangeArrowheads="1"/>
              </p:cNvSpPr>
              <p:nvPr/>
            </p:nvSpPr>
            <p:spPr bwMode="auto">
              <a:xfrm>
                <a:off x="34655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4" name="Rectangle 35"/>
              <p:cNvSpPr>
                <a:spLocks noChangeArrowheads="1"/>
              </p:cNvSpPr>
              <p:nvPr/>
            </p:nvSpPr>
            <p:spPr bwMode="auto">
              <a:xfrm>
                <a:off x="39227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5" name="Rectangle 36"/>
              <p:cNvSpPr>
                <a:spLocks noChangeArrowheads="1"/>
              </p:cNvSpPr>
              <p:nvPr/>
            </p:nvSpPr>
            <p:spPr bwMode="auto">
              <a:xfrm>
                <a:off x="43799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grpSp>
        <p:sp>
          <p:nvSpPr>
            <p:cNvPr id="76" name="Oval 47"/>
            <p:cNvSpPr>
              <a:spLocks noChangeArrowheads="1"/>
            </p:cNvSpPr>
            <p:nvPr/>
          </p:nvSpPr>
          <p:spPr bwMode="auto">
            <a:xfrm>
              <a:off x="6586538" y="5000625"/>
              <a:ext cx="381000" cy="381000"/>
            </a:xfrm>
            <a:prstGeom prst="ellipse">
              <a:avLst/>
            </a:prstGeom>
            <a:noFill/>
            <a:ln w="19050">
              <a:solidFill>
                <a:schemeClr val="tx1"/>
              </a:solidFill>
              <a:round/>
              <a:headEnd/>
              <a:tailEnd/>
            </a:ln>
            <a:effectLst/>
          </p:spPr>
          <p:txBody>
            <a:bodyPr wrap="none" anchor="ctr"/>
            <a:lstStyle/>
            <a:p>
              <a:pPr>
                <a:buNone/>
              </a:pPr>
              <a:endParaRPr lang="en-US"/>
            </a:p>
          </p:txBody>
        </p:sp>
        <p:grpSp>
          <p:nvGrpSpPr>
            <p:cNvPr id="89" name="Group 88"/>
            <p:cNvGrpSpPr/>
            <p:nvPr/>
          </p:nvGrpSpPr>
          <p:grpSpPr>
            <a:xfrm>
              <a:off x="5867400" y="4575175"/>
              <a:ext cx="1068388" cy="1393825"/>
              <a:chOff x="2322512" y="4854575"/>
              <a:chExt cx="1068388" cy="1393825"/>
            </a:xfrm>
          </p:grpSpPr>
          <p:sp>
            <p:nvSpPr>
              <p:cNvPr id="66" name="Line 37"/>
              <p:cNvSpPr>
                <a:spLocks noChangeShapeType="1"/>
              </p:cNvSpPr>
              <p:nvPr/>
            </p:nvSpPr>
            <p:spPr bwMode="auto">
              <a:xfrm flipH="1">
                <a:off x="2627312" y="56165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67" name="Text Box 38"/>
              <p:cNvSpPr txBox="1">
                <a:spLocks noChangeArrowheads="1"/>
              </p:cNvSpPr>
              <p:nvPr/>
            </p:nvSpPr>
            <p:spPr bwMode="auto">
              <a:xfrm>
                <a:off x="2398712" y="5845175"/>
                <a:ext cx="303213" cy="366712"/>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68" name="Line 39"/>
              <p:cNvSpPr>
                <a:spLocks noChangeShapeType="1"/>
              </p:cNvSpPr>
              <p:nvPr/>
            </p:nvSpPr>
            <p:spPr bwMode="auto">
              <a:xfrm>
                <a:off x="2779712" y="56165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69" name="Oval 40"/>
              <p:cNvSpPr>
                <a:spLocks noChangeArrowheads="1"/>
              </p:cNvSpPr>
              <p:nvPr/>
            </p:nvSpPr>
            <p:spPr bwMode="auto">
              <a:xfrm>
                <a:off x="2887662" y="5867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70" name="Text Box 41"/>
              <p:cNvSpPr txBox="1">
                <a:spLocks noChangeArrowheads="1"/>
              </p:cNvSpPr>
              <p:nvPr/>
            </p:nvSpPr>
            <p:spPr bwMode="auto">
              <a:xfrm>
                <a:off x="2932112" y="58451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71" name="Line 42"/>
              <p:cNvSpPr>
                <a:spLocks noChangeShapeType="1"/>
              </p:cNvSpPr>
              <p:nvPr/>
            </p:nvSpPr>
            <p:spPr bwMode="auto">
              <a:xfrm>
                <a:off x="2779712" y="4854575"/>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72" name="Oval 43"/>
              <p:cNvSpPr>
                <a:spLocks noChangeArrowheads="1"/>
              </p:cNvSpPr>
              <p:nvPr/>
            </p:nvSpPr>
            <p:spPr bwMode="auto">
              <a:xfrm>
                <a:off x="2582862" y="52578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73" name="Text Box 44"/>
              <p:cNvSpPr txBox="1">
                <a:spLocks noChangeArrowheads="1"/>
              </p:cNvSpPr>
              <p:nvPr/>
            </p:nvSpPr>
            <p:spPr bwMode="auto">
              <a:xfrm>
                <a:off x="2627312" y="52355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74" name="Oval 45"/>
              <p:cNvSpPr>
                <a:spLocks noChangeArrowheads="1"/>
              </p:cNvSpPr>
              <p:nvPr/>
            </p:nvSpPr>
            <p:spPr bwMode="auto">
              <a:xfrm>
                <a:off x="2322512" y="5867400"/>
                <a:ext cx="379413"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75" name="Line 46"/>
              <p:cNvSpPr>
                <a:spLocks noChangeShapeType="1"/>
              </p:cNvSpPr>
              <p:nvPr/>
            </p:nvSpPr>
            <p:spPr bwMode="auto">
              <a:xfrm>
                <a:off x="3236912" y="48768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77" name="Text Box 48"/>
              <p:cNvSpPr txBox="1">
                <a:spLocks noChangeArrowheads="1"/>
              </p:cNvSpPr>
              <p:nvPr/>
            </p:nvSpPr>
            <p:spPr bwMode="auto">
              <a:xfrm>
                <a:off x="3086100" y="5257800"/>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c</a:t>
                </a:r>
              </a:p>
            </p:txBody>
          </p:sp>
        </p:grpSp>
        <p:grpSp>
          <p:nvGrpSpPr>
            <p:cNvPr id="90" name="Group 89"/>
            <p:cNvGrpSpPr/>
            <p:nvPr/>
          </p:nvGrpSpPr>
          <p:grpSpPr>
            <a:xfrm>
              <a:off x="6858000" y="4597400"/>
              <a:ext cx="869950" cy="1371600"/>
              <a:chOff x="3313112" y="4876800"/>
              <a:chExt cx="869950" cy="1371600"/>
            </a:xfrm>
          </p:grpSpPr>
          <p:sp>
            <p:nvSpPr>
              <p:cNvPr id="78" name="Line 49"/>
              <p:cNvSpPr>
                <a:spLocks noChangeShapeType="1"/>
              </p:cNvSpPr>
              <p:nvPr/>
            </p:nvSpPr>
            <p:spPr bwMode="auto">
              <a:xfrm>
                <a:off x="3694112" y="48768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80" name="Line 56"/>
              <p:cNvSpPr>
                <a:spLocks noChangeShapeType="1"/>
              </p:cNvSpPr>
              <p:nvPr/>
            </p:nvSpPr>
            <p:spPr bwMode="auto">
              <a:xfrm flipH="1">
                <a:off x="3541712" y="56165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81" name="Text Box 57"/>
              <p:cNvSpPr txBox="1">
                <a:spLocks noChangeArrowheads="1"/>
              </p:cNvSpPr>
              <p:nvPr/>
            </p:nvSpPr>
            <p:spPr bwMode="auto">
              <a:xfrm>
                <a:off x="3313112" y="5845175"/>
                <a:ext cx="303213" cy="366712"/>
              </a:xfrm>
              <a:prstGeom prst="rect">
                <a:avLst/>
              </a:prstGeom>
              <a:noFill/>
              <a:ln w="9525">
                <a:noFill/>
                <a:miter lim="800000"/>
                <a:headEnd/>
                <a:tailEnd/>
              </a:ln>
              <a:effectLst/>
            </p:spPr>
            <p:txBody>
              <a:bodyPr>
                <a:spAutoFit/>
              </a:bodyPr>
              <a:lstStyle/>
              <a:p>
                <a:pPr algn="ctr">
                  <a:spcBef>
                    <a:spcPct val="50000"/>
                  </a:spcBef>
                  <a:buNone/>
                </a:pPr>
                <a:r>
                  <a:rPr lang="en-US" altLang="zh-CN"/>
                  <a:t>d</a:t>
                </a:r>
              </a:p>
            </p:txBody>
          </p:sp>
          <p:sp>
            <p:nvSpPr>
              <p:cNvPr id="82" name="Line 58"/>
              <p:cNvSpPr>
                <a:spLocks noChangeShapeType="1"/>
              </p:cNvSpPr>
              <p:nvPr/>
            </p:nvSpPr>
            <p:spPr bwMode="auto">
              <a:xfrm>
                <a:off x="3694112" y="56165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83" name="Oval 59"/>
              <p:cNvSpPr>
                <a:spLocks noChangeArrowheads="1"/>
              </p:cNvSpPr>
              <p:nvPr/>
            </p:nvSpPr>
            <p:spPr bwMode="auto">
              <a:xfrm>
                <a:off x="3802062" y="5867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84" name="Text Box 60"/>
              <p:cNvSpPr txBox="1">
                <a:spLocks noChangeArrowheads="1"/>
              </p:cNvSpPr>
              <p:nvPr/>
            </p:nvSpPr>
            <p:spPr bwMode="auto">
              <a:xfrm>
                <a:off x="3846512" y="58451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dirty="0"/>
                  <a:t>e</a:t>
                </a:r>
              </a:p>
            </p:txBody>
          </p:sp>
          <p:sp>
            <p:nvSpPr>
              <p:cNvPr id="85" name="Oval 61"/>
              <p:cNvSpPr>
                <a:spLocks noChangeArrowheads="1"/>
              </p:cNvSpPr>
              <p:nvPr/>
            </p:nvSpPr>
            <p:spPr bwMode="auto">
              <a:xfrm>
                <a:off x="3497262" y="52578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86" name="Text Box 62"/>
              <p:cNvSpPr txBox="1">
                <a:spLocks noChangeArrowheads="1"/>
              </p:cNvSpPr>
              <p:nvPr/>
            </p:nvSpPr>
            <p:spPr bwMode="auto">
              <a:xfrm>
                <a:off x="3541712" y="52355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grpSp>
        <p:sp>
          <p:nvSpPr>
            <p:cNvPr id="87" name="Oval 63"/>
            <p:cNvSpPr>
              <a:spLocks noChangeArrowheads="1"/>
            </p:cNvSpPr>
            <p:nvPr/>
          </p:nvSpPr>
          <p:spPr bwMode="auto">
            <a:xfrm>
              <a:off x="6781800" y="5588000"/>
              <a:ext cx="379413" cy="342900"/>
            </a:xfrm>
            <a:prstGeom prst="ellipse">
              <a:avLst/>
            </a:prstGeom>
            <a:noFill/>
            <a:ln w="19050">
              <a:solidFill>
                <a:schemeClr val="tx1"/>
              </a:solidFill>
              <a:round/>
              <a:headEnd/>
              <a:tailEnd/>
            </a:ln>
            <a:effectLst/>
          </p:spPr>
          <p:txBody>
            <a:bodyPr wrap="none" anchor="ctr"/>
            <a:lstStyle/>
            <a:p>
              <a:pPr>
                <a:buNone/>
              </a:pPr>
              <a:endParaRPr lang="en-US"/>
            </a:p>
          </p:txBody>
        </p:sp>
      </p:grpSp>
    </p:spTree>
    <p:extLst>
      <p:ext uri="{BB962C8B-B14F-4D97-AF65-F5344CB8AC3E}">
        <p14:creationId xmlns:p14="http://schemas.microsoft.com/office/powerpoint/2010/main" val="66162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blinds(horizontal)">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blinds(horizontal)">
                                      <p:cBhvr>
                                        <p:cTn id="2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buNone/>
            </a:pPr>
            <a:fld id="{A4019FFD-4E15-4B93-AFC4-A45F24C72075}" type="slidenum">
              <a:rPr lang="en-US" smtClean="0"/>
              <a:pPr>
                <a:buNone/>
              </a:pPr>
              <a:t>76</a:t>
            </a:fld>
            <a:endParaRPr lang="en-US"/>
          </a:p>
        </p:txBody>
      </p:sp>
      <p:sp>
        <p:nvSpPr>
          <p:cNvPr id="5" name="Rectangle 3"/>
          <p:cNvSpPr txBox="1">
            <a:spLocks noChangeArrowheads="1"/>
          </p:cNvSpPr>
          <p:nvPr/>
        </p:nvSpPr>
        <p:spPr>
          <a:xfrm>
            <a:off x="918368" y="1171517"/>
            <a:ext cx="4800600" cy="420687"/>
          </a:xfrm>
          <a:prstGeom prst="rect">
            <a:avLst/>
          </a:prstGeom>
          <a:solidFill>
            <a:schemeClr val="accent4">
              <a:lumMod val="60000"/>
              <a:lumOff val="40000"/>
            </a:schemeClr>
          </a:solidFill>
        </p:spPr>
        <p:txBody>
          <a:bodyPr vert="horz">
            <a:noAutofit/>
          </a:bodyPr>
          <a:lstStyle/>
          <a:p>
            <a:pPr marL="274320" marR="0" lvl="0" indent="-274320" algn="l" defTabSz="914400" rtl="0" eaLnBrk="1" fontAlgn="auto" latinLnBrk="0" hangingPunct="1">
              <a:lnSpc>
                <a:spcPct val="80000"/>
              </a:lnSpc>
              <a:spcBef>
                <a:spcPts val="600"/>
              </a:spcBef>
              <a:spcAft>
                <a:spcPts val="0"/>
              </a:spcAft>
              <a:buClr>
                <a:schemeClr val="accent1"/>
              </a:buClr>
              <a:buSzPct val="70000"/>
              <a:buNone/>
              <a:tabLst/>
              <a:defRPr/>
            </a:pPr>
            <a:r>
              <a:rPr kumimoji="0" lang="en-US" altLang="zh-CN"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Expression: a b + c d e + * *</a:t>
            </a:r>
          </a:p>
        </p:txBody>
      </p:sp>
      <p:sp>
        <p:nvSpPr>
          <p:cNvPr id="105" name="Rectangle 108"/>
          <p:cNvSpPr>
            <a:spLocks noChangeArrowheads="1"/>
          </p:cNvSpPr>
          <p:nvPr/>
        </p:nvSpPr>
        <p:spPr bwMode="auto">
          <a:xfrm>
            <a:off x="609600" y="2667000"/>
            <a:ext cx="7772400" cy="725488"/>
          </a:xfrm>
          <a:prstGeom prst="rect">
            <a:avLst/>
          </a:prstGeom>
          <a:noFill/>
          <a:ln w="9525">
            <a:noFill/>
            <a:miter lim="800000"/>
            <a:headEnd/>
            <a:tailEnd/>
          </a:ln>
          <a:effectLst/>
        </p:spPr>
        <p:txBody>
          <a:bodyPr/>
          <a:lstStyle/>
          <a:p>
            <a:pPr marL="342900" indent="-342900">
              <a:spcBef>
                <a:spcPct val="20000"/>
              </a:spcBef>
              <a:buClr>
                <a:schemeClr val="folHlink"/>
              </a:buClr>
              <a:buSzPct val="60000"/>
              <a:buNone/>
            </a:pPr>
            <a:r>
              <a:rPr lang="en-US" altLang="zh-CN" sz="2000"/>
              <a:t>Continuing, a </a:t>
            </a:r>
            <a:r>
              <a:rPr lang="en-US" altLang="zh-CN" sz="2000">
                <a:latin typeface="Arial"/>
              </a:rPr>
              <a:t>‘</a:t>
            </a:r>
            <a:r>
              <a:rPr lang="en-US" altLang="zh-CN" sz="2000"/>
              <a:t>*</a:t>
            </a:r>
            <a:r>
              <a:rPr lang="en-US" altLang="zh-CN" sz="2000">
                <a:latin typeface="Arial"/>
              </a:rPr>
              <a:t>’</a:t>
            </a:r>
            <a:r>
              <a:rPr lang="en-US" altLang="zh-CN" sz="2000"/>
              <a:t> is read, so we pop two tree pointers and form a new tree with a </a:t>
            </a:r>
            <a:r>
              <a:rPr lang="en-US" altLang="zh-CN" sz="2000">
                <a:latin typeface="Arial"/>
              </a:rPr>
              <a:t>‘</a:t>
            </a:r>
            <a:r>
              <a:rPr lang="en-US" altLang="zh-CN" sz="2000"/>
              <a:t>*</a:t>
            </a:r>
            <a:r>
              <a:rPr lang="en-US" altLang="zh-CN" sz="2000">
                <a:latin typeface="Arial"/>
              </a:rPr>
              <a:t>’</a:t>
            </a:r>
            <a:r>
              <a:rPr lang="en-US" altLang="zh-CN" sz="2000"/>
              <a:t> as root.</a:t>
            </a:r>
          </a:p>
        </p:txBody>
      </p:sp>
      <p:grpSp>
        <p:nvGrpSpPr>
          <p:cNvPr id="118" name="Group 117"/>
          <p:cNvGrpSpPr/>
          <p:nvPr/>
        </p:nvGrpSpPr>
        <p:grpSpPr>
          <a:xfrm>
            <a:off x="4419600" y="3937000"/>
            <a:ext cx="2674937" cy="2159000"/>
            <a:chOff x="2627313" y="3784600"/>
            <a:chExt cx="2674937" cy="2159000"/>
          </a:xfrm>
        </p:grpSpPr>
        <p:sp>
          <p:nvSpPr>
            <p:cNvPr id="88" name="Rectangle 90"/>
            <p:cNvSpPr>
              <a:spLocks noChangeArrowheads="1"/>
            </p:cNvSpPr>
            <p:nvPr/>
          </p:nvSpPr>
          <p:spPr bwMode="auto">
            <a:xfrm>
              <a:off x="28559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89" name="Rectangle 91"/>
            <p:cNvSpPr>
              <a:spLocks noChangeArrowheads="1"/>
            </p:cNvSpPr>
            <p:nvPr/>
          </p:nvSpPr>
          <p:spPr bwMode="auto">
            <a:xfrm>
              <a:off x="33131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90" name="Rectangle 92"/>
            <p:cNvSpPr>
              <a:spLocks noChangeArrowheads="1"/>
            </p:cNvSpPr>
            <p:nvPr/>
          </p:nvSpPr>
          <p:spPr bwMode="auto">
            <a:xfrm>
              <a:off x="37703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91" name="Rectangle 93"/>
            <p:cNvSpPr>
              <a:spLocks noChangeArrowheads="1"/>
            </p:cNvSpPr>
            <p:nvPr/>
          </p:nvSpPr>
          <p:spPr bwMode="auto">
            <a:xfrm>
              <a:off x="42275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92" name="Rectangle 94"/>
            <p:cNvSpPr>
              <a:spLocks noChangeArrowheads="1"/>
            </p:cNvSpPr>
            <p:nvPr/>
          </p:nvSpPr>
          <p:spPr bwMode="auto">
            <a:xfrm>
              <a:off x="46847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93" name="Line 95"/>
            <p:cNvSpPr>
              <a:spLocks noChangeShapeType="1"/>
            </p:cNvSpPr>
            <p:nvPr/>
          </p:nvSpPr>
          <p:spPr bwMode="auto">
            <a:xfrm flipH="1">
              <a:off x="2932113" y="47021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94" name="Text Box 96"/>
            <p:cNvSpPr txBox="1">
              <a:spLocks noChangeArrowheads="1"/>
            </p:cNvSpPr>
            <p:nvPr/>
          </p:nvSpPr>
          <p:spPr bwMode="auto">
            <a:xfrm>
              <a:off x="2703513" y="4930775"/>
              <a:ext cx="303212" cy="366713"/>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95" name="Line 97"/>
            <p:cNvSpPr>
              <a:spLocks noChangeShapeType="1"/>
            </p:cNvSpPr>
            <p:nvPr/>
          </p:nvSpPr>
          <p:spPr bwMode="auto">
            <a:xfrm>
              <a:off x="3084513" y="47021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96" name="Oval 98"/>
            <p:cNvSpPr>
              <a:spLocks noChangeArrowheads="1"/>
            </p:cNvSpPr>
            <p:nvPr/>
          </p:nvSpPr>
          <p:spPr bwMode="auto">
            <a:xfrm>
              <a:off x="3192463" y="49530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97" name="Text Box 99"/>
            <p:cNvSpPr txBox="1">
              <a:spLocks noChangeArrowheads="1"/>
            </p:cNvSpPr>
            <p:nvPr/>
          </p:nvSpPr>
          <p:spPr bwMode="auto">
            <a:xfrm>
              <a:off x="3236913" y="49307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98" name="Line 100"/>
            <p:cNvSpPr>
              <a:spLocks noChangeShapeType="1"/>
            </p:cNvSpPr>
            <p:nvPr/>
          </p:nvSpPr>
          <p:spPr bwMode="auto">
            <a:xfrm>
              <a:off x="3084513" y="3940175"/>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99" name="Oval 101"/>
            <p:cNvSpPr>
              <a:spLocks noChangeArrowheads="1"/>
            </p:cNvSpPr>
            <p:nvPr/>
          </p:nvSpPr>
          <p:spPr bwMode="auto">
            <a:xfrm>
              <a:off x="2887663" y="4343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00" name="Text Box 102"/>
            <p:cNvSpPr txBox="1">
              <a:spLocks noChangeArrowheads="1"/>
            </p:cNvSpPr>
            <p:nvPr/>
          </p:nvSpPr>
          <p:spPr bwMode="auto">
            <a:xfrm>
              <a:off x="2932113" y="43211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01" name="Oval 103"/>
            <p:cNvSpPr>
              <a:spLocks noChangeArrowheads="1"/>
            </p:cNvSpPr>
            <p:nvPr/>
          </p:nvSpPr>
          <p:spPr bwMode="auto">
            <a:xfrm>
              <a:off x="2627313" y="4953000"/>
              <a:ext cx="379412"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102" name="Line 104"/>
            <p:cNvSpPr>
              <a:spLocks noChangeShapeType="1"/>
            </p:cNvSpPr>
            <p:nvPr/>
          </p:nvSpPr>
          <p:spPr bwMode="auto">
            <a:xfrm>
              <a:off x="3541713" y="3962400"/>
              <a:ext cx="769937"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103" name="Oval 105"/>
            <p:cNvSpPr>
              <a:spLocks noChangeArrowheads="1"/>
            </p:cNvSpPr>
            <p:nvPr/>
          </p:nvSpPr>
          <p:spPr bwMode="auto">
            <a:xfrm>
              <a:off x="3778250" y="495458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04" name="Text Box 106"/>
            <p:cNvSpPr txBox="1">
              <a:spLocks noChangeArrowheads="1"/>
            </p:cNvSpPr>
            <p:nvPr/>
          </p:nvSpPr>
          <p:spPr bwMode="auto">
            <a:xfrm>
              <a:off x="3822700" y="4932363"/>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c</a:t>
              </a:r>
            </a:p>
          </p:txBody>
        </p:sp>
        <p:sp>
          <p:nvSpPr>
            <p:cNvPr id="106" name="Line 109"/>
            <p:cNvSpPr>
              <a:spLocks noChangeShapeType="1"/>
            </p:cNvSpPr>
            <p:nvPr/>
          </p:nvSpPr>
          <p:spPr bwMode="auto">
            <a:xfrm flipH="1">
              <a:off x="4660900" y="53117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07" name="Text Box 110"/>
            <p:cNvSpPr txBox="1">
              <a:spLocks noChangeArrowheads="1"/>
            </p:cNvSpPr>
            <p:nvPr/>
          </p:nvSpPr>
          <p:spPr bwMode="auto">
            <a:xfrm>
              <a:off x="4432300" y="5540375"/>
              <a:ext cx="303213" cy="366713"/>
            </a:xfrm>
            <a:prstGeom prst="rect">
              <a:avLst/>
            </a:prstGeom>
            <a:noFill/>
            <a:ln w="9525">
              <a:noFill/>
              <a:miter lim="800000"/>
              <a:headEnd/>
              <a:tailEnd/>
            </a:ln>
            <a:effectLst/>
          </p:spPr>
          <p:txBody>
            <a:bodyPr>
              <a:spAutoFit/>
            </a:bodyPr>
            <a:lstStyle/>
            <a:p>
              <a:pPr algn="ctr">
                <a:spcBef>
                  <a:spcPct val="50000"/>
                </a:spcBef>
                <a:buNone/>
              </a:pPr>
              <a:r>
                <a:rPr lang="en-US" altLang="zh-CN"/>
                <a:t>d</a:t>
              </a:r>
            </a:p>
          </p:txBody>
        </p:sp>
        <p:sp>
          <p:nvSpPr>
            <p:cNvPr id="108" name="Line 111"/>
            <p:cNvSpPr>
              <a:spLocks noChangeShapeType="1"/>
            </p:cNvSpPr>
            <p:nvPr/>
          </p:nvSpPr>
          <p:spPr bwMode="auto">
            <a:xfrm>
              <a:off x="4813300" y="53117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09" name="Oval 112"/>
            <p:cNvSpPr>
              <a:spLocks noChangeArrowheads="1"/>
            </p:cNvSpPr>
            <p:nvPr/>
          </p:nvSpPr>
          <p:spPr bwMode="auto">
            <a:xfrm>
              <a:off x="4921250" y="55626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10" name="Text Box 113"/>
            <p:cNvSpPr txBox="1">
              <a:spLocks noChangeArrowheads="1"/>
            </p:cNvSpPr>
            <p:nvPr/>
          </p:nvSpPr>
          <p:spPr bwMode="auto">
            <a:xfrm>
              <a:off x="4965700" y="55403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e</a:t>
              </a:r>
            </a:p>
          </p:txBody>
        </p:sp>
        <p:sp>
          <p:nvSpPr>
            <p:cNvPr id="111" name="Oval 114"/>
            <p:cNvSpPr>
              <a:spLocks noChangeArrowheads="1"/>
            </p:cNvSpPr>
            <p:nvPr/>
          </p:nvSpPr>
          <p:spPr bwMode="auto">
            <a:xfrm>
              <a:off x="4616450" y="49530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12" name="Text Box 115"/>
            <p:cNvSpPr txBox="1">
              <a:spLocks noChangeArrowheads="1"/>
            </p:cNvSpPr>
            <p:nvPr/>
          </p:nvSpPr>
          <p:spPr bwMode="auto">
            <a:xfrm>
              <a:off x="4660900" y="49307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13" name="Oval 116"/>
            <p:cNvSpPr>
              <a:spLocks noChangeArrowheads="1"/>
            </p:cNvSpPr>
            <p:nvPr/>
          </p:nvSpPr>
          <p:spPr bwMode="auto">
            <a:xfrm>
              <a:off x="4356100" y="5562600"/>
              <a:ext cx="379413"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114" name="Oval 117"/>
            <p:cNvSpPr>
              <a:spLocks noChangeArrowheads="1"/>
            </p:cNvSpPr>
            <p:nvPr/>
          </p:nvSpPr>
          <p:spPr bwMode="auto">
            <a:xfrm>
              <a:off x="4159250" y="4343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15" name="Text Box 118"/>
            <p:cNvSpPr txBox="1">
              <a:spLocks noChangeArrowheads="1"/>
            </p:cNvSpPr>
            <p:nvPr/>
          </p:nvSpPr>
          <p:spPr bwMode="auto">
            <a:xfrm>
              <a:off x="4203700" y="4376738"/>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16" name="Line 119"/>
            <p:cNvSpPr>
              <a:spLocks noChangeShapeType="1"/>
            </p:cNvSpPr>
            <p:nvPr/>
          </p:nvSpPr>
          <p:spPr bwMode="auto">
            <a:xfrm flipH="1">
              <a:off x="4006850" y="4724400"/>
              <a:ext cx="304800" cy="228600"/>
            </a:xfrm>
            <a:prstGeom prst="line">
              <a:avLst/>
            </a:prstGeom>
            <a:noFill/>
            <a:ln w="28575">
              <a:solidFill>
                <a:schemeClr val="tx1"/>
              </a:solidFill>
              <a:round/>
              <a:headEnd/>
              <a:tailEnd type="stealth" w="lg" len="lg"/>
            </a:ln>
            <a:effectLst/>
          </p:spPr>
          <p:txBody>
            <a:bodyPr/>
            <a:lstStyle/>
            <a:p>
              <a:pPr>
                <a:buNone/>
              </a:pPr>
              <a:endParaRPr lang="en-US"/>
            </a:p>
          </p:txBody>
        </p:sp>
        <p:sp>
          <p:nvSpPr>
            <p:cNvPr id="117" name="Line 120"/>
            <p:cNvSpPr>
              <a:spLocks noChangeShapeType="1"/>
            </p:cNvSpPr>
            <p:nvPr/>
          </p:nvSpPr>
          <p:spPr bwMode="auto">
            <a:xfrm>
              <a:off x="4387850" y="4724400"/>
              <a:ext cx="381000" cy="228600"/>
            </a:xfrm>
            <a:prstGeom prst="line">
              <a:avLst/>
            </a:prstGeom>
            <a:noFill/>
            <a:ln w="28575">
              <a:solidFill>
                <a:schemeClr val="tx1"/>
              </a:solidFill>
              <a:round/>
              <a:headEnd/>
              <a:tailEnd type="stealth" w="lg" len="lg"/>
            </a:ln>
            <a:effectLst/>
          </p:spPr>
          <p:txBody>
            <a:bodyPr/>
            <a:lstStyle/>
            <a:p>
              <a:pPr>
                <a:buNone/>
              </a:pPr>
              <a:endParaRPr lang="en-US"/>
            </a:p>
          </p:txBody>
        </p:sp>
      </p:grpSp>
      <p:grpSp>
        <p:nvGrpSpPr>
          <p:cNvPr id="119" name="Group 118"/>
          <p:cNvGrpSpPr/>
          <p:nvPr/>
        </p:nvGrpSpPr>
        <p:grpSpPr>
          <a:xfrm>
            <a:off x="1066800" y="3962400"/>
            <a:ext cx="2514600" cy="1549400"/>
            <a:chOff x="5867400" y="4419600"/>
            <a:chExt cx="2514600" cy="1549400"/>
          </a:xfrm>
        </p:grpSpPr>
        <p:grpSp>
          <p:nvGrpSpPr>
            <p:cNvPr id="120" name="Group 87"/>
            <p:cNvGrpSpPr/>
            <p:nvPr/>
          </p:nvGrpSpPr>
          <p:grpSpPr>
            <a:xfrm>
              <a:off x="6096000" y="4419600"/>
              <a:ext cx="2286000" cy="304800"/>
              <a:chOff x="2551112" y="4699000"/>
              <a:chExt cx="2286000" cy="304800"/>
            </a:xfrm>
          </p:grpSpPr>
          <p:sp>
            <p:nvSpPr>
              <p:cNvPr id="144" name="Rectangle 32"/>
              <p:cNvSpPr>
                <a:spLocks noChangeArrowheads="1"/>
              </p:cNvSpPr>
              <p:nvPr/>
            </p:nvSpPr>
            <p:spPr bwMode="auto">
              <a:xfrm>
                <a:off x="25511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45" name="Rectangle 33"/>
              <p:cNvSpPr>
                <a:spLocks noChangeArrowheads="1"/>
              </p:cNvSpPr>
              <p:nvPr/>
            </p:nvSpPr>
            <p:spPr bwMode="auto">
              <a:xfrm>
                <a:off x="30083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46" name="Rectangle 34"/>
              <p:cNvSpPr>
                <a:spLocks noChangeArrowheads="1"/>
              </p:cNvSpPr>
              <p:nvPr/>
            </p:nvSpPr>
            <p:spPr bwMode="auto">
              <a:xfrm>
                <a:off x="34655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47" name="Rectangle 35"/>
              <p:cNvSpPr>
                <a:spLocks noChangeArrowheads="1"/>
              </p:cNvSpPr>
              <p:nvPr/>
            </p:nvSpPr>
            <p:spPr bwMode="auto">
              <a:xfrm>
                <a:off x="39227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48" name="Rectangle 36"/>
              <p:cNvSpPr>
                <a:spLocks noChangeArrowheads="1"/>
              </p:cNvSpPr>
              <p:nvPr/>
            </p:nvSpPr>
            <p:spPr bwMode="auto">
              <a:xfrm>
                <a:off x="4379912" y="46990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grpSp>
        <p:sp>
          <p:nvSpPr>
            <p:cNvPr id="121" name="Oval 47"/>
            <p:cNvSpPr>
              <a:spLocks noChangeArrowheads="1"/>
            </p:cNvSpPr>
            <p:nvPr/>
          </p:nvSpPr>
          <p:spPr bwMode="auto">
            <a:xfrm>
              <a:off x="6586538" y="5000625"/>
              <a:ext cx="381000" cy="381000"/>
            </a:xfrm>
            <a:prstGeom prst="ellipse">
              <a:avLst/>
            </a:prstGeom>
            <a:noFill/>
            <a:ln w="19050">
              <a:solidFill>
                <a:schemeClr val="tx1"/>
              </a:solidFill>
              <a:round/>
              <a:headEnd/>
              <a:tailEnd/>
            </a:ln>
            <a:effectLst/>
          </p:spPr>
          <p:txBody>
            <a:bodyPr wrap="none" anchor="ctr"/>
            <a:lstStyle/>
            <a:p>
              <a:pPr>
                <a:buNone/>
              </a:pPr>
              <a:endParaRPr lang="en-US"/>
            </a:p>
          </p:txBody>
        </p:sp>
        <p:grpSp>
          <p:nvGrpSpPr>
            <p:cNvPr id="122" name="Group 88"/>
            <p:cNvGrpSpPr/>
            <p:nvPr/>
          </p:nvGrpSpPr>
          <p:grpSpPr>
            <a:xfrm>
              <a:off x="5867400" y="4575175"/>
              <a:ext cx="1068388" cy="1393825"/>
              <a:chOff x="2322512" y="4854575"/>
              <a:chExt cx="1068388" cy="1393825"/>
            </a:xfrm>
          </p:grpSpPr>
          <p:sp>
            <p:nvSpPr>
              <p:cNvPr id="133" name="Line 37"/>
              <p:cNvSpPr>
                <a:spLocks noChangeShapeType="1"/>
              </p:cNvSpPr>
              <p:nvPr/>
            </p:nvSpPr>
            <p:spPr bwMode="auto">
              <a:xfrm flipH="1">
                <a:off x="2627312" y="56165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34" name="Text Box 38"/>
              <p:cNvSpPr txBox="1">
                <a:spLocks noChangeArrowheads="1"/>
              </p:cNvSpPr>
              <p:nvPr/>
            </p:nvSpPr>
            <p:spPr bwMode="auto">
              <a:xfrm>
                <a:off x="2398712" y="5845175"/>
                <a:ext cx="303213" cy="366712"/>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135" name="Line 39"/>
              <p:cNvSpPr>
                <a:spLocks noChangeShapeType="1"/>
              </p:cNvSpPr>
              <p:nvPr/>
            </p:nvSpPr>
            <p:spPr bwMode="auto">
              <a:xfrm>
                <a:off x="2779712" y="56165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36" name="Oval 40"/>
              <p:cNvSpPr>
                <a:spLocks noChangeArrowheads="1"/>
              </p:cNvSpPr>
              <p:nvPr/>
            </p:nvSpPr>
            <p:spPr bwMode="auto">
              <a:xfrm>
                <a:off x="2887662" y="5867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37" name="Text Box 41"/>
              <p:cNvSpPr txBox="1">
                <a:spLocks noChangeArrowheads="1"/>
              </p:cNvSpPr>
              <p:nvPr/>
            </p:nvSpPr>
            <p:spPr bwMode="auto">
              <a:xfrm>
                <a:off x="2932112" y="58451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138" name="Line 42"/>
              <p:cNvSpPr>
                <a:spLocks noChangeShapeType="1"/>
              </p:cNvSpPr>
              <p:nvPr/>
            </p:nvSpPr>
            <p:spPr bwMode="auto">
              <a:xfrm>
                <a:off x="2779712" y="4854575"/>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139" name="Oval 43"/>
              <p:cNvSpPr>
                <a:spLocks noChangeArrowheads="1"/>
              </p:cNvSpPr>
              <p:nvPr/>
            </p:nvSpPr>
            <p:spPr bwMode="auto">
              <a:xfrm>
                <a:off x="2582862" y="52578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40" name="Text Box 44"/>
              <p:cNvSpPr txBox="1">
                <a:spLocks noChangeArrowheads="1"/>
              </p:cNvSpPr>
              <p:nvPr/>
            </p:nvSpPr>
            <p:spPr bwMode="auto">
              <a:xfrm>
                <a:off x="2627312" y="52355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41" name="Oval 45"/>
              <p:cNvSpPr>
                <a:spLocks noChangeArrowheads="1"/>
              </p:cNvSpPr>
              <p:nvPr/>
            </p:nvSpPr>
            <p:spPr bwMode="auto">
              <a:xfrm>
                <a:off x="2322512" y="5867400"/>
                <a:ext cx="379413"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142" name="Line 46"/>
              <p:cNvSpPr>
                <a:spLocks noChangeShapeType="1"/>
              </p:cNvSpPr>
              <p:nvPr/>
            </p:nvSpPr>
            <p:spPr bwMode="auto">
              <a:xfrm>
                <a:off x="3236912" y="48768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143" name="Text Box 48"/>
              <p:cNvSpPr txBox="1">
                <a:spLocks noChangeArrowheads="1"/>
              </p:cNvSpPr>
              <p:nvPr/>
            </p:nvSpPr>
            <p:spPr bwMode="auto">
              <a:xfrm>
                <a:off x="3086100" y="5257800"/>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c</a:t>
                </a:r>
              </a:p>
            </p:txBody>
          </p:sp>
        </p:grpSp>
        <p:grpSp>
          <p:nvGrpSpPr>
            <p:cNvPr id="123" name="Group 89"/>
            <p:cNvGrpSpPr/>
            <p:nvPr/>
          </p:nvGrpSpPr>
          <p:grpSpPr>
            <a:xfrm>
              <a:off x="6858000" y="4597400"/>
              <a:ext cx="869950" cy="1371600"/>
              <a:chOff x="3313112" y="4876800"/>
              <a:chExt cx="869950" cy="1371600"/>
            </a:xfrm>
          </p:grpSpPr>
          <p:sp>
            <p:nvSpPr>
              <p:cNvPr id="125" name="Line 49"/>
              <p:cNvSpPr>
                <a:spLocks noChangeShapeType="1"/>
              </p:cNvSpPr>
              <p:nvPr/>
            </p:nvSpPr>
            <p:spPr bwMode="auto">
              <a:xfrm>
                <a:off x="3694112" y="4876800"/>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126" name="Line 56"/>
              <p:cNvSpPr>
                <a:spLocks noChangeShapeType="1"/>
              </p:cNvSpPr>
              <p:nvPr/>
            </p:nvSpPr>
            <p:spPr bwMode="auto">
              <a:xfrm flipH="1">
                <a:off x="3541712" y="56165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27" name="Text Box 57"/>
              <p:cNvSpPr txBox="1">
                <a:spLocks noChangeArrowheads="1"/>
              </p:cNvSpPr>
              <p:nvPr/>
            </p:nvSpPr>
            <p:spPr bwMode="auto">
              <a:xfrm>
                <a:off x="3313112" y="5845175"/>
                <a:ext cx="303213" cy="366712"/>
              </a:xfrm>
              <a:prstGeom prst="rect">
                <a:avLst/>
              </a:prstGeom>
              <a:noFill/>
              <a:ln w="9525">
                <a:noFill/>
                <a:miter lim="800000"/>
                <a:headEnd/>
                <a:tailEnd/>
              </a:ln>
              <a:effectLst/>
            </p:spPr>
            <p:txBody>
              <a:bodyPr>
                <a:spAutoFit/>
              </a:bodyPr>
              <a:lstStyle/>
              <a:p>
                <a:pPr algn="ctr">
                  <a:spcBef>
                    <a:spcPct val="50000"/>
                  </a:spcBef>
                  <a:buNone/>
                </a:pPr>
                <a:r>
                  <a:rPr lang="en-US" altLang="zh-CN"/>
                  <a:t>d</a:t>
                </a:r>
              </a:p>
            </p:txBody>
          </p:sp>
          <p:sp>
            <p:nvSpPr>
              <p:cNvPr id="128" name="Line 58"/>
              <p:cNvSpPr>
                <a:spLocks noChangeShapeType="1"/>
              </p:cNvSpPr>
              <p:nvPr/>
            </p:nvSpPr>
            <p:spPr bwMode="auto">
              <a:xfrm>
                <a:off x="3694112" y="56165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29" name="Oval 59"/>
              <p:cNvSpPr>
                <a:spLocks noChangeArrowheads="1"/>
              </p:cNvSpPr>
              <p:nvPr/>
            </p:nvSpPr>
            <p:spPr bwMode="auto">
              <a:xfrm>
                <a:off x="3802062" y="5867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30" name="Text Box 60"/>
              <p:cNvSpPr txBox="1">
                <a:spLocks noChangeArrowheads="1"/>
              </p:cNvSpPr>
              <p:nvPr/>
            </p:nvSpPr>
            <p:spPr bwMode="auto">
              <a:xfrm>
                <a:off x="3846512" y="58451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dirty="0"/>
                  <a:t>e</a:t>
                </a:r>
              </a:p>
            </p:txBody>
          </p:sp>
          <p:sp>
            <p:nvSpPr>
              <p:cNvPr id="131" name="Oval 61"/>
              <p:cNvSpPr>
                <a:spLocks noChangeArrowheads="1"/>
              </p:cNvSpPr>
              <p:nvPr/>
            </p:nvSpPr>
            <p:spPr bwMode="auto">
              <a:xfrm>
                <a:off x="3497262" y="52578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32" name="Text Box 62"/>
              <p:cNvSpPr txBox="1">
                <a:spLocks noChangeArrowheads="1"/>
              </p:cNvSpPr>
              <p:nvPr/>
            </p:nvSpPr>
            <p:spPr bwMode="auto">
              <a:xfrm>
                <a:off x="3541712" y="5235575"/>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grpSp>
        <p:sp>
          <p:nvSpPr>
            <p:cNvPr id="124" name="Oval 63"/>
            <p:cNvSpPr>
              <a:spLocks noChangeArrowheads="1"/>
            </p:cNvSpPr>
            <p:nvPr/>
          </p:nvSpPr>
          <p:spPr bwMode="auto">
            <a:xfrm>
              <a:off x="6781800" y="5588000"/>
              <a:ext cx="379413" cy="342900"/>
            </a:xfrm>
            <a:prstGeom prst="ellipse">
              <a:avLst/>
            </a:prstGeom>
            <a:noFill/>
            <a:ln w="19050">
              <a:solidFill>
                <a:schemeClr val="tx1"/>
              </a:solidFill>
              <a:round/>
              <a:headEnd/>
              <a:tailEnd/>
            </a:ln>
            <a:effectLst/>
          </p:spPr>
          <p:txBody>
            <a:bodyPr wrap="none" anchor="ctr"/>
            <a:lstStyle/>
            <a:p>
              <a:pPr>
                <a:buNone/>
              </a:pPr>
              <a:endParaRPr lang="en-US"/>
            </a:p>
          </p:txBody>
        </p:sp>
      </p:grpSp>
    </p:spTree>
    <p:extLst>
      <p:ext uri="{BB962C8B-B14F-4D97-AF65-F5344CB8AC3E}">
        <p14:creationId xmlns:p14="http://schemas.microsoft.com/office/powerpoint/2010/main" val="398903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blinds(horizontal)">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buNone/>
            </a:pPr>
            <a:fld id="{A4019FFD-4E15-4B93-AFC4-A45F24C72075}" type="slidenum">
              <a:rPr lang="en-US" smtClean="0"/>
              <a:pPr>
                <a:buNone/>
              </a:pPr>
              <a:t>77</a:t>
            </a:fld>
            <a:endParaRPr lang="en-US"/>
          </a:p>
        </p:txBody>
      </p:sp>
      <p:sp>
        <p:nvSpPr>
          <p:cNvPr id="5" name="Rectangle 3"/>
          <p:cNvSpPr txBox="1">
            <a:spLocks noChangeArrowheads="1"/>
          </p:cNvSpPr>
          <p:nvPr/>
        </p:nvSpPr>
        <p:spPr>
          <a:xfrm>
            <a:off x="623887" y="1106487"/>
            <a:ext cx="4800600" cy="420687"/>
          </a:xfrm>
          <a:prstGeom prst="rect">
            <a:avLst/>
          </a:prstGeom>
          <a:solidFill>
            <a:schemeClr val="accent4">
              <a:lumMod val="60000"/>
              <a:lumOff val="40000"/>
            </a:schemeClr>
          </a:solidFill>
        </p:spPr>
        <p:txBody>
          <a:bodyPr vert="horz">
            <a:noAutofit/>
          </a:bodyPr>
          <a:lstStyle/>
          <a:p>
            <a:pPr marL="274320" marR="0" lvl="0" indent="-274320" algn="l" defTabSz="914400" rtl="0" eaLnBrk="1" fontAlgn="auto" latinLnBrk="0" hangingPunct="1">
              <a:lnSpc>
                <a:spcPct val="80000"/>
              </a:lnSpc>
              <a:spcBef>
                <a:spcPts val="600"/>
              </a:spcBef>
              <a:spcAft>
                <a:spcPts val="0"/>
              </a:spcAft>
              <a:buClr>
                <a:schemeClr val="accent1"/>
              </a:buClr>
              <a:buSzPct val="70000"/>
              <a:buNone/>
              <a:tabLst/>
              <a:defRPr/>
            </a:pPr>
            <a:r>
              <a:rPr kumimoji="0" lang="en-US" altLang="zh-CN"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Expression: a b + c d e + * *</a:t>
            </a:r>
          </a:p>
        </p:txBody>
      </p:sp>
      <p:sp>
        <p:nvSpPr>
          <p:cNvPr id="83" name="Rectangle 47"/>
          <p:cNvSpPr>
            <a:spLocks noChangeArrowheads="1"/>
          </p:cNvSpPr>
          <p:nvPr/>
        </p:nvSpPr>
        <p:spPr bwMode="auto">
          <a:xfrm>
            <a:off x="457200" y="2093912"/>
            <a:ext cx="7772400" cy="725488"/>
          </a:xfrm>
          <a:prstGeom prst="rect">
            <a:avLst/>
          </a:prstGeom>
          <a:noFill/>
          <a:ln w="9525">
            <a:noFill/>
            <a:miter lim="800000"/>
            <a:headEnd/>
            <a:tailEnd/>
          </a:ln>
          <a:effectLst/>
        </p:spPr>
        <p:txBody>
          <a:bodyPr/>
          <a:lstStyle/>
          <a:p>
            <a:pPr marL="342900" indent="-342900">
              <a:spcBef>
                <a:spcPct val="20000"/>
              </a:spcBef>
              <a:buClr>
                <a:schemeClr val="folHlink"/>
              </a:buClr>
              <a:buSzPct val="60000"/>
              <a:buNone/>
            </a:pPr>
            <a:r>
              <a:rPr lang="en-US" altLang="zh-CN" sz="2000" dirty="0"/>
              <a:t>Finally, the last symbol is read, two trees are merged, and a pointer to the final tree is left on the stack.</a:t>
            </a:r>
          </a:p>
        </p:txBody>
      </p:sp>
      <p:grpSp>
        <p:nvGrpSpPr>
          <p:cNvPr id="155" name="Group 154"/>
          <p:cNvGrpSpPr/>
          <p:nvPr/>
        </p:nvGrpSpPr>
        <p:grpSpPr>
          <a:xfrm>
            <a:off x="4645025" y="3319462"/>
            <a:ext cx="3127375" cy="2700338"/>
            <a:chOff x="2547938" y="2895600"/>
            <a:chExt cx="3127375" cy="2700338"/>
          </a:xfrm>
        </p:grpSpPr>
        <p:sp>
          <p:nvSpPr>
            <p:cNvPr id="66" name="Rectangle 30"/>
            <p:cNvSpPr>
              <a:spLocks noChangeArrowheads="1"/>
            </p:cNvSpPr>
            <p:nvPr/>
          </p:nvSpPr>
          <p:spPr bwMode="auto">
            <a:xfrm>
              <a:off x="3389313" y="2895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7" name="Rectangle 31"/>
            <p:cNvSpPr>
              <a:spLocks noChangeArrowheads="1"/>
            </p:cNvSpPr>
            <p:nvPr/>
          </p:nvSpPr>
          <p:spPr bwMode="auto">
            <a:xfrm>
              <a:off x="3846513" y="2895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8" name="Rectangle 32"/>
            <p:cNvSpPr>
              <a:spLocks noChangeArrowheads="1"/>
            </p:cNvSpPr>
            <p:nvPr/>
          </p:nvSpPr>
          <p:spPr bwMode="auto">
            <a:xfrm>
              <a:off x="4303713" y="2895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69" name="Rectangle 33"/>
            <p:cNvSpPr>
              <a:spLocks noChangeArrowheads="1"/>
            </p:cNvSpPr>
            <p:nvPr/>
          </p:nvSpPr>
          <p:spPr bwMode="auto">
            <a:xfrm>
              <a:off x="4760913" y="2895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70" name="Rectangle 34"/>
            <p:cNvSpPr>
              <a:spLocks noChangeArrowheads="1"/>
            </p:cNvSpPr>
            <p:nvPr/>
          </p:nvSpPr>
          <p:spPr bwMode="auto">
            <a:xfrm>
              <a:off x="5218113" y="2895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71" name="Line 35"/>
            <p:cNvSpPr>
              <a:spLocks noChangeShapeType="1"/>
            </p:cNvSpPr>
            <p:nvPr/>
          </p:nvSpPr>
          <p:spPr bwMode="auto">
            <a:xfrm flipH="1">
              <a:off x="2852738" y="4354513"/>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72" name="Text Box 36"/>
            <p:cNvSpPr txBox="1">
              <a:spLocks noChangeArrowheads="1"/>
            </p:cNvSpPr>
            <p:nvPr/>
          </p:nvSpPr>
          <p:spPr bwMode="auto">
            <a:xfrm>
              <a:off x="2624138" y="4583113"/>
              <a:ext cx="303212" cy="366712"/>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73" name="Line 37"/>
            <p:cNvSpPr>
              <a:spLocks noChangeShapeType="1"/>
            </p:cNvSpPr>
            <p:nvPr/>
          </p:nvSpPr>
          <p:spPr bwMode="auto">
            <a:xfrm>
              <a:off x="3005138" y="4354513"/>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74" name="Oval 38"/>
            <p:cNvSpPr>
              <a:spLocks noChangeArrowheads="1"/>
            </p:cNvSpPr>
            <p:nvPr/>
          </p:nvSpPr>
          <p:spPr bwMode="auto">
            <a:xfrm>
              <a:off x="3113088" y="460533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75" name="Text Box 39"/>
            <p:cNvSpPr txBox="1">
              <a:spLocks noChangeArrowheads="1"/>
            </p:cNvSpPr>
            <p:nvPr/>
          </p:nvSpPr>
          <p:spPr bwMode="auto">
            <a:xfrm>
              <a:off x="3157538" y="4583113"/>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76" name="Line 40"/>
            <p:cNvSpPr>
              <a:spLocks noChangeShapeType="1"/>
            </p:cNvSpPr>
            <p:nvPr/>
          </p:nvSpPr>
          <p:spPr bwMode="auto">
            <a:xfrm>
              <a:off x="3617913" y="3051175"/>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77" name="Oval 41"/>
            <p:cNvSpPr>
              <a:spLocks noChangeArrowheads="1"/>
            </p:cNvSpPr>
            <p:nvPr/>
          </p:nvSpPr>
          <p:spPr bwMode="auto">
            <a:xfrm>
              <a:off x="2808288" y="399573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78" name="Text Box 42"/>
            <p:cNvSpPr txBox="1">
              <a:spLocks noChangeArrowheads="1"/>
            </p:cNvSpPr>
            <p:nvPr/>
          </p:nvSpPr>
          <p:spPr bwMode="auto">
            <a:xfrm>
              <a:off x="2852738" y="3973513"/>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79" name="Oval 43"/>
            <p:cNvSpPr>
              <a:spLocks noChangeArrowheads="1"/>
            </p:cNvSpPr>
            <p:nvPr/>
          </p:nvSpPr>
          <p:spPr bwMode="auto">
            <a:xfrm>
              <a:off x="2547938" y="4605338"/>
              <a:ext cx="379412"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80" name="Line 44"/>
            <p:cNvSpPr>
              <a:spLocks noChangeShapeType="1"/>
            </p:cNvSpPr>
            <p:nvPr/>
          </p:nvSpPr>
          <p:spPr bwMode="auto">
            <a:xfrm flipH="1">
              <a:off x="3016250" y="3733800"/>
              <a:ext cx="4572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81" name="Oval 45"/>
            <p:cNvSpPr>
              <a:spLocks noChangeArrowheads="1"/>
            </p:cNvSpPr>
            <p:nvPr/>
          </p:nvSpPr>
          <p:spPr bwMode="auto">
            <a:xfrm>
              <a:off x="3698875" y="4606925"/>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82" name="Text Box 46"/>
            <p:cNvSpPr txBox="1">
              <a:spLocks noChangeArrowheads="1"/>
            </p:cNvSpPr>
            <p:nvPr/>
          </p:nvSpPr>
          <p:spPr bwMode="auto">
            <a:xfrm>
              <a:off x="3743325" y="4584700"/>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c</a:t>
              </a:r>
            </a:p>
          </p:txBody>
        </p:sp>
        <p:sp>
          <p:nvSpPr>
            <p:cNvPr id="84" name="Line 48"/>
            <p:cNvSpPr>
              <a:spLocks noChangeShapeType="1"/>
            </p:cNvSpPr>
            <p:nvPr/>
          </p:nvSpPr>
          <p:spPr bwMode="auto">
            <a:xfrm flipH="1">
              <a:off x="4581525" y="4964113"/>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85" name="Text Box 49"/>
            <p:cNvSpPr txBox="1">
              <a:spLocks noChangeArrowheads="1"/>
            </p:cNvSpPr>
            <p:nvPr/>
          </p:nvSpPr>
          <p:spPr bwMode="auto">
            <a:xfrm>
              <a:off x="4352925" y="5192713"/>
              <a:ext cx="303213" cy="366712"/>
            </a:xfrm>
            <a:prstGeom prst="rect">
              <a:avLst/>
            </a:prstGeom>
            <a:noFill/>
            <a:ln w="9525">
              <a:noFill/>
              <a:miter lim="800000"/>
              <a:headEnd/>
              <a:tailEnd/>
            </a:ln>
            <a:effectLst/>
          </p:spPr>
          <p:txBody>
            <a:bodyPr>
              <a:spAutoFit/>
            </a:bodyPr>
            <a:lstStyle/>
            <a:p>
              <a:pPr algn="ctr">
                <a:spcBef>
                  <a:spcPct val="50000"/>
                </a:spcBef>
                <a:buNone/>
              </a:pPr>
              <a:r>
                <a:rPr lang="en-US" altLang="zh-CN"/>
                <a:t>d</a:t>
              </a:r>
            </a:p>
          </p:txBody>
        </p:sp>
        <p:sp>
          <p:nvSpPr>
            <p:cNvPr id="86" name="Line 50"/>
            <p:cNvSpPr>
              <a:spLocks noChangeShapeType="1"/>
            </p:cNvSpPr>
            <p:nvPr/>
          </p:nvSpPr>
          <p:spPr bwMode="auto">
            <a:xfrm>
              <a:off x="4733925" y="4964113"/>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87" name="Oval 51"/>
            <p:cNvSpPr>
              <a:spLocks noChangeArrowheads="1"/>
            </p:cNvSpPr>
            <p:nvPr/>
          </p:nvSpPr>
          <p:spPr bwMode="auto">
            <a:xfrm>
              <a:off x="4841875" y="521493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18" name="Text Box 52"/>
            <p:cNvSpPr txBox="1">
              <a:spLocks noChangeArrowheads="1"/>
            </p:cNvSpPr>
            <p:nvPr/>
          </p:nvSpPr>
          <p:spPr bwMode="auto">
            <a:xfrm>
              <a:off x="4886325" y="5192713"/>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e</a:t>
              </a:r>
            </a:p>
          </p:txBody>
        </p:sp>
        <p:sp>
          <p:nvSpPr>
            <p:cNvPr id="119" name="Oval 53"/>
            <p:cNvSpPr>
              <a:spLocks noChangeArrowheads="1"/>
            </p:cNvSpPr>
            <p:nvPr/>
          </p:nvSpPr>
          <p:spPr bwMode="auto">
            <a:xfrm>
              <a:off x="4537075" y="460533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20" name="Text Box 54"/>
            <p:cNvSpPr txBox="1">
              <a:spLocks noChangeArrowheads="1"/>
            </p:cNvSpPr>
            <p:nvPr/>
          </p:nvSpPr>
          <p:spPr bwMode="auto">
            <a:xfrm>
              <a:off x="4581525" y="4583113"/>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22" name="Oval 55"/>
            <p:cNvSpPr>
              <a:spLocks noChangeArrowheads="1"/>
            </p:cNvSpPr>
            <p:nvPr/>
          </p:nvSpPr>
          <p:spPr bwMode="auto">
            <a:xfrm>
              <a:off x="4276725" y="5214938"/>
              <a:ext cx="379413"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123" name="Oval 56"/>
            <p:cNvSpPr>
              <a:spLocks noChangeArrowheads="1"/>
            </p:cNvSpPr>
            <p:nvPr/>
          </p:nvSpPr>
          <p:spPr bwMode="auto">
            <a:xfrm>
              <a:off x="4079875" y="399573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49" name="Text Box 57"/>
            <p:cNvSpPr txBox="1">
              <a:spLocks noChangeArrowheads="1"/>
            </p:cNvSpPr>
            <p:nvPr/>
          </p:nvSpPr>
          <p:spPr bwMode="auto">
            <a:xfrm>
              <a:off x="4124325" y="40290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50" name="Line 58"/>
            <p:cNvSpPr>
              <a:spLocks noChangeShapeType="1"/>
            </p:cNvSpPr>
            <p:nvPr/>
          </p:nvSpPr>
          <p:spPr bwMode="auto">
            <a:xfrm flipH="1">
              <a:off x="3927475" y="4376738"/>
              <a:ext cx="304800" cy="228600"/>
            </a:xfrm>
            <a:prstGeom prst="line">
              <a:avLst/>
            </a:prstGeom>
            <a:noFill/>
            <a:ln w="28575">
              <a:solidFill>
                <a:schemeClr val="tx1"/>
              </a:solidFill>
              <a:round/>
              <a:headEnd/>
              <a:tailEnd type="stealth" w="lg" len="lg"/>
            </a:ln>
            <a:effectLst/>
          </p:spPr>
          <p:txBody>
            <a:bodyPr/>
            <a:lstStyle/>
            <a:p>
              <a:pPr>
                <a:buNone/>
              </a:pPr>
              <a:endParaRPr lang="en-US"/>
            </a:p>
          </p:txBody>
        </p:sp>
        <p:sp>
          <p:nvSpPr>
            <p:cNvPr id="151" name="Line 59"/>
            <p:cNvSpPr>
              <a:spLocks noChangeShapeType="1"/>
            </p:cNvSpPr>
            <p:nvPr/>
          </p:nvSpPr>
          <p:spPr bwMode="auto">
            <a:xfrm>
              <a:off x="4308475" y="4376738"/>
              <a:ext cx="381000" cy="228600"/>
            </a:xfrm>
            <a:prstGeom prst="line">
              <a:avLst/>
            </a:prstGeom>
            <a:noFill/>
            <a:ln w="28575">
              <a:solidFill>
                <a:schemeClr val="tx1"/>
              </a:solidFill>
              <a:round/>
              <a:headEnd/>
              <a:tailEnd type="stealth" w="lg" len="lg"/>
            </a:ln>
            <a:effectLst/>
          </p:spPr>
          <p:txBody>
            <a:bodyPr/>
            <a:lstStyle/>
            <a:p>
              <a:pPr>
                <a:buNone/>
              </a:pPr>
              <a:endParaRPr lang="en-US"/>
            </a:p>
          </p:txBody>
        </p:sp>
        <p:sp>
          <p:nvSpPr>
            <p:cNvPr id="152" name="Oval 61"/>
            <p:cNvSpPr>
              <a:spLocks noChangeArrowheads="1"/>
            </p:cNvSpPr>
            <p:nvPr/>
          </p:nvSpPr>
          <p:spPr bwMode="auto">
            <a:xfrm>
              <a:off x="3425825" y="34290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53" name="Text Box 62"/>
            <p:cNvSpPr txBox="1">
              <a:spLocks noChangeArrowheads="1"/>
            </p:cNvSpPr>
            <p:nvPr/>
          </p:nvSpPr>
          <p:spPr bwMode="auto">
            <a:xfrm>
              <a:off x="3470275" y="3462338"/>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54" name="Line 63"/>
            <p:cNvSpPr>
              <a:spLocks noChangeShapeType="1"/>
            </p:cNvSpPr>
            <p:nvPr/>
          </p:nvSpPr>
          <p:spPr bwMode="auto">
            <a:xfrm>
              <a:off x="3778250" y="3733800"/>
              <a:ext cx="457200" cy="304800"/>
            </a:xfrm>
            <a:prstGeom prst="line">
              <a:avLst/>
            </a:prstGeom>
            <a:noFill/>
            <a:ln w="28575">
              <a:solidFill>
                <a:schemeClr val="tx1"/>
              </a:solidFill>
              <a:round/>
              <a:headEnd/>
              <a:tailEnd type="stealth" w="lg" len="lg"/>
            </a:ln>
            <a:effectLst/>
          </p:spPr>
          <p:txBody>
            <a:bodyPr/>
            <a:lstStyle/>
            <a:p>
              <a:pPr>
                <a:buNone/>
              </a:pPr>
              <a:endParaRPr lang="en-US"/>
            </a:p>
          </p:txBody>
        </p:sp>
      </p:grpSp>
      <p:grpSp>
        <p:nvGrpSpPr>
          <p:cNvPr id="156" name="Group 155"/>
          <p:cNvGrpSpPr/>
          <p:nvPr/>
        </p:nvGrpSpPr>
        <p:grpSpPr>
          <a:xfrm>
            <a:off x="609600" y="3352800"/>
            <a:ext cx="2674937" cy="2159000"/>
            <a:chOff x="2627313" y="3784600"/>
            <a:chExt cx="2674937" cy="2159000"/>
          </a:xfrm>
        </p:grpSpPr>
        <p:sp>
          <p:nvSpPr>
            <p:cNvPr id="157" name="Rectangle 90"/>
            <p:cNvSpPr>
              <a:spLocks noChangeArrowheads="1"/>
            </p:cNvSpPr>
            <p:nvPr/>
          </p:nvSpPr>
          <p:spPr bwMode="auto">
            <a:xfrm>
              <a:off x="28559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58" name="Rectangle 91"/>
            <p:cNvSpPr>
              <a:spLocks noChangeArrowheads="1"/>
            </p:cNvSpPr>
            <p:nvPr/>
          </p:nvSpPr>
          <p:spPr bwMode="auto">
            <a:xfrm>
              <a:off x="33131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59" name="Rectangle 92"/>
            <p:cNvSpPr>
              <a:spLocks noChangeArrowheads="1"/>
            </p:cNvSpPr>
            <p:nvPr/>
          </p:nvSpPr>
          <p:spPr bwMode="auto">
            <a:xfrm>
              <a:off x="37703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60" name="Rectangle 93"/>
            <p:cNvSpPr>
              <a:spLocks noChangeArrowheads="1"/>
            </p:cNvSpPr>
            <p:nvPr/>
          </p:nvSpPr>
          <p:spPr bwMode="auto">
            <a:xfrm>
              <a:off x="42275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61" name="Rectangle 94"/>
            <p:cNvSpPr>
              <a:spLocks noChangeArrowheads="1"/>
            </p:cNvSpPr>
            <p:nvPr/>
          </p:nvSpPr>
          <p:spPr bwMode="auto">
            <a:xfrm>
              <a:off x="4684713" y="3784600"/>
              <a:ext cx="457200" cy="304800"/>
            </a:xfrm>
            <a:prstGeom prst="rect">
              <a:avLst/>
            </a:prstGeom>
            <a:noFill/>
            <a:ln w="28575">
              <a:solidFill>
                <a:schemeClr val="tx1"/>
              </a:solidFill>
              <a:miter lim="800000"/>
              <a:headEnd/>
              <a:tailEnd/>
            </a:ln>
            <a:effectLst/>
          </p:spPr>
          <p:txBody>
            <a:bodyPr wrap="none" anchor="ctr"/>
            <a:lstStyle/>
            <a:p>
              <a:pPr>
                <a:buNone/>
              </a:pPr>
              <a:endParaRPr lang="en-US"/>
            </a:p>
          </p:txBody>
        </p:sp>
        <p:sp>
          <p:nvSpPr>
            <p:cNvPr id="162" name="Line 95"/>
            <p:cNvSpPr>
              <a:spLocks noChangeShapeType="1"/>
            </p:cNvSpPr>
            <p:nvPr/>
          </p:nvSpPr>
          <p:spPr bwMode="auto">
            <a:xfrm flipH="1">
              <a:off x="2932113" y="47021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63" name="Text Box 96"/>
            <p:cNvSpPr txBox="1">
              <a:spLocks noChangeArrowheads="1"/>
            </p:cNvSpPr>
            <p:nvPr/>
          </p:nvSpPr>
          <p:spPr bwMode="auto">
            <a:xfrm>
              <a:off x="2703513" y="4930775"/>
              <a:ext cx="303212" cy="366713"/>
            </a:xfrm>
            <a:prstGeom prst="rect">
              <a:avLst/>
            </a:prstGeom>
            <a:noFill/>
            <a:ln w="9525">
              <a:noFill/>
              <a:miter lim="800000"/>
              <a:headEnd/>
              <a:tailEnd/>
            </a:ln>
            <a:effectLst/>
          </p:spPr>
          <p:txBody>
            <a:bodyPr>
              <a:spAutoFit/>
            </a:bodyPr>
            <a:lstStyle/>
            <a:p>
              <a:pPr algn="ctr">
                <a:spcBef>
                  <a:spcPct val="50000"/>
                </a:spcBef>
                <a:buNone/>
              </a:pPr>
              <a:r>
                <a:rPr lang="en-US" altLang="zh-CN"/>
                <a:t>a</a:t>
              </a:r>
            </a:p>
          </p:txBody>
        </p:sp>
        <p:sp>
          <p:nvSpPr>
            <p:cNvPr id="164" name="Line 97"/>
            <p:cNvSpPr>
              <a:spLocks noChangeShapeType="1"/>
            </p:cNvSpPr>
            <p:nvPr/>
          </p:nvSpPr>
          <p:spPr bwMode="auto">
            <a:xfrm>
              <a:off x="3084513" y="47021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65" name="Oval 98"/>
            <p:cNvSpPr>
              <a:spLocks noChangeArrowheads="1"/>
            </p:cNvSpPr>
            <p:nvPr/>
          </p:nvSpPr>
          <p:spPr bwMode="auto">
            <a:xfrm>
              <a:off x="3192463" y="49530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66" name="Text Box 99"/>
            <p:cNvSpPr txBox="1">
              <a:spLocks noChangeArrowheads="1"/>
            </p:cNvSpPr>
            <p:nvPr/>
          </p:nvSpPr>
          <p:spPr bwMode="auto">
            <a:xfrm>
              <a:off x="3236913" y="49307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b</a:t>
              </a:r>
            </a:p>
          </p:txBody>
        </p:sp>
        <p:sp>
          <p:nvSpPr>
            <p:cNvPr id="167" name="Line 100"/>
            <p:cNvSpPr>
              <a:spLocks noChangeShapeType="1"/>
            </p:cNvSpPr>
            <p:nvPr/>
          </p:nvSpPr>
          <p:spPr bwMode="auto">
            <a:xfrm>
              <a:off x="3084513" y="3940175"/>
              <a:ext cx="0"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168" name="Oval 101"/>
            <p:cNvSpPr>
              <a:spLocks noChangeArrowheads="1"/>
            </p:cNvSpPr>
            <p:nvPr/>
          </p:nvSpPr>
          <p:spPr bwMode="auto">
            <a:xfrm>
              <a:off x="2887663" y="4343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69" name="Text Box 102"/>
            <p:cNvSpPr txBox="1">
              <a:spLocks noChangeArrowheads="1"/>
            </p:cNvSpPr>
            <p:nvPr/>
          </p:nvSpPr>
          <p:spPr bwMode="auto">
            <a:xfrm>
              <a:off x="2932113" y="43211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70" name="Oval 103"/>
            <p:cNvSpPr>
              <a:spLocks noChangeArrowheads="1"/>
            </p:cNvSpPr>
            <p:nvPr/>
          </p:nvSpPr>
          <p:spPr bwMode="auto">
            <a:xfrm>
              <a:off x="2627313" y="4953000"/>
              <a:ext cx="379412"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171" name="Line 104"/>
            <p:cNvSpPr>
              <a:spLocks noChangeShapeType="1"/>
            </p:cNvSpPr>
            <p:nvPr/>
          </p:nvSpPr>
          <p:spPr bwMode="auto">
            <a:xfrm>
              <a:off x="3541713" y="3962400"/>
              <a:ext cx="769937" cy="381000"/>
            </a:xfrm>
            <a:prstGeom prst="line">
              <a:avLst/>
            </a:prstGeom>
            <a:noFill/>
            <a:ln w="28575">
              <a:solidFill>
                <a:schemeClr val="tx1"/>
              </a:solidFill>
              <a:round/>
              <a:headEnd/>
              <a:tailEnd type="stealth" w="lg" len="lg"/>
            </a:ln>
            <a:effectLst/>
          </p:spPr>
          <p:txBody>
            <a:bodyPr/>
            <a:lstStyle/>
            <a:p>
              <a:pPr>
                <a:buNone/>
              </a:pPr>
              <a:endParaRPr lang="en-US"/>
            </a:p>
          </p:txBody>
        </p:sp>
        <p:sp>
          <p:nvSpPr>
            <p:cNvPr id="172" name="Oval 105"/>
            <p:cNvSpPr>
              <a:spLocks noChangeArrowheads="1"/>
            </p:cNvSpPr>
            <p:nvPr/>
          </p:nvSpPr>
          <p:spPr bwMode="auto">
            <a:xfrm>
              <a:off x="3778250" y="4954588"/>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73" name="Text Box 106"/>
            <p:cNvSpPr txBox="1">
              <a:spLocks noChangeArrowheads="1"/>
            </p:cNvSpPr>
            <p:nvPr/>
          </p:nvSpPr>
          <p:spPr bwMode="auto">
            <a:xfrm>
              <a:off x="3822700" y="4932363"/>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c</a:t>
              </a:r>
            </a:p>
          </p:txBody>
        </p:sp>
        <p:sp>
          <p:nvSpPr>
            <p:cNvPr id="174" name="Line 109"/>
            <p:cNvSpPr>
              <a:spLocks noChangeShapeType="1"/>
            </p:cNvSpPr>
            <p:nvPr/>
          </p:nvSpPr>
          <p:spPr bwMode="auto">
            <a:xfrm flipH="1">
              <a:off x="4660900" y="5311775"/>
              <a:ext cx="1524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75" name="Text Box 110"/>
            <p:cNvSpPr txBox="1">
              <a:spLocks noChangeArrowheads="1"/>
            </p:cNvSpPr>
            <p:nvPr/>
          </p:nvSpPr>
          <p:spPr bwMode="auto">
            <a:xfrm>
              <a:off x="4432300" y="5540375"/>
              <a:ext cx="303213" cy="366713"/>
            </a:xfrm>
            <a:prstGeom prst="rect">
              <a:avLst/>
            </a:prstGeom>
            <a:noFill/>
            <a:ln w="9525">
              <a:noFill/>
              <a:miter lim="800000"/>
              <a:headEnd/>
              <a:tailEnd/>
            </a:ln>
            <a:effectLst/>
          </p:spPr>
          <p:txBody>
            <a:bodyPr>
              <a:spAutoFit/>
            </a:bodyPr>
            <a:lstStyle/>
            <a:p>
              <a:pPr algn="ctr">
                <a:spcBef>
                  <a:spcPct val="50000"/>
                </a:spcBef>
                <a:buNone/>
              </a:pPr>
              <a:r>
                <a:rPr lang="en-US" altLang="zh-CN"/>
                <a:t>d</a:t>
              </a:r>
            </a:p>
          </p:txBody>
        </p:sp>
        <p:sp>
          <p:nvSpPr>
            <p:cNvPr id="176" name="Line 111"/>
            <p:cNvSpPr>
              <a:spLocks noChangeShapeType="1"/>
            </p:cNvSpPr>
            <p:nvPr/>
          </p:nvSpPr>
          <p:spPr bwMode="auto">
            <a:xfrm>
              <a:off x="4813300" y="5311775"/>
              <a:ext cx="228600" cy="304800"/>
            </a:xfrm>
            <a:prstGeom prst="line">
              <a:avLst/>
            </a:prstGeom>
            <a:noFill/>
            <a:ln w="28575">
              <a:solidFill>
                <a:schemeClr val="tx1"/>
              </a:solidFill>
              <a:round/>
              <a:headEnd/>
              <a:tailEnd type="stealth" w="lg" len="lg"/>
            </a:ln>
            <a:effectLst/>
          </p:spPr>
          <p:txBody>
            <a:bodyPr/>
            <a:lstStyle/>
            <a:p>
              <a:pPr>
                <a:buNone/>
              </a:pPr>
              <a:endParaRPr lang="en-US"/>
            </a:p>
          </p:txBody>
        </p:sp>
        <p:sp>
          <p:nvSpPr>
            <p:cNvPr id="177" name="Oval 112"/>
            <p:cNvSpPr>
              <a:spLocks noChangeArrowheads="1"/>
            </p:cNvSpPr>
            <p:nvPr/>
          </p:nvSpPr>
          <p:spPr bwMode="auto">
            <a:xfrm>
              <a:off x="4921250" y="55626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78" name="Text Box 113"/>
            <p:cNvSpPr txBox="1">
              <a:spLocks noChangeArrowheads="1"/>
            </p:cNvSpPr>
            <p:nvPr/>
          </p:nvSpPr>
          <p:spPr bwMode="auto">
            <a:xfrm>
              <a:off x="4965700" y="55403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e</a:t>
              </a:r>
            </a:p>
          </p:txBody>
        </p:sp>
        <p:sp>
          <p:nvSpPr>
            <p:cNvPr id="179" name="Oval 114"/>
            <p:cNvSpPr>
              <a:spLocks noChangeArrowheads="1"/>
            </p:cNvSpPr>
            <p:nvPr/>
          </p:nvSpPr>
          <p:spPr bwMode="auto">
            <a:xfrm>
              <a:off x="4616450" y="49530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80" name="Text Box 115"/>
            <p:cNvSpPr txBox="1">
              <a:spLocks noChangeArrowheads="1"/>
            </p:cNvSpPr>
            <p:nvPr/>
          </p:nvSpPr>
          <p:spPr bwMode="auto">
            <a:xfrm>
              <a:off x="4660900" y="4930775"/>
              <a:ext cx="304800" cy="366713"/>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81" name="Oval 116"/>
            <p:cNvSpPr>
              <a:spLocks noChangeArrowheads="1"/>
            </p:cNvSpPr>
            <p:nvPr/>
          </p:nvSpPr>
          <p:spPr bwMode="auto">
            <a:xfrm>
              <a:off x="4356100" y="5562600"/>
              <a:ext cx="379413" cy="342900"/>
            </a:xfrm>
            <a:prstGeom prst="ellipse">
              <a:avLst/>
            </a:prstGeom>
            <a:noFill/>
            <a:ln w="19050">
              <a:solidFill>
                <a:schemeClr val="tx1"/>
              </a:solidFill>
              <a:round/>
              <a:headEnd/>
              <a:tailEnd/>
            </a:ln>
            <a:effectLst/>
          </p:spPr>
          <p:txBody>
            <a:bodyPr wrap="none" anchor="ctr"/>
            <a:lstStyle/>
            <a:p>
              <a:pPr>
                <a:buNone/>
              </a:pPr>
              <a:endParaRPr lang="en-US"/>
            </a:p>
          </p:txBody>
        </p:sp>
        <p:sp>
          <p:nvSpPr>
            <p:cNvPr id="182" name="Oval 117"/>
            <p:cNvSpPr>
              <a:spLocks noChangeArrowheads="1"/>
            </p:cNvSpPr>
            <p:nvPr/>
          </p:nvSpPr>
          <p:spPr bwMode="auto">
            <a:xfrm>
              <a:off x="4159250" y="4343400"/>
              <a:ext cx="381000" cy="381000"/>
            </a:xfrm>
            <a:prstGeom prst="ellipse">
              <a:avLst/>
            </a:prstGeom>
            <a:noFill/>
            <a:ln w="19050">
              <a:solidFill>
                <a:schemeClr val="tx1"/>
              </a:solidFill>
              <a:round/>
              <a:headEnd/>
              <a:tailEnd/>
            </a:ln>
            <a:effectLst/>
          </p:spPr>
          <p:txBody>
            <a:bodyPr wrap="none" anchor="ctr"/>
            <a:lstStyle/>
            <a:p>
              <a:pPr>
                <a:buNone/>
              </a:pPr>
              <a:endParaRPr lang="en-US"/>
            </a:p>
          </p:txBody>
        </p:sp>
        <p:sp>
          <p:nvSpPr>
            <p:cNvPr id="183" name="Text Box 118"/>
            <p:cNvSpPr txBox="1">
              <a:spLocks noChangeArrowheads="1"/>
            </p:cNvSpPr>
            <p:nvPr/>
          </p:nvSpPr>
          <p:spPr bwMode="auto">
            <a:xfrm>
              <a:off x="4203700" y="4376738"/>
              <a:ext cx="304800" cy="366712"/>
            </a:xfrm>
            <a:prstGeom prst="rect">
              <a:avLst/>
            </a:prstGeom>
            <a:noFill/>
            <a:ln w="9525">
              <a:noFill/>
              <a:miter lim="800000"/>
              <a:headEnd/>
              <a:tailEnd/>
            </a:ln>
            <a:effectLst/>
          </p:spPr>
          <p:txBody>
            <a:bodyPr>
              <a:spAutoFit/>
            </a:bodyPr>
            <a:lstStyle/>
            <a:p>
              <a:pPr algn="ctr">
                <a:spcBef>
                  <a:spcPct val="50000"/>
                </a:spcBef>
                <a:buNone/>
              </a:pPr>
              <a:r>
                <a:rPr lang="en-US" altLang="zh-CN"/>
                <a:t>*</a:t>
              </a:r>
            </a:p>
          </p:txBody>
        </p:sp>
        <p:sp>
          <p:nvSpPr>
            <p:cNvPr id="184" name="Line 119"/>
            <p:cNvSpPr>
              <a:spLocks noChangeShapeType="1"/>
            </p:cNvSpPr>
            <p:nvPr/>
          </p:nvSpPr>
          <p:spPr bwMode="auto">
            <a:xfrm flipH="1">
              <a:off x="4006850" y="4724400"/>
              <a:ext cx="304800" cy="228600"/>
            </a:xfrm>
            <a:prstGeom prst="line">
              <a:avLst/>
            </a:prstGeom>
            <a:noFill/>
            <a:ln w="28575">
              <a:solidFill>
                <a:schemeClr val="tx1"/>
              </a:solidFill>
              <a:round/>
              <a:headEnd/>
              <a:tailEnd type="stealth" w="lg" len="lg"/>
            </a:ln>
            <a:effectLst/>
          </p:spPr>
          <p:txBody>
            <a:bodyPr/>
            <a:lstStyle/>
            <a:p>
              <a:pPr>
                <a:buNone/>
              </a:pPr>
              <a:endParaRPr lang="en-US"/>
            </a:p>
          </p:txBody>
        </p:sp>
        <p:sp>
          <p:nvSpPr>
            <p:cNvPr id="185" name="Line 120"/>
            <p:cNvSpPr>
              <a:spLocks noChangeShapeType="1"/>
            </p:cNvSpPr>
            <p:nvPr/>
          </p:nvSpPr>
          <p:spPr bwMode="auto">
            <a:xfrm>
              <a:off x="4387850" y="4724400"/>
              <a:ext cx="381000" cy="228600"/>
            </a:xfrm>
            <a:prstGeom prst="line">
              <a:avLst/>
            </a:prstGeom>
            <a:noFill/>
            <a:ln w="28575">
              <a:solidFill>
                <a:schemeClr val="tx1"/>
              </a:solidFill>
              <a:round/>
              <a:headEnd/>
              <a:tailEnd type="stealth" w="lg" len="lg"/>
            </a:ln>
            <a:effectLst/>
          </p:spPr>
          <p:txBody>
            <a:bodyPr/>
            <a:lstStyle/>
            <a:p>
              <a:pPr>
                <a:buNone/>
              </a:pPr>
              <a:endParaRPr lang="en-US"/>
            </a:p>
          </p:txBody>
        </p:sp>
      </p:grpSp>
    </p:spTree>
    <p:extLst>
      <p:ext uri="{BB962C8B-B14F-4D97-AF65-F5344CB8AC3E}">
        <p14:creationId xmlns:p14="http://schemas.microsoft.com/office/powerpoint/2010/main" val="24369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linds(horizontal)">
                                      <p:cBhvr>
                                        <p:cTn id="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22263" y="398463"/>
            <a:ext cx="8585200" cy="830997"/>
          </a:xfrm>
          <a:prstGeom prst="rect">
            <a:avLst/>
          </a:prstGeom>
          <a:noFill/>
          <a:ln w="9525">
            <a:noFill/>
            <a:miter lim="800000"/>
            <a:headEnd/>
            <a:tailEnd/>
          </a:ln>
          <a:effectLst/>
        </p:spPr>
        <p:txBody>
          <a:bodyPr>
            <a:spAutoFit/>
          </a:bodyPr>
          <a:lstStyle/>
          <a:p>
            <a:pPr marL="338138" indent="-338138" eaLnBrk="0" hangingPunct="0">
              <a:spcBef>
                <a:spcPct val="50000"/>
              </a:spcBef>
              <a:buFontTx/>
              <a:buNone/>
            </a:pPr>
            <a:r>
              <a:rPr lang="en-US" sz="2400" b="1" dirty="0">
                <a:solidFill>
                  <a:srgbClr val="C00000"/>
                </a:solidFill>
                <a:latin typeface="Arial" pitchFamily="34" charset="0"/>
                <a:cs typeface="Arial" pitchFamily="34" charset="0"/>
              </a:rPr>
              <a:t>Linked Nodes Implementation:</a:t>
            </a:r>
            <a:br>
              <a:rPr lang="en-US" sz="2400" b="1" dirty="0">
                <a:solidFill>
                  <a:srgbClr val="C00000"/>
                </a:solidFill>
                <a:latin typeface="Arial" pitchFamily="34" charset="0"/>
                <a:cs typeface="Arial" pitchFamily="34" charset="0"/>
              </a:rPr>
            </a:br>
            <a:r>
              <a:rPr lang="en-US" sz="2400" dirty="0">
                <a:latin typeface="Arial" pitchFamily="34" charset="0"/>
                <a:cs typeface="Arial" pitchFamily="34" charset="0"/>
              </a:rPr>
              <a:t>Use nodes of the form</a:t>
            </a:r>
          </a:p>
        </p:txBody>
      </p:sp>
      <p:sp>
        <p:nvSpPr>
          <p:cNvPr id="5123" name="Line 3"/>
          <p:cNvSpPr>
            <a:spLocks noChangeShapeType="1"/>
          </p:cNvSpPr>
          <p:nvPr/>
        </p:nvSpPr>
        <p:spPr bwMode="auto">
          <a:xfrm flipH="1" flipV="1">
            <a:off x="-2754313" y="1889125"/>
            <a:ext cx="14288" cy="14288"/>
          </a:xfrm>
          <a:prstGeom prst="line">
            <a:avLst/>
          </a:prstGeom>
          <a:noFill/>
          <a:ln/>
        </p:spPr>
        <p:txBody>
          <a:bodyPr/>
          <a:lstStyle/>
          <a:p>
            <a:endParaRPr lang="en-US"/>
          </a:p>
        </p:txBody>
      </p:sp>
      <p:sp>
        <p:nvSpPr>
          <p:cNvPr id="5124" name="Line 4"/>
          <p:cNvSpPr>
            <a:spLocks noChangeShapeType="1"/>
          </p:cNvSpPr>
          <p:nvPr/>
        </p:nvSpPr>
        <p:spPr bwMode="auto">
          <a:xfrm flipH="1" flipV="1">
            <a:off x="-2754313" y="1889125"/>
            <a:ext cx="14288" cy="14288"/>
          </a:xfrm>
          <a:prstGeom prst="line">
            <a:avLst/>
          </a:prstGeom>
          <a:noFill/>
          <a:ln/>
        </p:spPr>
        <p:txBody>
          <a:bodyPr/>
          <a:lstStyle/>
          <a:p>
            <a:endParaRPr lang="en-US"/>
          </a:p>
        </p:txBody>
      </p:sp>
      <p:sp>
        <p:nvSpPr>
          <p:cNvPr id="5125" name="Text Box 5"/>
          <p:cNvSpPr txBox="1">
            <a:spLocks noChangeArrowheads="1"/>
          </p:cNvSpPr>
          <p:nvPr/>
        </p:nvSpPr>
        <p:spPr bwMode="auto">
          <a:xfrm>
            <a:off x="228600" y="2782888"/>
            <a:ext cx="4945062" cy="461665"/>
          </a:xfrm>
          <a:prstGeom prst="rect">
            <a:avLst/>
          </a:prstGeom>
          <a:noFill/>
          <a:ln w="9525">
            <a:noFill/>
            <a:miter lim="800000"/>
            <a:headEnd/>
            <a:tailEnd/>
          </a:ln>
          <a:effectLst/>
        </p:spPr>
        <p:txBody>
          <a:bodyPr wrap="square">
            <a:spAutoFit/>
          </a:bodyPr>
          <a:lstStyle/>
          <a:p>
            <a:pPr eaLnBrk="0" hangingPunct="0">
              <a:spcBef>
                <a:spcPct val="50000"/>
              </a:spcBef>
              <a:buFontTx/>
              <a:buNone/>
            </a:pPr>
            <a:r>
              <a:rPr lang="en-US" sz="2400" dirty="0">
                <a:latin typeface="Arial" pitchFamily="34" charset="0"/>
                <a:cs typeface="Arial" pitchFamily="34" charset="0"/>
              </a:rPr>
              <a:t>And</a:t>
            </a:r>
            <a:r>
              <a:rPr lang="en-US" sz="2400" dirty="0">
                <a:latin typeface="Times" pitchFamily="18" charset="0"/>
              </a:rPr>
              <a:t> maintain a pointer to the root.</a:t>
            </a:r>
          </a:p>
        </p:txBody>
      </p:sp>
      <p:grpSp>
        <p:nvGrpSpPr>
          <p:cNvPr id="5126" name="Group 6"/>
          <p:cNvGrpSpPr>
            <a:grpSpLocks/>
          </p:cNvGrpSpPr>
          <p:nvPr/>
        </p:nvGrpSpPr>
        <p:grpSpPr bwMode="auto">
          <a:xfrm>
            <a:off x="1289050" y="1331913"/>
            <a:ext cx="2127250" cy="1304925"/>
            <a:chOff x="812" y="839"/>
            <a:chExt cx="1340" cy="822"/>
          </a:xfrm>
        </p:grpSpPr>
        <p:sp>
          <p:nvSpPr>
            <p:cNvPr id="5127" name="Rectangle 7"/>
            <p:cNvSpPr>
              <a:spLocks noChangeArrowheads="1"/>
            </p:cNvSpPr>
            <p:nvPr/>
          </p:nvSpPr>
          <p:spPr bwMode="auto">
            <a:xfrm>
              <a:off x="1226" y="995"/>
              <a:ext cx="420" cy="165"/>
            </a:xfrm>
            <a:prstGeom prst="rect">
              <a:avLst/>
            </a:prstGeom>
            <a:solidFill>
              <a:srgbClr val="FFFFCC"/>
            </a:solidFill>
            <a:ln w="9525">
              <a:noFill/>
              <a:miter lim="800000"/>
              <a:headEnd/>
              <a:tailEnd/>
            </a:ln>
          </p:spPr>
          <p:txBody>
            <a:bodyPr/>
            <a:lstStyle/>
            <a:p>
              <a:endParaRPr lang="en-US"/>
            </a:p>
          </p:txBody>
        </p:sp>
        <p:sp>
          <p:nvSpPr>
            <p:cNvPr id="5128" name="Rectangle 8"/>
            <p:cNvSpPr>
              <a:spLocks noChangeArrowheads="1"/>
            </p:cNvSpPr>
            <p:nvPr/>
          </p:nvSpPr>
          <p:spPr bwMode="auto">
            <a:xfrm>
              <a:off x="1226" y="995"/>
              <a:ext cx="420" cy="165"/>
            </a:xfrm>
            <a:prstGeom prst="rect">
              <a:avLst/>
            </a:prstGeom>
            <a:noFill/>
            <a:ln w="11113">
              <a:solidFill>
                <a:srgbClr val="3333CC"/>
              </a:solidFill>
              <a:miter lim="800000"/>
              <a:headEnd/>
              <a:tailEnd/>
            </a:ln>
          </p:spPr>
          <p:txBody>
            <a:bodyPr/>
            <a:lstStyle/>
            <a:p>
              <a:endParaRPr lang="en-US"/>
            </a:p>
          </p:txBody>
        </p:sp>
        <p:sp>
          <p:nvSpPr>
            <p:cNvPr id="5129" name="Rectangle 9"/>
            <p:cNvSpPr>
              <a:spLocks noChangeArrowheads="1"/>
            </p:cNvSpPr>
            <p:nvPr/>
          </p:nvSpPr>
          <p:spPr bwMode="auto">
            <a:xfrm>
              <a:off x="1226" y="1160"/>
              <a:ext cx="420" cy="164"/>
            </a:xfrm>
            <a:prstGeom prst="rect">
              <a:avLst/>
            </a:prstGeom>
            <a:noFill/>
            <a:ln w="11113">
              <a:solidFill>
                <a:srgbClr val="3333CC"/>
              </a:solidFill>
              <a:miter lim="800000"/>
              <a:headEnd/>
              <a:tailEnd/>
            </a:ln>
          </p:spPr>
          <p:txBody>
            <a:bodyPr/>
            <a:lstStyle/>
            <a:p>
              <a:endParaRPr lang="en-US"/>
            </a:p>
          </p:txBody>
        </p:sp>
        <p:sp>
          <p:nvSpPr>
            <p:cNvPr id="5130" name="Line 10"/>
            <p:cNvSpPr>
              <a:spLocks noChangeShapeType="1"/>
            </p:cNvSpPr>
            <p:nvPr/>
          </p:nvSpPr>
          <p:spPr bwMode="auto">
            <a:xfrm>
              <a:off x="1436" y="1160"/>
              <a:ext cx="1" cy="164"/>
            </a:xfrm>
            <a:prstGeom prst="line">
              <a:avLst/>
            </a:prstGeom>
            <a:noFill/>
            <a:ln w="11113">
              <a:solidFill>
                <a:srgbClr val="3333CC"/>
              </a:solidFill>
              <a:round/>
              <a:headEnd/>
              <a:tailEnd/>
            </a:ln>
          </p:spPr>
          <p:txBody>
            <a:bodyPr/>
            <a:lstStyle/>
            <a:p>
              <a:endParaRPr lang="en-US"/>
            </a:p>
          </p:txBody>
        </p:sp>
        <p:sp>
          <p:nvSpPr>
            <p:cNvPr id="5131" name="Rectangle 11"/>
            <p:cNvSpPr>
              <a:spLocks noChangeArrowheads="1"/>
            </p:cNvSpPr>
            <p:nvPr/>
          </p:nvSpPr>
          <p:spPr bwMode="auto">
            <a:xfrm>
              <a:off x="1299" y="839"/>
              <a:ext cx="288" cy="144"/>
            </a:xfrm>
            <a:prstGeom prst="rect">
              <a:avLst/>
            </a:prstGeom>
            <a:noFill/>
            <a:ln w="9525">
              <a:noFill/>
              <a:miter lim="800000"/>
              <a:headEnd/>
              <a:tailEnd/>
            </a:ln>
          </p:spPr>
          <p:txBody>
            <a:bodyPr wrap="none" lIns="0" tIns="0" rIns="0" bIns="0">
              <a:spAutoFit/>
            </a:bodyPr>
            <a:lstStyle/>
            <a:p>
              <a:pPr eaLnBrk="0" hangingPunct="0">
                <a:buFontTx/>
                <a:buNone/>
              </a:pPr>
              <a:r>
                <a:rPr lang="en-US" sz="1500">
                  <a:solidFill>
                    <a:srgbClr val="FF0000"/>
                  </a:solidFill>
                  <a:latin typeface="Courier" pitchFamily="49" charset="0"/>
                </a:rPr>
                <a:t>data</a:t>
              </a:r>
              <a:endParaRPr lang="en-US" sz="2000">
                <a:solidFill>
                  <a:srgbClr val="FF0000"/>
                </a:solidFill>
                <a:latin typeface="Times New Roman" pitchFamily="18" charset="0"/>
              </a:endParaRPr>
            </a:p>
          </p:txBody>
        </p:sp>
        <p:sp>
          <p:nvSpPr>
            <p:cNvPr id="5132" name="Rectangle 12"/>
            <p:cNvSpPr>
              <a:spLocks noChangeArrowheads="1"/>
            </p:cNvSpPr>
            <p:nvPr/>
          </p:nvSpPr>
          <p:spPr bwMode="auto">
            <a:xfrm>
              <a:off x="872" y="1180"/>
              <a:ext cx="288" cy="144"/>
            </a:xfrm>
            <a:prstGeom prst="rect">
              <a:avLst/>
            </a:prstGeom>
            <a:noFill/>
            <a:ln w="9525">
              <a:noFill/>
              <a:miter lim="800000"/>
              <a:headEnd/>
              <a:tailEnd/>
            </a:ln>
          </p:spPr>
          <p:txBody>
            <a:bodyPr wrap="none" lIns="0" tIns="0" rIns="0" bIns="0">
              <a:spAutoFit/>
            </a:bodyPr>
            <a:lstStyle/>
            <a:p>
              <a:pPr eaLnBrk="0" hangingPunct="0">
                <a:buFontTx/>
                <a:buNone/>
              </a:pPr>
              <a:r>
                <a:rPr lang="en-US" sz="1500">
                  <a:solidFill>
                    <a:srgbClr val="FF0000"/>
                  </a:solidFill>
                  <a:latin typeface="Courier" pitchFamily="49" charset="0"/>
                </a:rPr>
                <a:t>left</a:t>
              </a:r>
              <a:endParaRPr lang="en-US" sz="2000">
                <a:solidFill>
                  <a:srgbClr val="FF0000"/>
                </a:solidFill>
                <a:latin typeface="Times New Roman" pitchFamily="18" charset="0"/>
              </a:endParaRPr>
            </a:p>
          </p:txBody>
        </p:sp>
        <p:sp>
          <p:nvSpPr>
            <p:cNvPr id="5133" name="Rectangle 13"/>
            <p:cNvSpPr>
              <a:spLocks noChangeArrowheads="1"/>
            </p:cNvSpPr>
            <p:nvPr/>
          </p:nvSpPr>
          <p:spPr bwMode="auto">
            <a:xfrm>
              <a:off x="812" y="1498"/>
              <a:ext cx="532" cy="163"/>
            </a:xfrm>
            <a:prstGeom prst="rect">
              <a:avLst/>
            </a:prstGeom>
            <a:noFill/>
            <a:ln w="9525">
              <a:noFill/>
              <a:miter lim="800000"/>
              <a:headEnd/>
              <a:tailEnd/>
            </a:ln>
          </p:spPr>
          <p:txBody>
            <a:bodyPr wrap="none" lIns="0" tIns="0" rIns="0" bIns="0">
              <a:spAutoFit/>
            </a:bodyPr>
            <a:lstStyle/>
            <a:p>
              <a:pPr eaLnBrk="0" hangingPunct="0">
                <a:buFontTx/>
                <a:buNone/>
              </a:pPr>
              <a:r>
                <a:rPr lang="en-US" sz="1700">
                  <a:solidFill>
                    <a:srgbClr val="FF0000"/>
                  </a:solidFill>
                  <a:latin typeface="Times New Roman" pitchFamily="18" charset="0"/>
                </a:rPr>
                <a:t>Left child</a:t>
              </a:r>
              <a:endParaRPr lang="en-US" sz="2000">
                <a:solidFill>
                  <a:srgbClr val="FF0000"/>
                </a:solidFill>
                <a:latin typeface="Times New Roman" pitchFamily="18" charset="0"/>
              </a:endParaRPr>
            </a:p>
          </p:txBody>
        </p:sp>
        <p:sp>
          <p:nvSpPr>
            <p:cNvPr id="5134" name="Rectangle 14"/>
            <p:cNvSpPr>
              <a:spLocks noChangeArrowheads="1"/>
            </p:cNvSpPr>
            <p:nvPr/>
          </p:nvSpPr>
          <p:spPr bwMode="auto">
            <a:xfrm>
              <a:off x="1543" y="1498"/>
              <a:ext cx="609" cy="163"/>
            </a:xfrm>
            <a:prstGeom prst="rect">
              <a:avLst/>
            </a:prstGeom>
            <a:noFill/>
            <a:ln w="9525">
              <a:noFill/>
              <a:miter lim="800000"/>
              <a:headEnd/>
              <a:tailEnd/>
            </a:ln>
          </p:spPr>
          <p:txBody>
            <a:bodyPr wrap="none" lIns="0" tIns="0" rIns="0" bIns="0">
              <a:spAutoFit/>
            </a:bodyPr>
            <a:lstStyle/>
            <a:p>
              <a:pPr eaLnBrk="0" hangingPunct="0">
                <a:buFontTx/>
                <a:buNone/>
              </a:pPr>
              <a:r>
                <a:rPr lang="en-US" sz="1700">
                  <a:solidFill>
                    <a:srgbClr val="FF0000"/>
                  </a:solidFill>
                  <a:latin typeface="Times New Roman" pitchFamily="18" charset="0"/>
                </a:rPr>
                <a:t>Right child</a:t>
              </a:r>
              <a:endParaRPr lang="en-US" sz="2000">
                <a:solidFill>
                  <a:srgbClr val="FF0000"/>
                </a:solidFill>
                <a:latin typeface="Times New Roman" pitchFamily="18" charset="0"/>
              </a:endParaRPr>
            </a:p>
          </p:txBody>
        </p:sp>
        <p:sp>
          <p:nvSpPr>
            <p:cNvPr id="5135" name="Rectangle 15"/>
            <p:cNvSpPr>
              <a:spLocks noChangeArrowheads="1"/>
            </p:cNvSpPr>
            <p:nvPr/>
          </p:nvSpPr>
          <p:spPr bwMode="auto">
            <a:xfrm>
              <a:off x="1685" y="1180"/>
              <a:ext cx="360" cy="144"/>
            </a:xfrm>
            <a:prstGeom prst="rect">
              <a:avLst/>
            </a:prstGeom>
            <a:noFill/>
            <a:ln w="9525">
              <a:noFill/>
              <a:miter lim="800000"/>
              <a:headEnd/>
              <a:tailEnd/>
            </a:ln>
          </p:spPr>
          <p:txBody>
            <a:bodyPr wrap="none" lIns="0" tIns="0" rIns="0" bIns="0">
              <a:spAutoFit/>
            </a:bodyPr>
            <a:lstStyle/>
            <a:p>
              <a:pPr eaLnBrk="0" hangingPunct="0">
                <a:buFontTx/>
                <a:buNone/>
              </a:pPr>
              <a:r>
                <a:rPr lang="en-US" sz="1500">
                  <a:solidFill>
                    <a:srgbClr val="FF0000"/>
                  </a:solidFill>
                  <a:latin typeface="Courier" pitchFamily="49" charset="0"/>
                </a:rPr>
                <a:t>right</a:t>
              </a:r>
              <a:endParaRPr lang="en-US" sz="2000">
                <a:solidFill>
                  <a:srgbClr val="FF0000"/>
                </a:solidFill>
                <a:latin typeface="Times New Roman" pitchFamily="18" charset="0"/>
              </a:endParaRPr>
            </a:p>
          </p:txBody>
        </p:sp>
        <p:sp>
          <p:nvSpPr>
            <p:cNvPr id="5136" name="Line 16"/>
            <p:cNvSpPr>
              <a:spLocks noChangeShapeType="1"/>
            </p:cNvSpPr>
            <p:nvPr/>
          </p:nvSpPr>
          <p:spPr bwMode="auto">
            <a:xfrm flipH="1">
              <a:off x="1200" y="1238"/>
              <a:ext cx="131" cy="180"/>
            </a:xfrm>
            <a:prstGeom prst="line">
              <a:avLst/>
            </a:prstGeom>
            <a:noFill/>
            <a:ln w="23813">
              <a:solidFill>
                <a:srgbClr val="3333CC"/>
              </a:solidFill>
              <a:round/>
              <a:headEnd/>
              <a:tailEnd/>
            </a:ln>
          </p:spPr>
          <p:txBody>
            <a:bodyPr/>
            <a:lstStyle/>
            <a:p>
              <a:endParaRPr lang="en-US"/>
            </a:p>
          </p:txBody>
        </p:sp>
        <p:sp>
          <p:nvSpPr>
            <p:cNvPr id="5137" name="Freeform 17"/>
            <p:cNvSpPr>
              <a:spLocks/>
            </p:cNvSpPr>
            <p:nvPr/>
          </p:nvSpPr>
          <p:spPr bwMode="auto">
            <a:xfrm>
              <a:off x="1155" y="1381"/>
              <a:ext cx="83" cy="97"/>
            </a:xfrm>
            <a:custGeom>
              <a:avLst/>
              <a:gdLst/>
              <a:ahLst/>
              <a:cxnLst>
                <a:cxn ang="0">
                  <a:pos x="49" y="33"/>
                </a:cxn>
                <a:cxn ang="0">
                  <a:pos x="83" y="33"/>
                </a:cxn>
                <a:cxn ang="0">
                  <a:pos x="83" y="37"/>
                </a:cxn>
                <a:cxn ang="0">
                  <a:pos x="41" y="63"/>
                </a:cxn>
                <a:cxn ang="0">
                  <a:pos x="0" y="97"/>
                </a:cxn>
                <a:cxn ang="0">
                  <a:pos x="23" y="52"/>
                </a:cxn>
                <a:cxn ang="0">
                  <a:pos x="34" y="0"/>
                </a:cxn>
                <a:cxn ang="0">
                  <a:pos x="38" y="0"/>
                </a:cxn>
                <a:cxn ang="0">
                  <a:pos x="49" y="33"/>
                </a:cxn>
              </a:cxnLst>
              <a:rect l="0" t="0" r="r" b="b"/>
              <a:pathLst>
                <a:path w="83" h="97">
                  <a:moveTo>
                    <a:pt x="49" y="33"/>
                  </a:moveTo>
                  <a:lnTo>
                    <a:pt x="83" y="33"/>
                  </a:lnTo>
                  <a:lnTo>
                    <a:pt x="83" y="37"/>
                  </a:lnTo>
                  <a:lnTo>
                    <a:pt x="41" y="63"/>
                  </a:lnTo>
                  <a:lnTo>
                    <a:pt x="0" y="97"/>
                  </a:lnTo>
                  <a:lnTo>
                    <a:pt x="23" y="52"/>
                  </a:lnTo>
                  <a:lnTo>
                    <a:pt x="34" y="0"/>
                  </a:lnTo>
                  <a:lnTo>
                    <a:pt x="38" y="0"/>
                  </a:lnTo>
                  <a:lnTo>
                    <a:pt x="49" y="33"/>
                  </a:lnTo>
                  <a:close/>
                </a:path>
              </a:pathLst>
            </a:custGeom>
            <a:solidFill>
              <a:srgbClr val="3333CC"/>
            </a:solidFill>
            <a:ln w="9525">
              <a:noFill/>
              <a:round/>
              <a:headEnd/>
              <a:tailEnd/>
            </a:ln>
          </p:spPr>
          <p:txBody>
            <a:bodyPr/>
            <a:lstStyle/>
            <a:p>
              <a:endParaRPr lang="en-US"/>
            </a:p>
          </p:txBody>
        </p:sp>
        <p:sp>
          <p:nvSpPr>
            <p:cNvPr id="5138" name="Freeform 18"/>
            <p:cNvSpPr>
              <a:spLocks/>
            </p:cNvSpPr>
            <p:nvPr/>
          </p:nvSpPr>
          <p:spPr bwMode="auto">
            <a:xfrm>
              <a:off x="1635" y="1388"/>
              <a:ext cx="79" cy="97"/>
            </a:xfrm>
            <a:custGeom>
              <a:avLst/>
              <a:gdLst/>
              <a:ahLst/>
              <a:cxnLst>
                <a:cxn ang="0">
                  <a:pos x="34" y="30"/>
                </a:cxn>
                <a:cxn ang="0">
                  <a:pos x="0" y="34"/>
                </a:cxn>
                <a:cxn ang="0">
                  <a:pos x="41" y="64"/>
                </a:cxn>
                <a:cxn ang="0">
                  <a:pos x="79" y="97"/>
                </a:cxn>
                <a:cxn ang="0">
                  <a:pos x="60" y="49"/>
                </a:cxn>
                <a:cxn ang="0">
                  <a:pos x="49" y="0"/>
                </a:cxn>
                <a:cxn ang="0">
                  <a:pos x="34" y="30"/>
                </a:cxn>
              </a:cxnLst>
              <a:rect l="0" t="0" r="r" b="b"/>
              <a:pathLst>
                <a:path w="79" h="97">
                  <a:moveTo>
                    <a:pt x="34" y="30"/>
                  </a:moveTo>
                  <a:lnTo>
                    <a:pt x="0" y="34"/>
                  </a:lnTo>
                  <a:lnTo>
                    <a:pt x="41" y="64"/>
                  </a:lnTo>
                  <a:lnTo>
                    <a:pt x="79" y="97"/>
                  </a:lnTo>
                  <a:lnTo>
                    <a:pt x="60" y="49"/>
                  </a:lnTo>
                  <a:lnTo>
                    <a:pt x="49" y="0"/>
                  </a:lnTo>
                  <a:lnTo>
                    <a:pt x="34" y="30"/>
                  </a:lnTo>
                  <a:close/>
                </a:path>
              </a:pathLst>
            </a:custGeom>
            <a:solidFill>
              <a:srgbClr val="3333CC"/>
            </a:solidFill>
            <a:ln w="9525">
              <a:noFill/>
              <a:round/>
              <a:headEnd/>
              <a:tailEnd/>
            </a:ln>
          </p:spPr>
          <p:txBody>
            <a:bodyPr/>
            <a:lstStyle/>
            <a:p>
              <a:endParaRPr lang="en-US"/>
            </a:p>
          </p:txBody>
        </p:sp>
        <p:sp>
          <p:nvSpPr>
            <p:cNvPr id="5139" name="Line 19"/>
            <p:cNvSpPr>
              <a:spLocks noChangeShapeType="1"/>
            </p:cNvSpPr>
            <p:nvPr/>
          </p:nvSpPr>
          <p:spPr bwMode="auto">
            <a:xfrm>
              <a:off x="1545" y="1242"/>
              <a:ext cx="127" cy="184"/>
            </a:xfrm>
            <a:prstGeom prst="line">
              <a:avLst/>
            </a:prstGeom>
            <a:noFill/>
            <a:ln w="23813">
              <a:solidFill>
                <a:srgbClr val="3333CC"/>
              </a:solidFill>
              <a:round/>
              <a:headEnd/>
              <a:tailEnd/>
            </a:ln>
          </p:spPr>
          <p:txBody>
            <a:bodyPr/>
            <a:lstStyle/>
            <a:p>
              <a:endParaRPr lang="en-US"/>
            </a:p>
          </p:txBody>
        </p:sp>
      </p:grpSp>
      <p:pic>
        <p:nvPicPr>
          <p:cNvPr id="5146" name="Picture 26"/>
          <p:cNvPicPr>
            <a:picLocks noChangeAspect="1" noChangeArrowheads="1"/>
          </p:cNvPicPr>
          <p:nvPr/>
        </p:nvPicPr>
        <p:blipFill>
          <a:blip r:embed="rId2" cstate="print"/>
          <a:srcRect/>
          <a:stretch>
            <a:fillRect/>
          </a:stretch>
        </p:blipFill>
        <p:spPr bwMode="auto">
          <a:xfrm>
            <a:off x="381000" y="3581400"/>
            <a:ext cx="3473450" cy="1925637"/>
          </a:xfrm>
          <a:prstGeom prst="rect">
            <a:avLst/>
          </a:prstGeom>
          <a:noFill/>
          <a:ln w="9525">
            <a:noFill/>
            <a:miter lim="800000"/>
            <a:headEnd/>
            <a:tailEnd/>
          </a:ln>
          <a:effectLst/>
        </p:spPr>
      </p:pic>
      <p:pic>
        <p:nvPicPr>
          <p:cNvPr id="5147" name="Picture 27"/>
          <p:cNvPicPr>
            <a:picLocks noChangeAspect="1" noChangeArrowheads="1"/>
          </p:cNvPicPr>
          <p:nvPr/>
        </p:nvPicPr>
        <p:blipFill>
          <a:blip r:embed="rId3" cstate="print"/>
          <a:srcRect/>
          <a:stretch>
            <a:fillRect/>
          </a:stretch>
        </p:blipFill>
        <p:spPr bwMode="auto">
          <a:xfrm>
            <a:off x="4841875" y="2357438"/>
            <a:ext cx="4014788" cy="3448050"/>
          </a:xfrm>
          <a:prstGeom prst="rect">
            <a:avLst/>
          </a:prstGeom>
          <a:noFill/>
          <a:ln w="9525">
            <a:noFill/>
            <a:miter lim="800000"/>
            <a:headEnd/>
            <a:tailEnd/>
          </a:ln>
          <a:effectLst/>
        </p:spPr>
      </p:pic>
      <p:sp>
        <p:nvSpPr>
          <p:cNvPr id="5148" name="AutoShape 28"/>
          <p:cNvSpPr>
            <a:spLocks noChangeArrowheads="1"/>
          </p:cNvSpPr>
          <p:nvPr/>
        </p:nvSpPr>
        <p:spPr bwMode="auto">
          <a:xfrm>
            <a:off x="3725863" y="4178300"/>
            <a:ext cx="981075" cy="388938"/>
          </a:xfrm>
          <a:prstGeom prst="rightArrow">
            <a:avLst>
              <a:gd name="adj1" fmla="val 50000"/>
              <a:gd name="adj2" fmla="val 63061"/>
            </a:avLst>
          </a:prstGeom>
          <a:solidFill>
            <a:srgbClr val="CCECFF"/>
          </a:solidFill>
          <a:ln w="57150">
            <a:solidFill>
              <a:schemeClr val="accent2"/>
            </a:solidFill>
            <a:miter lim="800000"/>
            <a:headEnd/>
            <a:tailEnd/>
          </a:ln>
          <a:effectLst/>
        </p:spPr>
        <p:txBody>
          <a:bodyPr wrap="none" anchor="ctr"/>
          <a:lstStyle/>
          <a:p>
            <a:endParaRPr lang="en-US"/>
          </a:p>
        </p:txBody>
      </p:sp>
      <p:sp>
        <p:nvSpPr>
          <p:cNvPr id="24" name="Slide Number Placeholder 23"/>
          <p:cNvSpPr>
            <a:spLocks noGrp="1"/>
          </p:cNvSpPr>
          <p:nvPr>
            <p:ph type="sldNum" sz="quarter" idx="12"/>
          </p:nvPr>
        </p:nvSpPr>
        <p:spPr/>
        <p:txBody>
          <a:bodyPr/>
          <a:lstStyle/>
          <a:p>
            <a:fld id="{60A62F76-074C-4917-8080-8E250C8A42CF}" type="slidenum">
              <a:rPr lang="en-US" smtClean="0"/>
              <a:pPr/>
              <a:t>78</a:t>
            </a:fld>
            <a:endParaRPr lang="en-US"/>
          </a:p>
        </p:txBody>
      </p:sp>
    </p:spTree>
    <p:extLst>
      <p:ext uri="{BB962C8B-B14F-4D97-AF65-F5344CB8AC3E}">
        <p14:creationId xmlns:p14="http://schemas.microsoft.com/office/powerpoint/2010/main" val="13853577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14325" y="1639888"/>
            <a:ext cx="8464550" cy="396875"/>
          </a:xfrm>
          <a:prstGeom prst="rect">
            <a:avLst/>
          </a:prstGeom>
          <a:noFill/>
          <a:ln w="9525">
            <a:noFill/>
            <a:miter lim="800000"/>
            <a:headEnd/>
            <a:tailEnd/>
          </a:ln>
          <a:effectLst/>
        </p:spPr>
        <p:txBody>
          <a:bodyPr>
            <a:spAutoFit/>
          </a:bodyPr>
          <a:lstStyle/>
          <a:p>
            <a:pPr eaLnBrk="0" hangingPunct="0">
              <a:buFontTx/>
              <a:buNone/>
            </a:pPr>
            <a:endParaRPr lang="en-US" sz="2000">
              <a:latin typeface="Times New Roman" pitchFamily="18" charset="0"/>
            </a:endParaRPr>
          </a:p>
        </p:txBody>
      </p:sp>
      <p:sp>
        <p:nvSpPr>
          <p:cNvPr id="6147" name="Text Box 3"/>
          <p:cNvSpPr txBox="1">
            <a:spLocks noChangeArrowheads="1"/>
          </p:cNvSpPr>
          <p:nvPr/>
        </p:nvSpPr>
        <p:spPr bwMode="auto">
          <a:xfrm>
            <a:off x="279400" y="450850"/>
            <a:ext cx="8610600" cy="457200"/>
          </a:xfrm>
          <a:prstGeom prst="rect">
            <a:avLst/>
          </a:prstGeom>
          <a:noFill/>
          <a:ln w="9525">
            <a:noFill/>
            <a:miter lim="800000"/>
            <a:headEnd/>
            <a:tailEnd/>
          </a:ln>
          <a:effectLst/>
        </p:spPr>
        <p:txBody>
          <a:bodyPr>
            <a:spAutoFit/>
          </a:bodyPr>
          <a:lstStyle/>
          <a:p>
            <a:pPr marL="1143000" indent="-1143000" eaLnBrk="0" hangingPunct="0">
              <a:buFontTx/>
              <a:buNone/>
              <a:tabLst>
                <a:tab pos="296863" algn="l"/>
                <a:tab pos="635000" algn="l"/>
                <a:tab pos="909638" algn="l"/>
                <a:tab pos="1249363" algn="l"/>
                <a:tab pos="1651000" algn="l"/>
              </a:tabLst>
            </a:pPr>
            <a:r>
              <a:rPr lang="en-US" sz="2400">
                <a:latin typeface="Times" pitchFamily="18" charset="0"/>
              </a:rPr>
              <a:t>C++ Implementation:</a:t>
            </a:r>
          </a:p>
        </p:txBody>
      </p:sp>
      <p:sp>
        <p:nvSpPr>
          <p:cNvPr id="6148" name="Text Box 4"/>
          <p:cNvSpPr txBox="1">
            <a:spLocks noChangeArrowheads="1"/>
          </p:cNvSpPr>
          <p:nvPr/>
        </p:nvSpPr>
        <p:spPr bwMode="auto">
          <a:xfrm>
            <a:off x="403225" y="1082675"/>
            <a:ext cx="8372475" cy="5016758"/>
          </a:xfrm>
          <a:prstGeom prst="rect">
            <a:avLst/>
          </a:prstGeom>
          <a:noFill/>
          <a:ln w="9525">
            <a:noFill/>
            <a:miter lim="800000"/>
            <a:headEnd/>
            <a:tailEnd/>
          </a:ln>
          <a:effectLst/>
        </p:spPr>
        <p:txBody>
          <a:bodyPr>
            <a:spAutoFit/>
          </a:bodyPr>
          <a:lstStyle/>
          <a:p>
            <a:r>
              <a:rPr lang="en-US" b="1" dirty="0">
                <a:solidFill>
                  <a:srgbClr val="FF0000"/>
                </a:solidFill>
                <a:latin typeface="Courier New" pitchFamily="49" charset="0"/>
              </a:rPr>
              <a:t>class Node            </a:t>
            </a:r>
            <a:br>
              <a:rPr lang="en-US" b="1" dirty="0">
                <a:solidFill>
                  <a:srgbClr val="FF0000"/>
                </a:solidFill>
                <a:latin typeface="Courier New" pitchFamily="49" charset="0"/>
              </a:rPr>
            </a:br>
            <a:r>
              <a:rPr lang="en-US" b="1" dirty="0">
                <a:solidFill>
                  <a:srgbClr val="FF0000"/>
                </a:solidFill>
                <a:latin typeface="Courier New" pitchFamily="49" charset="0"/>
              </a:rPr>
              <a:t>{</a:t>
            </a:r>
            <a:br>
              <a:rPr lang="en-US" b="1" dirty="0">
                <a:solidFill>
                  <a:srgbClr val="FF0000"/>
                </a:solidFill>
                <a:latin typeface="Courier New" pitchFamily="49" charset="0"/>
              </a:rPr>
            </a:br>
            <a:r>
              <a:rPr lang="en-US" b="1" dirty="0">
                <a:solidFill>
                  <a:srgbClr val="FF0000"/>
                </a:solidFill>
                <a:latin typeface="Courier New" pitchFamily="49" charset="0"/>
              </a:rPr>
              <a:t>  public:</a:t>
            </a:r>
            <a:br>
              <a:rPr lang="en-US" b="1" dirty="0">
                <a:solidFill>
                  <a:srgbClr val="FF0000"/>
                </a:solidFill>
                <a:latin typeface="Courier New" pitchFamily="49" charset="0"/>
              </a:rPr>
            </a:br>
            <a:r>
              <a:rPr lang="en-US" b="1" dirty="0">
                <a:solidFill>
                  <a:srgbClr val="FF0000"/>
                </a:solidFill>
                <a:latin typeface="Courier New" pitchFamily="49" charset="0"/>
              </a:rPr>
              <a:t>    </a:t>
            </a:r>
            <a:r>
              <a:rPr lang="en-US" b="1" dirty="0" err="1">
                <a:solidFill>
                  <a:srgbClr val="FF0000"/>
                </a:solidFill>
                <a:latin typeface="Courier New" pitchFamily="49" charset="0"/>
              </a:rPr>
              <a:t>int</a:t>
            </a:r>
            <a:r>
              <a:rPr lang="en-US" b="1" dirty="0">
                <a:solidFill>
                  <a:srgbClr val="FF0000"/>
                </a:solidFill>
                <a:latin typeface="Courier New" pitchFamily="49" charset="0"/>
              </a:rPr>
              <a:t> data;</a:t>
            </a:r>
            <a:br>
              <a:rPr lang="en-US" b="1" dirty="0">
                <a:solidFill>
                  <a:srgbClr val="FF0000"/>
                </a:solidFill>
                <a:latin typeface="Courier New" pitchFamily="49" charset="0"/>
              </a:rPr>
            </a:br>
            <a:r>
              <a:rPr lang="en-US" b="1" dirty="0">
                <a:solidFill>
                  <a:srgbClr val="FF0000"/>
                </a:solidFill>
                <a:latin typeface="Courier New" pitchFamily="49" charset="0"/>
              </a:rPr>
              <a:t>    Node *left, *right;</a:t>
            </a:r>
            <a:br>
              <a:rPr lang="en-US" b="1" dirty="0">
                <a:solidFill>
                  <a:srgbClr val="FF0000"/>
                </a:solidFill>
                <a:latin typeface="Courier New" pitchFamily="49" charset="0"/>
              </a:rPr>
            </a:br>
            <a:r>
              <a:rPr lang="en-US" b="1" dirty="0">
                <a:solidFill>
                  <a:srgbClr val="FF0000"/>
                </a:solidFill>
                <a:latin typeface="Courier New" pitchFamily="49" charset="0"/>
              </a:rPr>
              <a:t>};</a:t>
            </a:r>
          </a:p>
          <a:p>
            <a:pPr eaLnBrk="0" hangingPunct="0">
              <a:buFontTx/>
              <a:buNone/>
            </a:pPr>
            <a:r>
              <a:rPr lang="en-US" sz="2000" b="1" dirty="0">
                <a:latin typeface="Courier New" pitchFamily="49" charset="0"/>
              </a:rPr>
              <a:t>class </a:t>
            </a:r>
            <a:r>
              <a:rPr lang="en-US" sz="2000" b="1" dirty="0" err="1">
                <a:latin typeface="Courier New" pitchFamily="49" charset="0"/>
              </a:rPr>
              <a:t>BinaryTree</a:t>
            </a:r>
            <a:br>
              <a:rPr lang="en-US" sz="2000" b="1" dirty="0">
                <a:latin typeface="Courier New" pitchFamily="49" charset="0"/>
              </a:rPr>
            </a:br>
            <a:r>
              <a:rPr lang="en-US" sz="2000" b="1" dirty="0">
                <a:latin typeface="Courier New" pitchFamily="49" charset="0"/>
              </a:rPr>
              <a:t>{</a:t>
            </a:r>
          </a:p>
          <a:p>
            <a:r>
              <a:rPr lang="en-US" b="1" dirty="0">
                <a:solidFill>
                  <a:srgbClr val="FF0000"/>
                </a:solidFill>
                <a:latin typeface="Courier New" pitchFamily="49" charset="0"/>
              </a:rPr>
              <a:t>  public:</a:t>
            </a:r>
            <a:endParaRPr lang="en-US" sz="2000" b="1" dirty="0">
              <a:solidFill>
                <a:schemeClr val="accent2"/>
              </a:solidFill>
              <a:latin typeface="Courier New" pitchFamily="49" charset="0"/>
            </a:endParaRPr>
          </a:p>
          <a:p>
            <a:pPr eaLnBrk="0" hangingPunct="0">
              <a:buFontTx/>
              <a:buNone/>
            </a:pPr>
            <a:r>
              <a:rPr lang="en-US" sz="2000" b="1" dirty="0">
                <a:solidFill>
                  <a:schemeClr val="accent2"/>
                </a:solidFill>
                <a:latin typeface="Courier New" pitchFamily="49" charset="0"/>
              </a:rPr>
              <a:t>     </a:t>
            </a:r>
            <a:r>
              <a:rPr lang="en-US" sz="2000" b="1" dirty="0">
                <a:solidFill>
                  <a:srgbClr val="C00000"/>
                </a:solidFill>
                <a:latin typeface="Courier New" pitchFamily="49" charset="0"/>
              </a:rPr>
              <a:t>Node *root;   // pointer to root node</a:t>
            </a:r>
            <a:br>
              <a:rPr lang="en-US" sz="2000" b="1" dirty="0">
                <a:solidFill>
                  <a:srgbClr val="C00000"/>
                </a:solidFill>
                <a:latin typeface="Courier New" pitchFamily="49" charset="0"/>
              </a:rPr>
            </a:br>
            <a:r>
              <a:rPr lang="en-US" sz="2000" b="1" dirty="0">
                <a:solidFill>
                  <a:srgbClr val="C00000"/>
                </a:solidFill>
                <a:latin typeface="Courier New" pitchFamily="49" charset="0"/>
              </a:rPr>
              <a:t>     </a:t>
            </a:r>
            <a:r>
              <a:rPr lang="en-US" sz="2000" b="1" dirty="0" err="1">
                <a:solidFill>
                  <a:srgbClr val="C00000"/>
                </a:solidFill>
                <a:latin typeface="Courier New" pitchFamily="49" charset="0"/>
              </a:rPr>
              <a:t>BinaryTree</a:t>
            </a:r>
            <a:r>
              <a:rPr lang="en-US" sz="2000" b="1" dirty="0">
                <a:solidFill>
                  <a:srgbClr val="C00000"/>
                </a:solidFill>
                <a:latin typeface="Courier New" pitchFamily="49" charset="0"/>
              </a:rPr>
              <a:t>(</a:t>
            </a:r>
            <a:r>
              <a:rPr lang="en-US" b="1" dirty="0">
                <a:solidFill>
                  <a:srgbClr val="C00000"/>
                </a:solidFill>
                <a:latin typeface="Courier New" pitchFamily="49" charset="0"/>
              </a:rPr>
              <a:t>);</a:t>
            </a:r>
          </a:p>
          <a:p>
            <a:pPr eaLnBrk="0" hangingPunct="0">
              <a:buFontTx/>
              <a:buNone/>
            </a:pPr>
            <a:r>
              <a:rPr lang="en-US" sz="2000" b="1" dirty="0">
                <a:solidFill>
                  <a:srgbClr val="C00000"/>
                </a:solidFill>
                <a:latin typeface="Courier New" pitchFamily="49" charset="0"/>
              </a:rPr>
              <a:t>     Node* insert(</a:t>
            </a:r>
            <a:r>
              <a:rPr lang="en-US" sz="2000" b="1" dirty="0" err="1">
                <a:solidFill>
                  <a:srgbClr val="C00000"/>
                </a:solidFill>
                <a:latin typeface="Courier New" pitchFamily="49" charset="0"/>
              </a:rPr>
              <a:t>int</a:t>
            </a:r>
            <a:r>
              <a:rPr lang="en-US" sz="2000" b="1" dirty="0">
                <a:solidFill>
                  <a:srgbClr val="C00000"/>
                </a:solidFill>
                <a:latin typeface="Courier New" pitchFamily="49" charset="0"/>
              </a:rPr>
              <a:t>);</a:t>
            </a:r>
          </a:p>
          <a:p>
            <a:pPr eaLnBrk="0" hangingPunct="0">
              <a:buFontTx/>
              <a:buNone/>
            </a:pPr>
            <a:r>
              <a:rPr lang="en-US" b="1" dirty="0">
                <a:solidFill>
                  <a:srgbClr val="C00000"/>
                </a:solidFill>
                <a:latin typeface="Courier New" pitchFamily="49" charset="0"/>
              </a:rPr>
              <a:t>     //Node* search(</a:t>
            </a:r>
            <a:r>
              <a:rPr lang="en-US" b="1" dirty="0" err="1">
                <a:solidFill>
                  <a:srgbClr val="C00000"/>
                </a:solidFill>
                <a:latin typeface="Courier New" pitchFamily="49" charset="0"/>
              </a:rPr>
              <a:t>int</a:t>
            </a:r>
            <a:r>
              <a:rPr lang="en-US" b="1" dirty="0">
                <a:solidFill>
                  <a:srgbClr val="C00000"/>
                </a:solidFill>
                <a:latin typeface="Courier New" pitchFamily="49" charset="0"/>
              </a:rPr>
              <a:t>);   //tree type dependent</a:t>
            </a:r>
          </a:p>
          <a:p>
            <a:r>
              <a:rPr lang="en-US" sz="2000" b="1" dirty="0">
                <a:solidFill>
                  <a:srgbClr val="C00000"/>
                </a:solidFill>
                <a:latin typeface="Courier New" pitchFamily="49" charset="0"/>
              </a:rPr>
              <a:t>     //void </a:t>
            </a:r>
            <a:r>
              <a:rPr lang="en-US" sz="2000" b="1" dirty="0" err="1">
                <a:solidFill>
                  <a:srgbClr val="C00000"/>
                </a:solidFill>
                <a:latin typeface="Courier New" pitchFamily="49" charset="0"/>
              </a:rPr>
              <a:t>delete_node</a:t>
            </a:r>
            <a:r>
              <a:rPr lang="en-US" sz="2000" b="1" dirty="0">
                <a:solidFill>
                  <a:srgbClr val="C00000"/>
                </a:solidFill>
                <a:latin typeface="Courier New" pitchFamily="49" charset="0"/>
              </a:rPr>
              <a:t>(</a:t>
            </a:r>
            <a:r>
              <a:rPr lang="en-US" sz="2000" b="1" dirty="0" err="1">
                <a:solidFill>
                  <a:srgbClr val="C00000"/>
                </a:solidFill>
                <a:latin typeface="Courier New" pitchFamily="49" charset="0"/>
              </a:rPr>
              <a:t>int</a:t>
            </a:r>
            <a:r>
              <a:rPr lang="en-US" sz="2000" b="1" dirty="0">
                <a:solidFill>
                  <a:srgbClr val="C00000"/>
                </a:solidFill>
                <a:latin typeface="Courier New" pitchFamily="49" charset="0"/>
              </a:rPr>
              <a:t>); //</a:t>
            </a:r>
            <a:r>
              <a:rPr lang="en-US" b="1" dirty="0">
                <a:solidFill>
                  <a:srgbClr val="C00000"/>
                </a:solidFill>
                <a:latin typeface="Courier New" pitchFamily="49" charset="0"/>
              </a:rPr>
              <a:t>tree type dependent</a:t>
            </a:r>
            <a:endParaRPr lang="en-US" sz="2000" b="1" dirty="0">
              <a:solidFill>
                <a:srgbClr val="C00000"/>
              </a:solidFill>
              <a:latin typeface="Courier New" pitchFamily="49" charset="0"/>
            </a:endParaRPr>
          </a:p>
          <a:p>
            <a:pPr eaLnBrk="0" hangingPunct="0">
              <a:buFontTx/>
              <a:buNone/>
            </a:pPr>
            <a:r>
              <a:rPr lang="en-US" b="1" dirty="0">
                <a:solidFill>
                  <a:srgbClr val="C00000"/>
                </a:solidFill>
                <a:latin typeface="Courier New" pitchFamily="49" charset="0"/>
              </a:rPr>
              <a:t>     void traverse();   //pre, in, post order</a:t>
            </a:r>
          </a:p>
          <a:p>
            <a:pPr eaLnBrk="0" hangingPunct="0">
              <a:buFontTx/>
              <a:buNone/>
            </a:pPr>
            <a:r>
              <a:rPr lang="en-US" b="1" dirty="0">
                <a:solidFill>
                  <a:srgbClr val="C00000"/>
                </a:solidFill>
                <a:latin typeface="Courier New" pitchFamily="49" charset="0"/>
              </a:rPr>
              <a:t>};</a:t>
            </a:r>
            <a:endParaRPr lang="en-US" sz="2000" b="1" dirty="0">
              <a:latin typeface="Courier New" pitchFamily="49" charset="0"/>
            </a:endParaRPr>
          </a:p>
        </p:txBody>
      </p:sp>
      <p:sp>
        <p:nvSpPr>
          <p:cNvPr id="6149" name="Rectangle 5"/>
          <p:cNvSpPr>
            <a:spLocks noChangeArrowheads="1"/>
          </p:cNvSpPr>
          <p:nvPr/>
        </p:nvSpPr>
        <p:spPr bwMode="auto">
          <a:xfrm>
            <a:off x="1889125" y="4314825"/>
            <a:ext cx="184150" cy="396875"/>
          </a:xfrm>
          <a:prstGeom prst="rect">
            <a:avLst/>
          </a:prstGeom>
          <a:noFill/>
          <a:ln w="9525">
            <a:noFill/>
            <a:miter lim="800000"/>
            <a:headEnd/>
            <a:tailEnd/>
          </a:ln>
          <a:effectLst/>
        </p:spPr>
        <p:txBody>
          <a:bodyPr wrap="none">
            <a:spAutoFit/>
          </a:bodyPr>
          <a:lstStyle/>
          <a:p>
            <a:pPr eaLnBrk="0" hangingPunct="0">
              <a:buFontTx/>
              <a:buNone/>
            </a:pPr>
            <a:endParaRPr lang="en-US" sz="2000">
              <a:latin typeface="Times New Roman" pitchFamily="18" charset="0"/>
            </a:endParaRPr>
          </a:p>
        </p:txBody>
      </p:sp>
      <p:sp>
        <p:nvSpPr>
          <p:cNvPr id="7" name="Slide Number Placeholder 6"/>
          <p:cNvSpPr>
            <a:spLocks noGrp="1"/>
          </p:cNvSpPr>
          <p:nvPr>
            <p:ph type="sldNum" sz="quarter" idx="12"/>
          </p:nvPr>
        </p:nvSpPr>
        <p:spPr/>
        <p:txBody>
          <a:bodyPr/>
          <a:lstStyle/>
          <a:p>
            <a:fld id="{3EF59F7E-55CD-4FD0-AB60-3295F0B6E281}" type="slidenum">
              <a:rPr lang="en-US" smtClean="0"/>
              <a:pPr/>
              <a:t>79</a:t>
            </a:fld>
            <a:endParaRPr lang="en-US"/>
          </a:p>
        </p:txBody>
      </p:sp>
    </p:spTree>
    <p:extLst>
      <p:ext uri="{BB962C8B-B14F-4D97-AF65-F5344CB8AC3E}">
        <p14:creationId xmlns:p14="http://schemas.microsoft.com/office/powerpoint/2010/main" val="276374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sz="4000" dirty="0"/>
              <a:t>Trees - Definition and Terminology</a:t>
            </a:r>
          </a:p>
        </p:txBody>
      </p:sp>
      <p:sp>
        <p:nvSpPr>
          <p:cNvPr id="6" name="Slide Number Placeholder 5"/>
          <p:cNvSpPr>
            <a:spLocks noGrp="1"/>
          </p:cNvSpPr>
          <p:nvPr>
            <p:ph type="sldNum" sz="quarter" idx="12"/>
          </p:nvPr>
        </p:nvSpPr>
        <p:spPr/>
        <p:txBody>
          <a:bodyPr/>
          <a:lstStyle/>
          <a:p>
            <a:fld id="{389627BB-9D3D-455B-9BF0-C5F986BEB794}" type="slidenum">
              <a:rPr lang="en-US" smtClean="0"/>
              <a:pPr/>
              <a:t>8</a:t>
            </a:fld>
            <a:endParaRPr lang="en-US"/>
          </a:p>
        </p:txBody>
      </p:sp>
      <p:sp>
        <p:nvSpPr>
          <p:cNvPr id="4099" name="Text Box 3"/>
          <p:cNvSpPr txBox="1">
            <a:spLocks noChangeArrowheads="1"/>
          </p:cNvSpPr>
          <p:nvPr/>
        </p:nvSpPr>
        <p:spPr bwMode="auto">
          <a:xfrm>
            <a:off x="752030" y="1676400"/>
            <a:ext cx="8010970" cy="1323439"/>
          </a:xfrm>
          <a:prstGeom prst="rect">
            <a:avLst/>
          </a:prstGeom>
          <a:noFill/>
          <a:ln w="9525">
            <a:noFill/>
            <a:miter lim="800000"/>
            <a:headEnd/>
            <a:tailEnd/>
          </a:ln>
          <a:effectLst/>
        </p:spPr>
        <p:txBody>
          <a:bodyPr wrap="square">
            <a:spAutoFit/>
          </a:bodyPr>
          <a:lstStyle/>
          <a:p>
            <a:pPr marL="1143000" indent="-1143000" eaLnBrk="0" hangingPunct="0">
              <a:tabLst>
                <a:tab pos="296863" algn="l"/>
                <a:tab pos="635000" algn="l"/>
                <a:tab pos="909638" algn="l"/>
                <a:tab pos="1249363" algn="l"/>
                <a:tab pos="1651000" algn="l"/>
              </a:tabLst>
            </a:pPr>
            <a:r>
              <a:rPr lang="en-US" dirty="0">
                <a:latin typeface="Arial" pitchFamily="34" charset="0"/>
                <a:cs typeface="Arial" pitchFamily="34" charset="0"/>
              </a:rPr>
              <a:t>	</a:t>
            </a:r>
            <a:r>
              <a:rPr lang="en-US" b="1" dirty="0">
                <a:solidFill>
                  <a:srgbClr val="CC3300"/>
                </a:solidFill>
                <a:latin typeface="Arial" pitchFamily="34" charset="0"/>
                <a:cs typeface="Arial" pitchFamily="34" charset="0"/>
              </a:rPr>
              <a:t>Tree</a:t>
            </a:r>
            <a:r>
              <a:rPr lang="en-US" dirty="0">
                <a:latin typeface="Arial" pitchFamily="34" charset="0"/>
                <a:cs typeface="Arial" pitchFamily="34" charset="0"/>
              </a:rPr>
              <a:t>:  A finite set of elements called </a:t>
            </a:r>
            <a:r>
              <a:rPr lang="en-US" b="1" dirty="0">
                <a:solidFill>
                  <a:srgbClr val="CC3300"/>
                </a:solidFill>
                <a:latin typeface="Arial" pitchFamily="34" charset="0"/>
                <a:cs typeface="Arial" pitchFamily="34" charset="0"/>
              </a:rPr>
              <a:t>nodes</a:t>
            </a:r>
            <a:r>
              <a:rPr lang="en-US" dirty="0">
                <a:latin typeface="Arial" pitchFamily="34" charset="0"/>
                <a:cs typeface="Arial" pitchFamily="34" charset="0"/>
              </a:rPr>
              <a:t> (or </a:t>
            </a:r>
            <a:r>
              <a:rPr lang="en-US" dirty="0">
                <a:solidFill>
                  <a:srgbClr val="CC3300"/>
                </a:solidFill>
                <a:latin typeface="Arial" pitchFamily="34" charset="0"/>
                <a:cs typeface="Arial" pitchFamily="34" charset="0"/>
              </a:rPr>
              <a:t>vertices</a:t>
            </a:r>
            <a:r>
              <a:rPr lang="en-US" dirty="0">
                <a:latin typeface="Arial" pitchFamily="34" charset="0"/>
                <a:cs typeface="Arial" pitchFamily="34" charset="0"/>
              </a:rPr>
              <a:t>) and a finite set of </a:t>
            </a:r>
            <a:r>
              <a:rPr lang="en-US" b="1" dirty="0">
                <a:solidFill>
                  <a:srgbClr val="CC3300"/>
                </a:solidFill>
                <a:latin typeface="Arial" pitchFamily="34" charset="0"/>
                <a:cs typeface="Arial" pitchFamily="34" charset="0"/>
              </a:rPr>
              <a:t>directed arcs</a:t>
            </a:r>
            <a:r>
              <a:rPr lang="en-US" dirty="0">
                <a:latin typeface="Arial" pitchFamily="34" charset="0"/>
                <a:cs typeface="Arial" pitchFamily="34" charset="0"/>
              </a:rPr>
              <a:t> that connect pairs of nodes. If the tree is not empty, one of the nodes, called the </a:t>
            </a:r>
            <a:r>
              <a:rPr lang="en-US" b="1" dirty="0">
                <a:solidFill>
                  <a:srgbClr val="CC3300"/>
                </a:solidFill>
                <a:latin typeface="Arial" pitchFamily="34" charset="0"/>
                <a:cs typeface="Arial" pitchFamily="34" charset="0"/>
              </a:rPr>
              <a:t>root</a:t>
            </a:r>
            <a:r>
              <a:rPr lang="en-US" dirty="0">
                <a:latin typeface="Arial" pitchFamily="34" charset="0"/>
                <a:cs typeface="Arial" pitchFamily="34" charset="0"/>
              </a:rPr>
              <a:t>, has no incoming arcs.</a:t>
            </a:r>
          </a:p>
        </p:txBody>
      </p:sp>
      <p:sp>
        <p:nvSpPr>
          <p:cNvPr id="4100" name="Text Box 4"/>
          <p:cNvSpPr txBox="1">
            <a:spLocks noChangeArrowheads="1"/>
          </p:cNvSpPr>
          <p:nvPr/>
        </p:nvSpPr>
        <p:spPr bwMode="auto">
          <a:xfrm>
            <a:off x="1119499" y="3657600"/>
            <a:ext cx="6973576" cy="400110"/>
          </a:xfrm>
          <a:prstGeom prst="rect">
            <a:avLst/>
          </a:prstGeom>
          <a:noFill/>
          <a:ln w="9525">
            <a:noFill/>
            <a:miter lim="800000"/>
            <a:headEnd/>
            <a:tailEnd/>
          </a:ln>
          <a:effectLst/>
        </p:spPr>
        <p:txBody>
          <a:bodyPr wrap="square">
            <a:spAutoFit/>
          </a:bodyPr>
          <a:lstStyle/>
          <a:p>
            <a:pPr eaLnBrk="0" hangingPunct="0">
              <a:spcBef>
                <a:spcPct val="50000"/>
              </a:spcBef>
            </a:pPr>
            <a:r>
              <a:rPr lang="en-US" b="1" dirty="0">
                <a:solidFill>
                  <a:srgbClr val="CC3300"/>
                </a:solidFill>
                <a:latin typeface="Arial" pitchFamily="34" charset="0"/>
                <a:cs typeface="Arial" pitchFamily="34" charset="0"/>
              </a:rPr>
              <a:t>Leaf</a:t>
            </a:r>
            <a:r>
              <a:rPr lang="en-US" dirty="0">
                <a:solidFill>
                  <a:srgbClr val="CC3300"/>
                </a:solidFill>
                <a:latin typeface="Arial" pitchFamily="34" charset="0"/>
                <a:cs typeface="Arial" pitchFamily="34" charset="0"/>
              </a:rPr>
              <a:t>:</a:t>
            </a:r>
            <a:r>
              <a:rPr lang="en-US" dirty="0">
                <a:latin typeface="Arial" pitchFamily="34" charset="0"/>
                <a:cs typeface="Arial" pitchFamily="34" charset="0"/>
              </a:rPr>
              <a:t>	Node with no outgoing arcs.</a:t>
            </a:r>
          </a:p>
        </p:txBody>
      </p:sp>
      <p:sp>
        <p:nvSpPr>
          <p:cNvPr id="4101" name="Text Box 5"/>
          <p:cNvSpPr txBox="1">
            <a:spLocks noChangeArrowheads="1"/>
          </p:cNvSpPr>
          <p:nvPr/>
        </p:nvSpPr>
        <p:spPr bwMode="auto">
          <a:xfrm>
            <a:off x="1222049" y="4572000"/>
            <a:ext cx="7540951" cy="1015663"/>
          </a:xfrm>
          <a:prstGeom prst="rect">
            <a:avLst/>
          </a:prstGeom>
          <a:noFill/>
          <a:ln w="9525">
            <a:noFill/>
            <a:miter lim="800000"/>
            <a:headEnd/>
            <a:tailEnd/>
          </a:ln>
          <a:effectLst/>
        </p:spPr>
        <p:txBody>
          <a:bodyPr wrap="square">
            <a:spAutoFit/>
          </a:bodyPr>
          <a:lstStyle/>
          <a:p>
            <a:pPr eaLnBrk="0" hangingPunct="0"/>
            <a:r>
              <a:rPr lang="en-US" dirty="0">
                <a:latin typeface="Arial" pitchFamily="34" charset="0"/>
                <a:cs typeface="Arial" pitchFamily="34" charset="0"/>
              </a:rPr>
              <a:t>Nodes directly accessible (using one arc) from a node are called the </a:t>
            </a:r>
            <a:r>
              <a:rPr lang="en-US" b="1" dirty="0">
                <a:solidFill>
                  <a:srgbClr val="CC3300"/>
                </a:solidFill>
                <a:latin typeface="Arial" pitchFamily="34" charset="0"/>
                <a:cs typeface="Arial" pitchFamily="34" charset="0"/>
              </a:rPr>
              <a:t>children</a:t>
            </a:r>
            <a:r>
              <a:rPr lang="en-US" dirty="0">
                <a:latin typeface="Arial" pitchFamily="34" charset="0"/>
                <a:cs typeface="Arial" pitchFamily="34" charset="0"/>
              </a:rPr>
              <a:t> of that node, which is called the </a:t>
            </a:r>
            <a:r>
              <a:rPr lang="en-US" b="1" dirty="0">
                <a:solidFill>
                  <a:srgbClr val="CC3300"/>
                </a:solidFill>
                <a:latin typeface="Arial" pitchFamily="34" charset="0"/>
                <a:cs typeface="Arial" pitchFamily="34" charset="0"/>
              </a:rPr>
              <a:t>parent</a:t>
            </a:r>
            <a:r>
              <a:rPr lang="en-US" dirty="0">
                <a:solidFill>
                  <a:srgbClr val="CC3300"/>
                </a:solidFill>
                <a:latin typeface="Arial" pitchFamily="34" charset="0"/>
                <a:cs typeface="Arial" pitchFamily="34" charset="0"/>
              </a:rPr>
              <a:t> </a:t>
            </a:r>
            <a:r>
              <a:rPr lang="en-US" dirty="0">
                <a:latin typeface="Arial" pitchFamily="34" charset="0"/>
                <a:cs typeface="Arial" pitchFamily="34" charset="0"/>
              </a:rPr>
              <a:t>of these children; these nodes are </a:t>
            </a:r>
            <a:r>
              <a:rPr lang="en-US" b="1" dirty="0">
                <a:solidFill>
                  <a:srgbClr val="CC3300"/>
                </a:solidFill>
                <a:latin typeface="Arial" pitchFamily="34" charset="0"/>
                <a:cs typeface="Arial" pitchFamily="34" charset="0"/>
              </a:rPr>
              <a:t>siblings</a:t>
            </a:r>
            <a:r>
              <a:rPr lang="en-US" dirty="0">
                <a:latin typeface="Arial" pitchFamily="34" charset="0"/>
                <a:cs typeface="Arial" pitchFamily="34" charset="0"/>
              </a:rPr>
              <a:t> of each other.</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4768764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2667000"/>
            <a:ext cx="4800600" cy="1143000"/>
          </a:xfrm>
        </p:spPr>
        <p:txBody>
          <a:bodyPr>
            <a:noAutofit/>
          </a:bodyPr>
          <a:lstStyle/>
          <a:p>
            <a:pPr algn="ctr"/>
            <a:r>
              <a:rPr lang="en-US" sz="4200" dirty="0"/>
              <a:t>Implementing Tree Traversals</a:t>
            </a:r>
          </a:p>
        </p:txBody>
      </p:sp>
      <p:pic>
        <p:nvPicPr>
          <p:cNvPr id="7170" name="Picture 2" descr="http://thumbs.dreamstime.com/x/happy-boy-climbing-tree-whimsical-cartoon-illustration-little-43710981.jpg"/>
          <p:cNvPicPr>
            <a:picLocks noChangeAspect="1" noChangeArrowheads="1"/>
          </p:cNvPicPr>
          <p:nvPr/>
        </p:nvPicPr>
        <p:blipFill>
          <a:blip r:embed="rId2" cstate="print"/>
          <a:srcRect/>
          <a:stretch>
            <a:fillRect/>
          </a:stretch>
        </p:blipFill>
        <p:spPr bwMode="auto">
          <a:xfrm>
            <a:off x="5422731" y="381000"/>
            <a:ext cx="2806869" cy="4876800"/>
          </a:xfrm>
          <a:prstGeom prst="rect">
            <a:avLst/>
          </a:prstGeom>
          <a:noFill/>
        </p:spPr>
      </p:pic>
      <p:sp>
        <p:nvSpPr>
          <p:cNvPr id="5" name="Slide Number Placeholder 4"/>
          <p:cNvSpPr>
            <a:spLocks noGrp="1"/>
          </p:cNvSpPr>
          <p:nvPr>
            <p:ph type="sldNum" sz="quarter" idx="11"/>
          </p:nvPr>
        </p:nvSpPr>
        <p:spPr/>
        <p:txBody>
          <a:bodyPr/>
          <a:lstStyle/>
          <a:p>
            <a:fld id="{3EF59F7E-55CD-4FD0-AB60-3295F0B6E281}" type="slidenum">
              <a:rPr lang="en-US" smtClean="0"/>
              <a:pPr/>
              <a:t>80</a:t>
            </a:fld>
            <a:endParaRPr lang="en-US"/>
          </a:p>
        </p:txBody>
      </p:sp>
    </p:spTree>
    <p:extLst>
      <p:ext uri="{BB962C8B-B14F-4D97-AF65-F5344CB8AC3E}">
        <p14:creationId xmlns:p14="http://schemas.microsoft.com/office/powerpoint/2010/main" val="71883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Tree Traversal</a:t>
            </a:r>
          </a:p>
        </p:txBody>
      </p:sp>
      <p:sp>
        <p:nvSpPr>
          <p:cNvPr id="43011" name="Text Box 3"/>
          <p:cNvSpPr txBox="1">
            <a:spLocks noChangeArrowheads="1"/>
          </p:cNvSpPr>
          <p:nvPr/>
        </p:nvSpPr>
        <p:spPr bwMode="auto">
          <a:xfrm>
            <a:off x="1219200" y="1905000"/>
            <a:ext cx="1403350" cy="457200"/>
          </a:xfrm>
          <a:prstGeom prst="rect">
            <a:avLst/>
          </a:prstGeom>
          <a:noFill/>
          <a:ln w="9525">
            <a:noFill/>
            <a:miter lim="800000"/>
            <a:headEnd/>
            <a:tailEnd/>
          </a:ln>
          <a:effectLst/>
        </p:spPr>
        <p:txBody>
          <a:bodyPr wrap="none">
            <a:spAutoFit/>
          </a:bodyPr>
          <a:lstStyle/>
          <a:p>
            <a:pPr>
              <a:buFontTx/>
              <a:buNone/>
            </a:pPr>
            <a:r>
              <a:rPr lang="en-US" sz="2400" b="1" i="1">
                <a:solidFill>
                  <a:srgbClr val="FF0000"/>
                </a:solidFill>
                <a:latin typeface="Times New Roman" pitchFamily="18" charset="0"/>
              </a:rPr>
              <a:t>Preorder:</a:t>
            </a:r>
          </a:p>
        </p:txBody>
      </p:sp>
      <p:sp>
        <p:nvSpPr>
          <p:cNvPr id="43012" name="Text Box 4"/>
          <p:cNvSpPr txBox="1">
            <a:spLocks noChangeArrowheads="1"/>
          </p:cNvSpPr>
          <p:nvPr/>
        </p:nvSpPr>
        <p:spPr bwMode="auto">
          <a:xfrm>
            <a:off x="2282825" y="2590800"/>
            <a:ext cx="2392363" cy="457200"/>
          </a:xfrm>
          <a:prstGeom prst="rect">
            <a:avLst/>
          </a:prstGeom>
          <a:noFill/>
          <a:ln w="9525">
            <a:noFill/>
            <a:miter lim="800000"/>
            <a:headEnd/>
            <a:tailEnd/>
          </a:ln>
          <a:effectLst/>
        </p:spPr>
        <p:txBody>
          <a:bodyPr wrap="none">
            <a:spAutoFit/>
          </a:bodyPr>
          <a:lstStyle/>
          <a:p>
            <a:pPr>
              <a:buFontTx/>
              <a:buNone/>
            </a:pPr>
            <a:r>
              <a:rPr lang="en-US" sz="2400" b="1" i="1">
                <a:solidFill>
                  <a:schemeClr val="accent2"/>
                </a:solidFill>
                <a:latin typeface="Times New Roman" pitchFamily="18" charset="0"/>
              </a:rPr>
              <a:t>root – left – right </a:t>
            </a:r>
          </a:p>
        </p:txBody>
      </p:sp>
      <p:sp>
        <p:nvSpPr>
          <p:cNvPr id="43013" name="Text Box 5"/>
          <p:cNvSpPr txBox="1">
            <a:spLocks noChangeArrowheads="1"/>
          </p:cNvSpPr>
          <p:nvPr/>
        </p:nvSpPr>
        <p:spPr bwMode="auto">
          <a:xfrm>
            <a:off x="1238250" y="3276600"/>
            <a:ext cx="1504950" cy="457200"/>
          </a:xfrm>
          <a:prstGeom prst="rect">
            <a:avLst/>
          </a:prstGeom>
          <a:noFill/>
          <a:ln w="9525">
            <a:noFill/>
            <a:miter lim="800000"/>
            <a:headEnd/>
            <a:tailEnd/>
          </a:ln>
          <a:effectLst/>
        </p:spPr>
        <p:txBody>
          <a:bodyPr wrap="none">
            <a:spAutoFit/>
          </a:bodyPr>
          <a:lstStyle/>
          <a:p>
            <a:pPr>
              <a:buFontTx/>
              <a:buNone/>
            </a:pPr>
            <a:r>
              <a:rPr lang="en-US" sz="2400" b="1" i="1">
                <a:solidFill>
                  <a:srgbClr val="FF0000"/>
                </a:solidFill>
                <a:latin typeface="Times New Roman" pitchFamily="18" charset="0"/>
              </a:rPr>
              <a:t>Postorder:</a:t>
            </a:r>
          </a:p>
        </p:txBody>
      </p:sp>
      <p:sp>
        <p:nvSpPr>
          <p:cNvPr id="43014" name="Text Box 6"/>
          <p:cNvSpPr txBox="1">
            <a:spLocks noChangeArrowheads="1"/>
          </p:cNvSpPr>
          <p:nvPr/>
        </p:nvSpPr>
        <p:spPr bwMode="auto">
          <a:xfrm>
            <a:off x="2282825" y="3962400"/>
            <a:ext cx="2392363" cy="457200"/>
          </a:xfrm>
          <a:prstGeom prst="rect">
            <a:avLst/>
          </a:prstGeom>
          <a:noFill/>
          <a:ln w="9525">
            <a:noFill/>
            <a:miter lim="800000"/>
            <a:headEnd/>
            <a:tailEnd/>
          </a:ln>
          <a:effectLst/>
        </p:spPr>
        <p:txBody>
          <a:bodyPr wrap="none">
            <a:spAutoFit/>
          </a:bodyPr>
          <a:lstStyle/>
          <a:p>
            <a:pPr>
              <a:buFontTx/>
              <a:buNone/>
            </a:pPr>
            <a:r>
              <a:rPr lang="en-US" sz="2400" b="1" i="1">
                <a:solidFill>
                  <a:schemeClr val="accent2"/>
                </a:solidFill>
                <a:latin typeface="Times New Roman" pitchFamily="18" charset="0"/>
              </a:rPr>
              <a:t>left – right – root </a:t>
            </a:r>
          </a:p>
        </p:txBody>
      </p:sp>
      <p:sp>
        <p:nvSpPr>
          <p:cNvPr id="43015" name="Text Box 7"/>
          <p:cNvSpPr txBox="1">
            <a:spLocks noChangeArrowheads="1"/>
          </p:cNvSpPr>
          <p:nvPr/>
        </p:nvSpPr>
        <p:spPr bwMode="auto">
          <a:xfrm>
            <a:off x="1219200" y="4724400"/>
            <a:ext cx="1252538" cy="457200"/>
          </a:xfrm>
          <a:prstGeom prst="rect">
            <a:avLst/>
          </a:prstGeom>
          <a:noFill/>
          <a:ln w="9525">
            <a:noFill/>
            <a:miter lim="800000"/>
            <a:headEnd/>
            <a:tailEnd/>
          </a:ln>
          <a:effectLst/>
        </p:spPr>
        <p:txBody>
          <a:bodyPr wrap="none">
            <a:spAutoFit/>
          </a:bodyPr>
          <a:lstStyle/>
          <a:p>
            <a:pPr>
              <a:buFontTx/>
              <a:buNone/>
            </a:pPr>
            <a:r>
              <a:rPr lang="en-US" sz="2400" b="1" i="1">
                <a:solidFill>
                  <a:srgbClr val="FF0000"/>
                </a:solidFill>
                <a:latin typeface="Times New Roman" pitchFamily="18" charset="0"/>
              </a:rPr>
              <a:t>Inorder:</a:t>
            </a:r>
          </a:p>
        </p:txBody>
      </p:sp>
      <p:sp>
        <p:nvSpPr>
          <p:cNvPr id="43016" name="Text Box 8"/>
          <p:cNvSpPr txBox="1">
            <a:spLocks noChangeArrowheads="1"/>
          </p:cNvSpPr>
          <p:nvPr/>
        </p:nvSpPr>
        <p:spPr bwMode="auto">
          <a:xfrm>
            <a:off x="2286000" y="5257800"/>
            <a:ext cx="2392363" cy="457200"/>
          </a:xfrm>
          <a:prstGeom prst="rect">
            <a:avLst/>
          </a:prstGeom>
          <a:noFill/>
          <a:ln w="9525">
            <a:noFill/>
            <a:miter lim="800000"/>
            <a:headEnd/>
            <a:tailEnd/>
          </a:ln>
          <a:effectLst/>
        </p:spPr>
        <p:txBody>
          <a:bodyPr wrap="none">
            <a:spAutoFit/>
          </a:bodyPr>
          <a:lstStyle/>
          <a:p>
            <a:pPr>
              <a:buFontTx/>
              <a:buNone/>
            </a:pPr>
            <a:r>
              <a:rPr lang="en-US" sz="2400" b="1" i="1">
                <a:solidFill>
                  <a:schemeClr val="accent2"/>
                </a:solidFill>
                <a:latin typeface="Times New Roman" pitchFamily="18" charset="0"/>
              </a:rPr>
              <a:t>left – root – right </a:t>
            </a:r>
          </a:p>
        </p:txBody>
      </p:sp>
      <p:sp>
        <p:nvSpPr>
          <p:cNvPr id="10" name="Slide Number Placeholder 9"/>
          <p:cNvSpPr>
            <a:spLocks noGrp="1"/>
          </p:cNvSpPr>
          <p:nvPr>
            <p:ph type="sldNum" sz="quarter" idx="11"/>
          </p:nvPr>
        </p:nvSpPr>
        <p:spPr/>
        <p:txBody>
          <a:bodyPr/>
          <a:lstStyle/>
          <a:p>
            <a:fld id="{3EF59F7E-55CD-4FD0-AB60-3295F0B6E281}" type="slidenum">
              <a:rPr lang="en-US" smtClean="0"/>
              <a:pPr/>
              <a:t>81</a:t>
            </a:fld>
            <a:endParaRPr lang="en-US"/>
          </a:p>
        </p:txBody>
      </p:sp>
    </p:spTree>
    <p:extLst>
      <p:ext uri="{BB962C8B-B14F-4D97-AF65-F5344CB8AC3E}">
        <p14:creationId xmlns:p14="http://schemas.microsoft.com/office/powerpoint/2010/main" val="1748206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Implementing Tree Traversals</a:t>
            </a:r>
          </a:p>
        </p:txBody>
      </p:sp>
      <p:sp>
        <p:nvSpPr>
          <p:cNvPr id="46083" name="Text Box 3"/>
          <p:cNvSpPr txBox="1">
            <a:spLocks noChangeArrowheads="1"/>
          </p:cNvSpPr>
          <p:nvPr/>
        </p:nvSpPr>
        <p:spPr bwMode="auto">
          <a:xfrm>
            <a:off x="914400" y="1751013"/>
            <a:ext cx="5670550" cy="3444875"/>
          </a:xfrm>
          <a:prstGeom prst="rect">
            <a:avLst/>
          </a:prstGeom>
          <a:noFill/>
          <a:ln w="9525">
            <a:noFill/>
            <a:miter lim="800000"/>
            <a:headEnd/>
            <a:tailEnd/>
          </a:ln>
          <a:effectLst/>
        </p:spPr>
        <p:txBody>
          <a:bodyPr wrap="none">
            <a:spAutoFit/>
          </a:bodyPr>
          <a:lstStyle/>
          <a:p>
            <a:pPr>
              <a:buFont typeface="Wingdings" pitchFamily="2" charset="2"/>
              <a:buNone/>
            </a:pPr>
            <a:r>
              <a:rPr lang="en-US" sz="2000" b="1" dirty="0">
                <a:latin typeface="Courier New" pitchFamily="49" charset="0"/>
              </a:rPr>
              <a:t>void Preorder(Node* </a:t>
            </a:r>
            <a:r>
              <a:rPr lang="en-US" sz="2000" b="1" dirty="0" err="1">
                <a:latin typeface="Courier New" pitchFamily="49" charset="0"/>
              </a:rPr>
              <a:t>ptr</a:t>
            </a:r>
            <a:r>
              <a:rPr lang="en-US" sz="2000" b="1" dirty="0">
                <a:latin typeface="Courier New" pitchFamily="49" charset="0"/>
              </a:rPr>
              <a:t>)</a:t>
            </a:r>
          </a:p>
          <a:p>
            <a:pPr>
              <a:buFont typeface="Wingdings" pitchFamily="2" charset="2"/>
              <a:buNone/>
            </a:pPr>
            <a:r>
              <a:rPr lang="en-US" sz="2000" b="1" dirty="0">
                <a:latin typeface="Courier New" pitchFamily="49" charset="0"/>
              </a:rPr>
              <a:t>{</a:t>
            </a:r>
          </a:p>
          <a:p>
            <a:pPr>
              <a:buFont typeface="Wingdings" pitchFamily="2" charset="2"/>
              <a:buNone/>
            </a:pPr>
            <a:r>
              <a:rPr lang="en-US" sz="2000" b="1" dirty="0">
                <a:latin typeface="Courier New" pitchFamily="49" charset="0"/>
              </a:rPr>
              <a:t>	</a:t>
            </a:r>
            <a:r>
              <a:rPr lang="en-US" sz="2000" b="1" dirty="0">
                <a:solidFill>
                  <a:srgbClr val="0066FF"/>
                </a:solidFill>
                <a:latin typeface="Courier New" pitchFamily="49" charset="0"/>
              </a:rPr>
              <a:t>if(</a:t>
            </a:r>
            <a:r>
              <a:rPr lang="en-US" sz="2000" b="1" dirty="0" err="1">
                <a:solidFill>
                  <a:srgbClr val="0066FF"/>
                </a:solidFill>
                <a:latin typeface="Courier New" pitchFamily="49" charset="0"/>
              </a:rPr>
              <a:t>ptr</a:t>
            </a:r>
            <a:r>
              <a:rPr lang="en-US" sz="2000" b="1" dirty="0">
                <a:solidFill>
                  <a:srgbClr val="0066FF"/>
                </a:solidFill>
                <a:latin typeface="Courier New" pitchFamily="49" charset="0"/>
              </a:rPr>
              <a:t>!=NULL)</a:t>
            </a:r>
          </a:p>
          <a:p>
            <a:pPr>
              <a:buFont typeface="Wingdings" pitchFamily="2" charset="2"/>
              <a:buNone/>
            </a:pPr>
            <a:r>
              <a:rPr lang="en-US" sz="2000" b="1" dirty="0">
                <a:latin typeface="Courier New" pitchFamily="49" charset="0"/>
              </a:rPr>
              <a:t>	{</a:t>
            </a:r>
          </a:p>
          <a:p>
            <a:pPr>
              <a:buFont typeface="Wingdings" pitchFamily="2" charset="2"/>
              <a:buNone/>
            </a:pPr>
            <a:r>
              <a:rPr lang="en-US" sz="2000" b="1" dirty="0">
                <a:latin typeface="Courier New" pitchFamily="49" charset="0"/>
              </a:rPr>
              <a:t>	</a:t>
            </a:r>
            <a:r>
              <a:rPr lang="en-US" sz="2000" b="1" dirty="0" err="1">
                <a:solidFill>
                  <a:srgbClr val="FF0000"/>
                </a:solidFill>
                <a:latin typeface="Courier New" pitchFamily="49" charset="0"/>
              </a:rPr>
              <a:t>cout</a:t>
            </a:r>
            <a:r>
              <a:rPr lang="en-US" sz="2000" b="1" dirty="0">
                <a:solidFill>
                  <a:srgbClr val="FF0000"/>
                </a:solidFill>
                <a:latin typeface="Courier New" pitchFamily="49" charset="0"/>
              </a:rPr>
              <a:t> &lt;&lt; </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-&gt;data &lt;&lt; “ “;	</a:t>
            </a:r>
          </a:p>
          <a:p>
            <a:pPr>
              <a:buFont typeface="Wingdings" pitchFamily="2" charset="2"/>
              <a:buNone/>
            </a:pPr>
            <a:r>
              <a:rPr lang="en-US" sz="2000" b="1" dirty="0">
                <a:solidFill>
                  <a:srgbClr val="FF0000"/>
                </a:solidFill>
                <a:latin typeface="Courier New" pitchFamily="49" charset="0"/>
              </a:rPr>
              <a:t>	Preorder(</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-&gt;left);</a:t>
            </a:r>
          </a:p>
          <a:p>
            <a:pPr>
              <a:buFont typeface="Wingdings" pitchFamily="2" charset="2"/>
              <a:buNone/>
            </a:pPr>
            <a:r>
              <a:rPr lang="en-US" sz="2000" b="1" dirty="0">
                <a:solidFill>
                  <a:srgbClr val="FF0000"/>
                </a:solidFill>
                <a:latin typeface="Courier New" pitchFamily="49" charset="0"/>
              </a:rPr>
              <a:t>	Preorder(</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-&gt;right);</a:t>
            </a:r>
          </a:p>
          <a:p>
            <a:pPr>
              <a:buFont typeface="Wingdings" pitchFamily="2" charset="2"/>
              <a:buNone/>
            </a:pPr>
            <a:r>
              <a:rPr lang="en-US" sz="2000" b="1" dirty="0">
                <a:latin typeface="Courier New" pitchFamily="49" charset="0"/>
              </a:rPr>
              <a:t>	</a:t>
            </a:r>
          </a:p>
          <a:p>
            <a:pPr>
              <a:buFont typeface="Wingdings" pitchFamily="2" charset="2"/>
              <a:buNone/>
            </a:pPr>
            <a:r>
              <a:rPr lang="en-US" sz="2000" b="1" dirty="0">
                <a:latin typeface="Courier New" pitchFamily="49" charset="0"/>
              </a:rPr>
              <a:t>	}</a:t>
            </a:r>
          </a:p>
          <a:p>
            <a:pPr>
              <a:buFont typeface="Wingdings" pitchFamily="2" charset="2"/>
              <a:buNone/>
            </a:pPr>
            <a:endParaRPr lang="en-US" sz="2000" b="1" dirty="0">
              <a:latin typeface="Courier New" pitchFamily="49" charset="0"/>
            </a:endParaRPr>
          </a:p>
          <a:p>
            <a:pPr>
              <a:buFont typeface="Wingdings" pitchFamily="2" charset="2"/>
              <a:buNone/>
            </a:pPr>
            <a:r>
              <a:rPr lang="en-US" sz="2000" b="1" dirty="0">
                <a:latin typeface="Courier New" pitchFamily="49" charset="0"/>
              </a:rPr>
              <a:t>}</a:t>
            </a:r>
          </a:p>
        </p:txBody>
      </p:sp>
      <p:sp>
        <p:nvSpPr>
          <p:cNvPr id="5" name="Slide Number Placeholder 4"/>
          <p:cNvSpPr>
            <a:spLocks noGrp="1"/>
          </p:cNvSpPr>
          <p:nvPr>
            <p:ph type="sldNum" sz="quarter" idx="11"/>
          </p:nvPr>
        </p:nvSpPr>
        <p:spPr/>
        <p:txBody>
          <a:bodyPr/>
          <a:lstStyle/>
          <a:p>
            <a:fld id="{3EF59F7E-55CD-4FD0-AB60-3295F0B6E281}" type="slidenum">
              <a:rPr lang="en-US" smtClean="0"/>
              <a:pPr/>
              <a:t>82</a:t>
            </a:fld>
            <a:endParaRPr lang="en-US"/>
          </a:p>
        </p:txBody>
      </p:sp>
    </p:spTree>
    <p:extLst>
      <p:ext uri="{BB962C8B-B14F-4D97-AF65-F5344CB8AC3E}">
        <p14:creationId xmlns:p14="http://schemas.microsoft.com/office/powerpoint/2010/main" val="1387142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Implementing Tree Traversals</a:t>
            </a:r>
          </a:p>
        </p:txBody>
      </p:sp>
      <p:sp>
        <p:nvSpPr>
          <p:cNvPr id="46083" name="Text Box 3"/>
          <p:cNvSpPr txBox="1">
            <a:spLocks noChangeArrowheads="1"/>
          </p:cNvSpPr>
          <p:nvPr/>
        </p:nvSpPr>
        <p:spPr bwMode="auto">
          <a:xfrm>
            <a:off x="914400" y="1751013"/>
            <a:ext cx="6647974" cy="3170099"/>
          </a:xfrm>
          <a:prstGeom prst="rect">
            <a:avLst/>
          </a:prstGeom>
          <a:noFill/>
          <a:ln w="9525">
            <a:noFill/>
            <a:miter lim="800000"/>
            <a:headEnd/>
            <a:tailEnd/>
          </a:ln>
          <a:effectLst/>
        </p:spPr>
        <p:txBody>
          <a:bodyPr wrap="none">
            <a:spAutoFit/>
          </a:bodyPr>
          <a:lstStyle/>
          <a:p>
            <a:pPr>
              <a:buFont typeface="Wingdings" pitchFamily="2" charset="2"/>
              <a:buNone/>
            </a:pPr>
            <a:r>
              <a:rPr lang="en-US" sz="2000" b="1" dirty="0">
                <a:latin typeface="Courier New" pitchFamily="49" charset="0"/>
              </a:rPr>
              <a:t>void </a:t>
            </a:r>
            <a:r>
              <a:rPr lang="en-US" sz="2000" b="1" dirty="0" err="1">
                <a:latin typeface="Courier New" pitchFamily="49" charset="0"/>
              </a:rPr>
              <a:t>Postorder</a:t>
            </a:r>
            <a:r>
              <a:rPr lang="en-US" sz="2000" b="1" dirty="0">
                <a:latin typeface="Courier New" pitchFamily="49" charset="0"/>
              </a:rPr>
              <a:t>(Node* </a:t>
            </a:r>
            <a:r>
              <a:rPr lang="en-US" sz="2000" b="1" dirty="0" err="1">
                <a:latin typeface="Courier New" pitchFamily="49" charset="0"/>
              </a:rPr>
              <a:t>ptr</a:t>
            </a:r>
            <a:r>
              <a:rPr lang="en-US" sz="2000" b="1" dirty="0">
                <a:latin typeface="Courier New" pitchFamily="49" charset="0"/>
              </a:rPr>
              <a:t>)</a:t>
            </a:r>
          </a:p>
          <a:p>
            <a:pPr>
              <a:buFont typeface="Wingdings" pitchFamily="2" charset="2"/>
              <a:buNone/>
            </a:pPr>
            <a:r>
              <a:rPr lang="en-US" sz="2000" b="1" dirty="0">
                <a:latin typeface="Courier New" pitchFamily="49" charset="0"/>
              </a:rPr>
              <a:t>{</a:t>
            </a:r>
          </a:p>
          <a:p>
            <a:pPr>
              <a:buFont typeface="Wingdings" pitchFamily="2" charset="2"/>
              <a:buNone/>
            </a:pPr>
            <a:r>
              <a:rPr lang="en-US" sz="2000" b="1" dirty="0">
                <a:latin typeface="Courier New" pitchFamily="49" charset="0"/>
              </a:rPr>
              <a:t>	</a:t>
            </a:r>
            <a:r>
              <a:rPr lang="en-US" sz="2000" b="1" dirty="0">
                <a:solidFill>
                  <a:srgbClr val="0066FF"/>
                </a:solidFill>
                <a:latin typeface="Courier New" pitchFamily="49" charset="0"/>
              </a:rPr>
              <a:t>if(</a:t>
            </a:r>
            <a:r>
              <a:rPr lang="en-US" sz="2000" b="1" dirty="0" err="1">
                <a:solidFill>
                  <a:srgbClr val="0066FF"/>
                </a:solidFill>
                <a:latin typeface="Courier New" pitchFamily="49" charset="0"/>
              </a:rPr>
              <a:t>ptr</a:t>
            </a:r>
            <a:r>
              <a:rPr lang="en-US" sz="2000" b="1" dirty="0">
                <a:solidFill>
                  <a:srgbClr val="0066FF"/>
                </a:solidFill>
                <a:latin typeface="Courier New" pitchFamily="49" charset="0"/>
              </a:rPr>
              <a:t>!=NULL)</a:t>
            </a:r>
          </a:p>
          <a:p>
            <a:pPr>
              <a:buFont typeface="Wingdings" pitchFamily="2" charset="2"/>
              <a:buNone/>
            </a:pPr>
            <a:r>
              <a:rPr lang="en-US" sz="2000" b="1" dirty="0">
                <a:latin typeface="Courier New" pitchFamily="49" charset="0"/>
              </a:rPr>
              <a:t>	{</a:t>
            </a:r>
          </a:p>
          <a:p>
            <a:pPr>
              <a:buFont typeface="Wingdings" pitchFamily="2" charset="2"/>
              <a:buNone/>
            </a:pPr>
            <a:r>
              <a:rPr lang="en-US" sz="2000" b="1" dirty="0">
                <a:solidFill>
                  <a:srgbClr val="FF0000"/>
                </a:solidFill>
                <a:latin typeface="Courier New" pitchFamily="49" charset="0"/>
              </a:rPr>
              <a:t>	</a:t>
            </a:r>
            <a:r>
              <a:rPr lang="en-US" sz="2000" b="1" dirty="0" err="1">
                <a:solidFill>
                  <a:srgbClr val="FF0000"/>
                </a:solidFill>
                <a:latin typeface="Courier New" pitchFamily="49" charset="0"/>
              </a:rPr>
              <a:t>Postorder</a:t>
            </a:r>
            <a:r>
              <a:rPr lang="en-US" sz="2000" b="1" dirty="0">
                <a:solidFill>
                  <a:srgbClr val="FF0000"/>
                </a:solidFill>
                <a:latin typeface="Courier New" pitchFamily="49" charset="0"/>
              </a:rPr>
              <a:t>(</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-&gt;left);</a:t>
            </a:r>
          </a:p>
          <a:p>
            <a:pPr>
              <a:buFont typeface="Wingdings" pitchFamily="2" charset="2"/>
              <a:buNone/>
            </a:pPr>
            <a:r>
              <a:rPr lang="en-US" sz="2000" b="1" dirty="0">
                <a:solidFill>
                  <a:srgbClr val="FF0000"/>
                </a:solidFill>
                <a:latin typeface="Courier New" pitchFamily="49" charset="0"/>
              </a:rPr>
              <a:t>	</a:t>
            </a:r>
            <a:r>
              <a:rPr lang="en-US" sz="2000" b="1" dirty="0" err="1">
                <a:solidFill>
                  <a:srgbClr val="FF0000"/>
                </a:solidFill>
                <a:latin typeface="Courier New" pitchFamily="49" charset="0"/>
              </a:rPr>
              <a:t>Postorder</a:t>
            </a:r>
            <a:r>
              <a:rPr lang="en-US" sz="2000" b="1" dirty="0">
                <a:solidFill>
                  <a:srgbClr val="FF0000"/>
                </a:solidFill>
                <a:latin typeface="Courier New" pitchFamily="49" charset="0"/>
              </a:rPr>
              <a:t>(</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-&gt;right);</a:t>
            </a:r>
          </a:p>
          <a:p>
            <a:pPr>
              <a:buNone/>
            </a:pPr>
            <a:r>
              <a:rPr lang="en-US" sz="2000" b="1" dirty="0">
                <a:latin typeface="Courier New" pitchFamily="49" charset="0"/>
              </a:rPr>
              <a:t>	</a:t>
            </a:r>
            <a:r>
              <a:rPr lang="en-US" sz="2000" b="1" dirty="0" err="1">
                <a:solidFill>
                  <a:srgbClr val="FF0000"/>
                </a:solidFill>
                <a:latin typeface="Courier New" pitchFamily="49" charset="0"/>
              </a:rPr>
              <a:t>cout</a:t>
            </a:r>
            <a:r>
              <a:rPr lang="en-US" sz="2000" b="1" dirty="0">
                <a:solidFill>
                  <a:srgbClr val="FF0000"/>
                </a:solidFill>
                <a:latin typeface="Courier New" pitchFamily="49" charset="0"/>
              </a:rPr>
              <a:t> &lt;&lt; </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-&gt;data &lt;&lt; “ “;	</a:t>
            </a:r>
            <a:r>
              <a:rPr lang="en-US" sz="2000" b="1" dirty="0">
                <a:latin typeface="Courier New" pitchFamily="49" charset="0"/>
              </a:rPr>
              <a:t>	</a:t>
            </a:r>
          </a:p>
          <a:p>
            <a:pPr>
              <a:buFont typeface="Wingdings" pitchFamily="2" charset="2"/>
              <a:buNone/>
            </a:pPr>
            <a:r>
              <a:rPr lang="en-US" sz="2000" b="1" dirty="0">
                <a:latin typeface="Courier New" pitchFamily="49" charset="0"/>
              </a:rPr>
              <a:t>	}</a:t>
            </a:r>
          </a:p>
          <a:p>
            <a:pPr>
              <a:buFont typeface="Wingdings" pitchFamily="2" charset="2"/>
              <a:buNone/>
            </a:pPr>
            <a:endParaRPr lang="en-US" sz="2000" b="1" dirty="0">
              <a:latin typeface="Courier New" pitchFamily="49" charset="0"/>
            </a:endParaRPr>
          </a:p>
          <a:p>
            <a:pPr>
              <a:buFont typeface="Wingdings" pitchFamily="2" charset="2"/>
              <a:buNone/>
            </a:pPr>
            <a:r>
              <a:rPr lang="en-US" sz="2000" b="1" dirty="0">
                <a:latin typeface="Courier New" pitchFamily="49" charset="0"/>
              </a:rPr>
              <a:t>}</a:t>
            </a:r>
          </a:p>
        </p:txBody>
      </p:sp>
      <p:sp>
        <p:nvSpPr>
          <p:cNvPr id="5" name="Slide Number Placeholder 4"/>
          <p:cNvSpPr>
            <a:spLocks noGrp="1"/>
          </p:cNvSpPr>
          <p:nvPr>
            <p:ph type="sldNum" sz="quarter" idx="11"/>
          </p:nvPr>
        </p:nvSpPr>
        <p:spPr/>
        <p:txBody>
          <a:bodyPr/>
          <a:lstStyle/>
          <a:p>
            <a:fld id="{3EF59F7E-55CD-4FD0-AB60-3295F0B6E281}" type="slidenum">
              <a:rPr lang="en-US" smtClean="0"/>
              <a:pPr/>
              <a:t>83</a:t>
            </a:fld>
            <a:endParaRPr lang="en-US"/>
          </a:p>
        </p:txBody>
      </p:sp>
    </p:spTree>
    <p:extLst>
      <p:ext uri="{BB962C8B-B14F-4D97-AF65-F5344CB8AC3E}">
        <p14:creationId xmlns:p14="http://schemas.microsoft.com/office/powerpoint/2010/main" val="9260560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Implementing Tree Traversals</a:t>
            </a:r>
          </a:p>
        </p:txBody>
      </p:sp>
      <p:sp>
        <p:nvSpPr>
          <p:cNvPr id="47107" name="Text Box 3"/>
          <p:cNvSpPr txBox="1">
            <a:spLocks noChangeArrowheads="1"/>
          </p:cNvSpPr>
          <p:nvPr/>
        </p:nvSpPr>
        <p:spPr bwMode="auto">
          <a:xfrm>
            <a:off x="914400" y="1751013"/>
            <a:ext cx="5670550" cy="3444875"/>
          </a:xfrm>
          <a:prstGeom prst="rect">
            <a:avLst/>
          </a:prstGeom>
          <a:noFill/>
          <a:ln w="9525">
            <a:noFill/>
            <a:miter lim="800000"/>
            <a:headEnd/>
            <a:tailEnd/>
          </a:ln>
          <a:effectLst/>
        </p:spPr>
        <p:txBody>
          <a:bodyPr wrap="none">
            <a:spAutoFit/>
          </a:bodyPr>
          <a:lstStyle/>
          <a:p>
            <a:pPr>
              <a:buNone/>
            </a:pPr>
            <a:r>
              <a:rPr lang="en-US" sz="2000" b="1" dirty="0">
                <a:latin typeface="Courier New" pitchFamily="49" charset="0"/>
              </a:rPr>
              <a:t>void </a:t>
            </a:r>
            <a:r>
              <a:rPr lang="en-US" sz="2000" b="1" dirty="0" err="1">
                <a:latin typeface="Courier New" pitchFamily="49" charset="0"/>
              </a:rPr>
              <a:t>Inorder</a:t>
            </a:r>
            <a:r>
              <a:rPr lang="en-US" sz="2000" b="1" dirty="0">
                <a:latin typeface="Courier New" pitchFamily="49" charset="0"/>
              </a:rPr>
              <a:t>(Node* </a:t>
            </a:r>
            <a:r>
              <a:rPr lang="en-US" sz="2000" b="1" dirty="0" err="1">
                <a:latin typeface="Courier New" pitchFamily="49" charset="0"/>
              </a:rPr>
              <a:t>ptr</a:t>
            </a:r>
            <a:r>
              <a:rPr lang="en-US" sz="2000" b="1" dirty="0">
                <a:latin typeface="Courier New" pitchFamily="49" charset="0"/>
              </a:rPr>
              <a:t>)</a:t>
            </a:r>
          </a:p>
          <a:p>
            <a:pPr>
              <a:buFont typeface="Wingdings" pitchFamily="2" charset="2"/>
              <a:buNone/>
            </a:pPr>
            <a:r>
              <a:rPr lang="en-US" sz="2000" b="1" dirty="0">
                <a:latin typeface="Courier New" pitchFamily="49" charset="0"/>
              </a:rPr>
              <a:t>{</a:t>
            </a:r>
          </a:p>
          <a:p>
            <a:pPr>
              <a:buFont typeface="Wingdings" pitchFamily="2" charset="2"/>
              <a:buNone/>
            </a:pPr>
            <a:r>
              <a:rPr lang="en-US" sz="2000" b="1" dirty="0">
                <a:latin typeface="Courier New" pitchFamily="49" charset="0"/>
              </a:rPr>
              <a:t>	</a:t>
            </a:r>
            <a:r>
              <a:rPr lang="en-US" sz="2000" b="1" dirty="0">
                <a:solidFill>
                  <a:srgbClr val="0066FF"/>
                </a:solidFill>
                <a:latin typeface="Courier New" pitchFamily="49" charset="0"/>
              </a:rPr>
              <a:t>if(</a:t>
            </a:r>
            <a:r>
              <a:rPr lang="en-US" sz="2000" b="1" dirty="0" err="1">
                <a:solidFill>
                  <a:srgbClr val="0066FF"/>
                </a:solidFill>
                <a:latin typeface="Courier New" pitchFamily="49" charset="0"/>
              </a:rPr>
              <a:t>ptr</a:t>
            </a:r>
            <a:r>
              <a:rPr lang="en-US" sz="2000" b="1" dirty="0">
                <a:solidFill>
                  <a:srgbClr val="0066FF"/>
                </a:solidFill>
                <a:latin typeface="Courier New" pitchFamily="49" charset="0"/>
              </a:rPr>
              <a:t>!=NULL)</a:t>
            </a:r>
          </a:p>
          <a:p>
            <a:pPr>
              <a:buFont typeface="Wingdings" pitchFamily="2" charset="2"/>
              <a:buNone/>
            </a:pPr>
            <a:r>
              <a:rPr lang="en-US" sz="2000" b="1" dirty="0">
                <a:latin typeface="Courier New" pitchFamily="49" charset="0"/>
              </a:rPr>
              <a:t>	{</a:t>
            </a:r>
          </a:p>
          <a:p>
            <a:pPr>
              <a:buFont typeface="Wingdings" pitchFamily="2" charset="2"/>
              <a:buNone/>
            </a:pPr>
            <a:r>
              <a:rPr lang="en-US" sz="2000" b="1" dirty="0">
                <a:solidFill>
                  <a:srgbClr val="FF0000"/>
                </a:solidFill>
                <a:latin typeface="Courier New" pitchFamily="49" charset="0"/>
              </a:rPr>
              <a:t>	</a:t>
            </a:r>
            <a:r>
              <a:rPr lang="en-US" sz="2000" b="1" dirty="0" err="1">
                <a:solidFill>
                  <a:srgbClr val="FF0000"/>
                </a:solidFill>
                <a:latin typeface="Courier New" pitchFamily="49" charset="0"/>
              </a:rPr>
              <a:t>Inorder</a:t>
            </a:r>
            <a:r>
              <a:rPr lang="en-US" sz="2000" b="1" dirty="0">
                <a:solidFill>
                  <a:srgbClr val="FF0000"/>
                </a:solidFill>
                <a:latin typeface="Courier New" pitchFamily="49" charset="0"/>
              </a:rPr>
              <a:t>(</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-&gt;left);</a:t>
            </a:r>
            <a:r>
              <a:rPr lang="en-US" sz="2000" b="1" dirty="0">
                <a:latin typeface="Courier New" pitchFamily="49" charset="0"/>
              </a:rPr>
              <a:t>	</a:t>
            </a:r>
          </a:p>
          <a:p>
            <a:pPr>
              <a:buFont typeface="Wingdings" pitchFamily="2" charset="2"/>
              <a:buNone/>
            </a:pPr>
            <a:r>
              <a:rPr lang="en-US" sz="2000" b="1" dirty="0">
                <a:solidFill>
                  <a:srgbClr val="FF0000"/>
                </a:solidFill>
                <a:latin typeface="Courier New" pitchFamily="49" charset="0"/>
              </a:rPr>
              <a:t>	</a:t>
            </a:r>
            <a:r>
              <a:rPr lang="en-US" sz="2000" b="1" dirty="0" err="1">
                <a:solidFill>
                  <a:srgbClr val="FF0000"/>
                </a:solidFill>
                <a:latin typeface="Courier New" pitchFamily="49" charset="0"/>
              </a:rPr>
              <a:t>cout</a:t>
            </a:r>
            <a:r>
              <a:rPr lang="en-US" sz="2000" b="1" dirty="0">
                <a:solidFill>
                  <a:srgbClr val="FF0000"/>
                </a:solidFill>
                <a:latin typeface="Courier New" pitchFamily="49" charset="0"/>
              </a:rPr>
              <a:t> &lt;&lt; </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-&gt;data &lt;&lt; “ “;	</a:t>
            </a:r>
          </a:p>
          <a:p>
            <a:pPr>
              <a:buFont typeface="Wingdings" pitchFamily="2" charset="2"/>
              <a:buNone/>
            </a:pPr>
            <a:r>
              <a:rPr lang="en-US" sz="2000" b="1" dirty="0">
                <a:solidFill>
                  <a:srgbClr val="FF0000"/>
                </a:solidFill>
                <a:latin typeface="Courier New" pitchFamily="49" charset="0"/>
              </a:rPr>
              <a:t>	</a:t>
            </a:r>
            <a:r>
              <a:rPr lang="en-US" sz="2000" b="1" dirty="0" err="1">
                <a:solidFill>
                  <a:srgbClr val="FF0000"/>
                </a:solidFill>
                <a:latin typeface="Courier New" pitchFamily="49" charset="0"/>
              </a:rPr>
              <a:t>Inorder</a:t>
            </a:r>
            <a:r>
              <a:rPr lang="en-US" sz="2000" b="1" dirty="0">
                <a:solidFill>
                  <a:srgbClr val="FF0000"/>
                </a:solidFill>
                <a:latin typeface="Courier New" pitchFamily="49" charset="0"/>
              </a:rPr>
              <a:t>(</a:t>
            </a:r>
            <a:r>
              <a:rPr lang="en-US" sz="2000" b="1" dirty="0" err="1">
                <a:solidFill>
                  <a:srgbClr val="FF0000"/>
                </a:solidFill>
                <a:latin typeface="Courier New" pitchFamily="49" charset="0"/>
              </a:rPr>
              <a:t>ptr</a:t>
            </a:r>
            <a:r>
              <a:rPr lang="en-US" sz="2000" b="1" dirty="0">
                <a:solidFill>
                  <a:srgbClr val="FF0000"/>
                </a:solidFill>
                <a:latin typeface="Courier New" pitchFamily="49" charset="0"/>
              </a:rPr>
              <a:t>-&gt;right);</a:t>
            </a:r>
          </a:p>
          <a:p>
            <a:pPr>
              <a:buFont typeface="Wingdings" pitchFamily="2" charset="2"/>
              <a:buNone/>
            </a:pPr>
            <a:r>
              <a:rPr lang="en-US" sz="2000" b="1" dirty="0">
                <a:latin typeface="Courier New" pitchFamily="49" charset="0"/>
              </a:rPr>
              <a:t>	</a:t>
            </a:r>
          </a:p>
          <a:p>
            <a:pPr>
              <a:buFont typeface="Wingdings" pitchFamily="2" charset="2"/>
              <a:buNone/>
            </a:pPr>
            <a:r>
              <a:rPr lang="en-US" sz="2000" b="1" dirty="0">
                <a:latin typeface="Courier New" pitchFamily="49" charset="0"/>
              </a:rPr>
              <a:t>	}</a:t>
            </a:r>
          </a:p>
          <a:p>
            <a:pPr>
              <a:buFont typeface="Wingdings" pitchFamily="2" charset="2"/>
              <a:buNone/>
            </a:pPr>
            <a:endParaRPr lang="en-US" sz="2000" b="1" dirty="0">
              <a:latin typeface="Courier New" pitchFamily="49" charset="0"/>
            </a:endParaRPr>
          </a:p>
          <a:p>
            <a:pPr>
              <a:buFont typeface="Wingdings" pitchFamily="2" charset="2"/>
              <a:buNone/>
            </a:pPr>
            <a:r>
              <a:rPr lang="en-US" sz="2000" b="1" dirty="0">
                <a:latin typeface="Courier New" pitchFamily="49" charset="0"/>
              </a:rPr>
              <a:t>}</a:t>
            </a:r>
          </a:p>
        </p:txBody>
      </p:sp>
      <p:sp>
        <p:nvSpPr>
          <p:cNvPr id="5" name="Slide Number Placeholder 4"/>
          <p:cNvSpPr>
            <a:spLocks noGrp="1"/>
          </p:cNvSpPr>
          <p:nvPr>
            <p:ph type="sldNum" sz="quarter" idx="11"/>
          </p:nvPr>
        </p:nvSpPr>
        <p:spPr/>
        <p:txBody>
          <a:bodyPr/>
          <a:lstStyle/>
          <a:p>
            <a:fld id="{3EF59F7E-55CD-4FD0-AB60-3295F0B6E281}" type="slidenum">
              <a:rPr lang="en-US" smtClean="0"/>
              <a:pPr/>
              <a:t>84</a:t>
            </a:fld>
            <a:endParaRPr lang="en-US"/>
          </a:p>
        </p:txBody>
      </p:sp>
    </p:spTree>
    <p:extLst>
      <p:ext uri="{BB962C8B-B14F-4D97-AF65-F5344CB8AC3E}">
        <p14:creationId xmlns:p14="http://schemas.microsoft.com/office/powerpoint/2010/main" val="30831244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p:cNvSpPr>
            <a:spLocks noGrp="1"/>
          </p:cNvSpPr>
          <p:nvPr>
            <p:ph type="sldNum" sz="quarter" idx="12"/>
          </p:nvPr>
        </p:nvSpPr>
        <p:spPr/>
        <p:txBody>
          <a:bodyPr/>
          <a:lstStyle/>
          <a:p>
            <a:fld id="{3EF59F7E-55CD-4FD0-AB60-3295F0B6E281}" type="slidenum">
              <a:rPr lang="en-US" smtClean="0"/>
              <a:pPr/>
              <a:t>85</a:t>
            </a:fld>
            <a:endParaRPr lang="en-US"/>
          </a:p>
        </p:txBody>
      </p:sp>
      <p:sp>
        <p:nvSpPr>
          <p:cNvPr id="2" name="Title 1"/>
          <p:cNvSpPr>
            <a:spLocks noGrp="1"/>
          </p:cNvSpPr>
          <p:nvPr>
            <p:ph type="title" idx="4294967295"/>
          </p:nvPr>
        </p:nvSpPr>
        <p:spPr>
          <a:xfrm>
            <a:off x="0" y="210921"/>
            <a:ext cx="7467600" cy="511175"/>
          </a:xfrm>
        </p:spPr>
        <p:txBody>
          <a:bodyPr>
            <a:normAutofit fontScale="90000"/>
          </a:bodyPr>
          <a:lstStyle/>
          <a:p>
            <a:br>
              <a:rPr lang="en-US" dirty="0"/>
            </a:br>
            <a:r>
              <a:rPr lang="en-US" dirty="0"/>
              <a:t>Traversal exercises: finding output</a:t>
            </a:r>
          </a:p>
        </p:txBody>
      </p:sp>
      <p:sp>
        <p:nvSpPr>
          <p:cNvPr id="4" name="Rectangle 3"/>
          <p:cNvSpPr/>
          <p:nvPr/>
        </p:nvSpPr>
        <p:spPr>
          <a:xfrm>
            <a:off x="298174" y="4244434"/>
            <a:ext cx="4033078" cy="2554545"/>
          </a:xfrm>
          <a:prstGeom prst="rect">
            <a:avLst/>
          </a:prstGeom>
          <a:solidFill>
            <a:schemeClr val="accent4">
              <a:lumMod val="60000"/>
              <a:lumOff val="40000"/>
            </a:schemeClr>
          </a:solidFill>
        </p:spPr>
        <p:txBody>
          <a:bodyPr wrap="square">
            <a:spAutoFit/>
          </a:bodyPr>
          <a:lstStyle/>
          <a:p>
            <a:pPr>
              <a:buNone/>
            </a:pPr>
            <a:r>
              <a:rPr lang="en-US" altLang="ko-KR" sz="1600" b="1" dirty="0">
                <a:latin typeface="Courier New" pitchFamily="49" charset="0"/>
                <a:ea typeface="굴림" pitchFamily="34" charset="-127"/>
                <a:cs typeface="Courier New" pitchFamily="49" charset="0"/>
              </a:rPr>
              <a:t>void Traversal(Node* temp)</a:t>
            </a:r>
          </a:p>
          <a:p>
            <a:pPr>
              <a:buNone/>
            </a:pPr>
            <a:r>
              <a:rPr lang="en-US" altLang="ko-KR" sz="1600" b="1" dirty="0">
                <a:latin typeface="Courier New" pitchFamily="49" charset="0"/>
                <a:ea typeface="굴림" pitchFamily="34" charset="-127"/>
                <a:cs typeface="Courier New" pitchFamily="49" charset="0"/>
              </a:rPr>
              <a:t>{</a:t>
            </a:r>
          </a:p>
          <a:p>
            <a:pPr>
              <a:buNone/>
            </a:pPr>
            <a:r>
              <a:rPr lang="en-US" altLang="ko-KR" sz="1600" b="1" dirty="0">
                <a:latin typeface="Courier New" pitchFamily="49" charset="0"/>
                <a:ea typeface="굴림" pitchFamily="34" charset="-127"/>
                <a:cs typeface="Courier New" pitchFamily="49" charset="0"/>
              </a:rPr>
              <a:t>    if(temp!=NULL)</a:t>
            </a:r>
          </a:p>
          <a:p>
            <a:pPr>
              <a:buNone/>
            </a:pPr>
            <a:r>
              <a:rPr lang="en-US" altLang="ko-KR" sz="1600" b="1" dirty="0">
                <a:latin typeface="Courier New" pitchFamily="49" charset="0"/>
                <a:ea typeface="굴림" pitchFamily="34" charset="-127"/>
                <a:cs typeface="Courier New" pitchFamily="49" charset="0"/>
              </a:rPr>
              <a:t>   {</a:t>
            </a:r>
          </a:p>
          <a:p>
            <a:pPr>
              <a:buNone/>
            </a:pPr>
            <a:r>
              <a:rPr lang="en-US" altLang="ko-KR" sz="1600" b="1" dirty="0">
                <a:latin typeface="Courier New" pitchFamily="49" charset="0"/>
                <a:ea typeface="굴림" pitchFamily="34" charset="-127"/>
                <a:cs typeface="Courier New" pitchFamily="49" charset="0"/>
              </a:rPr>
              <a:t>   	</a:t>
            </a:r>
            <a:r>
              <a:rPr lang="en-US" altLang="ko-KR" sz="1600" b="1" dirty="0" err="1">
                <a:latin typeface="Courier New" pitchFamily="49" charset="0"/>
                <a:ea typeface="굴림" pitchFamily="34" charset="-127"/>
                <a:cs typeface="Courier New" pitchFamily="49" charset="0"/>
              </a:rPr>
              <a:t>cout</a:t>
            </a:r>
            <a:r>
              <a:rPr lang="en-US" altLang="ko-KR" sz="1600" b="1" dirty="0">
                <a:latin typeface="Courier New" pitchFamily="49" charset="0"/>
                <a:ea typeface="굴림" pitchFamily="34" charset="-127"/>
                <a:cs typeface="Courier New" pitchFamily="49" charset="0"/>
              </a:rPr>
              <a:t>&lt;&lt;temp-&gt;data;</a:t>
            </a:r>
          </a:p>
          <a:p>
            <a:pPr>
              <a:buNone/>
            </a:pPr>
            <a:r>
              <a:rPr lang="en-US" altLang="ko-KR" sz="1600" b="1" dirty="0">
                <a:latin typeface="Courier New" pitchFamily="49" charset="0"/>
                <a:ea typeface="굴림" pitchFamily="34" charset="-127"/>
                <a:cs typeface="Courier New" pitchFamily="49" charset="0"/>
              </a:rPr>
              <a:t>	Traversal(temp-&gt;left);</a:t>
            </a:r>
          </a:p>
          <a:p>
            <a:pPr>
              <a:buNone/>
            </a:pPr>
            <a:r>
              <a:rPr lang="en-US" altLang="ko-KR" sz="1600" b="1" dirty="0">
                <a:latin typeface="Courier New" pitchFamily="49" charset="0"/>
                <a:ea typeface="굴림" pitchFamily="34" charset="-127"/>
                <a:cs typeface="Courier New" pitchFamily="49" charset="0"/>
              </a:rPr>
              <a:t>       Traversal(temp-&gt;right);</a:t>
            </a:r>
          </a:p>
          <a:p>
            <a:pPr>
              <a:buNone/>
            </a:pPr>
            <a:r>
              <a:rPr lang="en-US" altLang="ko-KR" sz="1600" b="1" dirty="0">
                <a:latin typeface="Courier New" pitchFamily="49" charset="0"/>
                <a:ea typeface="굴림" pitchFamily="34" charset="-127"/>
                <a:cs typeface="Courier New" pitchFamily="49" charset="0"/>
              </a:rPr>
              <a:t>       </a:t>
            </a:r>
            <a:r>
              <a:rPr lang="en-US" altLang="ko-KR" sz="1600" b="1" dirty="0" err="1">
                <a:latin typeface="Courier New" pitchFamily="49" charset="0"/>
                <a:ea typeface="굴림" pitchFamily="34" charset="-127"/>
                <a:cs typeface="Courier New" pitchFamily="49" charset="0"/>
              </a:rPr>
              <a:t>cout</a:t>
            </a:r>
            <a:r>
              <a:rPr lang="en-US" altLang="ko-KR" sz="1600" b="1" dirty="0">
                <a:latin typeface="Courier New" pitchFamily="49" charset="0"/>
                <a:ea typeface="굴림" pitchFamily="34" charset="-127"/>
                <a:cs typeface="Courier New" pitchFamily="49" charset="0"/>
              </a:rPr>
              <a:t>&lt;&lt;temp-&gt;data;</a:t>
            </a:r>
          </a:p>
          <a:p>
            <a:pPr>
              <a:buNone/>
            </a:pPr>
            <a:r>
              <a:rPr lang="en-US" altLang="ko-KR" sz="1600" b="1" dirty="0">
                <a:latin typeface="Courier New" pitchFamily="49" charset="0"/>
                <a:ea typeface="굴림" pitchFamily="34" charset="-127"/>
                <a:cs typeface="Courier New" pitchFamily="49" charset="0"/>
              </a:rPr>
              <a:t>   }</a:t>
            </a:r>
          </a:p>
          <a:p>
            <a:pPr>
              <a:buNone/>
            </a:pPr>
            <a:r>
              <a:rPr lang="en-US" altLang="ko-KR" sz="1600" b="1" dirty="0">
                <a:latin typeface="Courier New" pitchFamily="49" charset="0"/>
                <a:ea typeface="굴림" pitchFamily="34" charset="-127"/>
                <a:cs typeface="Courier New" pitchFamily="49" charset="0"/>
              </a:rPr>
              <a:t>}</a:t>
            </a:r>
            <a:endParaRPr lang="ur-PK" altLang="ko-KR" sz="1600" b="1" dirty="0">
              <a:latin typeface="Courier New" pitchFamily="49" charset="0"/>
              <a:cs typeface="Courier New" pitchFamily="49" charset="0"/>
            </a:endParaRPr>
          </a:p>
        </p:txBody>
      </p:sp>
      <p:grpSp>
        <p:nvGrpSpPr>
          <p:cNvPr id="5" name="Group 4"/>
          <p:cNvGrpSpPr>
            <a:grpSpLocks/>
          </p:cNvGrpSpPr>
          <p:nvPr/>
        </p:nvGrpSpPr>
        <p:grpSpPr bwMode="auto">
          <a:xfrm>
            <a:off x="1371600" y="609600"/>
            <a:ext cx="5105400" cy="2979738"/>
            <a:chOff x="1200" y="2304"/>
            <a:chExt cx="3312" cy="1728"/>
          </a:xfrm>
        </p:grpSpPr>
        <p:grpSp>
          <p:nvGrpSpPr>
            <p:cNvPr id="6" name="Group 5"/>
            <p:cNvGrpSpPr>
              <a:grpSpLocks/>
            </p:cNvGrpSpPr>
            <p:nvPr/>
          </p:nvGrpSpPr>
          <p:grpSpPr bwMode="auto">
            <a:xfrm>
              <a:off x="1200" y="2304"/>
              <a:ext cx="3312" cy="1728"/>
              <a:chOff x="528" y="2352"/>
              <a:chExt cx="3312" cy="1728"/>
            </a:xfrm>
          </p:grpSpPr>
          <p:sp>
            <p:nvSpPr>
              <p:cNvPr id="8" name="Oval 6"/>
              <p:cNvSpPr>
                <a:spLocks noChangeArrowheads="1"/>
              </p:cNvSpPr>
              <p:nvPr/>
            </p:nvSpPr>
            <p:spPr bwMode="auto">
              <a:xfrm>
                <a:off x="2208" y="2352"/>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14</a:t>
                </a:r>
              </a:p>
            </p:txBody>
          </p:sp>
          <p:sp>
            <p:nvSpPr>
              <p:cNvPr id="9" name="Oval 7"/>
              <p:cNvSpPr>
                <a:spLocks noChangeArrowheads="1"/>
              </p:cNvSpPr>
              <p:nvPr/>
            </p:nvSpPr>
            <p:spPr bwMode="auto">
              <a:xfrm>
                <a:off x="2640" y="2544"/>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15</a:t>
                </a:r>
              </a:p>
            </p:txBody>
          </p:sp>
          <p:sp>
            <p:nvSpPr>
              <p:cNvPr id="10" name="Oval 8"/>
              <p:cNvSpPr>
                <a:spLocks noChangeArrowheads="1"/>
              </p:cNvSpPr>
              <p:nvPr/>
            </p:nvSpPr>
            <p:spPr bwMode="auto">
              <a:xfrm>
                <a:off x="1536" y="2640"/>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4</a:t>
                </a:r>
              </a:p>
            </p:txBody>
          </p:sp>
          <p:sp>
            <p:nvSpPr>
              <p:cNvPr id="11" name="Oval 9"/>
              <p:cNvSpPr>
                <a:spLocks noChangeArrowheads="1"/>
              </p:cNvSpPr>
              <p:nvPr/>
            </p:nvSpPr>
            <p:spPr bwMode="auto">
              <a:xfrm>
                <a:off x="1872" y="2928"/>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dirty="0">
                    <a:latin typeface="Times New Roman" pitchFamily="18" charset="0"/>
                    <a:ea typeface="굴림" pitchFamily="34" charset="-127"/>
                  </a:rPr>
                  <a:t>9</a:t>
                </a:r>
              </a:p>
            </p:txBody>
          </p:sp>
          <p:sp>
            <p:nvSpPr>
              <p:cNvPr id="12" name="Oval 10"/>
              <p:cNvSpPr>
                <a:spLocks noChangeArrowheads="1"/>
              </p:cNvSpPr>
              <p:nvPr/>
            </p:nvSpPr>
            <p:spPr bwMode="auto">
              <a:xfrm>
                <a:off x="1008" y="2880"/>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3</a:t>
                </a:r>
              </a:p>
            </p:txBody>
          </p:sp>
          <p:sp>
            <p:nvSpPr>
              <p:cNvPr id="13" name="Line 11"/>
              <p:cNvSpPr>
                <a:spLocks noChangeShapeType="1"/>
              </p:cNvSpPr>
              <p:nvPr/>
            </p:nvSpPr>
            <p:spPr bwMode="auto">
              <a:xfrm>
                <a:off x="2448" y="2496"/>
                <a:ext cx="192" cy="96"/>
              </a:xfrm>
              <a:prstGeom prst="line">
                <a:avLst/>
              </a:prstGeom>
              <a:noFill/>
              <a:ln w="9525">
                <a:solidFill>
                  <a:schemeClr val="tx1"/>
                </a:solidFill>
                <a:round/>
                <a:headEnd/>
                <a:tailEnd/>
              </a:ln>
            </p:spPr>
            <p:txBody>
              <a:bodyPr wrap="none" anchor="ctr"/>
              <a:lstStyle/>
              <a:p>
                <a:pPr>
                  <a:buNone/>
                </a:pPr>
                <a:endParaRPr lang="en-US"/>
              </a:p>
            </p:txBody>
          </p:sp>
          <p:sp>
            <p:nvSpPr>
              <p:cNvPr id="14" name="Line 12"/>
              <p:cNvSpPr>
                <a:spLocks noChangeShapeType="1"/>
              </p:cNvSpPr>
              <p:nvPr/>
            </p:nvSpPr>
            <p:spPr bwMode="auto">
              <a:xfrm>
                <a:off x="1728" y="2832"/>
                <a:ext cx="144" cy="144"/>
              </a:xfrm>
              <a:prstGeom prst="line">
                <a:avLst/>
              </a:prstGeom>
              <a:noFill/>
              <a:ln w="9525">
                <a:solidFill>
                  <a:schemeClr val="tx1"/>
                </a:solidFill>
                <a:round/>
                <a:headEnd/>
                <a:tailEnd/>
              </a:ln>
            </p:spPr>
            <p:txBody>
              <a:bodyPr wrap="none" anchor="ctr"/>
              <a:lstStyle/>
              <a:p>
                <a:pPr>
                  <a:buNone/>
                </a:pPr>
                <a:endParaRPr lang="en-US"/>
              </a:p>
            </p:txBody>
          </p:sp>
          <p:sp>
            <p:nvSpPr>
              <p:cNvPr id="15" name="Line 13"/>
              <p:cNvSpPr>
                <a:spLocks noChangeShapeType="1"/>
              </p:cNvSpPr>
              <p:nvPr/>
            </p:nvSpPr>
            <p:spPr bwMode="auto">
              <a:xfrm flipH="1">
                <a:off x="1248" y="2784"/>
                <a:ext cx="288" cy="144"/>
              </a:xfrm>
              <a:prstGeom prst="line">
                <a:avLst/>
              </a:prstGeom>
              <a:noFill/>
              <a:ln w="9525">
                <a:solidFill>
                  <a:schemeClr val="tx1"/>
                </a:solidFill>
                <a:round/>
                <a:headEnd/>
                <a:tailEnd/>
              </a:ln>
            </p:spPr>
            <p:txBody>
              <a:bodyPr wrap="none" anchor="ctr"/>
              <a:lstStyle/>
              <a:p>
                <a:pPr>
                  <a:buNone/>
                </a:pPr>
                <a:endParaRPr lang="en-US"/>
              </a:p>
            </p:txBody>
          </p:sp>
          <p:sp>
            <p:nvSpPr>
              <p:cNvPr id="16" name="Line 14"/>
              <p:cNvSpPr>
                <a:spLocks noChangeShapeType="1"/>
              </p:cNvSpPr>
              <p:nvPr/>
            </p:nvSpPr>
            <p:spPr bwMode="auto">
              <a:xfrm>
                <a:off x="2832" y="2688"/>
                <a:ext cx="336" cy="192"/>
              </a:xfrm>
              <a:prstGeom prst="line">
                <a:avLst/>
              </a:prstGeom>
              <a:noFill/>
              <a:ln w="9525">
                <a:solidFill>
                  <a:schemeClr val="tx1"/>
                </a:solidFill>
                <a:round/>
                <a:headEnd/>
                <a:tailEnd/>
              </a:ln>
            </p:spPr>
            <p:txBody>
              <a:bodyPr wrap="none" anchor="ctr"/>
              <a:lstStyle/>
              <a:p>
                <a:pPr>
                  <a:buNone/>
                </a:pPr>
                <a:endParaRPr lang="en-US"/>
              </a:p>
            </p:txBody>
          </p:sp>
          <p:grpSp>
            <p:nvGrpSpPr>
              <p:cNvPr id="17" name="Group 15"/>
              <p:cNvGrpSpPr>
                <a:grpSpLocks/>
              </p:cNvGrpSpPr>
              <p:nvPr/>
            </p:nvGrpSpPr>
            <p:grpSpPr bwMode="auto">
              <a:xfrm>
                <a:off x="3120" y="2832"/>
                <a:ext cx="720" cy="528"/>
                <a:chOff x="3168" y="2880"/>
                <a:chExt cx="720" cy="528"/>
              </a:xfrm>
            </p:grpSpPr>
            <p:sp>
              <p:nvSpPr>
                <p:cNvPr id="34" name="Oval 16"/>
                <p:cNvSpPr>
                  <a:spLocks noChangeArrowheads="1"/>
                </p:cNvSpPr>
                <p:nvPr/>
              </p:nvSpPr>
              <p:spPr bwMode="auto">
                <a:xfrm>
                  <a:off x="3168" y="2880"/>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dirty="0">
                      <a:latin typeface="Times New Roman" pitchFamily="18" charset="0"/>
                      <a:ea typeface="굴림" pitchFamily="34" charset="-127"/>
                    </a:rPr>
                    <a:t>18</a:t>
                  </a:r>
                </a:p>
              </p:txBody>
            </p:sp>
            <p:sp>
              <p:nvSpPr>
                <p:cNvPr id="35" name="Oval 17"/>
                <p:cNvSpPr>
                  <a:spLocks noChangeArrowheads="1"/>
                </p:cNvSpPr>
                <p:nvPr/>
              </p:nvSpPr>
              <p:spPr bwMode="auto">
                <a:xfrm>
                  <a:off x="3648" y="3216"/>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20</a:t>
                  </a:r>
                </a:p>
              </p:txBody>
            </p:sp>
            <p:sp>
              <p:nvSpPr>
                <p:cNvPr id="36" name="Line 18"/>
                <p:cNvSpPr>
                  <a:spLocks noChangeShapeType="1"/>
                </p:cNvSpPr>
                <p:nvPr/>
              </p:nvSpPr>
              <p:spPr bwMode="auto">
                <a:xfrm>
                  <a:off x="3360" y="3024"/>
                  <a:ext cx="336" cy="240"/>
                </a:xfrm>
                <a:prstGeom prst="line">
                  <a:avLst/>
                </a:prstGeom>
                <a:noFill/>
                <a:ln w="9525">
                  <a:solidFill>
                    <a:schemeClr val="tx1"/>
                  </a:solidFill>
                  <a:round/>
                  <a:headEnd/>
                  <a:tailEnd/>
                </a:ln>
              </p:spPr>
              <p:txBody>
                <a:bodyPr wrap="none" anchor="ctr"/>
                <a:lstStyle/>
                <a:p>
                  <a:pPr>
                    <a:buNone/>
                  </a:pPr>
                  <a:endParaRPr lang="en-US"/>
                </a:p>
              </p:txBody>
            </p:sp>
          </p:grpSp>
          <p:sp>
            <p:nvSpPr>
              <p:cNvPr id="18" name="Line 19"/>
              <p:cNvSpPr>
                <a:spLocks noChangeShapeType="1"/>
              </p:cNvSpPr>
              <p:nvPr/>
            </p:nvSpPr>
            <p:spPr bwMode="auto">
              <a:xfrm flipH="1">
                <a:off x="1728" y="2448"/>
                <a:ext cx="480" cy="240"/>
              </a:xfrm>
              <a:prstGeom prst="line">
                <a:avLst/>
              </a:prstGeom>
              <a:noFill/>
              <a:ln w="9525">
                <a:solidFill>
                  <a:schemeClr val="tx1"/>
                </a:solidFill>
                <a:round/>
                <a:headEnd/>
                <a:tailEnd/>
              </a:ln>
            </p:spPr>
            <p:txBody>
              <a:bodyPr wrap="none" anchor="ctr"/>
              <a:lstStyle/>
              <a:p>
                <a:pPr>
                  <a:buNone/>
                </a:pPr>
                <a:endParaRPr lang="en-US"/>
              </a:p>
            </p:txBody>
          </p:sp>
          <p:sp>
            <p:nvSpPr>
              <p:cNvPr id="19" name="Line 20"/>
              <p:cNvSpPr>
                <a:spLocks noChangeShapeType="1"/>
              </p:cNvSpPr>
              <p:nvPr/>
            </p:nvSpPr>
            <p:spPr bwMode="auto">
              <a:xfrm flipH="1">
                <a:off x="2928" y="2976"/>
                <a:ext cx="192" cy="288"/>
              </a:xfrm>
              <a:prstGeom prst="line">
                <a:avLst/>
              </a:prstGeom>
              <a:noFill/>
              <a:ln w="9525">
                <a:solidFill>
                  <a:schemeClr val="tx1"/>
                </a:solidFill>
                <a:round/>
                <a:headEnd/>
                <a:tailEnd/>
              </a:ln>
            </p:spPr>
            <p:txBody>
              <a:bodyPr wrap="none" anchor="ctr"/>
              <a:lstStyle/>
              <a:p>
                <a:pPr>
                  <a:buNone/>
                </a:pPr>
                <a:endParaRPr lang="en-US"/>
              </a:p>
            </p:txBody>
          </p:sp>
          <p:sp>
            <p:nvSpPr>
              <p:cNvPr id="20" name="Oval 21"/>
              <p:cNvSpPr>
                <a:spLocks noChangeArrowheads="1"/>
              </p:cNvSpPr>
              <p:nvPr/>
            </p:nvSpPr>
            <p:spPr bwMode="auto">
              <a:xfrm>
                <a:off x="2736" y="3264"/>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16</a:t>
                </a:r>
              </a:p>
            </p:txBody>
          </p:sp>
          <p:sp>
            <p:nvSpPr>
              <p:cNvPr id="21" name="Oval 22"/>
              <p:cNvSpPr>
                <a:spLocks noChangeArrowheads="1"/>
              </p:cNvSpPr>
              <p:nvPr/>
            </p:nvSpPr>
            <p:spPr bwMode="auto">
              <a:xfrm>
                <a:off x="3168" y="3648"/>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17</a:t>
                </a:r>
              </a:p>
            </p:txBody>
          </p:sp>
          <p:sp>
            <p:nvSpPr>
              <p:cNvPr id="22" name="Oval 23"/>
              <p:cNvSpPr>
                <a:spLocks noChangeArrowheads="1"/>
              </p:cNvSpPr>
              <p:nvPr/>
            </p:nvSpPr>
            <p:spPr bwMode="auto">
              <a:xfrm>
                <a:off x="2352" y="2928"/>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dirty="0">
                    <a:latin typeface="Times New Roman" pitchFamily="18" charset="0"/>
                    <a:ea typeface="굴림" pitchFamily="34" charset="-127"/>
                  </a:rPr>
                  <a:t>14</a:t>
                </a:r>
              </a:p>
            </p:txBody>
          </p:sp>
          <p:sp>
            <p:nvSpPr>
              <p:cNvPr id="23" name="Line 24"/>
              <p:cNvSpPr>
                <a:spLocks noChangeShapeType="1"/>
              </p:cNvSpPr>
              <p:nvPr/>
            </p:nvSpPr>
            <p:spPr bwMode="auto">
              <a:xfrm>
                <a:off x="2928" y="3456"/>
                <a:ext cx="240" cy="240"/>
              </a:xfrm>
              <a:prstGeom prst="line">
                <a:avLst/>
              </a:prstGeom>
              <a:noFill/>
              <a:ln w="9525">
                <a:solidFill>
                  <a:schemeClr val="tx1"/>
                </a:solidFill>
                <a:round/>
                <a:headEnd/>
                <a:tailEnd/>
              </a:ln>
            </p:spPr>
            <p:txBody>
              <a:bodyPr wrap="none" anchor="ctr"/>
              <a:lstStyle/>
              <a:p>
                <a:pPr>
                  <a:buNone/>
                </a:pPr>
                <a:endParaRPr lang="en-US"/>
              </a:p>
            </p:txBody>
          </p:sp>
          <p:sp>
            <p:nvSpPr>
              <p:cNvPr id="24" name="Line 25"/>
              <p:cNvSpPr>
                <a:spLocks noChangeShapeType="1"/>
              </p:cNvSpPr>
              <p:nvPr/>
            </p:nvSpPr>
            <p:spPr bwMode="auto">
              <a:xfrm>
                <a:off x="2016" y="3120"/>
                <a:ext cx="192" cy="192"/>
              </a:xfrm>
              <a:prstGeom prst="line">
                <a:avLst/>
              </a:prstGeom>
              <a:noFill/>
              <a:ln w="9525">
                <a:solidFill>
                  <a:schemeClr val="tx1"/>
                </a:solidFill>
                <a:round/>
                <a:headEnd/>
                <a:tailEnd/>
              </a:ln>
            </p:spPr>
            <p:txBody>
              <a:bodyPr wrap="none" anchor="ctr"/>
              <a:lstStyle/>
              <a:p>
                <a:pPr>
                  <a:buNone/>
                </a:pPr>
                <a:endParaRPr lang="en-US"/>
              </a:p>
            </p:txBody>
          </p:sp>
          <p:sp>
            <p:nvSpPr>
              <p:cNvPr id="25" name="Oval 26"/>
              <p:cNvSpPr>
                <a:spLocks noChangeArrowheads="1"/>
              </p:cNvSpPr>
              <p:nvPr/>
            </p:nvSpPr>
            <p:spPr bwMode="auto">
              <a:xfrm>
                <a:off x="2112" y="3312"/>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9</a:t>
                </a:r>
              </a:p>
            </p:txBody>
          </p:sp>
          <p:sp>
            <p:nvSpPr>
              <p:cNvPr id="26" name="Oval 27"/>
              <p:cNvSpPr>
                <a:spLocks noChangeArrowheads="1"/>
              </p:cNvSpPr>
              <p:nvPr/>
            </p:nvSpPr>
            <p:spPr bwMode="auto">
              <a:xfrm>
                <a:off x="1440" y="3312"/>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7</a:t>
                </a:r>
              </a:p>
            </p:txBody>
          </p:sp>
          <p:sp>
            <p:nvSpPr>
              <p:cNvPr id="27" name="Oval 28"/>
              <p:cNvSpPr>
                <a:spLocks noChangeArrowheads="1"/>
              </p:cNvSpPr>
              <p:nvPr/>
            </p:nvSpPr>
            <p:spPr bwMode="auto">
              <a:xfrm>
                <a:off x="1008" y="3552"/>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5</a:t>
                </a:r>
              </a:p>
            </p:txBody>
          </p:sp>
          <p:sp>
            <p:nvSpPr>
              <p:cNvPr id="28" name="Oval 29"/>
              <p:cNvSpPr>
                <a:spLocks noChangeArrowheads="1"/>
              </p:cNvSpPr>
              <p:nvPr/>
            </p:nvSpPr>
            <p:spPr bwMode="auto">
              <a:xfrm>
                <a:off x="528" y="3840"/>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4</a:t>
                </a:r>
              </a:p>
            </p:txBody>
          </p:sp>
          <p:sp>
            <p:nvSpPr>
              <p:cNvPr id="29" name="Oval 30"/>
              <p:cNvSpPr>
                <a:spLocks noChangeArrowheads="1"/>
              </p:cNvSpPr>
              <p:nvPr/>
            </p:nvSpPr>
            <p:spPr bwMode="auto">
              <a:xfrm>
                <a:off x="1296" y="3888"/>
                <a:ext cx="240" cy="192"/>
              </a:xfrm>
              <a:prstGeom prst="ellipse">
                <a:avLst/>
              </a:prstGeom>
              <a:solidFill>
                <a:srgbClr val="FFFFFF"/>
              </a:solidFill>
              <a:ln w="9525">
                <a:solidFill>
                  <a:schemeClr val="tx1"/>
                </a:solidFill>
                <a:round/>
                <a:headEnd/>
                <a:tailEnd/>
              </a:ln>
            </p:spPr>
            <p:txBody>
              <a:bodyPr wrap="none" anchor="ctr"/>
              <a:lstStyle/>
              <a:p>
                <a:pPr algn="ctr" eaLnBrk="0" hangingPunct="0">
                  <a:buNone/>
                </a:pPr>
                <a:r>
                  <a:rPr lang="en-US" altLang="ko-KR" sz="2000">
                    <a:latin typeface="Times New Roman" pitchFamily="18" charset="0"/>
                    <a:ea typeface="굴림" pitchFamily="34" charset="-127"/>
                  </a:rPr>
                  <a:t>5</a:t>
                </a:r>
              </a:p>
            </p:txBody>
          </p:sp>
          <p:sp>
            <p:nvSpPr>
              <p:cNvPr id="30" name="Line 31"/>
              <p:cNvSpPr>
                <a:spLocks noChangeShapeType="1"/>
              </p:cNvSpPr>
              <p:nvPr/>
            </p:nvSpPr>
            <p:spPr bwMode="auto">
              <a:xfrm flipH="1">
                <a:off x="1632" y="3072"/>
                <a:ext cx="288" cy="288"/>
              </a:xfrm>
              <a:prstGeom prst="line">
                <a:avLst/>
              </a:prstGeom>
              <a:noFill/>
              <a:ln w="9525">
                <a:solidFill>
                  <a:schemeClr val="tx1"/>
                </a:solidFill>
                <a:round/>
                <a:headEnd/>
                <a:tailEnd/>
              </a:ln>
            </p:spPr>
            <p:txBody>
              <a:bodyPr wrap="none" anchor="ctr"/>
              <a:lstStyle/>
              <a:p>
                <a:pPr>
                  <a:buNone/>
                </a:pPr>
                <a:endParaRPr lang="en-US"/>
              </a:p>
            </p:txBody>
          </p:sp>
          <p:sp>
            <p:nvSpPr>
              <p:cNvPr id="31" name="Line 32"/>
              <p:cNvSpPr>
                <a:spLocks noChangeShapeType="1"/>
              </p:cNvSpPr>
              <p:nvPr/>
            </p:nvSpPr>
            <p:spPr bwMode="auto">
              <a:xfrm flipH="1">
                <a:off x="1200" y="3456"/>
                <a:ext cx="240" cy="144"/>
              </a:xfrm>
              <a:prstGeom prst="line">
                <a:avLst/>
              </a:prstGeom>
              <a:noFill/>
              <a:ln w="9525">
                <a:solidFill>
                  <a:schemeClr val="tx1"/>
                </a:solidFill>
                <a:round/>
                <a:headEnd/>
                <a:tailEnd/>
              </a:ln>
            </p:spPr>
            <p:txBody>
              <a:bodyPr wrap="none" anchor="ctr"/>
              <a:lstStyle/>
              <a:p>
                <a:pPr>
                  <a:buNone/>
                </a:pPr>
                <a:endParaRPr lang="en-US"/>
              </a:p>
            </p:txBody>
          </p:sp>
          <p:sp>
            <p:nvSpPr>
              <p:cNvPr id="32" name="Line 33"/>
              <p:cNvSpPr>
                <a:spLocks noChangeShapeType="1"/>
              </p:cNvSpPr>
              <p:nvPr/>
            </p:nvSpPr>
            <p:spPr bwMode="auto">
              <a:xfrm flipH="1">
                <a:off x="720" y="3696"/>
                <a:ext cx="288" cy="192"/>
              </a:xfrm>
              <a:prstGeom prst="line">
                <a:avLst/>
              </a:prstGeom>
              <a:noFill/>
              <a:ln w="9525">
                <a:solidFill>
                  <a:schemeClr val="tx1"/>
                </a:solidFill>
                <a:round/>
                <a:headEnd/>
                <a:tailEnd/>
              </a:ln>
            </p:spPr>
            <p:txBody>
              <a:bodyPr wrap="none" anchor="ctr"/>
              <a:lstStyle/>
              <a:p>
                <a:pPr>
                  <a:buNone/>
                </a:pPr>
                <a:endParaRPr lang="en-US"/>
              </a:p>
            </p:txBody>
          </p:sp>
          <p:sp>
            <p:nvSpPr>
              <p:cNvPr id="33" name="Line 34"/>
              <p:cNvSpPr>
                <a:spLocks noChangeShapeType="1"/>
              </p:cNvSpPr>
              <p:nvPr/>
            </p:nvSpPr>
            <p:spPr bwMode="auto">
              <a:xfrm>
                <a:off x="1200" y="3696"/>
                <a:ext cx="144" cy="192"/>
              </a:xfrm>
              <a:prstGeom prst="line">
                <a:avLst/>
              </a:prstGeom>
              <a:noFill/>
              <a:ln w="9525">
                <a:solidFill>
                  <a:schemeClr val="tx1"/>
                </a:solidFill>
                <a:round/>
                <a:headEnd/>
                <a:tailEnd/>
              </a:ln>
            </p:spPr>
            <p:txBody>
              <a:bodyPr wrap="none" anchor="ctr"/>
              <a:lstStyle/>
              <a:p>
                <a:pPr>
                  <a:buNone/>
                </a:pPr>
                <a:endParaRPr lang="en-US"/>
              </a:p>
            </p:txBody>
          </p:sp>
        </p:grpSp>
        <p:sp>
          <p:nvSpPr>
            <p:cNvPr id="7" name="Line 35"/>
            <p:cNvSpPr>
              <a:spLocks noChangeShapeType="1"/>
            </p:cNvSpPr>
            <p:nvPr/>
          </p:nvSpPr>
          <p:spPr bwMode="auto">
            <a:xfrm flipH="1">
              <a:off x="3216" y="2688"/>
              <a:ext cx="144" cy="240"/>
            </a:xfrm>
            <a:prstGeom prst="line">
              <a:avLst/>
            </a:prstGeom>
            <a:noFill/>
            <a:ln w="9525">
              <a:solidFill>
                <a:schemeClr val="tx1"/>
              </a:solidFill>
              <a:round/>
              <a:headEnd/>
              <a:tailEnd/>
            </a:ln>
          </p:spPr>
          <p:txBody>
            <a:bodyPr wrap="none" anchor="ctr"/>
            <a:lstStyle/>
            <a:p>
              <a:pPr>
                <a:buNone/>
              </a:pPr>
              <a:endParaRPr lang="en-US"/>
            </a:p>
          </p:txBody>
        </p:sp>
      </p:grpSp>
      <p:sp>
        <p:nvSpPr>
          <p:cNvPr id="37" name="TextBox 36"/>
          <p:cNvSpPr txBox="1">
            <a:spLocks noChangeArrowheads="1"/>
          </p:cNvSpPr>
          <p:nvPr/>
        </p:nvSpPr>
        <p:spPr bwMode="auto">
          <a:xfrm>
            <a:off x="152400" y="3638550"/>
            <a:ext cx="8458200" cy="400110"/>
          </a:xfrm>
          <a:prstGeom prst="rect">
            <a:avLst/>
          </a:prstGeom>
          <a:noFill/>
          <a:ln w="9525">
            <a:noFill/>
            <a:miter lim="800000"/>
            <a:headEnd/>
            <a:tailEnd/>
          </a:ln>
        </p:spPr>
        <p:txBody>
          <a:bodyPr>
            <a:spAutoFit/>
          </a:bodyPr>
          <a:lstStyle/>
          <a:p>
            <a:pPr>
              <a:buNone/>
            </a:pPr>
            <a:r>
              <a:rPr lang="en-US" sz="2000" b="1" dirty="0">
                <a:solidFill>
                  <a:srgbClr val="C00000"/>
                </a:solidFill>
              </a:rPr>
              <a:t>14 4 3 3 9 7 5 4 4 5 5 5 7 9 9 9 4 15 14 14 18 16 17 17 16 20 20 18 15 14</a:t>
            </a:r>
          </a:p>
        </p:txBody>
      </p:sp>
      <p:sp>
        <p:nvSpPr>
          <p:cNvPr id="3" name="TextBox 2"/>
          <p:cNvSpPr txBox="1"/>
          <p:nvPr/>
        </p:nvSpPr>
        <p:spPr>
          <a:xfrm>
            <a:off x="4812195" y="4684841"/>
            <a:ext cx="3575146" cy="707886"/>
          </a:xfrm>
          <a:prstGeom prst="rect">
            <a:avLst/>
          </a:prstGeom>
          <a:noFill/>
        </p:spPr>
        <p:txBody>
          <a:bodyPr wrap="none" rtlCol="0">
            <a:spAutoFit/>
          </a:bodyPr>
          <a:lstStyle/>
          <a:p>
            <a:r>
              <a:rPr lang="en-US" dirty="0"/>
              <a:t>Practice Tracing The Tree Using </a:t>
            </a:r>
          </a:p>
          <a:p>
            <a:r>
              <a:rPr lang="en-US" dirty="0"/>
              <a:t>The Given Traversal Function</a:t>
            </a:r>
          </a:p>
        </p:txBody>
      </p:sp>
    </p:spTree>
    <p:extLst>
      <p:ext uri="{BB962C8B-B14F-4D97-AF65-F5344CB8AC3E}">
        <p14:creationId xmlns:p14="http://schemas.microsoft.com/office/powerpoint/2010/main" val="20775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Utility functions</a:t>
            </a:r>
          </a:p>
        </p:txBody>
      </p:sp>
      <p:sp>
        <p:nvSpPr>
          <p:cNvPr id="4" name="Content Placeholder 3"/>
          <p:cNvSpPr>
            <a:spLocks noGrp="1"/>
          </p:cNvSpPr>
          <p:nvPr>
            <p:ph idx="1"/>
          </p:nvPr>
        </p:nvSpPr>
        <p:spPr/>
        <p:txBody>
          <a:bodyPr/>
          <a:lstStyle/>
          <a:p>
            <a:r>
              <a:rPr lang="en-US" dirty="0"/>
              <a:t>Counting the number of leaf nodes:</a:t>
            </a:r>
          </a:p>
          <a:p>
            <a:r>
              <a:rPr lang="en-US" dirty="0" err="1"/>
              <a:t>Int</a:t>
            </a:r>
            <a:r>
              <a:rPr lang="en-US" dirty="0"/>
              <a:t> </a:t>
            </a:r>
            <a:r>
              <a:rPr lang="en-US" dirty="0" err="1"/>
              <a:t>countleafnodes</a:t>
            </a:r>
            <a:r>
              <a:rPr lang="en-US" dirty="0"/>
              <a:t>(Node *</a:t>
            </a:r>
            <a:r>
              <a:rPr lang="en-US" dirty="0" err="1"/>
              <a:t>ptr</a:t>
            </a:r>
            <a:r>
              <a:rPr lang="en-US" dirty="0"/>
              <a:t>)</a:t>
            </a:r>
          </a:p>
          <a:p>
            <a:r>
              <a:rPr lang="en-US" dirty="0"/>
              <a:t>{</a:t>
            </a:r>
          </a:p>
          <a:p>
            <a:pPr marL="201168" lvl="1" indent="0">
              <a:buNone/>
            </a:pPr>
            <a:r>
              <a:rPr lang="en-US" dirty="0"/>
              <a:t>    if(</a:t>
            </a:r>
            <a:r>
              <a:rPr lang="en-US" dirty="0" err="1"/>
              <a:t>ptr</a:t>
            </a:r>
            <a:r>
              <a:rPr lang="en-US" dirty="0"/>
              <a:t>==NULL)</a:t>
            </a:r>
          </a:p>
          <a:p>
            <a:pPr marL="201168" lvl="1" indent="0">
              <a:buNone/>
            </a:pPr>
            <a:r>
              <a:rPr lang="en-US" dirty="0"/>
              <a:t>	return 0;</a:t>
            </a:r>
          </a:p>
          <a:p>
            <a:pPr marL="201168" lvl="1" indent="0">
              <a:buNone/>
            </a:pPr>
            <a:r>
              <a:rPr lang="en-US" dirty="0"/>
              <a:t>    if(</a:t>
            </a:r>
            <a:r>
              <a:rPr lang="en-US" dirty="0" err="1"/>
              <a:t>ptr</a:t>
            </a:r>
            <a:r>
              <a:rPr lang="en-US" dirty="0"/>
              <a:t>-&gt;left==NULL&amp;&amp;</a:t>
            </a:r>
            <a:r>
              <a:rPr lang="en-US" dirty="0" err="1"/>
              <a:t>ptr</a:t>
            </a:r>
            <a:r>
              <a:rPr lang="en-US" dirty="0"/>
              <a:t>-&gt;right==NULL)</a:t>
            </a:r>
          </a:p>
          <a:p>
            <a:pPr marL="201168" lvl="1" indent="0">
              <a:buNone/>
            </a:pPr>
            <a:r>
              <a:rPr lang="en-US" dirty="0"/>
              <a:t>             return 1;</a:t>
            </a:r>
          </a:p>
          <a:p>
            <a:pPr marL="201168" lvl="1" indent="0">
              <a:buNone/>
            </a:pPr>
            <a:r>
              <a:rPr lang="en-US" dirty="0"/>
              <a:t>    else </a:t>
            </a:r>
          </a:p>
          <a:p>
            <a:pPr marL="201168" lvl="1" indent="0">
              <a:buNone/>
            </a:pPr>
            <a:r>
              <a:rPr lang="en-US" dirty="0"/>
              <a:t>	return </a:t>
            </a:r>
            <a:r>
              <a:rPr lang="en-US" dirty="0" err="1"/>
              <a:t>countleafnodes</a:t>
            </a:r>
            <a:r>
              <a:rPr lang="en-US" dirty="0"/>
              <a:t>(</a:t>
            </a:r>
            <a:r>
              <a:rPr lang="en-US" dirty="0" err="1"/>
              <a:t>ptr</a:t>
            </a:r>
            <a:r>
              <a:rPr lang="en-US" dirty="0"/>
              <a:t>-&gt;left)+</a:t>
            </a:r>
            <a:r>
              <a:rPr lang="en-US" dirty="0" err="1"/>
              <a:t>coutnleafnodes</a:t>
            </a:r>
            <a:r>
              <a:rPr lang="en-US" dirty="0"/>
              <a:t>(</a:t>
            </a:r>
            <a:r>
              <a:rPr lang="en-US" dirty="0" err="1"/>
              <a:t>ptr</a:t>
            </a:r>
            <a:r>
              <a:rPr lang="en-US" dirty="0"/>
              <a:t>-&gt;right);</a:t>
            </a:r>
          </a:p>
          <a:p>
            <a:pPr marL="201168" lvl="1" indent="0">
              <a:buNone/>
            </a:pPr>
            <a:r>
              <a:rPr lang="en-US" dirty="0"/>
              <a:t>}</a:t>
            </a:r>
          </a:p>
        </p:txBody>
      </p:sp>
      <p:sp>
        <p:nvSpPr>
          <p:cNvPr id="2" name="Slide Number Placeholder 1"/>
          <p:cNvSpPr>
            <a:spLocks noGrp="1"/>
          </p:cNvSpPr>
          <p:nvPr>
            <p:ph type="sldNum" sz="quarter" idx="12"/>
          </p:nvPr>
        </p:nvSpPr>
        <p:spPr/>
        <p:txBody>
          <a:bodyPr/>
          <a:lstStyle/>
          <a:p>
            <a:fld id="{112089B6-577B-441F-8AFD-EB7033769083}" type="slidenum">
              <a:rPr lang="en-US" altLang="en-US" smtClean="0"/>
              <a:pPr/>
              <a:t>86</a:t>
            </a:fld>
            <a:endParaRPr lang="en-US" altLang="en-US"/>
          </a:p>
        </p:txBody>
      </p:sp>
    </p:spTree>
    <p:extLst>
      <p:ext uri="{BB962C8B-B14F-4D97-AF65-F5344CB8AC3E}">
        <p14:creationId xmlns:p14="http://schemas.microsoft.com/office/powerpoint/2010/main" val="238137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405438" y="903288"/>
            <a:ext cx="428625" cy="288925"/>
          </a:xfrm>
          <a:prstGeom prst="rect">
            <a:avLst/>
          </a:prstGeom>
          <a:noFill/>
          <a:ln w="9525">
            <a:noFill/>
            <a:miter lim="800000"/>
            <a:headEnd/>
            <a:tailEnd/>
          </a:ln>
        </p:spPr>
        <p:txBody>
          <a:bodyPr wrap="none" lIns="0" tIns="0" rIns="0" bIns="0">
            <a:spAutoFit/>
          </a:bodyPr>
          <a:lstStyle/>
          <a:p>
            <a:pPr eaLnBrk="0" hangingPunct="0"/>
            <a:r>
              <a:rPr lang="en-US" sz="1900" b="1">
                <a:solidFill>
                  <a:srgbClr val="FF0000"/>
                </a:solidFill>
                <a:latin typeface="Times" pitchFamily="18" charset="0"/>
              </a:rPr>
              <a:t>root</a:t>
            </a:r>
            <a:endParaRPr lang="en-US" sz="2000"/>
          </a:p>
        </p:txBody>
      </p:sp>
      <p:grpSp>
        <p:nvGrpSpPr>
          <p:cNvPr id="6147" name="Group 3"/>
          <p:cNvGrpSpPr>
            <a:grpSpLocks/>
          </p:cNvGrpSpPr>
          <p:nvPr/>
        </p:nvGrpSpPr>
        <p:grpSpPr bwMode="auto">
          <a:xfrm>
            <a:off x="1417638" y="820738"/>
            <a:ext cx="5927725" cy="4527550"/>
            <a:chOff x="893" y="517"/>
            <a:chExt cx="3734" cy="2852"/>
          </a:xfrm>
        </p:grpSpPr>
        <p:sp>
          <p:nvSpPr>
            <p:cNvPr id="6148" name="Line 4"/>
            <p:cNvSpPr>
              <a:spLocks noChangeShapeType="1"/>
            </p:cNvSpPr>
            <p:nvPr/>
          </p:nvSpPr>
          <p:spPr bwMode="auto">
            <a:xfrm flipH="1">
              <a:off x="2316" y="640"/>
              <a:ext cx="1019" cy="1"/>
            </a:xfrm>
            <a:prstGeom prst="line">
              <a:avLst/>
            </a:prstGeom>
            <a:noFill/>
            <a:ln w="28575">
              <a:solidFill>
                <a:srgbClr val="009900"/>
              </a:solidFill>
              <a:round/>
              <a:headEnd/>
              <a:tailEnd/>
            </a:ln>
          </p:spPr>
          <p:txBody>
            <a:bodyPr/>
            <a:lstStyle/>
            <a:p>
              <a:endParaRPr lang="en-US"/>
            </a:p>
          </p:txBody>
        </p:sp>
        <p:sp>
          <p:nvSpPr>
            <p:cNvPr id="6149" name="Freeform 5"/>
            <p:cNvSpPr>
              <a:spLocks/>
            </p:cNvSpPr>
            <p:nvPr/>
          </p:nvSpPr>
          <p:spPr bwMode="auto">
            <a:xfrm>
              <a:off x="3167" y="1831"/>
              <a:ext cx="118" cy="73"/>
            </a:xfrm>
            <a:custGeom>
              <a:avLst/>
              <a:gdLst/>
              <a:ahLst/>
              <a:cxnLst>
                <a:cxn ang="0">
                  <a:pos x="100" y="37"/>
                </a:cxn>
                <a:cxn ang="0">
                  <a:pos x="118" y="0"/>
                </a:cxn>
                <a:cxn ang="0">
                  <a:pos x="59" y="23"/>
                </a:cxn>
                <a:cxn ang="0">
                  <a:pos x="0" y="37"/>
                </a:cxn>
                <a:cxn ang="0">
                  <a:pos x="59" y="50"/>
                </a:cxn>
                <a:cxn ang="0">
                  <a:pos x="118" y="73"/>
                </a:cxn>
                <a:cxn ang="0">
                  <a:pos x="100" y="37"/>
                </a:cxn>
              </a:cxnLst>
              <a:rect l="0" t="0" r="r" b="b"/>
              <a:pathLst>
                <a:path w="118" h="73">
                  <a:moveTo>
                    <a:pt x="100" y="37"/>
                  </a:moveTo>
                  <a:lnTo>
                    <a:pt x="118" y="0"/>
                  </a:lnTo>
                  <a:lnTo>
                    <a:pt x="59" y="23"/>
                  </a:lnTo>
                  <a:lnTo>
                    <a:pt x="0" y="37"/>
                  </a:lnTo>
                  <a:lnTo>
                    <a:pt x="59" y="50"/>
                  </a:lnTo>
                  <a:lnTo>
                    <a:pt x="118" y="73"/>
                  </a:lnTo>
                  <a:lnTo>
                    <a:pt x="100" y="37"/>
                  </a:lnTo>
                  <a:close/>
                </a:path>
              </a:pathLst>
            </a:custGeom>
            <a:solidFill>
              <a:srgbClr val="339933"/>
            </a:solidFill>
            <a:ln w="9525">
              <a:solidFill>
                <a:srgbClr val="009900"/>
              </a:solidFill>
              <a:round/>
              <a:headEnd/>
              <a:tailEnd/>
            </a:ln>
          </p:spPr>
          <p:txBody>
            <a:bodyPr/>
            <a:lstStyle/>
            <a:p>
              <a:endParaRPr lang="en-US"/>
            </a:p>
          </p:txBody>
        </p:sp>
        <p:sp>
          <p:nvSpPr>
            <p:cNvPr id="6150" name="Line 6"/>
            <p:cNvSpPr>
              <a:spLocks noChangeShapeType="1"/>
            </p:cNvSpPr>
            <p:nvPr/>
          </p:nvSpPr>
          <p:spPr bwMode="auto">
            <a:xfrm flipH="1">
              <a:off x="3253" y="1868"/>
              <a:ext cx="269" cy="1"/>
            </a:xfrm>
            <a:prstGeom prst="line">
              <a:avLst/>
            </a:prstGeom>
            <a:noFill/>
            <a:ln w="28575">
              <a:solidFill>
                <a:srgbClr val="009900"/>
              </a:solidFill>
              <a:round/>
              <a:headEnd/>
              <a:tailEnd/>
            </a:ln>
          </p:spPr>
          <p:txBody>
            <a:bodyPr/>
            <a:lstStyle/>
            <a:p>
              <a:endParaRPr lang="en-US"/>
            </a:p>
          </p:txBody>
        </p:sp>
        <p:sp>
          <p:nvSpPr>
            <p:cNvPr id="6151" name="Freeform 7"/>
            <p:cNvSpPr>
              <a:spLocks/>
            </p:cNvSpPr>
            <p:nvPr/>
          </p:nvSpPr>
          <p:spPr bwMode="auto">
            <a:xfrm>
              <a:off x="2889" y="1240"/>
              <a:ext cx="1738" cy="505"/>
            </a:xfrm>
            <a:custGeom>
              <a:avLst/>
              <a:gdLst/>
              <a:ahLst/>
              <a:cxnLst>
                <a:cxn ang="0">
                  <a:pos x="0" y="0"/>
                </a:cxn>
                <a:cxn ang="0">
                  <a:pos x="1738" y="0"/>
                </a:cxn>
                <a:cxn ang="0">
                  <a:pos x="1738" y="505"/>
                </a:cxn>
              </a:cxnLst>
              <a:rect l="0" t="0" r="r" b="b"/>
              <a:pathLst>
                <a:path w="1738" h="505">
                  <a:moveTo>
                    <a:pt x="0" y="0"/>
                  </a:moveTo>
                  <a:lnTo>
                    <a:pt x="1738" y="0"/>
                  </a:lnTo>
                  <a:lnTo>
                    <a:pt x="1738" y="505"/>
                  </a:lnTo>
                </a:path>
              </a:pathLst>
            </a:custGeom>
            <a:noFill/>
            <a:ln w="28575">
              <a:solidFill>
                <a:srgbClr val="339933"/>
              </a:solidFill>
              <a:prstDash val="solid"/>
              <a:round/>
              <a:headEnd/>
              <a:tailEnd/>
            </a:ln>
          </p:spPr>
          <p:txBody>
            <a:bodyPr/>
            <a:lstStyle/>
            <a:p>
              <a:endParaRPr lang="en-US"/>
            </a:p>
          </p:txBody>
        </p:sp>
        <p:sp>
          <p:nvSpPr>
            <p:cNvPr id="6152" name="Line 8"/>
            <p:cNvSpPr>
              <a:spLocks noChangeShapeType="1"/>
            </p:cNvSpPr>
            <p:nvPr/>
          </p:nvSpPr>
          <p:spPr bwMode="auto">
            <a:xfrm>
              <a:off x="2653" y="1422"/>
              <a:ext cx="1" cy="196"/>
            </a:xfrm>
            <a:prstGeom prst="line">
              <a:avLst/>
            </a:prstGeom>
            <a:noFill/>
            <a:ln w="28575">
              <a:solidFill>
                <a:srgbClr val="3333CC"/>
              </a:solidFill>
              <a:round/>
              <a:headEnd/>
              <a:tailEnd/>
            </a:ln>
          </p:spPr>
          <p:txBody>
            <a:bodyPr/>
            <a:lstStyle/>
            <a:p>
              <a:endParaRPr lang="en-US"/>
            </a:p>
          </p:txBody>
        </p:sp>
        <p:sp>
          <p:nvSpPr>
            <p:cNvPr id="6153" name="Freeform 9"/>
            <p:cNvSpPr>
              <a:spLocks/>
            </p:cNvSpPr>
            <p:nvPr/>
          </p:nvSpPr>
          <p:spPr bwMode="auto">
            <a:xfrm>
              <a:off x="2617" y="1608"/>
              <a:ext cx="72" cy="118"/>
            </a:xfrm>
            <a:custGeom>
              <a:avLst/>
              <a:gdLst/>
              <a:ahLst/>
              <a:cxnLst>
                <a:cxn ang="0">
                  <a:pos x="36" y="23"/>
                </a:cxn>
                <a:cxn ang="0">
                  <a:pos x="72" y="0"/>
                </a:cxn>
                <a:cxn ang="0">
                  <a:pos x="50" y="59"/>
                </a:cxn>
                <a:cxn ang="0">
                  <a:pos x="36" y="118"/>
                </a:cxn>
                <a:cxn ang="0">
                  <a:pos x="22" y="59"/>
                </a:cxn>
                <a:cxn ang="0">
                  <a:pos x="0" y="0"/>
                </a:cxn>
                <a:cxn ang="0">
                  <a:pos x="36" y="23"/>
                </a:cxn>
              </a:cxnLst>
              <a:rect l="0" t="0" r="r" b="b"/>
              <a:pathLst>
                <a:path w="72" h="118">
                  <a:moveTo>
                    <a:pt x="36" y="23"/>
                  </a:moveTo>
                  <a:lnTo>
                    <a:pt x="72" y="0"/>
                  </a:lnTo>
                  <a:lnTo>
                    <a:pt x="50" y="59"/>
                  </a:lnTo>
                  <a:lnTo>
                    <a:pt x="36" y="118"/>
                  </a:lnTo>
                  <a:lnTo>
                    <a:pt x="22" y="59"/>
                  </a:lnTo>
                  <a:lnTo>
                    <a:pt x="0" y="0"/>
                  </a:lnTo>
                  <a:lnTo>
                    <a:pt x="36" y="23"/>
                  </a:lnTo>
                  <a:close/>
                </a:path>
              </a:pathLst>
            </a:custGeom>
            <a:solidFill>
              <a:srgbClr val="3333CC"/>
            </a:solidFill>
            <a:ln w="9525">
              <a:noFill/>
              <a:round/>
              <a:headEnd/>
              <a:tailEnd/>
            </a:ln>
          </p:spPr>
          <p:txBody>
            <a:bodyPr/>
            <a:lstStyle/>
            <a:p>
              <a:endParaRPr lang="en-US"/>
            </a:p>
          </p:txBody>
        </p:sp>
        <p:sp>
          <p:nvSpPr>
            <p:cNvPr id="6154" name="Freeform 10"/>
            <p:cNvSpPr>
              <a:spLocks/>
            </p:cNvSpPr>
            <p:nvPr/>
          </p:nvSpPr>
          <p:spPr bwMode="auto">
            <a:xfrm>
              <a:off x="2848" y="1718"/>
              <a:ext cx="292" cy="291"/>
            </a:xfrm>
            <a:custGeom>
              <a:avLst/>
              <a:gdLst/>
              <a:ahLst/>
              <a:cxnLst>
                <a:cxn ang="0">
                  <a:pos x="146" y="291"/>
                </a:cxn>
                <a:cxn ang="0">
                  <a:pos x="173" y="286"/>
                </a:cxn>
                <a:cxn ang="0">
                  <a:pos x="201" y="277"/>
                </a:cxn>
                <a:cxn ang="0">
                  <a:pos x="228" y="263"/>
                </a:cxn>
                <a:cxn ang="0">
                  <a:pos x="246" y="245"/>
                </a:cxn>
                <a:cxn ang="0">
                  <a:pos x="264" y="227"/>
                </a:cxn>
                <a:cxn ang="0">
                  <a:pos x="278" y="200"/>
                </a:cxn>
                <a:cxn ang="0">
                  <a:pos x="287" y="173"/>
                </a:cxn>
                <a:cxn ang="0">
                  <a:pos x="292" y="145"/>
                </a:cxn>
                <a:cxn ang="0">
                  <a:pos x="287" y="113"/>
                </a:cxn>
                <a:cxn ang="0">
                  <a:pos x="278" y="86"/>
                </a:cxn>
                <a:cxn ang="0">
                  <a:pos x="264" y="63"/>
                </a:cxn>
                <a:cxn ang="0">
                  <a:pos x="246" y="41"/>
                </a:cxn>
                <a:cxn ang="0">
                  <a:pos x="228" y="22"/>
                </a:cxn>
                <a:cxn ang="0">
                  <a:pos x="201" y="13"/>
                </a:cxn>
                <a:cxn ang="0">
                  <a:pos x="173" y="4"/>
                </a:cxn>
                <a:cxn ang="0">
                  <a:pos x="146" y="0"/>
                </a:cxn>
                <a:cxn ang="0">
                  <a:pos x="119" y="4"/>
                </a:cxn>
                <a:cxn ang="0">
                  <a:pos x="91" y="13"/>
                </a:cxn>
                <a:cxn ang="0">
                  <a:pos x="64" y="22"/>
                </a:cxn>
                <a:cxn ang="0">
                  <a:pos x="41" y="41"/>
                </a:cxn>
                <a:cxn ang="0">
                  <a:pos x="28" y="63"/>
                </a:cxn>
                <a:cxn ang="0">
                  <a:pos x="14" y="86"/>
                </a:cxn>
                <a:cxn ang="0">
                  <a:pos x="5" y="113"/>
                </a:cxn>
                <a:cxn ang="0">
                  <a:pos x="0" y="145"/>
                </a:cxn>
                <a:cxn ang="0">
                  <a:pos x="5" y="173"/>
                </a:cxn>
                <a:cxn ang="0">
                  <a:pos x="14" y="200"/>
                </a:cxn>
                <a:cxn ang="0">
                  <a:pos x="28" y="227"/>
                </a:cxn>
                <a:cxn ang="0">
                  <a:pos x="41" y="245"/>
                </a:cxn>
                <a:cxn ang="0">
                  <a:pos x="64" y="263"/>
                </a:cxn>
                <a:cxn ang="0">
                  <a:pos x="91" y="277"/>
                </a:cxn>
                <a:cxn ang="0">
                  <a:pos x="119" y="286"/>
                </a:cxn>
                <a:cxn ang="0">
                  <a:pos x="146" y="291"/>
                </a:cxn>
              </a:cxnLst>
              <a:rect l="0" t="0" r="r" b="b"/>
              <a:pathLst>
                <a:path w="292" h="291">
                  <a:moveTo>
                    <a:pt x="146" y="291"/>
                  </a:moveTo>
                  <a:lnTo>
                    <a:pt x="173" y="286"/>
                  </a:lnTo>
                  <a:lnTo>
                    <a:pt x="201" y="277"/>
                  </a:lnTo>
                  <a:lnTo>
                    <a:pt x="228" y="263"/>
                  </a:lnTo>
                  <a:lnTo>
                    <a:pt x="246" y="245"/>
                  </a:lnTo>
                  <a:lnTo>
                    <a:pt x="264" y="227"/>
                  </a:lnTo>
                  <a:lnTo>
                    <a:pt x="278" y="200"/>
                  </a:lnTo>
                  <a:lnTo>
                    <a:pt x="287" y="173"/>
                  </a:lnTo>
                  <a:lnTo>
                    <a:pt x="292" y="145"/>
                  </a:lnTo>
                  <a:lnTo>
                    <a:pt x="287" y="113"/>
                  </a:lnTo>
                  <a:lnTo>
                    <a:pt x="278" y="86"/>
                  </a:lnTo>
                  <a:lnTo>
                    <a:pt x="264" y="63"/>
                  </a:lnTo>
                  <a:lnTo>
                    <a:pt x="246" y="41"/>
                  </a:lnTo>
                  <a:lnTo>
                    <a:pt x="228" y="22"/>
                  </a:lnTo>
                  <a:lnTo>
                    <a:pt x="201" y="13"/>
                  </a:lnTo>
                  <a:lnTo>
                    <a:pt x="173" y="4"/>
                  </a:lnTo>
                  <a:lnTo>
                    <a:pt x="146" y="0"/>
                  </a:lnTo>
                  <a:lnTo>
                    <a:pt x="119" y="4"/>
                  </a:lnTo>
                  <a:lnTo>
                    <a:pt x="91" y="13"/>
                  </a:lnTo>
                  <a:lnTo>
                    <a:pt x="64" y="22"/>
                  </a:lnTo>
                  <a:lnTo>
                    <a:pt x="41" y="41"/>
                  </a:lnTo>
                  <a:lnTo>
                    <a:pt x="28" y="63"/>
                  </a:lnTo>
                  <a:lnTo>
                    <a:pt x="14" y="86"/>
                  </a:lnTo>
                  <a:lnTo>
                    <a:pt x="5" y="113"/>
                  </a:lnTo>
                  <a:lnTo>
                    <a:pt x="0" y="145"/>
                  </a:lnTo>
                  <a:lnTo>
                    <a:pt x="5" y="173"/>
                  </a:lnTo>
                  <a:lnTo>
                    <a:pt x="14" y="200"/>
                  </a:lnTo>
                  <a:lnTo>
                    <a:pt x="28" y="227"/>
                  </a:lnTo>
                  <a:lnTo>
                    <a:pt x="41" y="245"/>
                  </a:lnTo>
                  <a:lnTo>
                    <a:pt x="64" y="263"/>
                  </a:lnTo>
                  <a:lnTo>
                    <a:pt x="91" y="277"/>
                  </a:lnTo>
                  <a:lnTo>
                    <a:pt x="119" y="286"/>
                  </a:lnTo>
                  <a:lnTo>
                    <a:pt x="146" y="291"/>
                  </a:lnTo>
                  <a:close/>
                </a:path>
              </a:pathLst>
            </a:custGeom>
            <a:noFill/>
            <a:ln w="14288">
              <a:solidFill>
                <a:srgbClr val="3333CC"/>
              </a:solidFill>
              <a:prstDash val="solid"/>
              <a:round/>
              <a:headEnd/>
              <a:tailEnd/>
            </a:ln>
          </p:spPr>
          <p:txBody>
            <a:bodyPr/>
            <a:lstStyle/>
            <a:p>
              <a:endParaRPr lang="en-US"/>
            </a:p>
          </p:txBody>
        </p:sp>
        <p:sp>
          <p:nvSpPr>
            <p:cNvPr id="6155" name="Freeform 11"/>
            <p:cNvSpPr>
              <a:spLocks/>
            </p:cNvSpPr>
            <p:nvPr/>
          </p:nvSpPr>
          <p:spPr bwMode="auto">
            <a:xfrm>
              <a:off x="2162" y="1718"/>
              <a:ext cx="286" cy="291"/>
            </a:xfrm>
            <a:custGeom>
              <a:avLst/>
              <a:gdLst/>
              <a:ahLst/>
              <a:cxnLst>
                <a:cxn ang="0">
                  <a:pos x="145" y="291"/>
                </a:cxn>
                <a:cxn ang="0">
                  <a:pos x="173" y="286"/>
                </a:cxn>
                <a:cxn ang="0">
                  <a:pos x="200" y="277"/>
                </a:cxn>
                <a:cxn ang="0">
                  <a:pos x="223" y="263"/>
                </a:cxn>
                <a:cxn ang="0">
                  <a:pos x="245" y="245"/>
                </a:cxn>
                <a:cxn ang="0">
                  <a:pos x="264" y="227"/>
                </a:cxn>
                <a:cxn ang="0">
                  <a:pos x="277" y="200"/>
                </a:cxn>
                <a:cxn ang="0">
                  <a:pos x="286" y="173"/>
                </a:cxn>
                <a:cxn ang="0">
                  <a:pos x="286" y="145"/>
                </a:cxn>
                <a:cxn ang="0">
                  <a:pos x="286" y="113"/>
                </a:cxn>
                <a:cxn ang="0">
                  <a:pos x="277" y="86"/>
                </a:cxn>
                <a:cxn ang="0">
                  <a:pos x="264" y="63"/>
                </a:cxn>
                <a:cxn ang="0">
                  <a:pos x="245" y="41"/>
                </a:cxn>
                <a:cxn ang="0">
                  <a:pos x="223" y="22"/>
                </a:cxn>
                <a:cxn ang="0">
                  <a:pos x="200" y="13"/>
                </a:cxn>
                <a:cxn ang="0">
                  <a:pos x="173" y="4"/>
                </a:cxn>
                <a:cxn ang="0">
                  <a:pos x="145" y="0"/>
                </a:cxn>
                <a:cxn ang="0">
                  <a:pos x="114" y="4"/>
                </a:cxn>
                <a:cxn ang="0">
                  <a:pos x="86" y="13"/>
                </a:cxn>
                <a:cxn ang="0">
                  <a:pos x="63" y="22"/>
                </a:cxn>
                <a:cxn ang="0">
                  <a:pos x="41" y="41"/>
                </a:cxn>
                <a:cxn ang="0">
                  <a:pos x="23" y="63"/>
                </a:cxn>
                <a:cxn ang="0">
                  <a:pos x="9" y="86"/>
                </a:cxn>
                <a:cxn ang="0">
                  <a:pos x="4" y="113"/>
                </a:cxn>
                <a:cxn ang="0">
                  <a:pos x="0" y="145"/>
                </a:cxn>
                <a:cxn ang="0">
                  <a:pos x="4" y="173"/>
                </a:cxn>
                <a:cxn ang="0">
                  <a:pos x="9" y="200"/>
                </a:cxn>
                <a:cxn ang="0">
                  <a:pos x="23" y="227"/>
                </a:cxn>
                <a:cxn ang="0">
                  <a:pos x="41" y="245"/>
                </a:cxn>
                <a:cxn ang="0">
                  <a:pos x="63" y="263"/>
                </a:cxn>
                <a:cxn ang="0">
                  <a:pos x="86" y="277"/>
                </a:cxn>
                <a:cxn ang="0">
                  <a:pos x="114" y="286"/>
                </a:cxn>
                <a:cxn ang="0">
                  <a:pos x="145" y="291"/>
                </a:cxn>
              </a:cxnLst>
              <a:rect l="0" t="0" r="r" b="b"/>
              <a:pathLst>
                <a:path w="286" h="291">
                  <a:moveTo>
                    <a:pt x="145" y="291"/>
                  </a:moveTo>
                  <a:lnTo>
                    <a:pt x="173" y="286"/>
                  </a:lnTo>
                  <a:lnTo>
                    <a:pt x="200" y="277"/>
                  </a:lnTo>
                  <a:lnTo>
                    <a:pt x="223" y="263"/>
                  </a:lnTo>
                  <a:lnTo>
                    <a:pt x="245" y="245"/>
                  </a:lnTo>
                  <a:lnTo>
                    <a:pt x="264" y="227"/>
                  </a:lnTo>
                  <a:lnTo>
                    <a:pt x="277" y="200"/>
                  </a:lnTo>
                  <a:lnTo>
                    <a:pt x="286" y="173"/>
                  </a:lnTo>
                  <a:lnTo>
                    <a:pt x="286" y="145"/>
                  </a:lnTo>
                  <a:lnTo>
                    <a:pt x="286" y="113"/>
                  </a:lnTo>
                  <a:lnTo>
                    <a:pt x="277" y="86"/>
                  </a:lnTo>
                  <a:lnTo>
                    <a:pt x="264" y="63"/>
                  </a:lnTo>
                  <a:lnTo>
                    <a:pt x="245" y="41"/>
                  </a:lnTo>
                  <a:lnTo>
                    <a:pt x="223" y="22"/>
                  </a:lnTo>
                  <a:lnTo>
                    <a:pt x="200" y="13"/>
                  </a:lnTo>
                  <a:lnTo>
                    <a:pt x="173" y="4"/>
                  </a:lnTo>
                  <a:lnTo>
                    <a:pt x="145" y="0"/>
                  </a:lnTo>
                  <a:lnTo>
                    <a:pt x="114" y="4"/>
                  </a:lnTo>
                  <a:lnTo>
                    <a:pt x="86" y="13"/>
                  </a:lnTo>
                  <a:lnTo>
                    <a:pt x="63" y="22"/>
                  </a:lnTo>
                  <a:lnTo>
                    <a:pt x="41" y="41"/>
                  </a:lnTo>
                  <a:lnTo>
                    <a:pt x="23" y="63"/>
                  </a:lnTo>
                  <a:lnTo>
                    <a:pt x="9" y="86"/>
                  </a:lnTo>
                  <a:lnTo>
                    <a:pt x="4" y="113"/>
                  </a:lnTo>
                  <a:lnTo>
                    <a:pt x="0" y="145"/>
                  </a:lnTo>
                  <a:lnTo>
                    <a:pt x="4" y="173"/>
                  </a:lnTo>
                  <a:lnTo>
                    <a:pt x="9" y="200"/>
                  </a:lnTo>
                  <a:lnTo>
                    <a:pt x="23" y="227"/>
                  </a:lnTo>
                  <a:lnTo>
                    <a:pt x="41" y="245"/>
                  </a:lnTo>
                  <a:lnTo>
                    <a:pt x="63" y="263"/>
                  </a:lnTo>
                  <a:lnTo>
                    <a:pt x="86" y="277"/>
                  </a:lnTo>
                  <a:lnTo>
                    <a:pt x="114" y="286"/>
                  </a:lnTo>
                  <a:lnTo>
                    <a:pt x="145" y="291"/>
                  </a:lnTo>
                  <a:close/>
                </a:path>
              </a:pathLst>
            </a:custGeom>
            <a:noFill/>
            <a:ln w="14288">
              <a:solidFill>
                <a:srgbClr val="3333CC"/>
              </a:solidFill>
              <a:prstDash val="solid"/>
              <a:round/>
              <a:headEnd/>
              <a:tailEnd/>
            </a:ln>
          </p:spPr>
          <p:txBody>
            <a:bodyPr/>
            <a:lstStyle/>
            <a:p>
              <a:endParaRPr lang="en-US"/>
            </a:p>
          </p:txBody>
        </p:sp>
        <p:sp>
          <p:nvSpPr>
            <p:cNvPr id="6156" name="Freeform 12"/>
            <p:cNvSpPr>
              <a:spLocks/>
            </p:cNvSpPr>
            <p:nvPr/>
          </p:nvSpPr>
          <p:spPr bwMode="auto">
            <a:xfrm>
              <a:off x="1580" y="2304"/>
              <a:ext cx="286" cy="291"/>
            </a:xfrm>
            <a:custGeom>
              <a:avLst/>
              <a:gdLst/>
              <a:ahLst/>
              <a:cxnLst>
                <a:cxn ang="0">
                  <a:pos x="145" y="291"/>
                </a:cxn>
                <a:cxn ang="0">
                  <a:pos x="173" y="287"/>
                </a:cxn>
                <a:cxn ang="0">
                  <a:pos x="200" y="278"/>
                </a:cxn>
                <a:cxn ang="0">
                  <a:pos x="223" y="264"/>
                </a:cxn>
                <a:cxn ang="0">
                  <a:pos x="245" y="246"/>
                </a:cxn>
                <a:cxn ang="0">
                  <a:pos x="264" y="228"/>
                </a:cxn>
                <a:cxn ang="0">
                  <a:pos x="277" y="200"/>
                </a:cxn>
                <a:cxn ang="0">
                  <a:pos x="286" y="173"/>
                </a:cxn>
                <a:cxn ang="0">
                  <a:pos x="286" y="146"/>
                </a:cxn>
                <a:cxn ang="0">
                  <a:pos x="286" y="119"/>
                </a:cxn>
                <a:cxn ang="0">
                  <a:pos x="277" y="91"/>
                </a:cxn>
                <a:cxn ang="0">
                  <a:pos x="264" y="64"/>
                </a:cxn>
                <a:cxn ang="0">
                  <a:pos x="245" y="41"/>
                </a:cxn>
                <a:cxn ang="0">
                  <a:pos x="223" y="28"/>
                </a:cxn>
                <a:cxn ang="0">
                  <a:pos x="200" y="14"/>
                </a:cxn>
                <a:cxn ang="0">
                  <a:pos x="173" y="5"/>
                </a:cxn>
                <a:cxn ang="0">
                  <a:pos x="145" y="0"/>
                </a:cxn>
                <a:cxn ang="0">
                  <a:pos x="113" y="5"/>
                </a:cxn>
                <a:cxn ang="0">
                  <a:pos x="86" y="14"/>
                </a:cxn>
                <a:cxn ang="0">
                  <a:pos x="63" y="28"/>
                </a:cxn>
                <a:cxn ang="0">
                  <a:pos x="41" y="41"/>
                </a:cxn>
                <a:cxn ang="0">
                  <a:pos x="22" y="64"/>
                </a:cxn>
                <a:cxn ang="0">
                  <a:pos x="9" y="91"/>
                </a:cxn>
                <a:cxn ang="0">
                  <a:pos x="0" y="119"/>
                </a:cxn>
                <a:cxn ang="0">
                  <a:pos x="0" y="146"/>
                </a:cxn>
                <a:cxn ang="0">
                  <a:pos x="0" y="173"/>
                </a:cxn>
                <a:cxn ang="0">
                  <a:pos x="9" y="200"/>
                </a:cxn>
                <a:cxn ang="0">
                  <a:pos x="22" y="228"/>
                </a:cxn>
                <a:cxn ang="0">
                  <a:pos x="41" y="246"/>
                </a:cxn>
                <a:cxn ang="0">
                  <a:pos x="63" y="264"/>
                </a:cxn>
                <a:cxn ang="0">
                  <a:pos x="86" y="278"/>
                </a:cxn>
                <a:cxn ang="0">
                  <a:pos x="113" y="287"/>
                </a:cxn>
                <a:cxn ang="0">
                  <a:pos x="145" y="291"/>
                </a:cxn>
              </a:cxnLst>
              <a:rect l="0" t="0" r="r" b="b"/>
              <a:pathLst>
                <a:path w="286" h="291">
                  <a:moveTo>
                    <a:pt x="145" y="291"/>
                  </a:moveTo>
                  <a:lnTo>
                    <a:pt x="173" y="287"/>
                  </a:lnTo>
                  <a:lnTo>
                    <a:pt x="200" y="278"/>
                  </a:lnTo>
                  <a:lnTo>
                    <a:pt x="223" y="264"/>
                  </a:lnTo>
                  <a:lnTo>
                    <a:pt x="245" y="246"/>
                  </a:lnTo>
                  <a:lnTo>
                    <a:pt x="264" y="228"/>
                  </a:lnTo>
                  <a:lnTo>
                    <a:pt x="277" y="200"/>
                  </a:lnTo>
                  <a:lnTo>
                    <a:pt x="286" y="173"/>
                  </a:lnTo>
                  <a:lnTo>
                    <a:pt x="286" y="146"/>
                  </a:lnTo>
                  <a:lnTo>
                    <a:pt x="286" y="119"/>
                  </a:lnTo>
                  <a:lnTo>
                    <a:pt x="277" y="91"/>
                  </a:lnTo>
                  <a:lnTo>
                    <a:pt x="264" y="64"/>
                  </a:lnTo>
                  <a:lnTo>
                    <a:pt x="245" y="41"/>
                  </a:lnTo>
                  <a:lnTo>
                    <a:pt x="223" y="28"/>
                  </a:lnTo>
                  <a:lnTo>
                    <a:pt x="200" y="14"/>
                  </a:lnTo>
                  <a:lnTo>
                    <a:pt x="173" y="5"/>
                  </a:lnTo>
                  <a:lnTo>
                    <a:pt x="145" y="0"/>
                  </a:lnTo>
                  <a:lnTo>
                    <a:pt x="113" y="5"/>
                  </a:lnTo>
                  <a:lnTo>
                    <a:pt x="86" y="14"/>
                  </a:lnTo>
                  <a:lnTo>
                    <a:pt x="63" y="28"/>
                  </a:lnTo>
                  <a:lnTo>
                    <a:pt x="41" y="41"/>
                  </a:lnTo>
                  <a:lnTo>
                    <a:pt x="22" y="64"/>
                  </a:lnTo>
                  <a:lnTo>
                    <a:pt x="9" y="91"/>
                  </a:lnTo>
                  <a:lnTo>
                    <a:pt x="0" y="119"/>
                  </a:lnTo>
                  <a:lnTo>
                    <a:pt x="0" y="146"/>
                  </a:lnTo>
                  <a:lnTo>
                    <a:pt x="0" y="173"/>
                  </a:lnTo>
                  <a:lnTo>
                    <a:pt x="9" y="200"/>
                  </a:lnTo>
                  <a:lnTo>
                    <a:pt x="22" y="228"/>
                  </a:lnTo>
                  <a:lnTo>
                    <a:pt x="41" y="246"/>
                  </a:lnTo>
                  <a:lnTo>
                    <a:pt x="63" y="264"/>
                  </a:lnTo>
                  <a:lnTo>
                    <a:pt x="86" y="278"/>
                  </a:lnTo>
                  <a:lnTo>
                    <a:pt x="113" y="287"/>
                  </a:lnTo>
                  <a:lnTo>
                    <a:pt x="145" y="291"/>
                  </a:lnTo>
                  <a:close/>
                </a:path>
              </a:pathLst>
            </a:custGeom>
            <a:noFill/>
            <a:ln w="14288">
              <a:solidFill>
                <a:srgbClr val="3333CC"/>
              </a:solidFill>
              <a:prstDash val="solid"/>
              <a:round/>
              <a:headEnd/>
              <a:tailEnd/>
            </a:ln>
          </p:spPr>
          <p:txBody>
            <a:bodyPr/>
            <a:lstStyle/>
            <a:p>
              <a:endParaRPr lang="en-US"/>
            </a:p>
          </p:txBody>
        </p:sp>
        <p:sp>
          <p:nvSpPr>
            <p:cNvPr id="6157" name="Freeform 13"/>
            <p:cNvSpPr>
              <a:spLocks/>
            </p:cNvSpPr>
            <p:nvPr/>
          </p:nvSpPr>
          <p:spPr bwMode="auto">
            <a:xfrm>
              <a:off x="893" y="2304"/>
              <a:ext cx="287" cy="291"/>
            </a:xfrm>
            <a:custGeom>
              <a:avLst/>
              <a:gdLst/>
              <a:ahLst/>
              <a:cxnLst>
                <a:cxn ang="0">
                  <a:pos x="141" y="291"/>
                </a:cxn>
                <a:cxn ang="0">
                  <a:pos x="173" y="287"/>
                </a:cxn>
                <a:cxn ang="0">
                  <a:pos x="200" y="278"/>
                </a:cxn>
                <a:cxn ang="0">
                  <a:pos x="223" y="264"/>
                </a:cxn>
                <a:cxn ang="0">
                  <a:pos x="246" y="246"/>
                </a:cxn>
                <a:cxn ang="0">
                  <a:pos x="264" y="228"/>
                </a:cxn>
                <a:cxn ang="0">
                  <a:pos x="277" y="200"/>
                </a:cxn>
                <a:cxn ang="0">
                  <a:pos x="287" y="173"/>
                </a:cxn>
                <a:cxn ang="0">
                  <a:pos x="287" y="146"/>
                </a:cxn>
                <a:cxn ang="0">
                  <a:pos x="287" y="119"/>
                </a:cxn>
                <a:cxn ang="0">
                  <a:pos x="277" y="91"/>
                </a:cxn>
                <a:cxn ang="0">
                  <a:pos x="264" y="64"/>
                </a:cxn>
                <a:cxn ang="0">
                  <a:pos x="246" y="41"/>
                </a:cxn>
                <a:cxn ang="0">
                  <a:pos x="223" y="28"/>
                </a:cxn>
                <a:cxn ang="0">
                  <a:pos x="200" y="14"/>
                </a:cxn>
                <a:cxn ang="0">
                  <a:pos x="173" y="5"/>
                </a:cxn>
                <a:cxn ang="0">
                  <a:pos x="141" y="0"/>
                </a:cxn>
                <a:cxn ang="0">
                  <a:pos x="114" y="5"/>
                </a:cxn>
                <a:cxn ang="0">
                  <a:pos x="86" y="14"/>
                </a:cxn>
                <a:cxn ang="0">
                  <a:pos x="64" y="28"/>
                </a:cxn>
                <a:cxn ang="0">
                  <a:pos x="41" y="41"/>
                </a:cxn>
                <a:cxn ang="0">
                  <a:pos x="23" y="64"/>
                </a:cxn>
                <a:cxn ang="0">
                  <a:pos x="9" y="91"/>
                </a:cxn>
                <a:cxn ang="0">
                  <a:pos x="0" y="119"/>
                </a:cxn>
                <a:cxn ang="0">
                  <a:pos x="0" y="146"/>
                </a:cxn>
                <a:cxn ang="0">
                  <a:pos x="0" y="173"/>
                </a:cxn>
                <a:cxn ang="0">
                  <a:pos x="9" y="200"/>
                </a:cxn>
                <a:cxn ang="0">
                  <a:pos x="23" y="228"/>
                </a:cxn>
                <a:cxn ang="0">
                  <a:pos x="41" y="246"/>
                </a:cxn>
                <a:cxn ang="0">
                  <a:pos x="64" y="264"/>
                </a:cxn>
                <a:cxn ang="0">
                  <a:pos x="86" y="278"/>
                </a:cxn>
                <a:cxn ang="0">
                  <a:pos x="114" y="287"/>
                </a:cxn>
                <a:cxn ang="0">
                  <a:pos x="141" y="291"/>
                </a:cxn>
              </a:cxnLst>
              <a:rect l="0" t="0" r="r" b="b"/>
              <a:pathLst>
                <a:path w="287" h="291">
                  <a:moveTo>
                    <a:pt x="141" y="291"/>
                  </a:moveTo>
                  <a:lnTo>
                    <a:pt x="173" y="287"/>
                  </a:lnTo>
                  <a:lnTo>
                    <a:pt x="200" y="278"/>
                  </a:lnTo>
                  <a:lnTo>
                    <a:pt x="223" y="264"/>
                  </a:lnTo>
                  <a:lnTo>
                    <a:pt x="246" y="246"/>
                  </a:lnTo>
                  <a:lnTo>
                    <a:pt x="264" y="228"/>
                  </a:lnTo>
                  <a:lnTo>
                    <a:pt x="277" y="200"/>
                  </a:lnTo>
                  <a:lnTo>
                    <a:pt x="287" y="173"/>
                  </a:lnTo>
                  <a:lnTo>
                    <a:pt x="287" y="146"/>
                  </a:lnTo>
                  <a:lnTo>
                    <a:pt x="287" y="119"/>
                  </a:lnTo>
                  <a:lnTo>
                    <a:pt x="277" y="91"/>
                  </a:lnTo>
                  <a:lnTo>
                    <a:pt x="264" y="64"/>
                  </a:lnTo>
                  <a:lnTo>
                    <a:pt x="246" y="41"/>
                  </a:lnTo>
                  <a:lnTo>
                    <a:pt x="223" y="28"/>
                  </a:lnTo>
                  <a:lnTo>
                    <a:pt x="200" y="14"/>
                  </a:lnTo>
                  <a:lnTo>
                    <a:pt x="173" y="5"/>
                  </a:lnTo>
                  <a:lnTo>
                    <a:pt x="141" y="0"/>
                  </a:lnTo>
                  <a:lnTo>
                    <a:pt x="114" y="5"/>
                  </a:lnTo>
                  <a:lnTo>
                    <a:pt x="86" y="14"/>
                  </a:lnTo>
                  <a:lnTo>
                    <a:pt x="64" y="28"/>
                  </a:lnTo>
                  <a:lnTo>
                    <a:pt x="41" y="41"/>
                  </a:lnTo>
                  <a:lnTo>
                    <a:pt x="23" y="64"/>
                  </a:lnTo>
                  <a:lnTo>
                    <a:pt x="9" y="91"/>
                  </a:lnTo>
                  <a:lnTo>
                    <a:pt x="0" y="119"/>
                  </a:lnTo>
                  <a:lnTo>
                    <a:pt x="0" y="146"/>
                  </a:lnTo>
                  <a:lnTo>
                    <a:pt x="0" y="173"/>
                  </a:lnTo>
                  <a:lnTo>
                    <a:pt x="9" y="200"/>
                  </a:lnTo>
                  <a:lnTo>
                    <a:pt x="23" y="228"/>
                  </a:lnTo>
                  <a:lnTo>
                    <a:pt x="41" y="246"/>
                  </a:lnTo>
                  <a:lnTo>
                    <a:pt x="64" y="264"/>
                  </a:lnTo>
                  <a:lnTo>
                    <a:pt x="86" y="278"/>
                  </a:lnTo>
                  <a:lnTo>
                    <a:pt x="114" y="287"/>
                  </a:lnTo>
                  <a:lnTo>
                    <a:pt x="141" y="291"/>
                  </a:lnTo>
                  <a:close/>
                </a:path>
              </a:pathLst>
            </a:custGeom>
            <a:noFill/>
            <a:ln w="14288">
              <a:solidFill>
                <a:srgbClr val="3333CC"/>
              </a:solidFill>
              <a:prstDash val="solid"/>
              <a:round/>
              <a:headEnd/>
              <a:tailEnd/>
            </a:ln>
          </p:spPr>
          <p:txBody>
            <a:bodyPr/>
            <a:lstStyle/>
            <a:p>
              <a:endParaRPr lang="en-US"/>
            </a:p>
          </p:txBody>
        </p:sp>
        <p:sp>
          <p:nvSpPr>
            <p:cNvPr id="6158" name="Line 14"/>
            <p:cNvSpPr>
              <a:spLocks noChangeShapeType="1"/>
            </p:cNvSpPr>
            <p:nvPr/>
          </p:nvSpPr>
          <p:spPr bwMode="auto">
            <a:xfrm>
              <a:off x="2726" y="1399"/>
              <a:ext cx="168" cy="296"/>
            </a:xfrm>
            <a:prstGeom prst="line">
              <a:avLst/>
            </a:prstGeom>
            <a:noFill/>
            <a:ln w="28575">
              <a:solidFill>
                <a:srgbClr val="3333CC"/>
              </a:solidFill>
              <a:round/>
              <a:headEnd/>
              <a:tailEnd/>
            </a:ln>
          </p:spPr>
          <p:txBody>
            <a:bodyPr/>
            <a:lstStyle/>
            <a:p>
              <a:endParaRPr lang="en-US"/>
            </a:p>
          </p:txBody>
        </p:sp>
        <p:sp>
          <p:nvSpPr>
            <p:cNvPr id="6159" name="Rectangle 15"/>
            <p:cNvSpPr>
              <a:spLocks noChangeArrowheads="1"/>
            </p:cNvSpPr>
            <p:nvPr/>
          </p:nvSpPr>
          <p:spPr bwMode="auto">
            <a:xfrm>
              <a:off x="999" y="2393"/>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8</a:t>
              </a:r>
              <a:endParaRPr lang="en-US" sz="2000"/>
            </a:p>
          </p:txBody>
        </p:sp>
        <p:sp>
          <p:nvSpPr>
            <p:cNvPr id="6160" name="Rectangle 16"/>
            <p:cNvSpPr>
              <a:spLocks noChangeArrowheads="1"/>
            </p:cNvSpPr>
            <p:nvPr/>
          </p:nvSpPr>
          <p:spPr bwMode="auto">
            <a:xfrm>
              <a:off x="1691" y="2393"/>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9</a:t>
              </a:r>
              <a:endParaRPr lang="en-US" sz="2000"/>
            </a:p>
          </p:txBody>
        </p:sp>
        <p:sp>
          <p:nvSpPr>
            <p:cNvPr id="6161" name="Rectangle 17"/>
            <p:cNvSpPr>
              <a:spLocks noChangeArrowheads="1"/>
            </p:cNvSpPr>
            <p:nvPr/>
          </p:nvSpPr>
          <p:spPr bwMode="auto">
            <a:xfrm>
              <a:off x="2273" y="1806"/>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5</a:t>
              </a:r>
              <a:endParaRPr lang="en-US" sz="2000"/>
            </a:p>
          </p:txBody>
        </p:sp>
        <p:sp>
          <p:nvSpPr>
            <p:cNvPr id="6162" name="Freeform 18"/>
            <p:cNvSpPr>
              <a:spLocks/>
            </p:cNvSpPr>
            <p:nvPr/>
          </p:nvSpPr>
          <p:spPr bwMode="auto">
            <a:xfrm>
              <a:off x="2507" y="1718"/>
              <a:ext cx="287" cy="291"/>
            </a:xfrm>
            <a:custGeom>
              <a:avLst/>
              <a:gdLst/>
              <a:ahLst/>
              <a:cxnLst>
                <a:cxn ang="0">
                  <a:pos x="146" y="291"/>
                </a:cxn>
                <a:cxn ang="0">
                  <a:pos x="173" y="286"/>
                </a:cxn>
                <a:cxn ang="0">
                  <a:pos x="201" y="277"/>
                </a:cxn>
                <a:cxn ang="0">
                  <a:pos x="223" y="263"/>
                </a:cxn>
                <a:cxn ang="0">
                  <a:pos x="246" y="245"/>
                </a:cxn>
                <a:cxn ang="0">
                  <a:pos x="264" y="227"/>
                </a:cxn>
                <a:cxn ang="0">
                  <a:pos x="278" y="200"/>
                </a:cxn>
                <a:cxn ang="0">
                  <a:pos x="287" y="173"/>
                </a:cxn>
                <a:cxn ang="0">
                  <a:pos x="287" y="145"/>
                </a:cxn>
                <a:cxn ang="0">
                  <a:pos x="287" y="113"/>
                </a:cxn>
                <a:cxn ang="0">
                  <a:pos x="278" y="86"/>
                </a:cxn>
                <a:cxn ang="0">
                  <a:pos x="264" y="63"/>
                </a:cxn>
                <a:cxn ang="0">
                  <a:pos x="246" y="41"/>
                </a:cxn>
                <a:cxn ang="0">
                  <a:pos x="223" y="22"/>
                </a:cxn>
                <a:cxn ang="0">
                  <a:pos x="201" y="13"/>
                </a:cxn>
                <a:cxn ang="0">
                  <a:pos x="173" y="4"/>
                </a:cxn>
                <a:cxn ang="0">
                  <a:pos x="146" y="0"/>
                </a:cxn>
                <a:cxn ang="0">
                  <a:pos x="114" y="4"/>
                </a:cxn>
                <a:cxn ang="0">
                  <a:pos x="87" y="13"/>
                </a:cxn>
                <a:cxn ang="0">
                  <a:pos x="64" y="22"/>
                </a:cxn>
                <a:cxn ang="0">
                  <a:pos x="41" y="41"/>
                </a:cxn>
                <a:cxn ang="0">
                  <a:pos x="23" y="63"/>
                </a:cxn>
                <a:cxn ang="0">
                  <a:pos x="10" y="86"/>
                </a:cxn>
                <a:cxn ang="0">
                  <a:pos x="5" y="113"/>
                </a:cxn>
                <a:cxn ang="0">
                  <a:pos x="0" y="145"/>
                </a:cxn>
                <a:cxn ang="0">
                  <a:pos x="5" y="173"/>
                </a:cxn>
                <a:cxn ang="0">
                  <a:pos x="10" y="200"/>
                </a:cxn>
                <a:cxn ang="0">
                  <a:pos x="23" y="227"/>
                </a:cxn>
                <a:cxn ang="0">
                  <a:pos x="41" y="245"/>
                </a:cxn>
                <a:cxn ang="0">
                  <a:pos x="64" y="263"/>
                </a:cxn>
                <a:cxn ang="0">
                  <a:pos x="87" y="277"/>
                </a:cxn>
                <a:cxn ang="0">
                  <a:pos x="114" y="286"/>
                </a:cxn>
                <a:cxn ang="0">
                  <a:pos x="146" y="291"/>
                </a:cxn>
              </a:cxnLst>
              <a:rect l="0" t="0" r="r" b="b"/>
              <a:pathLst>
                <a:path w="287" h="291">
                  <a:moveTo>
                    <a:pt x="146" y="291"/>
                  </a:moveTo>
                  <a:lnTo>
                    <a:pt x="173" y="286"/>
                  </a:lnTo>
                  <a:lnTo>
                    <a:pt x="201" y="277"/>
                  </a:lnTo>
                  <a:lnTo>
                    <a:pt x="223" y="263"/>
                  </a:lnTo>
                  <a:lnTo>
                    <a:pt x="246" y="245"/>
                  </a:lnTo>
                  <a:lnTo>
                    <a:pt x="264" y="227"/>
                  </a:lnTo>
                  <a:lnTo>
                    <a:pt x="278" y="200"/>
                  </a:lnTo>
                  <a:lnTo>
                    <a:pt x="287" y="173"/>
                  </a:lnTo>
                  <a:lnTo>
                    <a:pt x="287" y="145"/>
                  </a:lnTo>
                  <a:lnTo>
                    <a:pt x="287" y="113"/>
                  </a:lnTo>
                  <a:lnTo>
                    <a:pt x="278" y="86"/>
                  </a:lnTo>
                  <a:lnTo>
                    <a:pt x="264" y="63"/>
                  </a:lnTo>
                  <a:lnTo>
                    <a:pt x="246" y="41"/>
                  </a:lnTo>
                  <a:lnTo>
                    <a:pt x="223" y="22"/>
                  </a:lnTo>
                  <a:lnTo>
                    <a:pt x="201" y="13"/>
                  </a:lnTo>
                  <a:lnTo>
                    <a:pt x="173" y="4"/>
                  </a:lnTo>
                  <a:lnTo>
                    <a:pt x="146" y="0"/>
                  </a:lnTo>
                  <a:lnTo>
                    <a:pt x="114" y="4"/>
                  </a:lnTo>
                  <a:lnTo>
                    <a:pt x="87" y="13"/>
                  </a:lnTo>
                  <a:lnTo>
                    <a:pt x="64" y="22"/>
                  </a:lnTo>
                  <a:lnTo>
                    <a:pt x="41" y="41"/>
                  </a:lnTo>
                  <a:lnTo>
                    <a:pt x="23" y="63"/>
                  </a:lnTo>
                  <a:lnTo>
                    <a:pt x="10" y="86"/>
                  </a:lnTo>
                  <a:lnTo>
                    <a:pt x="5" y="113"/>
                  </a:lnTo>
                  <a:lnTo>
                    <a:pt x="0" y="145"/>
                  </a:lnTo>
                  <a:lnTo>
                    <a:pt x="5" y="173"/>
                  </a:lnTo>
                  <a:lnTo>
                    <a:pt x="10" y="200"/>
                  </a:lnTo>
                  <a:lnTo>
                    <a:pt x="23" y="227"/>
                  </a:lnTo>
                  <a:lnTo>
                    <a:pt x="41" y="245"/>
                  </a:lnTo>
                  <a:lnTo>
                    <a:pt x="64" y="263"/>
                  </a:lnTo>
                  <a:lnTo>
                    <a:pt x="87" y="277"/>
                  </a:lnTo>
                  <a:lnTo>
                    <a:pt x="114" y="286"/>
                  </a:lnTo>
                  <a:lnTo>
                    <a:pt x="146" y="291"/>
                  </a:lnTo>
                  <a:close/>
                </a:path>
              </a:pathLst>
            </a:custGeom>
            <a:noFill/>
            <a:ln w="14288">
              <a:solidFill>
                <a:srgbClr val="3333CC"/>
              </a:solidFill>
              <a:prstDash val="solid"/>
              <a:round/>
              <a:headEnd/>
              <a:tailEnd/>
            </a:ln>
          </p:spPr>
          <p:txBody>
            <a:bodyPr/>
            <a:lstStyle/>
            <a:p>
              <a:endParaRPr lang="en-US"/>
            </a:p>
          </p:txBody>
        </p:sp>
        <p:sp>
          <p:nvSpPr>
            <p:cNvPr id="6163" name="Rectangle 19"/>
            <p:cNvSpPr>
              <a:spLocks noChangeArrowheads="1"/>
            </p:cNvSpPr>
            <p:nvPr/>
          </p:nvSpPr>
          <p:spPr bwMode="auto">
            <a:xfrm>
              <a:off x="2618" y="1806"/>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6</a:t>
              </a:r>
              <a:endParaRPr lang="en-US" sz="2000"/>
            </a:p>
          </p:txBody>
        </p:sp>
        <p:sp>
          <p:nvSpPr>
            <p:cNvPr id="6164" name="Rectangle 20"/>
            <p:cNvSpPr>
              <a:spLocks noChangeArrowheads="1"/>
            </p:cNvSpPr>
            <p:nvPr/>
          </p:nvSpPr>
          <p:spPr bwMode="auto">
            <a:xfrm>
              <a:off x="2959" y="1806"/>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7</a:t>
              </a:r>
              <a:endParaRPr lang="en-US" sz="2000"/>
            </a:p>
          </p:txBody>
        </p:sp>
        <p:sp>
          <p:nvSpPr>
            <p:cNvPr id="6165" name="Freeform 21"/>
            <p:cNvSpPr>
              <a:spLocks/>
            </p:cNvSpPr>
            <p:nvPr/>
          </p:nvSpPr>
          <p:spPr bwMode="auto">
            <a:xfrm>
              <a:off x="2503" y="1131"/>
              <a:ext cx="291" cy="287"/>
            </a:xfrm>
            <a:custGeom>
              <a:avLst/>
              <a:gdLst/>
              <a:ahLst/>
              <a:cxnLst>
                <a:cxn ang="0">
                  <a:pos x="145" y="287"/>
                </a:cxn>
                <a:cxn ang="0">
                  <a:pos x="177" y="287"/>
                </a:cxn>
                <a:cxn ang="0">
                  <a:pos x="205" y="277"/>
                </a:cxn>
                <a:cxn ang="0">
                  <a:pos x="227" y="264"/>
                </a:cxn>
                <a:cxn ang="0">
                  <a:pos x="250" y="246"/>
                </a:cxn>
                <a:cxn ang="0">
                  <a:pos x="268" y="223"/>
                </a:cxn>
                <a:cxn ang="0">
                  <a:pos x="282" y="200"/>
                </a:cxn>
                <a:cxn ang="0">
                  <a:pos x="286" y="173"/>
                </a:cxn>
                <a:cxn ang="0">
                  <a:pos x="291" y="141"/>
                </a:cxn>
                <a:cxn ang="0">
                  <a:pos x="286" y="114"/>
                </a:cxn>
                <a:cxn ang="0">
                  <a:pos x="282" y="86"/>
                </a:cxn>
                <a:cxn ang="0">
                  <a:pos x="268" y="64"/>
                </a:cxn>
                <a:cxn ang="0">
                  <a:pos x="250" y="41"/>
                </a:cxn>
                <a:cxn ang="0">
                  <a:pos x="227" y="23"/>
                </a:cxn>
                <a:cxn ang="0">
                  <a:pos x="205" y="9"/>
                </a:cxn>
                <a:cxn ang="0">
                  <a:pos x="177" y="0"/>
                </a:cxn>
                <a:cxn ang="0">
                  <a:pos x="145" y="0"/>
                </a:cxn>
                <a:cxn ang="0">
                  <a:pos x="118" y="0"/>
                </a:cxn>
                <a:cxn ang="0">
                  <a:pos x="91" y="9"/>
                </a:cxn>
                <a:cxn ang="0">
                  <a:pos x="68" y="23"/>
                </a:cxn>
                <a:cxn ang="0">
                  <a:pos x="45" y="41"/>
                </a:cxn>
                <a:cxn ang="0">
                  <a:pos x="27" y="64"/>
                </a:cxn>
                <a:cxn ang="0">
                  <a:pos x="14" y="86"/>
                </a:cxn>
                <a:cxn ang="0">
                  <a:pos x="4" y="114"/>
                </a:cxn>
                <a:cxn ang="0">
                  <a:pos x="0" y="141"/>
                </a:cxn>
                <a:cxn ang="0">
                  <a:pos x="4" y="173"/>
                </a:cxn>
                <a:cxn ang="0">
                  <a:pos x="14" y="200"/>
                </a:cxn>
                <a:cxn ang="0">
                  <a:pos x="27" y="223"/>
                </a:cxn>
                <a:cxn ang="0">
                  <a:pos x="45" y="246"/>
                </a:cxn>
                <a:cxn ang="0">
                  <a:pos x="68" y="264"/>
                </a:cxn>
                <a:cxn ang="0">
                  <a:pos x="91" y="277"/>
                </a:cxn>
                <a:cxn ang="0">
                  <a:pos x="118" y="287"/>
                </a:cxn>
                <a:cxn ang="0">
                  <a:pos x="145" y="287"/>
                </a:cxn>
              </a:cxnLst>
              <a:rect l="0" t="0" r="r" b="b"/>
              <a:pathLst>
                <a:path w="291" h="287">
                  <a:moveTo>
                    <a:pt x="145" y="287"/>
                  </a:moveTo>
                  <a:lnTo>
                    <a:pt x="177" y="287"/>
                  </a:lnTo>
                  <a:lnTo>
                    <a:pt x="205" y="277"/>
                  </a:lnTo>
                  <a:lnTo>
                    <a:pt x="227" y="264"/>
                  </a:lnTo>
                  <a:lnTo>
                    <a:pt x="250" y="246"/>
                  </a:lnTo>
                  <a:lnTo>
                    <a:pt x="268" y="223"/>
                  </a:lnTo>
                  <a:lnTo>
                    <a:pt x="282" y="200"/>
                  </a:lnTo>
                  <a:lnTo>
                    <a:pt x="286" y="173"/>
                  </a:lnTo>
                  <a:lnTo>
                    <a:pt x="291" y="141"/>
                  </a:lnTo>
                  <a:lnTo>
                    <a:pt x="286" y="114"/>
                  </a:lnTo>
                  <a:lnTo>
                    <a:pt x="282" y="86"/>
                  </a:lnTo>
                  <a:lnTo>
                    <a:pt x="268" y="64"/>
                  </a:lnTo>
                  <a:lnTo>
                    <a:pt x="250" y="41"/>
                  </a:lnTo>
                  <a:lnTo>
                    <a:pt x="227" y="23"/>
                  </a:lnTo>
                  <a:lnTo>
                    <a:pt x="205" y="9"/>
                  </a:lnTo>
                  <a:lnTo>
                    <a:pt x="177" y="0"/>
                  </a:lnTo>
                  <a:lnTo>
                    <a:pt x="145" y="0"/>
                  </a:lnTo>
                  <a:lnTo>
                    <a:pt x="118" y="0"/>
                  </a:lnTo>
                  <a:lnTo>
                    <a:pt x="91" y="9"/>
                  </a:lnTo>
                  <a:lnTo>
                    <a:pt x="68" y="23"/>
                  </a:lnTo>
                  <a:lnTo>
                    <a:pt x="45" y="41"/>
                  </a:lnTo>
                  <a:lnTo>
                    <a:pt x="27" y="64"/>
                  </a:lnTo>
                  <a:lnTo>
                    <a:pt x="14" y="86"/>
                  </a:lnTo>
                  <a:lnTo>
                    <a:pt x="4" y="114"/>
                  </a:lnTo>
                  <a:lnTo>
                    <a:pt x="0" y="141"/>
                  </a:lnTo>
                  <a:lnTo>
                    <a:pt x="4" y="173"/>
                  </a:lnTo>
                  <a:lnTo>
                    <a:pt x="14" y="200"/>
                  </a:lnTo>
                  <a:lnTo>
                    <a:pt x="27" y="223"/>
                  </a:lnTo>
                  <a:lnTo>
                    <a:pt x="45" y="246"/>
                  </a:lnTo>
                  <a:lnTo>
                    <a:pt x="68" y="264"/>
                  </a:lnTo>
                  <a:lnTo>
                    <a:pt x="91" y="277"/>
                  </a:lnTo>
                  <a:lnTo>
                    <a:pt x="118" y="287"/>
                  </a:lnTo>
                  <a:lnTo>
                    <a:pt x="145" y="287"/>
                  </a:lnTo>
                  <a:close/>
                </a:path>
              </a:pathLst>
            </a:custGeom>
            <a:noFill/>
            <a:ln w="14288">
              <a:solidFill>
                <a:srgbClr val="3333CC"/>
              </a:solidFill>
              <a:prstDash val="solid"/>
              <a:round/>
              <a:headEnd/>
              <a:tailEnd/>
            </a:ln>
          </p:spPr>
          <p:txBody>
            <a:bodyPr/>
            <a:lstStyle/>
            <a:p>
              <a:endParaRPr lang="en-US"/>
            </a:p>
          </p:txBody>
        </p:sp>
        <p:sp>
          <p:nvSpPr>
            <p:cNvPr id="6166" name="Rectangle 22"/>
            <p:cNvSpPr>
              <a:spLocks noChangeArrowheads="1"/>
            </p:cNvSpPr>
            <p:nvPr/>
          </p:nvSpPr>
          <p:spPr bwMode="auto">
            <a:xfrm>
              <a:off x="2614" y="1215"/>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3</a:t>
              </a:r>
              <a:endParaRPr lang="en-US" sz="2000"/>
            </a:p>
          </p:txBody>
        </p:sp>
        <p:sp>
          <p:nvSpPr>
            <p:cNvPr id="6167" name="Line 23"/>
            <p:cNvSpPr>
              <a:spLocks noChangeShapeType="1"/>
            </p:cNvSpPr>
            <p:nvPr/>
          </p:nvSpPr>
          <p:spPr bwMode="auto">
            <a:xfrm flipH="1">
              <a:off x="2407" y="1399"/>
              <a:ext cx="169" cy="296"/>
            </a:xfrm>
            <a:prstGeom prst="line">
              <a:avLst/>
            </a:prstGeom>
            <a:noFill/>
            <a:ln w="28575">
              <a:solidFill>
                <a:srgbClr val="3333CC"/>
              </a:solidFill>
              <a:round/>
              <a:headEnd/>
              <a:tailEnd/>
            </a:ln>
          </p:spPr>
          <p:txBody>
            <a:bodyPr/>
            <a:lstStyle/>
            <a:p>
              <a:endParaRPr lang="en-US"/>
            </a:p>
          </p:txBody>
        </p:sp>
        <p:sp>
          <p:nvSpPr>
            <p:cNvPr id="6168" name="Line 24"/>
            <p:cNvSpPr>
              <a:spLocks noChangeShapeType="1"/>
            </p:cNvSpPr>
            <p:nvPr/>
          </p:nvSpPr>
          <p:spPr bwMode="auto">
            <a:xfrm>
              <a:off x="1457" y="1986"/>
              <a:ext cx="168" cy="296"/>
            </a:xfrm>
            <a:prstGeom prst="line">
              <a:avLst/>
            </a:prstGeom>
            <a:noFill/>
            <a:ln w="28575">
              <a:solidFill>
                <a:srgbClr val="3333CC"/>
              </a:solidFill>
              <a:round/>
              <a:headEnd/>
              <a:tailEnd/>
            </a:ln>
          </p:spPr>
          <p:txBody>
            <a:bodyPr/>
            <a:lstStyle/>
            <a:p>
              <a:endParaRPr lang="en-US"/>
            </a:p>
          </p:txBody>
        </p:sp>
        <p:sp>
          <p:nvSpPr>
            <p:cNvPr id="6169" name="Line 25"/>
            <p:cNvSpPr>
              <a:spLocks noChangeShapeType="1"/>
            </p:cNvSpPr>
            <p:nvPr/>
          </p:nvSpPr>
          <p:spPr bwMode="auto">
            <a:xfrm flipH="1">
              <a:off x="1134" y="1986"/>
              <a:ext cx="168" cy="296"/>
            </a:xfrm>
            <a:prstGeom prst="line">
              <a:avLst/>
            </a:prstGeom>
            <a:noFill/>
            <a:ln w="28575">
              <a:solidFill>
                <a:srgbClr val="3333CC"/>
              </a:solidFill>
              <a:round/>
              <a:headEnd/>
              <a:tailEnd/>
            </a:ln>
          </p:spPr>
          <p:txBody>
            <a:bodyPr/>
            <a:lstStyle/>
            <a:p>
              <a:endParaRPr lang="en-US"/>
            </a:p>
          </p:txBody>
        </p:sp>
        <p:sp>
          <p:nvSpPr>
            <p:cNvPr id="6170" name="Freeform 26"/>
            <p:cNvSpPr>
              <a:spLocks/>
            </p:cNvSpPr>
            <p:nvPr/>
          </p:nvSpPr>
          <p:spPr bwMode="auto">
            <a:xfrm>
              <a:off x="1234" y="1718"/>
              <a:ext cx="291" cy="286"/>
            </a:xfrm>
            <a:custGeom>
              <a:avLst/>
              <a:gdLst/>
              <a:ahLst/>
              <a:cxnLst>
                <a:cxn ang="0">
                  <a:pos x="146" y="286"/>
                </a:cxn>
                <a:cxn ang="0">
                  <a:pos x="173" y="286"/>
                </a:cxn>
                <a:cxn ang="0">
                  <a:pos x="200" y="277"/>
                </a:cxn>
                <a:cxn ang="0">
                  <a:pos x="228" y="263"/>
                </a:cxn>
                <a:cxn ang="0">
                  <a:pos x="250" y="245"/>
                </a:cxn>
                <a:cxn ang="0">
                  <a:pos x="264" y="223"/>
                </a:cxn>
                <a:cxn ang="0">
                  <a:pos x="278" y="200"/>
                </a:cxn>
                <a:cxn ang="0">
                  <a:pos x="287" y="173"/>
                </a:cxn>
                <a:cxn ang="0">
                  <a:pos x="291" y="141"/>
                </a:cxn>
                <a:cxn ang="0">
                  <a:pos x="287" y="113"/>
                </a:cxn>
                <a:cxn ang="0">
                  <a:pos x="278" y="86"/>
                </a:cxn>
                <a:cxn ang="0">
                  <a:pos x="264" y="63"/>
                </a:cxn>
                <a:cxn ang="0">
                  <a:pos x="250" y="41"/>
                </a:cxn>
                <a:cxn ang="0">
                  <a:pos x="228" y="22"/>
                </a:cxn>
                <a:cxn ang="0">
                  <a:pos x="200" y="9"/>
                </a:cxn>
                <a:cxn ang="0">
                  <a:pos x="173" y="0"/>
                </a:cxn>
                <a:cxn ang="0">
                  <a:pos x="146" y="0"/>
                </a:cxn>
                <a:cxn ang="0">
                  <a:pos x="118" y="0"/>
                </a:cxn>
                <a:cxn ang="0">
                  <a:pos x="91" y="9"/>
                </a:cxn>
                <a:cxn ang="0">
                  <a:pos x="64" y="22"/>
                </a:cxn>
                <a:cxn ang="0">
                  <a:pos x="46" y="41"/>
                </a:cxn>
                <a:cxn ang="0">
                  <a:pos x="27" y="63"/>
                </a:cxn>
                <a:cxn ang="0">
                  <a:pos x="14" y="86"/>
                </a:cxn>
                <a:cxn ang="0">
                  <a:pos x="5" y="113"/>
                </a:cxn>
                <a:cxn ang="0">
                  <a:pos x="0" y="141"/>
                </a:cxn>
                <a:cxn ang="0">
                  <a:pos x="5" y="173"/>
                </a:cxn>
                <a:cxn ang="0">
                  <a:pos x="14" y="200"/>
                </a:cxn>
                <a:cxn ang="0">
                  <a:pos x="27" y="223"/>
                </a:cxn>
                <a:cxn ang="0">
                  <a:pos x="46" y="245"/>
                </a:cxn>
                <a:cxn ang="0">
                  <a:pos x="64" y="263"/>
                </a:cxn>
                <a:cxn ang="0">
                  <a:pos x="91" y="277"/>
                </a:cxn>
                <a:cxn ang="0">
                  <a:pos x="118" y="286"/>
                </a:cxn>
                <a:cxn ang="0">
                  <a:pos x="146" y="286"/>
                </a:cxn>
              </a:cxnLst>
              <a:rect l="0" t="0" r="r" b="b"/>
              <a:pathLst>
                <a:path w="291" h="286">
                  <a:moveTo>
                    <a:pt x="146" y="286"/>
                  </a:moveTo>
                  <a:lnTo>
                    <a:pt x="173" y="286"/>
                  </a:lnTo>
                  <a:lnTo>
                    <a:pt x="200" y="277"/>
                  </a:lnTo>
                  <a:lnTo>
                    <a:pt x="228" y="263"/>
                  </a:lnTo>
                  <a:lnTo>
                    <a:pt x="250" y="245"/>
                  </a:lnTo>
                  <a:lnTo>
                    <a:pt x="264" y="223"/>
                  </a:lnTo>
                  <a:lnTo>
                    <a:pt x="278" y="200"/>
                  </a:lnTo>
                  <a:lnTo>
                    <a:pt x="287" y="173"/>
                  </a:lnTo>
                  <a:lnTo>
                    <a:pt x="291" y="141"/>
                  </a:lnTo>
                  <a:lnTo>
                    <a:pt x="287" y="113"/>
                  </a:lnTo>
                  <a:lnTo>
                    <a:pt x="278" y="86"/>
                  </a:lnTo>
                  <a:lnTo>
                    <a:pt x="264" y="63"/>
                  </a:lnTo>
                  <a:lnTo>
                    <a:pt x="250" y="41"/>
                  </a:lnTo>
                  <a:lnTo>
                    <a:pt x="228" y="22"/>
                  </a:lnTo>
                  <a:lnTo>
                    <a:pt x="200" y="9"/>
                  </a:lnTo>
                  <a:lnTo>
                    <a:pt x="173" y="0"/>
                  </a:lnTo>
                  <a:lnTo>
                    <a:pt x="146" y="0"/>
                  </a:lnTo>
                  <a:lnTo>
                    <a:pt x="118" y="0"/>
                  </a:lnTo>
                  <a:lnTo>
                    <a:pt x="91" y="9"/>
                  </a:lnTo>
                  <a:lnTo>
                    <a:pt x="64" y="22"/>
                  </a:lnTo>
                  <a:lnTo>
                    <a:pt x="46" y="41"/>
                  </a:lnTo>
                  <a:lnTo>
                    <a:pt x="27" y="63"/>
                  </a:lnTo>
                  <a:lnTo>
                    <a:pt x="14" y="86"/>
                  </a:lnTo>
                  <a:lnTo>
                    <a:pt x="5" y="113"/>
                  </a:lnTo>
                  <a:lnTo>
                    <a:pt x="0" y="141"/>
                  </a:lnTo>
                  <a:lnTo>
                    <a:pt x="5" y="173"/>
                  </a:lnTo>
                  <a:lnTo>
                    <a:pt x="14" y="200"/>
                  </a:lnTo>
                  <a:lnTo>
                    <a:pt x="27" y="223"/>
                  </a:lnTo>
                  <a:lnTo>
                    <a:pt x="46" y="245"/>
                  </a:lnTo>
                  <a:lnTo>
                    <a:pt x="64" y="263"/>
                  </a:lnTo>
                  <a:lnTo>
                    <a:pt x="91" y="277"/>
                  </a:lnTo>
                  <a:lnTo>
                    <a:pt x="118" y="286"/>
                  </a:lnTo>
                  <a:lnTo>
                    <a:pt x="146" y="286"/>
                  </a:lnTo>
                  <a:close/>
                </a:path>
              </a:pathLst>
            </a:custGeom>
            <a:noFill/>
            <a:ln w="14288">
              <a:solidFill>
                <a:srgbClr val="3333CC"/>
              </a:solidFill>
              <a:prstDash val="solid"/>
              <a:round/>
              <a:headEnd/>
              <a:tailEnd/>
            </a:ln>
          </p:spPr>
          <p:txBody>
            <a:bodyPr/>
            <a:lstStyle/>
            <a:p>
              <a:endParaRPr lang="en-US"/>
            </a:p>
          </p:txBody>
        </p:sp>
        <p:sp>
          <p:nvSpPr>
            <p:cNvPr id="6171" name="Rectangle 27"/>
            <p:cNvSpPr>
              <a:spLocks noChangeArrowheads="1"/>
            </p:cNvSpPr>
            <p:nvPr/>
          </p:nvSpPr>
          <p:spPr bwMode="auto">
            <a:xfrm>
              <a:off x="1345" y="1801"/>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4</a:t>
              </a:r>
              <a:endParaRPr lang="en-US" sz="2000"/>
            </a:p>
          </p:txBody>
        </p:sp>
        <p:sp>
          <p:nvSpPr>
            <p:cNvPr id="6172" name="Line 28"/>
            <p:cNvSpPr>
              <a:spLocks noChangeShapeType="1"/>
            </p:cNvSpPr>
            <p:nvPr/>
          </p:nvSpPr>
          <p:spPr bwMode="auto">
            <a:xfrm flipH="1">
              <a:off x="1530" y="731"/>
              <a:ext cx="409" cy="350"/>
            </a:xfrm>
            <a:prstGeom prst="line">
              <a:avLst/>
            </a:prstGeom>
            <a:noFill/>
            <a:ln w="28575">
              <a:solidFill>
                <a:srgbClr val="3333CC"/>
              </a:solidFill>
              <a:round/>
              <a:headEnd/>
              <a:tailEnd/>
            </a:ln>
          </p:spPr>
          <p:txBody>
            <a:bodyPr/>
            <a:lstStyle/>
            <a:p>
              <a:endParaRPr lang="en-US"/>
            </a:p>
          </p:txBody>
        </p:sp>
        <p:sp>
          <p:nvSpPr>
            <p:cNvPr id="6173" name="Line 29"/>
            <p:cNvSpPr>
              <a:spLocks noChangeShapeType="1"/>
            </p:cNvSpPr>
            <p:nvPr/>
          </p:nvSpPr>
          <p:spPr bwMode="auto">
            <a:xfrm>
              <a:off x="2189" y="731"/>
              <a:ext cx="414" cy="350"/>
            </a:xfrm>
            <a:prstGeom prst="line">
              <a:avLst/>
            </a:prstGeom>
            <a:noFill/>
            <a:ln w="28575">
              <a:solidFill>
                <a:srgbClr val="3333CC"/>
              </a:solidFill>
              <a:round/>
              <a:headEnd/>
              <a:tailEnd/>
            </a:ln>
          </p:spPr>
          <p:txBody>
            <a:bodyPr/>
            <a:lstStyle/>
            <a:p>
              <a:endParaRPr lang="en-US"/>
            </a:p>
          </p:txBody>
        </p:sp>
        <p:sp>
          <p:nvSpPr>
            <p:cNvPr id="6174" name="Freeform 30"/>
            <p:cNvSpPr>
              <a:spLocks/>
            </p:cNvSpPr>
            <p:nvPr/>
          </p:nvSpPr>
          <p:spPr bwMode="auto">
            <a:xfrm>
              <a:off x="2826" y="1613"/>
              <a:ext cx="91" cy="123"/>
            </a:xfrm>
            <a:custGeom>
              <a:avLst/>
              <a:gdLst/>
              <a:ahLst/>
              <a:cxnLst>
                <a:cxn ang="0">
                  <a:pos x="41" y="36"/>
                </a:cxn>
                <a:cxn ang="0">
                  <a:pos x="63" y="0"/>
                </a:cxn>
                <a:cxn ang="0">
                  <a:pos x="73" y="59"/>
                </a:cxn>
                <a:cxn ang="0">
                  <a:pos x="91" y="123"/>
                </a:cxn>
                <a:cxn ang="0">
                  <a:pos x="50" y="73"/>
                </a:cxn>
                <a:cxn ang="0">
                  <a:pos x="0" y="36"/>
                </a:cxn>
                <a:cxn ang="0">
                  <a:pos x="41" y="36"/>
                </a:cxn>
              </a:cxnLst>
              <a:rect l="0" t="0" r="r" b="b"/>
              <a:pathLst>
                <a:path w="91" h="123">
                  <a:moveTo>
                    <a:pt x="41" y="36"/>
                  </a:moveTo>
                  <a:lnTo>
                    <a:pt x="63" y="0"/>
                  </a:lnTo>
                  <a:lnTo>
                    <a:pt x="73" y="59"/>
                  </a:lnTo>
                  <a:lnTo>
                    <a:pt x="91" y="123"/>
                  </a:lnTo>
                  <a:lnTo>
                    <a:pt x="50" y="73"/>
                  </a:lnTo>
                  <a:lnTo>
                    <a:pt x="0" y="36"/>
                  </a:lnTo>
                  <a:lnTo>
                    <a:pt x="41" y="36"/>
                  </a:lnTo>
                  <a:close/>
                </a:path>
              </a:pathLst>
            </a:custGeom>
            <a:solidFill>
              <a:srgbClr val="3333CC"/>
            </a:solidFill>
            <a:ln w="9525">
              <a:noFill/>
              <a:round/>
              <a:headEnd/>
              <a:tailEnd/>
            </a:ln>
          </p:spPr>
          <p:txBody>
            <a:bodyPr/>
            <a:lstStyle/>
            <a:p>
              <a:endParaRPr lang="en-US"/>
            </a:p>
          </p:txBody>
        </p:sp>
        <p:sp>
          <p:nvSpPr>
            <p:cNvPr id="6175" name="Freeform 31"/>
            <p:cNvSpPr>
              <a:spLocks/>
            </p:cNvSpPr>
            <p:nvPr/>
          </p:nvSpPr>
          <p:spPr bwMode="auto">
            <a:xfrm>
              <a:off x="2385" y="1613"/>
              <a:ext cx="91" cy="123"/>
            </a:xfrm>
            <a:custGeom>
              <a:avLst/>
              <a:gdLst/>
              <a:ahLst/>
              <a:cxnLst>
                <a:cxn ang="0">
                  <a:pos x="50" y="36"/>
                </a:cxn>
                <a:cxn ang="0">
                  <a:pos x="27" y="0"/>
                </a:cxn>
                <a:cxn ang="0">
                  <a:pos x="18" y="59"/>
                </a:cxn>
                <a:cxn ang="0">
                  <a:pos x="0" y="123"/>
                </a:cxn>
                <a:cxn ang="0">
                  <a:pos x="41" y="73"/>
                </a:cxn>
                <a:cxn ang="0">
                  <a:pos x="91" y="36"/>
                </a:cxn>
                <a:cxn ang="0">
                  <a:pos x="50" y="36"/>
                </a:cxn>
              </a:cxnLst>
              <a:rect l="0" t="0" r="r" b="b"/>
              <a:pathLst>
                <a:path w="91" h="123">
                  <a:moveTo>
                    <a:pt x="50" y="36"/>
                  </a:moveTo>
                  <a:lnTo>
                    <a:pt x="27" y="0"/>
                  </a:lnTo>
                  <a:lnTo>
                    <a:pt x="18" y="59"/>
                  </a:lnTo>
                  <a:lnTo>
                    <a:pt x="0" y="123"/>
                  </a:lnTo>
                  <a:lnTo>
                    <a:pt x="41" y="73"/>
                  </a:lnTo>
                  <a:lnTo>
                    <a:pt x="91" y="36"/>
                  </a:lnTo>
                  <a:lnTo>
                    <a:pt x="50" y="36"/>
                  </a:lnTo>
                  <a:close/>
                </a:path>
              </a:pathLst>
            </a:custGeom>
            <a:solidFill>
              <a:srgbClr val="3333CC"/>
            </a:solidFill>
            <a:ln w="9525">
              <a:noFill/>
              <a:round/>
              <a:headEnd/>
              <a:tailEnd/>
            </a:ln>
          </p:spPr>
          <p:txBody>
            <a:bodyPr/>
            <a:lstStyle/>
            <a:p>
              <a:endParaRPr lang="en-US"/>
            </a:p>
          </p:txBody>
        </p:sp>
        <p:sp>
          <p:nvSpPr>
            <p:cNvPr id="6176" name="Freeform 32"/>
            <p:cNvSpPr>
              <a:spLocks/>
            </p:cNvSpPr>
            <p:nvPr/>
          </p:nvSpPr>
          <p:spPr bwMode="auto">
            <a:xfrm>
              <a:off x="2521" y="999"/>
              <a:ext cx="114" cy="109"/>
            </a:xfrm>
            <a:custGeom>
              <a:avLst/>
              <a:gdLst/>
              <a:ahLst/>
              <a:cxnLst>
                <a:cxn ang="0">
                  <a:pos x="41" y="41"/>
                </a:cxn>
                <a:cxn ang="0">
                  <a:pos x="50" y="0"/>
                </a:cxn>
                <a:cxn ang="0">
                  <a:pos x="77" y="59"/>
                </a:cxn>
                <a:cxn ang="0">
                  <a:pos x="114" y="109"/>
                </a:cxn>
                <a:cxn ang="0">
                  <a:pos x="59" y="77"/>
                </a:cxn>
                <a:cxn ang="0">
                  <a:pos x="0" y="55"/>
                </a:cxn>
                <a:cxn ang="0">
                  <a:pos x="41" y="41"/>
                </a:cxn>
              </a:cxnLst>
              <a:rect l="0" t="0" r="r" b="b"/>
              <a:pathLst>
                <a:path w="114" h="109">
                  <a:moveTo>
                    <a:pt x="41" y="41"/>
                  </a:moveTo>
                  <a:lnTo>
                    <a:pt x="50" y="0"/>
                  </a:lnTo>
                  <a:lnTo>
                    <a:pt x="77" y="59"/>
                  </a:lnTo>
                  <a:lnTo>
                    <a:pt x="114" y="109"/>
                  </a:lnTo>
                  <a:lnTo>
                    <a:pt x="59" y="77"/>
                  </a:lnTo>
                  <a:lnTo>
                    <a:pt x="0" y="55"/>
                  </a:lnTo>
                  <a:lnTo>
                    <a:pt x="41" y="41"/>
                  </a:lnTo>
                  <a:close/>
                </a:path>
              </a:pathLst>
            </a:custGeom>
            <a:solidFill>
              <a:srgbClr val="3333CC"/>
            </a:solidFill>
            <a:ln w="9525">
              <a:noFill/>
              <a:round/>
              <a:headEnd/>
              <a:tailEnd/>
            </a:ln>
          </p:spPr>
          <p:txBody>
            <a:bodyPr/>
            <a:lstStyle/>
            <a:p>
              <a:endParaRPr lang="en-US"/>
            </a:p>
          </p:txBody>
        </p:sp>
        <p:sp>
          <p:nvSpPr>
            <p:cNvPr id="6177" name="Freeform 33"/>
            <p:cNvSpPr>
              <a:spLocks/>
            </p:cNvSpPr>
            <p:nvPr/>
          </p:nvSpPr>
          <p:spPr bwMode="auto">
            <a:xfrm>
              <a:off x="1111" y="2200"/>
              <a:ext cx="96" cy="123"/>
            </a:xfrm>
            <a:custGeom>
              <a:avLst/>
              <a:gdLst/>
              <a:ahLst/>
              <a:cxnLst>
                <a:cxn ang="0">
                  <a:pos x="50" y="36"/>
                </a:cxn>
                <a:cxn ang="0">
                  <a:pos x="32" y="0"/>
                </a:cxn>
                <a:cxn ang="0">
                  <a:pos x="23" y="63"/>
                </a:cxn>
                <a:cxn ang="0">
                  <a:pos x="0" y="123"/>
                </a:cxn>
                <a:cxn ang="0">
                  <a:pos x="46" y="77"/>
                </a:cxn>
                <a:cxn ang="0">
                  <a:pos x="96" y="36"/>
                </a:cxn>
                <a:cxn ang="0">
                  <a:pos x="50" y="36"/>
                </a:cxn>
              </a:cxnLst>
              <a:rect l="0" t="0" r="r" b="b"/>
              <a:pathLst>
                <a:path w="96" h="123">
                  <a:moveTo>
                    <a:pt x="50" y="36"/>
                  </a:moveTo>
                  <a:lnTo>
                    <a:pt x="32" y="0"/>
                  </a:lnTo>
                  <a:lnTo>
                    <a:pt x="23" y="63"/>
                  </a:lnTo>
                  <a:lnTo>
                    <a:pt x="0" y="123"/>
                  </a:lnTo>
                  <a:lnTo>
                    <a:pt x="46" y="77"/>
                  </a:lnTo>
                  <a:lnTo>
                    <a:pt x="96" y="36"/>
                  </a:lnTo>
                  <a:lnTo>
                    <a:pt x="50" y="36"/>
                  </a:lnTo>
                  <a:close/>
                </a:path>
              </a:pathLst>
            </a:custGeom>
            <a:solidFill>
              <a:srgbClr val="3333CC"/>
            </a:solidFill>
            <a:ln w="9525">
              <a:noFill/>
              <a:round/>
              <a:headEnd/>
              <a:tailEnd/>
            </a:ln>
          </p:spPr>
          <p:txBody>
            <a:bodyPr/>
            <a:lstStyle/>
            <a:p>
              <a:endParaRPr lang="en-US"/>
            </a:p>
          </p:txBody>
        </p:sp>
        <p:sp>
          <p:nvSpPr>
            <p:cNvPr id="6178" name="Freeform 34"/>
            <p:cNvSpPr>
              <a:spLocks/>
            </p:cNvSpPr>
            <p:nvPr/>
          </p:nvSpPr>
          <p:spPr bwMode="auto">
            <a:xfrm>
              <a:off x="1557" y="2200"/>
              <a:ext cx="91" cy="123"/>
            </a:xfrm>
            <a:custGeom>
              <a:avLst/>
              <a:gdLst/>
              <a:ahLst/>
              <a:cxnLst>
                <a:cxn ang="0">
                  <a:pos x="41" y="36"/>
                </a:cxn>
                <a:cxn ang="0">
                  <a:pos x="59" y="0"/>
                </a:cxn>
                <a:cxn ang="0">
                  <a:pos x="64" y="0"/>
                </a:cxn>
                <a:cxn ang="0">
                  <a:pos x="73" y="63"/>
                </a:cxn>
                <a:cxn ang="0">
                  <a:pos x="91" y="123"/>
                </a:cxn>
                <a:cxn ang="0">
                  <a:pos x="50" y="77"/>
                </a:cxn>
                <a:cxn ang="0">
                  <a:pos x="0" y="36"/>
                </a:cxn>
                <a:cxn ang="0">
                  <a:pos x="41" y="36"/>
                </a:cxn>
              </a:cxnLst>
              <a:rect l="0" t="0" r="r" b="b"/>
              <a:pathLst>
                <a:path w="91" h="123">
                  <a:moveTo>
                    <a:pt x="41" y="36"/>
                  </a:moveTo>
                  <a:lnTo>
                    <a:pt x="59" y="0"/>
                  </a:lnTo>
                  <a:lnTo>
                    <a:pt x="64" y="0"/>
                  </a:lnTo>
                  <a:lnTo>
                    <a:pt x="73" y="63"/>
                  </a:lnTo>
                  <a:lnTo>
                    <a:pt x="91" y="123"/>
                  </a:lnTo>
                  <a:lnTo>
                    <a:pt x="50" y="77"/>
                  </a:lnTo>
                  <a:lnTo>
                    <a:pt x="0" y="36"/>
                  </a:lnTo>
                  <a:lnTo>
                    <a:pt x="41" y="36"/>
                  </a:lnTo>
                  <a:close/>
                </a:path>
              </a:pathLst>
            </a:custGeom>
            <a:solidFill>
              <a:srgbClr val="3333CC"/>
            </a:solidFill>
            <a:ln w="9525">
              <a:noFill/>
              <a:round/>
              <a:headEnd/>
              <a:tailEnd/>
            </a:ln>
          </p:spPr>
          <p:txBody>
            <a:bodyPr/>
            <a:lstStyle/>
            <a:p>
              <a:endParaRPr lang="en-US"/>
            </a:p>
          </p:txBody>
        </p:sp>
        <p:sp>
          <p:nvSpPr>
            <p:cNvPr id="6179" name="Freeform 35"/>
            <p:cNvSpPr>
              <a:spLocks/>
            </p:cNvSpPr>
            <p:nvPr/>
          </p:nvSpPr>
          <p:spPr bwMode="auto">
            <a:xfrm>
              <a:off x="1498" y="999"/>
              <a:ext cx="114" cy="109"/>
            </a:xfrm>
            <a:custGeom>
              <a:avLst/>
              <a:gdLst/>
              <a:ahLst/>
              <a:cxnLst>
                <a:cxn ang="0">
                  <a:pos x="73" y="41"/>
                </a:cxn>
                <a:cxn ang="0">
                  <a:pos x="64" y="0"/>
                </a:cxn>
                <a:cxn ang="0">
                  <a:pos x="36" y="59"/>
                </a:cxn>
                <a:cxn ang="0">
                  <a:pos x="0" y="109"/>
                </a:cxn>
                <a:cxn ang="0">
                  <a:pos x="54" y="77"/>
                </a:cxn>
                <a:cxn ang="0">
                  <a:pos x="114" y="55"/>
                </a:cxn>
                <a:cxn ang="0">
                  <a:pos x="73" y="41"/>
                </a:cxn>
              </a:cxnLst>
              <a:rect l="0" t="0" r="r" b="b"/>
              <a:pathLst>
                <a:path w="114" h="109">
                  <a:moveTo>
                    <a:pt x="73" y="41"/>
                  </a:moveTo>
                  <a:lnTo>
                    <a:pt x="64" y="0"/>
                  </a:lnTo>
                  <a:lnTo>
                    <a:pt x="36" y="59"/>
                  </a:lnTo>
                  <a:lnTo>
                    <a:pt x="0" y="109"/>
                  </a:lnTo>
                  <a:lnTo>
                    <a:pt x="54" y="77"/>
                  </a:lnTo>
                  <a:lnTo>
                    <a:pt x="114" y="55"/>
                  </a:lnTo>
                  <a:lnTo>
                    <a:pt x="73" y="41"/>
                  </a:lnTo>
                  <a:close/>
                </a:path>
              </a:pathLst>
            </a:custGeom>
            <a:solidFill>
              <a:srgbClr val="3333CC"/>
            </a:solidFill>
            <a:ln w="9525">
              <a:noFill/>
              <a:round/>
              <a:headEnd/>
              <a:tailEnd/>
            </a:ln>
          </p:spPr>
          <p:txBody>
            <a:bodyPr/>
            <a:lstStyle/>
            <a:p>
              <a:endParaRPr lang="en-US"/>
            </a:p>
          </p:txBody>
        </p:sp>
        <p:sp>
          <p:nvSpPr>
            <p:cNvPr id="6180" name="Freeform 36"/>
            <p:cNvSpPr>
              <a:spLocks/>
            </p:cNvSpPr>
            <p:nvPr/>
          </p:nvSpPr>
          <p:spPr bwMode="auto">
            <a:xfrm>
              <a:off x="1343" y="1581"/>
              <a:ext cx="73" cy="123"/>
            </a:xfrm>
            <a:custGeom>
              <a:avLst/>
              <a:gdLst/>
              <a:ahLst/>
              <a:cxnLst>
                <a:cxn ang="0">
                  <a:pos x="37" y="23"/>
                </a:cxn>
                <a:cxn ang="0">
                  <a:pos x="73" y="0"/>
                </a:cxn>
                <a:cxn ang="0">
                  <a:pos x="73" y="5"/>
                </a:cxn>
                <a:cxn ang="0">
                  <a:pos x="50" y="64"/>
                </a:cxn>
                <a:cxn ang="0">
                  <a:pos x="37" y="123"/>
                </a:cxn>
                <a:cxn ang="0">
                  <a:pos x="23" y="64"/>
                </a:cxn>
                <a:cxn ang="0">
                  <a:pos x="0" y="5"/>
                </a:cxn>
                <a:cxn ang="0">
                  <a:pos x="0" y="0"/>
                </a:cxn>
                <a:cxn ang="0">
                  <a:pos x="37" y="23"/>
                </a:cxn>
              </a:cxnLst>
              <a:rect l="0" t="0" r="r" b="b"/>
              <a:pathLst>
                <a:path w="73" h="123">
                  <a:moveTo>
                    <a:pt x="37" y="23"/>
                  </a:moveTo>
                  <a:lnTo>
                    <a:pt x="73" y="0"/>
                  </a:lnTo>
                  <a:lnTo>
                    <a:pt x="73" y="5"/>
                  </a:lnTo>
                  <a:lnTo>
                    <a:pt x="50" y="64"/>
                  </a:lnTo>
                  <a:lnTo>
                    <a:pt x="37" y="123"/>
                  </a:lnTo>
                  <a:lnTo>
                    <a:pt x="23" y="64"/>
                  </a:lnTo>
                  <a:lnTo>
                    <a:pt x="0" y="5"/>
                  </a:lnTo>
                  <a:lnTo>
                    <a:pt x="0" y="0"/>
                  </a:lnTo>
                  <a:lnTo>
                    <a:pt x="37" y="23"/>
                  </a:lnTo>
                  <a:close/>
                </a:path>
              </a:pathLst>
            </a:custGeom>
            <a:solidFill>
              <a:srgbClr val="3333CC"/>
            </a:solidFill>
            <a:ln w="9525">
              <a:noFill/>
              <a:round/>
              <a:headEnd/>
              <a:tailEnd/>
            </a:ln>
          </p:spPr>
          <p:txBody>
            <a:bodyPr/>
            <a:lstStyle/>
            <a:p>
              <a:endParaRPr lang="en-US"/>
            </a:p>
          </p:txBody>
        </p:sp>
        <p:sp>
          <p:nvSpPr>
            <p:cNvPr id="6181" name="Freeform 37"/>
            <p:cNvSpPr>
              <a:spLocks/>
            </p:cNvSpPr>
            <p:nvPr/>
          </p:nvSpPr>
          <p:spPr bwMode="auto">
            <a:xfrm>
              <a:off x="1239" y="1058"/>
              <a:ext cx="286" cy="287"/>
            </a:xfrm>
            <a:custGeom>
              <a:avLst/>
              <a:gdLst/>
              <a:ahLst/>
              <a:cxnLst>
                <a:cxn ang="0">
                  <a:pos x="145" y="287"/>
                </a:cxn>
                <a:cxn ang="0">
                  <a:pos x="173" y="287"/>
                </a:cxn>
                <a:cxn ang="0">
                  <a:pos x="200" y="278"/>
                </a:cxn>
                <a:cxn ang="0">
                  <a:pos x="223" y="264"/>
                </a:cxn>
                <a:cxn ang="0">
                  <a:pos x="245" y="246"/>
                </a:cxn>
                <a:cxn ang="0">
                  <a:pos x="263" y="223"/>
                </a:cxn>
                <a:cxn ang="0">
                  <a:pos x="277" y="200"/>
                </a:cxn>
                <a:cxn ang="0">
                  <a:pos x="286" y="173"/>
                </a:cxn>
                <a:cxn ang="0">
                  <a:pos x="286" y="141"/>
                </a:cxn>
                <a:cxn ang="0">
                  <a:pos x="286" y="114"/>
                </a:cxn>
                <a:cxn ang="0">
                  <a:pos x="277" y="87"/>
                </a:cxn>
                <a:cxn ang="0">
                  <a:pos x="263" y="64"/>
                </a:cxn>
                <a:cxn ang="0">
                  <a:pos x="245" y="41"/>
                </a:cxn>
                <a:cxn ang="0">
                  <a:pos x="223" y="23"/>
                </a:cxn>
                <a:cxn ang="0">
                  <a:pos x="200" y="9"/>
                </a:cxn>
                <a:cxn ang="0">
                  <a:pos x="173" y="0"/>
                </a:cxn>
                <a:cxn ang="0">
                  <a:pos x="145" y="0"/>
                </a:cxn>
                <a:cxn ang="0">
                  <a:pos x="113" y="0"/>
                </a:cxn>
                <a:cxn ang="0">
                  <a:pos x="86" y="9"/>
                </a:cxn>
                <a:cxn ang="0">
                  <a:pos x="63" y="23"/>
                </a:cxn>
                <a:cxn ang="0">
                  <a:pos x="41" y="41"/>
                </a:cxn>
                <a:cxn ang="0">
                  <a:pos x="22" y="64"/>
                </a:cxn>
                <a:cxn ang="0">
                  <a:pos x="9" y="87"/>
                </a:cxn>
                <a:cxn ang="0">
                  <a:pos x="0" y="114"/>
                </a:cxn>
                <a:cxn ang="0">
                  <a:pos x="0" y="141"/>
                </a:cxn>
                <a:cxn ang="0">
                  <a:pos x="0" y="173"/>
                </a:cxn>
                <a:cxn ang="0">
                  <a:pos x="9" y="200"/>
                </a:cxn>
                <a:cxn ang="0">
                  <a:pos x="22" y="223"/>
                </a:cxn>
                <a:cxn ang="0">
                  <a:pos x="41" y="246"/>
                </a:cxn>
                <a:cxn ang="0">
                  <a:pos x="63" y="264"/>
                </a:cxn>
                <a:cxn ang="0">
                  <a:pos x="86" y="278"/>
                </a:cxn>
                <a:cxn ang="0">
                  <a:pos x="113" y="287"/>
                </a:cxn>
                <a:cxn ang="0">
                  <a:pos x="145" y="287"/>
                </a:cxn>
              </a:cxnLst>
              <a:rect l="0" t="0" r="r" b="b"/>
              <a:pathLst>
                <a:path w="286" h="287">
                  <a:moveTo>
                    <a:pt x="145" y="287"/>
                  </a:moveTo>
                  <a:lnTo>
                    <a:pt x="173" y="287"/>
                  </a:lnTo>
                  <a:lnTo>
                    <a:pt x="200" y="278"/>
                  </a:lnTo>
                  <a:lnTo>
                    <a:pt x="223" y="264"/>
                  </a:lnTo>
                  <a:lnTo>
                    <a:pt x="245" y="246"/>
                  </a:lnTo>
                  <a:lnTo>
                    <a:pt x="263" y="223"/>
                  </a:lnTo>
                  <a:lnTo>
                    <a:pt x="277" y="200"/>
                  </a:lnTo>
                  <a:lnTo>
                    <a:pt x="286" y="173"/>
                  </a:lnTo>
                  <a:lnTo>
                    <a:pt x="286" y="141"/>
                  </a:lnTo>
                  <a:lnTo>
                    <a:pt x="286" y="114"/>
                  </a:lnTo>
                  <a:lnTo>
                    <a:pt x="277" y="87"/>
                  </a:lnTo>
                  <a:lnTo>
                    <a:pt x="263" y="64"/>
                  </a:lnTo>
                  <a:lnTo>
                    <a:pt x="245" y="41"/>
                  </a:lnTo>
                  <a:lnTo>
                    <a:pt x="223" y="23"/>
                  </a:lnTo>
                  <a:lnTo>
                    <a:pt x="200" y="9"/>
                  </a:lnTo>
                  <a:lnTo>
                    <a:pt x="173" y="0"/>
                  </a:lnTo>
                  <a:lnTo>
                    <a:pt x="145" y="0"/>
                  </a:lnTo>
                  <a:lnTo>
                    <a:pt x="113" y="0"/>
                  </a:lnTo>
                  <a:lnTo>
                    <a:pt x="86" y="9"/>
                  </a:lnTo>
                  <a:lnTo>
                    <a:pt x="63" y="23"/>
                  </a:lnTo>
                  <a:lnTo>
                    <a:pt x="41" y="41"/>
                  </a:lnTo>
                  <a:lnTo>
                    <a:pt x="22" y="64"/>
                  </a:lnTo>
                  <a:lnTo>
                    <a:pt x="9" y="87"/>
                  </a:lnTo>
                  <a:lnTo>
                    <a:pt x="0" y="114"/>
                  </a:lnTo>
                  <a:lnTo>
                    <a:pt x="0" y="141"/>
                  </a:lnTo>
                  <a:lnTo>
                    <a:pt x="0" y="173"/>
                  </a:lnTo>
                  <a:lnTo>
                    <a:pt x="9" y="200"/>
                  </a:lnTo>
                  <a:lnTo>
                    <a:pt x="22" y="223"/>
                  </a:lnTo>
                  <a:lnTo>
                    <a:pt x="41" y="246"/>
                  </a:lnTo>
                  <a:lnTo>
                    <a:pt x="63" y="264"/>
                  </a:lnTo>
                  <a:lnTo>
                    <a:pt x="86" y="278"/>
                  </a:lnTo>
                  <a:lnTo>
                    <a:pt x="113" y="287"/>
                  </a:lnTo>
                  <a:lnTo>
                    <a:pt x="145" y="287"/>
                  </a:lnTo>
                  <a:close/>
                </a:path>
              </a:pathLst>
            </a:custGeom>
            <a:noFill/>
            <a:ln w="14288">
              <a:solidFill>
                <a:srgbClr val="3333CC"/>
              </a:solidFill>
              <a:prstDash val="solid"/>
              <a:round/>
              <a:headEnd/>
              <a:tailEnd/>
            </a:ln>
          </p:spPr>
          <p:txBody>
            <a:bodyPr/>
            <a:lstStyle/>
            <a:p>
              <a:endParaRPr lang="en-US"/>
            </a:p>
          </p:txBody>
        </p:sp>
        <p:sp>
          <p:nvSpPr>
            <p:cNvPr id="6182" name="Line 38"/>
            <p:cNvSpPr>
              <a:spLocks noChangeShapeType="1"/>
            </p:cNvSpPr>
            <p:nvPr/>
          </p:nvSpPr>
          <p:spPr bwMode="auto">
            <a:xfrm>
              <a:off x="1380" y="1345"/>
              <a:ext cx="1" cy="268"/>
            </a:xfrm>
            <a:prstGeom prst="line">
              <a:avLst/>
            </a:prstGeom>
            <a:noFill/>
            <a:ln w="28575">
              <a:solidFill>
                <a:srgbClr val="3333CC"/>
              </a:solidFill>
              <a:round/>
              <a:headEnd/>
              <a:tailEnd/>
            </a:ln>
          </p:spPr>
          <p:txBody>
            <a:bodyPr/>
            <a:lstStyle/>
            <a:p>
              <a:endParaRPr lang="en-US"/>
            </a:p>
          </p:txBody>
        </p:sp>
        <p:sp>
          <p:nvSpPr>
            <p:cNvPr id="6183" name="Rectangle 39"/>
            <p:cNvSpPr>
              <a:spLocks noChangeArrowheads="1"/>
            </p:cNvSpPr>
            <p:nvPr/>
          </p:nvSpPr>
          <p:spPr bwMode="auto">
            <a:xfrm>
              <a:off x="1350" y="1142"/>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2</a:t>
              </a:r>
              <a:endParaRPr lang="en-US" sz="2000"/>
            </a:p>
          </p:txBody>
        </p:sp>
        <p:sp>
          <p:nvSpPr>
            <p:cNvPr id="6184" name="Freeform 40"/>
            <p:cNvSpPr>
              <a:spLocks/>
            </p:cNvSpPr>
            <p:nvPr/>
          </p:nvSpPr>
          <p:spPr bwMode="auto">
            <a:xfrm>
              <a:off x="1921" y="517"/>
              <a:ext cx="286" cy="282"/>
            </a:xfrm>
            <a:custGeom>
              <a:avLst/>
              <a:gdLst/>
              <a:ahLst/>
              <a:cxnLst>
                <a:cxn ang="0">
                  <a:pos x="145" y="282"/>
                </a:cxn>
                <a:cxn ang="0">
                  <a:pos x="173" y="278"/>
                </a:cxn>
                <a:cxn ang="0">
                  <a:pos x="200" y="268"/>
                </a:cxn>
                <a:cxn ang="0">
                  <a:pos x="223" y="255"/>
                </a:cxn>
                <a:cxn ang="0">
                  <a:pos x="245" y="237"/>
                </a:cxn>
                <a:cxn ang="0">
                  <a:pos x="264" y="218"/>
                </a:cxn>
                <a:cxn ang="0">
                  <a:pos x="277" y="191"/>
                </a:cxn>
                <a:cxn ang="0">
                  <a:pos x="286" y="164"/>
                </a:cxn>
                <a:cxn ang="0">
                  <a:pos x="286" y="137"/>
                </a:cxn>
                <a:cxn ang="0">
                  <a:pos x="286" y="105"/>
                </a:cxn>
                <a:cxn ang="0">
                  <a:pos x="277" y="77"/>
                </a:cxn>
                <a:cxn ang="0">
                  <a:pos x="264" y="55"/>
                </a:cxn>
                <a:cxn ang="0">
                  <a:pos x="245" y="32"/>
                </a:cxn>
                <a:cxn ang="0">
                  <a:pos x="223" y="14"/>
                </a:cxn>
                <a:cxn ang="0">
                  <a:pos x="200" y="5"/>
                </a:cxn>
                <a:cxn ang="0">
                  <a:pos x="173" y="5"/>
                </a:cxn>
                <a:cxn ang="0">
                  <a:pos x="145" y="0"/>
                </a:cxn>
                <a:cxn ang="0">
                  <a:pos x="113" y="5"/>
                </a:cxn>
                <a:cxn ang="0">
                  <a:pos x="86" y="5"/>
                </a:cxn>
                <a:cxn ang="0">
                  <a:pos x="63" y="14"/>
                </a:cxn>
                <a:cxn ang="0">
                  <a:pos x="41" y="32"/>
                </a:cxn>
                <a:cxn ang="0">
                  <a:pos x="23" y="55"/>
                </a:cxn>
                <a:cxn ang="0">
                  <a:pos x="9" y="77"/>
                </a:cxn>
                <a:cxn ang="0">
                  <a:pos x="4" y="105"/>
                </a:cxn>
                <a:cxn ang="0">
                  <a:pos x="0" y="137"/>
                </a:cxn>
                <a:cxn ang="0">
                  <a:pos x="4" y="164"/>
                </a:cxn>
                <a:cxn ang="0">
                  <a:pos x="9" y="191"/>
                </a:cxn>
                <a:cxn ang="0">
                  <a:pos x="23" y="218"/>
                </a:cxn>
                <a:cxn ang="0">
                  <a:pos x="41" y="237"/>
                </a:cxn>
                <a:cxn ang="0">
                  <a:pos x="63" y="255"/>
                </a:cxn>
                <a:cxn ang="0">
                  <a:pos x="86" y="268"/>
                </a:cxn>
                <a:cxn ang="0">
                  <a:pos x="113" y="278"/>
                </a:cxn>
                <a:cxn ang="0">
                  <a:pos x="145" y="282"/>
                </a:cxn>
              </a:cxnLst>
              <a:rect l="0" t="0" r="r" b="b"/>
              <a:pathLst>
                <a:path w="286" h="282">
                  <a:moveTo>
                    <a:pt x="145" y="282"/>
                  </a:moveTo>
                  <a:lnTo>
                    <a:pt x="173" y="278"/>
                  </a:lnTo>
                  <a:lnTo>
                    <a:pt x="200" y="268"/>
                  </a:lnTo>
                  <a:lnTo>
                    <a:pt x="223" y="255"/>
                  </a:lnTo>
                  <a:lnTo>
                    <a:pt x="245" y="237"/>
                  </a:lnTo>
                  <a:lnTo>
                    <a:pt x="264" y="218"/>
                  </a:lnTo>
                  <a:lnTo>
                    <a:pt x="277" y="191"/>
                  </a:lnTo>
                  <a:lnTo>
                    <a:pt x="286" y="164"/>
                  </a:lnTo>
                  <a:lnTo>
                    <a:pt x="286" y="137"/>
                  </a:lnTo>
                  <a:lnTo>
                    <a:pt x="286" y="105"/>
                  </a:lnTo>
                  <a:lnTo>
                    <a:pt x="277" y="77"/>
                  </a:lnTo>
                  <a:lnTo>
                    <a:pt x="264" y="55"/>
                  </a:lnTo>
                  <a:lnTo>
                    <a:pt x="245" y="32"/>
                  </a:lnTo>
                  <a:lnTo>
                    <a:pt x="223" y="14"/>
                  </a:lnTo>
                  <a:lnTo>
                    <a:pt x="200" y="5"/>
                  </a:lnTo>
                  <a:lnTo>
                    <a:pt x="173" y="5"/>
                  </a:lnTo>
                  <a:lnTo>
                    <a:pt x="145" y="0"/>
                  </a:lnTo>
                  <a:lnTo>
                    <a:pt x="113" y="5"/>
                  </a:lnTo>
                  <a:lnTo>
                    <a:pt x="86" y="5"/>
                  </a:lnTo>
                  <a:lnTo>
                    <a:pt x="63" y="14"/>
                  </a:lnTo>
                  <a:lnTo>
                    <a:pt x="41" y="32"/>
                  </a:lnTo>
                  <a:lnTo>
                    <a:pt x="23" y="55"/>
                  </a:lnTo>
                  <a:lnTo>
                    <a:pt x="9" y="77"/>
                  </a:lnTo>
                  <a:lnTo>
                    <a:pt x="4" y="105"/>
                  </a:lnTo>
                  <a:lnTo>
                    <a:pt x="0" y="137"/>
                  </a:lnTo>
                  <a:lnTo>
                    <a:pt x="4" y="164"/>
                  </a:lnTo>
                  <a:lnTo>
                    <a:pt x="9" y="191"/>
                  </a:lnTo>
                  <a:lnTo>
                    <a:pt x="23" y="218"/>
                  </a:lnTo>
                  <a:lnTo>
                    <a:pt x="41" y="237"/>
                  </a:lnTo>
                  <a:lnTo>
                    <a:pt x="63" y="255"/>
                  </a:lnTo>
                  <a:lnTo>
                    <a:pt x="86" y="268"/>
                  </a:lnTo>
                  <a:lnTo>
                    <a:pt x="113" y="278"/>
                  </a:lnTo>
                  <a:lnTo>
                    <a:pt x="145" y="282"/>
                  </a:lnTo>
                  <a:close/>
                </a:path>
              </a:pathLst>
            </a:custGeom>
            <a:noFill/>
            <a:ln w="14288">
              <a:solidFill>
                <a:srgbClr val="3333CC"/>
              </a:solidFill>
              <a:prstDash val="solid"/>
              <a:round/>
              <a:headEnd/>
              <a:tailEnd/>
            </a:ln>
          </p:spPr>
          <p:txBody>
            <a:bodyPr/>
            <a:lstStyle/>
            <a:p>
              <a:endParaRPr lang="en-US"/>
            </a:p>
          </p:txBody>
        </p:sp>
        <p:sp>
          <p:nvSpPr>
            <p:cNvPr id="6185" name="Rectangle 41"/>
            <p:cNvSpPr>
              <a:spLocks noChangeArrowheads="1"/>
            </p:cNvSpPr>
            <p:nvPr/>
          </p:nvSpPr>
          <p:spPr bwMode="auto">
            <a:xfrm>
              <a:off x="2032" y="596"/>
              <a:ext cx="76" cy="182"/>
            </a:xfrm>
            <a:prstGeom prst="rect">
              <a:avLst/>
            </a:prstGeom>
            <a:noFill/>
            <a:ln w="9525">
              <a:noFill/>
              <a:miter lim="800000"/>
              <a:headEnd/>
              <a:tailEnd/>
            </a:ln>
          </p:spPr>
          <p:txBody>
            <a:bodyPr wrap="none" lIns="0" tIns="0" rIns="0" bIns="0">
              <a:spAutoFit/>
            </a:bodyPr>
            <a:lstStyle/>
            <a:p>
              <a:pPr eaLnBrk="0" hangingPunct="0"/>
              <a:r>
                <a:rPr lang="en-US" sz="1900">
                  <a:solidFill>
                    <a:srgbClr val="3333CC"/>
                  </a:solidFill>
                  <a:latin typeface="Times" pitchFamily="18" charset="0"/>
                </a:rPr>
                <a:t>1</a:t>
              </a:r>
              <a:endParaRPr lang="en-US" sz="2000"/>
            </a:p>
          </p:txBody>
        </p:sp>
        <p:sp>
          <p:nvSpPr>
            <p:cNvPr id="6186" name="Freeform 42"/>
            <p:cNvSpPr>
              <a:spLocks/>
            </p:cNvSpPr>
            <p:nvPr/>
          </p:nvSpPr>
          <p:spPr bwMode="auto">
            <a:xfrm>
              <a:off x="2225" y="604"/>
              <a:ext cx="123" cy="72"/>
            </a:xfrm>
            <a:custGeom>
              <a:avLst/>
              <a:gdLst/>
              <a:ahLst/>
              <a:cxnLst>
                <a:cxn ang="0">
                  <a:pos x="101" y="36"/>
                </a:cxn>
                <a:cxn ang="0">
                  <a:pos x="123" y="0"/>
                </a:cxn>
                <a:cxn ang="0">
                  <a:pos x="64" y="22"/>
                </a:cxn>
                <a:cxn ang="0">
                  <a:pos x="0" y="36"/>
                </a:cxn>
                <a:cxn ang="0">
                  <a:pos x="64" y="50"/>
                </a:cxn>
                <a:cxn ang="0">
                  <a:pos x="123" y="72"/>
                </a:cxn>
                <a:cxn ang="0">
                  <a:pos x="101" y="36"/>
                </a:cxn>
              </a:cxnLst>
              <a:rect l="0" t="0" r="r" b="b"/>
              <a:pathLst>
                <a:path w="123" h="72">
                  <a:moveTo>
                    <a:pt x="101" y="36"/>
                  </a:moveTo>
                  <a:lnTo>
                    <a:pt x="123" y="0"/>
                  </a:lnTo>
                  <a:lnTo>
                    <a:pt x="64" y="22"/>
                  </a:lnTo>
                  <a:lnTo>
                    <a:pt x="0" y="36"/>
                  </a:lnTo>
                  <a:lnTo>
                    <a:pt x="64" y="50"/>
                  </a:lnTo>
                  <a:lnTo>
                    <a:pt x="123" y="72"/>
                  </a:lnTo>
                  <a:lnTo>
                    <a:pt x="101" y="36"/>
                  </a:lnTo>
                  <a:close/>
                </a:path>
              </a:pathLst>
            </a:custGeom>
            <a:solidFill>
              <a:srgbClr val="339933"/>
            </a:solidFill>
            <a:ln w="9525">
              <a:solidFill>
                <a:srgbClr val="009900"/>
              </a:solidFill>
              <a:round/>
              <a:headEnd/>
              <a:tailEnd/>
            </a:ln>
          </p:spPr>
          <p:txBody>
            <a:bodyPr/>
            <a:lstStyle/>
            <a:p>
              <a:endParaRPr lang="en-US"/>
            </a:p>
          </p:txBody>
        </p:sp>
        <p:sp>
          <p:nvSpPr>
            <p:cNvPr id="6187" name="Freeform 43"/>
            <p:cNvSpPr>
              <a:spLocks/>
            </p:cNvSpPr>
            <p:nvPr/>
          </p:nvSpPr>
          <p:spPr bwMode="auto">
            <a:xfrm>
              <a:off x="2803" y="1204"/>
              <a:ext cx="118" cy="73"/>
            </a:xfrm>
            <a:custGeom>
              <a:avLst/>
              <a:gdLst/>
              <a:ahLst/>
              <a:cxnLst>
                <a:cxn ang="0">
                  <a:pos x="100" y="36"/>
                </a:cxn>
                <a:cxn ang="0">
                  <a:pos x="118" y="0"/>
                </a:cxn>
                <a:cxn ang="0">
                  <a:pos x="59" y="23"/>
                </a:cxn>
                <a:cxn ang="0">
                  <a:pos x="0" y="36"/>
                </a:cxn>
                <a:cxn ang="0">
                  <a:pos x="59" y="50"/>
                </a:cxn>
                <a:cxn ang="0">
                  <a:pos x="118" y="73"/>
                </a:cxn>
                <a:cxn ang="0">
                  <a:pos x="100" y="36"/>
                </a:cxn>
              </a:cxnLst>
              <a:rect l="0" t="0" r="r" b="b"/>
              <a:pathLst>
                <a:path w="118" h="73">
                  <a:moveTo>
                    <a:pt x="100" y="36"/>
                  </a:moveTo>
                  <a:lnTo>
                    <a:pt x="118" y="0"/>
                  </a:lnTo>
                  <a:lnTo>
                    <a:pt x="59" y="23"/>
                  </a:lnTo>
                  <a:lnTo>
                    <a:pt x="0" y="36"/>
                  </a:lnTo>
                  <a:lnTo>
                    <a:pt x="59" y="50"/>
                  </a:lnTo>
                  <a:lnTo>
                    <a:pt x="118" y="73"/>
                  </a:lnTo>
                  <a:lnTo>
                    <a:pt x="100" y="36"/>
                  </a:lnTo>
                  <a:close/>
                </a:path>
              </a:pathLst>
            </a:custGeom>
            <a:solidFill>
              <a:srgbClr val="339933"/>
            </a:solidFill>
            <a:ln w="9525">
              <a:solidFill>
                <a:srgbClr val="009900"/>
              </a:solidFill>
              <a:round/>
              <a:headEnd/>
              <a:tailEnd/>
            </a:ln>
          </p:spPr>
          <p:txBody>
            <a:bodyPr/>
            <a:lstStyle/>
            <a:p>
              <a:endParaRPr lang="en-US"/>
            </a:p>
          </p:txBody>
        </p:sp>
        <p:sp>
          <p:nvSpPr>
            <p:cNvPr id="6188" name="Line 44"/>
            <p:cNvSpPr>
              <a:spLocks noChangeShapeType="1"/>
            </p:cNvSpPr>
            <p:nvPr/>
          </p:nvSpPr>
          <p:spPr bwMode="auto">
            <a:xfrm flipV="1">
              <a:off x="2648" y="2109"/>
              <a:ext cx="1" cy="1260"/>
            </a:xfrm>
            <a:prstGeom prst="line">
              <a:avLst/>
            </a:prstGeom>
            <a:noFill/>
            <a:ln w="28575">
              <a:solidFill>
                <a:srgbClr val="009900"/>
              </a:solidFill>
              <a:round/>
              <a:headEnd/>
              <a:tailEnd/>
            </a:ln>
          </p:spPr>
          <p:txBody>
            <a:bodyPr/>
            <a:lstStyle/>
            <a:p>
              <a:endParaRPr lang="en-US"/>
            </a:p>
          </p:txBody>
        </p:sp>
        <p:sp>
          <p:nvSpPr>
            <p:cNvPr id="6189" name="Freeform 45"/>
            <p:cNvSpPr>
              <a:spLocks/>
            </p:cNvSpPr>
            <p:nvPr/>
          </p:nvSpPr>
          <p:spPr bwMode="auto">
            <a:xfrm>
              <a:off x="2612" y="2018"/>
              <a:ext cx="73" cy="123"/>
            </a:xfrm>
            <a:custGeom>
              <a:avLst/>
              <a:gdLst/>
              <a:ahLst/>
              <a:cxnLst>
                <a:cxn ang="0">
                  <a:pos x="36" y="100"/>
                </a:cxn>
                <a:cxn ang="0">
                  <a:pos x="73" y="123"/>
                </a:cxn>
                <a:cxn ang="0">
                  <a:pos x="50" y="64"/>
                </a:cxn>
                <a:cxn ang="0">
                  <a:pos x="36" y="0"/>
                </a:cxn>
                <a:cxn ang="0">
                  <a:pos x="23" y="64"/>
                </a:cxn>
                <a:cxn ang="0">
                  <a:pos x="0" y="123"/>
                </a:cxn>
                <a:cxn ang="0">
                  <a:pos x="36" y="100"/>
                </a:cxn>
              </a:cxnLst>
              <a:rect l="0" t="0" r="r" b="b"/>
              <a:pathLst>
                <a:path w="73" h="123">
                  <a:moveTo>
                    <a:pt x="36" y="100"/>
                  </a:moveTo>
                  <a:lnTo>
                    <a:pt x="73" y="123"/>
                  </a:lnTo>
                  <a:lnTo>
                    <a:pt x="50" y="64"/>
                  </a:lnTo>
                  <a:lnTo>
                    <a:pt x="36" y="0"/>
                  </a:lnTo>
                  <a:lnTo>
                    <a:pt x="23" y="64"/>
                  </a:lnTo>
                  <a:lnTo>
                    <a:pt x="0" y="123"/>
                  </a:lnTo>
                  <a:lnTo>
                    <a:pt x="36" y="100"/>
                  </a:lnTo>
                  <a:close/>
                </a:path>
              </a:pathLst>
            </a:custGeom>
            <a:solidFill>
              <a:srgbClr val="339933"/>
            </a:solidFill>
            <a:ln w="9525">
              <a:solidFill>
                <a:srgbClr val="009900"/>
              </a:solidFill>
              <a:round/>
              <a:headEnd/>
              <a:tailEnd/>
            </a:ln>
          </p:spPr>
          <p:txBody>
            <a:bodyPr/>
            <a:lstStyle/>
            <a:p>
              <a:endParaRPr lang="en-US"/>
            </a:p>
          </p:txBody>
        </p:sp>
        <p:sp>
          <p:nvSpPr>
            <p:cNvPr id="6190" name="Freeform 46"/>
            <p:cNvSpPr>
              <a:spLocks/>
            </p:cNvSpPr>
            <p:nvPr/>
          </p:nvSpPr>
          <p:spPr bwMode="auto">
            <a:xfrm>
              <a:off x="2853" y="2009"/>
              <a:ext cx="96" cy="123"/>
            </a:xfrm>
            <a:custGeom>
              <a:avLst/>
              <a:gdLst/>
              <a:ahLst/>
              <a:cxnLst>
                <a:cxn ang="0">
                  <a:pos x="41" y="82"/>
                </a:cxn>
                <a:cxn ang="0">
                  <a:pos x="59" y="123"/>
                </a:cxn>
                <a:cxn ang="0">
                  <a:pos x="73" y="59"/>
                </a:cxn>
                <a:cxn ang="0">
                  <a:pos x="96" y="0"/>
                </a:cxn>
                <a:cxn ang="0">
                  <a:pos x="50" y="45"/>
                </a:cxn>
                <a:cxn ang="0">
                  <a:pos x="0" y="82"/>
                </a:cxn>
                <a:cxn ang="0">
                  <a:pos x="41" y="82"/>
                </a:cxn>
              </a:cxnLst>
              <a:rect l="0" t="0" r="r" b="b"/>
              <a:pathLst>
                <a:path w="96" h="123">
                  <a:moveTo>
                    <a:pt x="41" y="82"/>
                  </a:moveTo>
                  <a:lnTo>
                    <a:pt x="59" y="123"/>
                  </a:lnTo>
                  <a:lnTo>
                    <a:pt x="73" y="59"/>
                  </a:lnTo>
                  <a:lnTo>
                    <a:pt x="96" y="0"/>
                  </a:lnTo>
                  <a:lnTo>
                    <a:pt x="50" y="45"/>
                  </a:lnTo>
                  <a:lnTo>
                    <a:pt x="0" y="82"/>
                  </a:lnTo>
                  <a:lnTo>
                    <a:pt x="41" y="82"/>
                  </a:lnTo>
                  <a:close/>
                </a:path>
              </a:pathLst>
            </a:custGeom>
            <a:solidFill>
              <a:srgbClr val="339933"/>
            </a:solidFill>
            <a:ln w="9525">
              <a:solidFill>
                <a:srgbClr val="009900"/>
              </a:solidFill>
              <a:round/>
              <a:headEnd/>
              <a:tailEnd/>
            </a:ln>
          </p:spPr>
          <p:txBody>
            <a:bodyPr/>
            <a:lstStyle/>
            <a:p>
              <a:endParaRPr lang="en-US"/>
            </a:p>
          </p:txBody>
        </p:sp>
        <p:sp>
          <p:nvSpPr>
            <p:cNvPr id="6191" name="Line 47"/>
            <p:cNvSpPr>
              <a:spLocks noChangeShapeType="1"/>
            </p:cNvSpPr>
            <p:nvPr/>
          </p:nvSpPr>
          <p:spPr bwMode="auto">
            <a:xfrm flipV="1">
              <a:off x="2648" y="2082"/>
              <a:ext cx="251" cy="386"/>
            </a:xfrm>
            <a:prstGeom prst="line">
              <a:avLst/>
            </a:prstGeom>
            <a:noFill/>
            <a:ln w="28575">
              <a:solidFill>
                <a:srgbClr val="009900"/>
              </a:solidFill>
              <a:round/>
              <a:headEnd/>
              <a:tailEnd/>
            </a:ln>
          </p:spPr>
          <p:txBody>
            <a:bodyPr/>
            <a:lstStyle/>
            <a:p>
              <a:endParaRPr lang="en-US"/>
            </a:p>
          </p:txBody>
        </p:sp>
        <p:sp>
          <p:nvSpPr>
            <p:cNvPr id="6192" name="Line 48"/>
            <p:cNvSpPr>
              <a:spLocks noChangeShapeType="1"/>
            </p:cNvSpPr>
            <p:nvPr/>
          </p:nvSpPr>
          <p:spPr bwMode="auto">
            <a:xfrm flipH="1" flipV="1">
              <a:off x="2394" y="2082"/>
              <a:ext cx="254" cy="386"/>
            </a:xfrm>
            <a:prstGeom prst="line">
              <a:avLst/>
            </a:prstGeom>
            <a:noFill/>
            <a:ln w="28575">
              <a:solidFill>
                <a:srgbClr val="009900"/>
              </a:solidFill>
              <a:round/>
              <a:headEnd/>
              <a:tailEnd/>
            </a:ln>
          </p:spPr>
          <p:txBody>
            <a:bodyPr/>
            <a:lstStyle/>
            <a:p>
              <a:endParaRPr lang="en-US"/>
            </a:p>
          </p:txBody>
        </p:sp>
        <p:sp>
          <p:nvSpPr>
            <p:cNvPr id="6193" name="Freeform 49"/>
            <p:cNvSpPr>
              <a:spLocks/>
            </p:cNvSpPr>
            <p:nvPr/>
          </p:nvSpPr>
          <p:spPr bwMode="auto">
            <a:xfrm>
              <a:off x="2344" y="2009"/>
              <a:ext cx="100" cy="123"/>
            </a:xfrm>
            <a:custGeom>
              <a:avLst/>
              <a:gdLst/>
              <a:ahLst/>
              <a:cxnLst>
                <a:cxn ang="0">
                  <a:pos x="54" y="82"/>
                </a:cxn>
                <a:cxn ang="0">
                  <a:pos x="36" y="123"/>
                </a:cxn>
                <a:cxn ang="0">
                  <a:pos x="22" y="59"/>
                </a:cxn>
                <a:cxn ang="0">
                  <a:pos x="0" y="0"/>
                </a:cxn>
                <a:cxn ang="0">
                  <a:pos x="45" y="45"/>
                </a:cxn>
                <a:cxn ang="0">
                  <a:pos x="100" y="82"/>
                </a:cxn>
                <a:cxn ang="0">
                  <a:pos x="54" y="82"/>
                </a:cxn>
              </a:cxnLst>
              <a:rect l="0" t="0" r="r" b="b"/>
              <a:pathLst>
                <a:path w="100" h="123">
                  <a:moveTo>
                    <a:pt x="54" y="82"/>
                  </a:moveTo>
                  <a:lnTo>
                    <a:pt x="36" y="123"/>
                  </a:lnTo>
                  <a:lnTo>
                    <a:pt x="22" y="59"/>
                  </a:lnTo>
                  <a:lnTo>
                    <a:pt x="0" y="0"/>
                  </a:lnTo>
                  <a:lnTo>
                    <a:pt x="45" y="45"/>
                  </a:lnTo>
                  <a:lnTo>
                    <a:pt x="100" y="82"/>
                  </a:lnTo>
                  <a:lnTo>
                    <a:pt x="54" y="82"/>
                  </a:lnTo>
                  <a:close/>
                </a:path>
              </a:pathLst>
            </a:custGeom>
            <a:solidFill>
              <a:srgbClr val="339933"/>
            </a:solidFill>
            <a:ln w="9525">
              <a:solidFill>
                <a:srgbClr val="009900"/>
              </a:solidFill>
              <a:round/>
              <a:headEnd/>
              <a:tailEnd/>
            </a:ln>
          </p:spPr>
          <p:txBody>
            <a:bodyPr/>
            <a:lstStyle/>
            <a:p>
              <a:endParaRPr lang="en-US"/>
            </a:p>
          </p:txBody>
        </p:sp>
        <p:sp>
          <p:nvSpPr>
            <p:cNvPr id="6194" name="Freeform 50"/>
            <p:cNvSpPr>
              <a:spLocks/>
            </p:cNvSpPr>
            <p:nvPr/>
          </p:nvSpPr>
          <p:spPr bwMode="auto">
            <a:xfrm>
              <a:off x="1821" y="2573"/>
              <a:ext cx="95" cy="122"/>
            </a:xfrm>
            <a:custGeom>
              <a:avLst/>
              <a:gdLst/>
              <a:ahLst/>
              <a:cxnLst>
                <a:cxn ang="0">
                  <a:pos x="54" y="86"/>
                </a:cxn>
                <a:cxn ang="0">
                  <a:pos x="36" y="122"/>
                </a:cxn>
                <a:cxn ang="0">
                  <a:pos x="23" y="59"/>
                </a:cxn>
                <a:cxn ang="0">
                  <a:pos x="0" y="0"/>
                </a:cxn>
                <a:cxn ang="0">
                  <a:pos x="45" y="45"/>
                </a:cxn>
                <a:cxn ang="0">
                  <a:pos x="95" y="82"/>
                </a:cxn>
                <a:cxn ang="0">
                  <a:pos x="54" y="86"/>
                </a:cxn>
              </a:cxnLst>
              <a:rect l="0" t="0" r="r" b="b"/>
              <a:pathLst>
                <a:path w="95" h="122">
                  <a:moveTo>
                    <a:pt x="54" y="86"/>
                  </a:moveTo>
                  <a:lnTo>
                    <a:pt x="36" y="122"/>
                  </a:lnTo>
                  <a:lnTo>
                    <a:pt x="23" y="59"/>
                  </a:lnTo>
                  <a:lnTo>
                    <a:pt x="0" y="0"/>
                  </a:lnTo>
                  <a:lnTo>
                    <a:pt x="45" y="45"/>
                  </a:lnTo>
                  <a:lnTo>
                    <a:pt x="95" y="82"/>
                  </a:lnTo>
                  <a:lnTo>
                    <a:pt x="54" y="86"/>
                  </a:lnTo>
                  <a:close/>
                </a:path>
              </a:pathLst>
            </a:custGeom>
            <a:solidFill>
              <a:srgbClr val="339933"/>
            </a:solidFill>
            <a:ln w="9525">
              <a:solidFill>
                <a:srgbClr val="009900"/>
              </a:solidFill>
              <a:round/>
              <a:headEnd/>
              <a:tailEnd/>
            </a:ln>
          </p:spPr>
          <p:txBody>
            <a:bodyPr/>
            <a:lstStyle/>
            <a:p>
              <a:endParaRPr lang="en-US"/>
            </a:p>
          </p:txBody>
        </p:sp>
        <p:sp>
          <p:nvSpPr>
            <p:cNvPr id="6195" name="Line 51"/>
            <p:cNvSpPr>
              <a:spLocks noChangeShapeType="1"/>
            </p:cNvSpPr>
            <p:nvPr/>
          </p:nvSpPr>
          <p:spPr bwMode="auto">
            <a:xfrm flipH="1" flipV="1">
              <a:off x="1871" y="2645"/>
              <a:ext cx="282" cy="442"/>
            </a:xfrm>
            <a:prstGeom prst="line">
              <a:avLst/>
            </a:prstGeom>
            <a:noFill/>
            <a:ln w="28575">
              <a:solidFill>
                <a:srgbClr val="009900"/>
              </a:solidFill>
              <a:round/>
              <a:headEnd/>
              <a:tailEnd/>
            </a:ln>
          </p:spPr>
          <p:txBody>
            <a:bodyPr/>
            <a:lstStyle/>
            <a:p>
              <a:endParaRPr lang="en-US"/>
            </a:p>
          </p:txBody>
        </p:sp>
        <p:sp>
          <p:nvSpPr>
            <p:cNvPr id="6196" name="Line 52"/>
            <p:cNvSpPr>
              <a:spLocks noChangeShapeType="1"/>
            </p:cNvSpPr>
            <p:nvPr/>
          </p:nvSpPr>
          <p:spPr bwMode="auto">
            <a:xfrm flipH="1" flipV="1">
              <a:off x="1252" y="2573"/>
              <a:ext cx="1396" cy="796"/>
            </a:xfrm>
            <a:prstGeom prst="line">
              <a:avLst/>
            </a:prstGeom>
            <a:noFill/>
            <a:ln w="28575">
              <a:solidFill>
                <a:srgbClr val="009900"/>
              </a:solidFill>
              <a:round/>
              <a:headEnd/>
              <a:tailEnd/>
            </a:ln>
          </p:spPr>
          <p:txBody>
            <a:bodyPr/>
            <a:lstStyle/>
            <a:p>
              <a:endParaRPr lang="en-US"/>
            </a:p>
          </p:txBody>
        </p:sp>
        <p:sp>
          <p:nvSpPr>
            <p:cNvPr id="6197" name="Freeform 53"/>
            <p:cNvSpPr>
              <a:spLocks/>
            </p:cNvSpPr>
            <p:nvPr/>
          </p:nvSpPr>
          <p:spPr bwMode="auto">
            <a:xfrm>
              <a:off x="1170" y="2532"/>
              <a:ext cx="128" cy="91"/>
            </a:xfrm>
            <a:custGeom>
              <a:avLst/>
              <a:gdLst/>
              <a:ahLst/>
              <a:cxnLst>
                <a:cxn ang="0">
                  <a:pos x="91" y="45"/>
                </a:cxn>
                <a:cxn ang="0">
                  <a:pos x="91" y="91"/>
                </a:cxn>
                <a:cxn ang="0">
                  <a:pos x="51" y="41"/>
                </a:cxn>
                <a:cxn ang="0">
                  <a:pos x="0" y="0"/>
                </a:cxn>
                <a:cxn ang="0">
                  <a:pos x="64" y="18"/>
                </a:cxn>
                <a:cxn ang="0">
                  <a:pos x="128" y="22"/>
                </a:cxn>
                <a:cxn ang="0">
                  <a:pos x="91" y="45"/>
                </a:cxn>
              </a:cxnLst>
              <a:rect l="0" t="0" r="r" b="b"/>
              <a:pathLst>
                <a:path w="128" h="91">
                  <a:moveTo>
                    <a:pt x="91" y="45"/>
                  </a:moveTo>
                  <a:lnTo>
                    <a:pt x="91" y="91"/>
                  </a:lnTo>
                  <a:lnTo>
                    <a:pt x="51" y="41"/>
                  </a:lnTo>
                  <a:lnTo>
                    <a:pt x="0" y="0"/>
                  </a:lnTo>
                  <a:lnTo>
                    <a:pt x="64" y="18"/>
                  </a:lnTo>
                  <a:lnTo>
                    <a:pt x="128" y="22"/>
                  </a:lnTo>
                  <a:lnTo>
                    <a:pt x="91" y="45"/>
                  </a:lnTo>
                  <a:close/>
                </a:path>
              </a:pathLst>
            </a:custGeom>
            <a:solidFill>
              <a:srgbClr val="339933"/>
            </a:solidFill>
            <a:ln w="9525">
              <a:solidFill>
                <a:srgbClr val="009900"/>
              </a:solidFill>
              <a:round/>
              <a:headEnd/>
              <a:tailEnd/>
            </a:ln>
          </p:spPr>
          <p:txBody>
            <a:bodyPr/>
            <a:lstStyle/>
            <a:p>
              <a:endParaRPr lang="en-US"/>
            </a:p>
          </p:txBody>
        </p:sp>
      </p:grpSp>
      <p:sp>
        <p:nvSpPr>
          <p:cNvPr id="6198" name="Rectangle 54"/>
          <p:cNvSpPr>
            <a:spLocks noChangeArrowheads="1"/>
          </p:cNvSpPr>
          <p:nvPr/>
        </p:nvSpPr>
        <p:spPr bwMode="auto">
          <a:xfrm>
            <a:off x="5672138" y="2874963"/>
            <a:ext cx="2271712" cy="288925"/>
          </a:xfrm>
          <a:prstGeom prst="rect">
            <a:avLst/>
          </a:prstGeom>
          <a:noFill/>
          <a:ln w="9525">
            <a:noFill/>
            <a:miter lim="800000"/>
            <a:headEnd/>
            <a:tailEnd/>
          </a:ln>
        </p:spPr>
        <p:txBody>
          <a:bodyPr wrap="none" lIns="0" tIns="0" rIns="0" bIns="0">
            <a:spAutoFit/>
          </a:bodyPr>
          <a:lstStyle/>
          <a:p>
            <a:pPr eaLnBrk="0" hangingPunct="0"/>
            <a:r>
              <a:rPr lang="en-US" sz="1900" b="1">
                <a:solidFill>
                  <a:srgbClr val="FF0000"/>
                </a:solidFill>
                <a:latin typeface="Times" pitchFamily="18" charset="0"/>
              </a:rPr>
              <a:t>children</a:t>
            </a:r>
            <a:r>
              <a:rPr lang="en-US" sz="1900">
                <a:solidFill>
                  <a:srgbClr val="3333CC"/>
                </a:solidFill>
                <a:latin typeface="Times" pitchFamily="18" charset="0"/>
              </a:rPr>
              <a:t> </a:t>
            </a:r>
            <a:r>
              <a:rPr lang="en-US" sz="1900">
                <a:solidFill>
                  <a:srgbClr val="339933"/>
                </a:solidFill>
                <a:latin typeface="Times" pitchFamily="18" charset="0"/>
              </a:rPr>
              <a:t>of this</a:t>
            </a:r>
            <a:r>
              <a:rPr lang="en-US" sz="1900">
                <a:solidFill>
                  <a:srgbClr val="3333CC"/>
                </a:solidFill>
                <a:latin typeface="Times" pitchFamily="18" charset="0"/>
              </a:rPr>
              <a:t> </a:t>
            </a:r>
            <a:r>
              <a:rPr lang="en-US" sz="1900" b="1">
                <a:solidFill>
                  <a:srgbClr val="FF0000"/>
                </a:solidFill>
                <a:latin typeface="Times" pitchFamily="18" charset="0"/>
              </a:rPr>
              <a:t>parent</a:t>
            </a:r>
            <a:endParaRPr lang="en-US" sz="2000"/>
          </a:p>
        </p:txBody>
      </p:sp>
      <p:sp>
        <p:nvSpPr>
          <p:cNvPr id="6199" name="Rectangle 55"/>
          <p:cNvSpPr>
            <a:spLocks noChangeArrowheads="1"/>
          </p:cNvSpPr>
          <p:nvPr/>
        </p:nvSpPr>
        <p:spPr bwMode="auto">
          <a:xfrm>
            <a:off x="5681663" y="3148013"/>
            <a:ext cx="2095500" cy="288925"/>
          </a:xfrm>
          <a:prstGeom prst="rect">
            <a:avLst/>
          </a:prstGeom>
          <a:noFill/>
          <a:ln w="9525">
            <a:noFill/>
            <a:miter lim="800000"/>
            <a:headEnd/>
            <a:tailEnd/>
          </a:ln>
        </p:spPr>
        <p:txBody>
          <a:bodyPr wrap="none" lIns="0" tIns="0" rIns="0" bIns="0">
            <a:spAutoFit/>
          </a:bodyPr>
          <a:lstStyle/>
          <a:p>
            <a:pPr eaLnBrk="0" hangingPunct="0"/>
            <a:r>
              <a:rPr lang="en-US" sz="1900" b="1">
                <a:solidFill>
                  <a:srgbClr val="FF0000"/>
                </a:solidFill>
                <a:latin typeface="Times" pitchFamily="18" charset="0"/>
              </a:rPr>
              <a:t>siblings</a:t>
            </a:r>
            <a:r>
              <a:rPr lang="en-US" sz="1900">
                <a:solidFill>
                  <a:srgbClr val="3333CC"/>
                </a:solidFill>
                <a:latin typeface="Times" pitchFamily="18" charset="0"/>
              </a:rPr>
              <a:t> </a:t>
            </a:r>
            <a:r>
              <a:rPr lang="en-US" sz="1900">
                <a:solidFill>
                  <a:srgbClr val="339933"/>
                </a:solidFill>
                <a:latin typeface="Times" pitchFamily="18" charset="0"/>
              </a:rPr>
              <a:t>of each other</a:t>
            </a:r>
            <a:endParaRPr lang="en-US" sz="2000">
              <a:solidFill>
                <a:srgbClr val="339933"/>
              </a:solidFill>
            </a:endParaRPr>
          </a:p>
        </p:txBody>
      </p:sp>
      <p:sp>
        <p:nvSpPr>
          <p:cNvPr id="6200" name="Rectangle 56"/>
          <p:cNvSpPr>
            <a:spLocks noChangeArrowheads="1"/>
          </p:cNvSpPr>
          <p:nvPr/>
        </p:nvSpPr>
        <p:spPr bwMode="auto">
          <a:xfrm>
            <a:off x="3946525" y="5459413"/>
            <a:ext cx="614363" cy="288925"/>
          </a:xfrm>
          <a:prstGeom prst="rect">
            <a:avLst/>
          </a:prstGeom>
          <a:noFill/>
          <a:ln w="9525">
            <a:noFill/>
            <a:miter lim="800000"/>
            <a:headEnd/>
            <a:tailEnd/>
          </a:ln>
        </p:spPr>
        <p:txBody>
          <a:bodyPr wrap="none" lIns="0" tIns="0" rIns="0" bIns="0">
            <a:spAutoFit/>
          </a:bodyPr>
          <a:lstStyle/>
          <a:p>
            <a:pPr eaLnBrk="0" hangingPunct="0"/>
            <a:r>
              <a:rPr lang="en-US" sz="1900" b="1">
                <a:solidFill>
                  <a:srgbClr val="FF0000"/>
                </a:solidFill>
                <a:latin typeface="Times" pitchFamily="18" charset="0"/>
              </a:rPr>
              <a:t>leaves</a:t>
            </a:r>
            <a:endParaRPr lang="en-US" sz="2000"/>
          </a:p>
        </p:txBody>
      </p:sp>
      <p:sp>
        <p:nvSpPr>
          <p:cNvPr id="57" name="Slide Number Placeholder 56"/>
          <p:cNvSpPr>
            <a:spLocks noGrp="1"/>
          </p:cNvSpPr>
          <p:nvPr>
            <p:ph type="sldNum" sz="quarter" idx="12"/>
          </p:nvPr>
        </p:nvSpPr>
        <p:spPr/>
        <p:txBody>
          <a:bodyPr/>
          <a:lstStyle/>
          <a:p>
            <a:fld id="{389627BB-9D3D-455B-9BF0-C5F986BEB794}" type="slidenum">
              <a:rPr lang="en-US" smtClean="0"/>
              <a:pPr/>
              <a:t>9</a:t>
            </a:fld>
            <a:endParaRPr lang="en-US"/>
          </a:p>
        </p:txBody>
      </p:sp>
    </p:spTree>
    <p:extLst>
      <p:ext uri="{BB962C8B-B14F-4D97-AF65-F5344CB8AC3E}">
        <p14:creationId xmlns:p14="http://schemas.microsoft.com/office/powerpoint/2010/main" val="279443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98" grpId="0" autoUpdateAnimBg="0"/>
      <p:bldP spid="6199" grpId="0" autoUpdateAnimBg="0"/>
      <p:bldP spid="6200" grpId="0" autoUpdateAnimBg="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13975</TotalTime>
  <Words>3580</Words>
  <Application>Microsoft Office PowerPoint</Application>
  <PresentationFormat>On-screen Show (4:3)</PresentationFormat>
  <Paragraphs>1047</Paragraphs>
  <Slides>86</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86</vt:i4>
      </vt:variant>
    </vt:vector>
  </HeadingPairs>
  <TitlesOfParts>
    <vt:vector size="101" baseType="lpstr">
      <vt:lpstr>굴림</vt:lpstr>
      <vt:lpstr>`</vt:lpstr>
      <vt:lpstr>Arial</vt:lpstr>
      <vt:lpstr>Calibri</vt:lpstr>
      <vt:lpstr>Calibri Light</vt:lpstr>
      <vt:lpstr>Courier</vt:lpstr>
      <vt:lpstr>Courier New</vt:lpstr>
      <vt:lpstr>Helvetica</vt:lpstr>
      <vt:lpstr>휴먼매직체</vt:lpstr>
      <vt:lpstr>Symbol</vt:lpstr>
      <vt:lpstr>Times</vt:lpstr>
      <vt:lpstr>Times New Roman</vt:lpstr>
      <vt:lpstr>Times New Roman MT Extra Bold</vt:lpstr>
      <vt:lpstr>Wingdings</vt:lpstr>
      <vt:lpstr>Retrospect</vt:lpstr>
      <vt:lpstr>Binary Trees &amp; Applications</vt:lpstr>
      <vt:lpstr>Real world </vt:lpstr>
      <vt:lpstr>Introduction</vt:lpstr>
      <vt:lpstr>A Tree</vt:lpstr>
      <vt:lpstr>Examples: directory structure</vt:lpstr>
      <vt:lpstr>Organizational organograms</vt:lpstr>
      <vt:lpstr>Definition</vt:lpstr>
      <vt:lpstr>Trees - Definition and Terminology</vt:lpstr>
      <vt:lpstr>PowerPoint Presentation</vt:lpstr>
      <vt:lpstr>Tree Terminologies</vt:lpstr>
      <vt:lpstr>Tree Terminologies</vt:lpstr>
      <vt:lpstr>Tree Terminologies</vt:lpstr>
      <vt:lpstr>Levels and depth</vt:lpstr>
      <vt:lpstr>Binary Trees</vt:lpstr>
      <vt:lpstr>Binary Tree Examples</vt:lpstr>
      <vt:lpstr>Binary Trees</vt:lpstr>
      <vt:lpstr>Binary Trees</vt:lpstr>
      <vt:lpstr>Binary Tree</vt:lpstr>
      <vt:lpstr>Binary Trees</vt:lpstr>
      <vt:lpstr>Binary Trees</vt:lpstr>
      <vt:lpstr>Binary Trees</vt:lpstr>
      <vt:lpstr>Examples – familiarization with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Binary Trees</vt:lpstr>
      <vt:lpstr>Types of Binary Trees</vt:lpstr>
      <vt:lpstr>Strictly Binary Tree</vt:lpstr>
      <vt:lpstr>Binary Trees (recall)</vt:lpstr>
      <vt:lpstr>Binary Trees (recall)</vt:lpstr>
      <vt:lpstr>Perfect Binary Tree</vt:lpstr>
      <vt:lpstr>Almost Complete Binary Tree</vt:lpstr>
      <vt:lpstr>Binary Trees</vt:lpstr>
      <vt:lpstr>Binary Trees</vt:lpstr>
      <vt:lpstr>Binary Trees</vt:lpstr>
      <vt:lpstr>Binary Trees</vt:lpstr>
      <vt:lpstr>BINARY TREE ADT</vt:lpstr>
      <vt:lpstr>Tree Traversal</vt:lpstr>
      <vt:lpstr>Traversal of a Binary Tree</vt:lpstr>
      <vt:lpstr>Traversal of a Binary Tree</vt:lpstr>
      <vt:lpstr>Tree Traversal</vt:lpstr>
      <vt:lpstr>Preorder Traversal</vt:lpstr>
      <vt:lpstr>Preorder Traversal</vt:lpstr>
      <vt:lpstr>Preorder Traversal</vt:lpstr>
      <vt:lpstr>Preorder Traversal</vt:lpstr>
      <vt:lpstr>Preorder Traversal</vt:lpstr>
      <vt:lpstr>Preorder Traversal</vt:lpstr>
      <vt:lpstr>Preorder Traversal</vt:lpstr>
      <vt:lpstr>Tree Traversal</vt:lpstr>
      <vt:lpstr>Inorder Traversal</vt:lpstr>
      <vt:lpstr>Tree Traversal</vt:lpstr>
      <vt:lpstr>Postorder Traversal</vt:lpstr>
      <vt:lpstr>Tree Traversal</vt:lpstr>
      <vt:lpstr>Tree Traversal</vt:lpstr>
      <vt:lpstr>Tree Traversal</vt:lpstr>
      <vt:lpstr>Binary Tree Applications</vt:lpstr>
      <vt:lpstr>Binary Expression Tree</vt:lpstr>
      <vt:lpstr>A binary expression tree</vt:lpstr>
      <vt:lpstr>A Binary Expression Tree</vt:lpstr>
      <vt:lpstr>A Binary Expression Tree</vt:lpstr>
      <vt:lpstr>A Binary Expression Tree</vt:lpstr>
      <vt:lpstr>Representing Expressions</vt:lpstr>
      <vt:lpstr>A Binary Expression Tree</vt:lpstr>
      <vt:lpstr>PowerPoint Presentation</vt:lpstr>
      <vt:lpstr>Binary expression tree</vt:lpstr>
      <vt:lpstr> Binary Expression Tree</vt:lpstr>
      <vt:lpstr>((7+3)*(5-2))</vt:lpstr>
      <vt:lpstr>Conversion of a postfix expression to tree</vt:lpstr>
      <vt:lpstr>PowerPoint Presentation</vt:lpstr>
      <vt:lpstr>Conversion of Postfix Expression to tree</vt:lpstr>
      <vt:lpstr>PowerPoint Presentation</vt:lpstr>
      <vt:lpstr>PowerPoint Presentation</vt:lpstr>
      <vt:lpstr>PowerPoint Presentation</vt:lpstr>
      <vt:lpstr>PowerPoint Presentation</vt:lpstr>
      <vt:lpstr>Implementing Tree Traversals</vt:lpstr>
      <vt:lpstr>Tree Traversal</vt:lpstr>
      <vt:lpstr>Implementing Tree Traversals</vt:lpstr>
      <vt:lpstr>Implementing Tree Traversals</vt:lpstr>
      <vt:lpstr>Implementing Tree Traversals</vt:lpstr>
      <vt:lpstr> Traversal exercises: finding output</vt:lpstr>
      <vt:lpstr>Utility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&amp; Linked Listsq</dc:title>
  <dc:creator>Larry Nyhoff</dc:creator>
  <cp:lastModifiedBy>Bostan  Khan</cp:lastModifiedBy>
  <cp:revision>414</cp:revision>
  <cp:lastPrinted>1999-11-17T00:33:47Z</cp:lastPrinted>
  <dcterms:created xsi:type="dcterms:W3CDTF">1999-06-18T03:24:00Z</dcterms:created>
  <dcterms:modified xsi:type="dcterms:W3CDTF">2024-03-27T06:13:24Z</dcterms:modified>
</cp:coreProperties>
</file>