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9" r:id="rId3"/>
    <p:sldId id="260" r:id="rId4"/>
    <p:sldId id="261" r:id="rId5"/>
    <p:sldId id="262" r:id="rId6"/>
    <p:sldId id="302" r:id="rId7"/>
    <p:sldId id="303" r:id="rId8"/>
    <p:sldId id="304" r:id="rId9"/>
    <p:sldId id="305" r:id="rId10"/>
    <p:sldId id="306" r:id="rId11"/>
    <p:sldId id="307" r:id="rId12"/>
    <p:sldId id="308" r:id="rId13"/>
    <p:sldId id="309" r:id="rId14"/>
    <p:sldId id="310" r:id="rId15"/>
    <p:sldId id="311" r:id="rId16"/>
    <p:sldId id="312" r:id="rId17"/>
    <p:sldId id="313" r:id="rId18"/>
    <p:sldId id="264" r:id="rId19"/>
    <p:sldId id="265" r:id="rId20"/>
    <p:sldId id="266" r:id="rId21"/>
    <p:sldId id="268" r:id="rId22"/>
    <p:sldId id="269" r:id="rId23"/>
    <p:sldId id="270" r:id="rId24"/>
    <p:sldId id="271" r:id="rId25"/>
    <p:sldId id="272" r:id="rId26"/>
    <p:sldId id="267" r:id="rId27"/>
    <p:sldId id="263" r:id="rId28"/>
    <p:sldId id="275" r:id="rId29"/>
    <p:sldId id="256"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314" r:id="rId51"/>
    <p:sldId id="296" r:id="rId52"/>
    <p:sldId id="297" r:id="rId53"/>
    <p:sldId id="298" r:id="rId54"/>
    <p:sldId id="299" r:id="rId55"/>
    <p:sldId id="301" r:id="rId56"/>
    <p:sldId id="300" r:id="rId57"/>
    <p:sldId id="31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DE3FB-3900-438B-9A76-82E96D5964E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315983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DE3FB-3900-438B-9A76-82E96D5964E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93873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DE3FB-3900-438B-9A76-82E96D5964E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3346742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DE3FB-3900-438B-9A76-82E96D5964E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E470-08D7-45E7-AC90-88DCBE28AA3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788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DE3FB-3900-438B-9A76-82E96D5964E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122797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C0DE3FB-3900-438B-9A76-82E96D5964E0}"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1473117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C0DE3FB-3900-438B-9A76-82E96D5964E0}"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1962683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DE3FB-3900-438B-9A76-82E96D5964E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3673540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DE3FB-3900-438B-9A76-82E96D5964E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224343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DE3FB-3900-438B-9A76-82E96D5964E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303959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DE3FB-3900-438B-9A76-82E96D5964E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279878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DE3FB-3900-438B-9A76-82E96D5964E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33387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DE3FB-3900-438B-9A76-82E96D5964E0}"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166615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DE3FB-3900-438B-9A76-82E96D5964E0}"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187296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DE3FB-3900-438B-9A76-82E96D5964E0}"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6655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0DE3FB-3900-438B-9A76-82E96D5964E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333668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0DE3FB-3900-438B-9A76-82E96D5964E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E470-08D7-45E7-AC90-88DCBE28AA31}" type="slidenum">
              <a:rPr lang="en-US" smtClean="0"/>
              <a:t>‹#›</a:t>
            </a:fld>
            <a:endParaRPr lang="en-US"/>
          </a:p>
        </p:txBody>
      </p:sp>
    </p:spTree>
    <p:extLst>
      <p:ext uri="{BB962C8B-B14F-4D97-AF65-F5344CB8AC3E}">
        <p14:creationId xmlns:p14="http://schemas.microsoft.com/office/powerpoint/2010/main" val="240438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C0DE3FB-3900-438B-9A76-82E96D5964E0}" type="datetimeFigureOut">
              <a:rPr lang="en-US" smtClean="0"/>
              <a:t>1/31/2024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ABFE470-08D7-45E7-AC90-88DCBE28AA31}" type="slidenum">
              <a:rPr lang="en-US" smtClean="0"/>
              <a:t>‹#›</a:t>
            </a:fld>
            <a:endParaRPr lang="en-US"/>
          </a:p>
        </p:txBody>
      </p:sp>
    </p:spTree>
    <p:extLst>
      <p:ext uri="{BB962C8B-B14F-4D97-AF65-F5344CB8AC3E}">
        <p14:creationId xmlns:p14="http://schemas.microsoft.com/office/powerpoint/2010/main" val="8449195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FF00"/>
                </a:solidFill>
              </a:rPr>
              <a:t>Introduction to Professional Ethics</a:t>
            </a:r>
          </a:p>
        </p:txBody>
      </p:sp>
      <p:sp>
        <p:nvSpPr>
          <p:cNvPr id="4" name="TextBox 3"/>
          <p:cNvSpPr txBox="1"/>
          <p:nvPr/>
        </p:nvSpPr>
        <p:spPr>
          <a:xfrm>
            <a:off x="8314544" y="5786203"/>
            <a:ext cx="4706911" cy="830997"/>
          </a:xfrm>
          <a:prstGeom prst="rect">
            <a:avLst/>
          </a:prstGeom>
          <a:noFill/>
        </p:spPr>
        <p:txBody>
          <a:bodyPr wrap="square" rtlCol="0">
            <a:spAutoFit/>
          </a:bodyPr>
          <a:lstStyle/>
          <a:p>
            <a:r>
              <a:rPr lang="en-US" sz="2400" dirty="0"/>
              <a:t>Lecture presented by</a:t>
            </a:r>
          </a:p>
          <a:p>
            <a:r>
              <a:rPr lang="en-US" sz="2400" dirty="0"/>
              <a:t>Ms. Hina Yousaf</a:t>
            </a:r>
          </a:p>
        </p:txBody>
      </p:sp>
    </p:spTree>
    <p:extLst>
      <p:ext uri="{BB962C8B-B14F-4D97-AF65-F5344CB8AC3E}">
        <p14:creationId xmlns:p14="http://schemas.microsoft.com/office/powerpoint/2010/main" val="119554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94C3BB-6C67-3F35-ABAF-E3D4C0B8283B}"/>
              </a:ext>
            </a:extLst>
          </p:cNvPr>
          <p:cNvSpPr txBox="1"/>
          <p:nvPr/>
        </p:nvSpPr>
        <p:spPr>
          <a:xfrm>
            <a:off x="1304924" y="1142999"/>
            <a:ext cx="8591551" cy="3800476"/>
          </a:xfrm>
          <a:prstGeom prst="rect">
            <a:avLst/>
          </a:prstGeom>
          <a:noFill/>
        </p:spPr>
        <p:txBody>
          <a:bodyPr wrap="square">
            <a:spAutoFit/>
          </a:bodyPr>
          <a:lstStyle/>
          <a:p>
            <a:r>
              <a:rPr lang="en-US" sz="3200" b="1" dirty="0">
                <a:solidFill>
                  <a:srgbClr val="FFFF00"/>
                </a:solidFill>
              </a:rPr>
              <a:t>Accountability </a:t>
            </a:r>
          </a:p>
          <a:p>
            <a:endParaRPr lang="en-US" sz="3200" b="1" dirty="0">
              <a:solidFill>
                <a:srgbClr val="FFFF00"/>
              </a:solidFill>
            </a:endParaRPr>
          </a:p>
          <a:p>
            <a:r>
              <a:rPr lang="en-US" sz="2800" dirty="0"/>
              <a:t>Professionals hold themselves accountable for their thoughts, words, and actions, especially when they've made a mistake. </a:t>
            </a:r>
          </a:p>
          <a:p>
            <a:endParaRPr lang="en-US" sz="2800" dirty="0"/>
          </a:p>
          <a:p>
            <a:r>
              <a:rPr lang="en-US" sz="2800" dirty="0"/>
              <a:t>This personal accountability is closely tied to honesty and integrity, and it's a vital element in professionalism.</a:t>
            </a:r>
          </a:p>
        </p:txBody>
      </p:sp>
    </p:spTree>
    <p:extLst>
      <p:ext uri="{BB962C8B-B14F-4D97-AF65-F5344CB8AC3E}">
        <p14:creationId xmlns:p14="http://schemas.microsoft.com/office/powerpoint/2010/main" val="118285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134FA-404D-A77F-CBCE-B6E6C458ADD0}"/>
              </a:ext>
            </a:extLst>
          </p:cNvPr>
          <p:cNvSpPr txBox="1"/>
          <p:nvPr/>
        </p:nvSpPr>
        <p:spPr>
          <a:xfrm>
            <a:off x="628650" y="638176"/>
            <a:ext cx="10553700" cy="5386090"/>
          </a:xfrm>
          <a:prstGeom prst="rect">
            <a:avLst/>
          </a:prstGeom>
          <a:noFill/>
        </p:spPr>
        <p:txBody>
          <a:bodyPr wrap="square">
            <a:spAutoFit/>
          </a:bodyPr>
          <a:lstStyle/>
          <a:p>
            <a:r>
              <a:rPr lang="en-US" sz="3200" b="1" dirty="0">
                <a:solidFill>
                  <a:srgbClr val="FFFF00"/>
                </a:solidFill>
              </a:rPr>
              <a:t>Self-Regulation </a:t>
            </a:r>
          </a:p>
          <a:p>
            <a:endParaRPr lang="en-US" sz="2400" dirty="0"/>
          </a:p>
          <a:p>
            <a:r>
              <a:rPr lang="en-US" sz="2400" dirty="0"/>
              <a:t>They also stay professional under pressure. For instance, imagine a customer service employee who's faced with an annoyed customer. Instead of getting upset or angry in return, the employee exhibits true professionalism by maintaining a calm, business-like demeanor, and by doing everything that she can to make the situation right. </a:t>
            </a:r>
          </a:p>
          <a:p>
            <a:endParaRPr lang="en-US" sz="2400" dirty="0"/>
          </a:p>
          <a:p>
            <a:r>
              <a:rPr lang="en-US" sz="2400" dirty="0"/>
              <a:t>Genuine professionals show respect for the people around them, no matter what their role or situation. </a:t>
            </a:r>
          </a:p>
          <a:p>
            <a:endParaRPr lang="en-US" sz="2400" dirty="0"/>
          </a:p>
          <a:p>
            <a:r>
              <a:rPr lang="en-US" sz="2400" dirty="0"/>
              <a:t>They exhibit a high degree of emotional intelligence (EI) by considering the emotions and needs of others, and they don't let a bad day impact how they interact with colleagues or clients.</a:t>
            </a:r>
          </a:p>
        </p:txBody>
      </p:sp>
    </p:spTree>
    <p:extLst>
      <p:ext uri="{BB962C8B-B14F-4D97-AF65-F5344CB8AC3E}">
        <p14:creationId xmlns:p14="http://schemas.microsoft.com/office/powerpoint/2010/main" val="254487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4BB565-6159-412B-B9DB-F1FECCC89C32}"/>
              </a:ext>
            </a:extLst>
          </p:cNvPr>
          <p:cNvSpPr txBox="1"/>
          <p:nvPr/>
        </p:nvSpPr>
        <p:spPr>
          <a:xfrm>
            <a:off x="1466850" y="1333500"/>
            <a:ext cx="8134350" cy="3600986"/>
          </a:xfrm>
          <a:prstGeom prst="rect">
            <a:avLst/>
          </a:prstGeom>
          <a:noFill/>
        </p:spPr>
        <p:txBody>
          <a:bodyPr wrap="square">
            <a:spAutoFit/>
          </a:bodyPr>
          <a:lstStyle/>
          <a:p>
            <a:r>
              <a:rPr lang="en-US" sz="3200" b="1" dirty="0">
                <a:solidFill>
                  <a:srgbClr val="FFFF00"/>
                </a:solidFill>
              </a:rPr>
              <a:t>Image </a:t>
            </a:r>
          </a:p>
          <a:p>
            <a:endParaRPr lang="en-US" sz="2800" dirty="0"/>
          </a:p>
          <a:p>
            <a:r>
              <a:rPr lang="en-US" sz="2800" dirty="0"/>
              <a:t>Professionals look the part – they don't show up to work sloppily dressed, with messy hair. </a:t>
            </a:r>
          </a:p>
          <a:p>
            <a:endParaRPr lang="en-US" sz="2800" dirty="0"/>
          </a:p>
          <a:p>
            <a:r>
              <a:rPr lang="en-US" sz="2800" dirty="0"/>
              <a:t>They're polished, and they dress appropriately for the situation. Because of this, they project an air of confidence, and they gain respect for this.</a:t>
            </a:r>
          </a:p>
        </p:txBody>
      </p:sp>
    </p:spTree>
    <p:extLst>
      <p:ext uri="{BB962C8B-B14F-4D97-AF65-F5344CB8AC3E}">
        <p14:creationId xmlns:p14="http://schemas.microsoft.com/office/powerpoint/2010/main" val="280490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B9909D-67EC-B3D9-EF47-5442AD044C14}"/>
              </a:ext>
            </a:extLst>
          </p:cNvPr>
          <p:cNvSpPr txBox="1"/>
          <p:nvPr/>
        </p:nvSpPr>
        <p:spPr>
          <a:xfrm>
            <a:off x="1019174" y="558284"/>
            <a:ext cx="9839325" cy="646331"/>
          </a:xfrm>
          <a:prstGeom prst="rect">
            <a:avLst/>
          </a:prstGeom>
          <a:noFill/>
        </p:spPr>
        <p:txBody>
          <a:bodyPr wrap="square">
            <a:spAutoFit/>
          </a:bodyPr>
          <a:lstStyle/>
          <a:p>
            <a:r>
              <a:rPr lang="en-US" sz="3600" b="1" dirty="0">
                <a:solidFill>
                  <a:srgbClr val="FFFF00"/>
                </a:solidFill>
              </a:rPr>
              <a:t>How to Exhibit Professionalism</a:t>
            </a:r>
          </a:p>
        </p:txBody>
      </p:sp>
      <p:sp>
        <p:nvSpPr>
          <p:cNvPr id="5" name="TextBox 4">
            <a:extLst>
              <a:ext uri="{FF2B5EF4-FFF2-40B4-BE49-F238E27FC236}">
                <a16:creationId xmlns:a16="http://schemas.microsoft.com/office/drawing/2014/main" id="{7D7D6730-A512-1AE7-BBFF-D3187B38E009}"/>
              </a:ext>
            </a:extLst>
          </p:cNvPr>
          <p:cNvSpPr txBox="1"/>
          <p:nvPr/>
        </p:nvSpPr>
        <p:spPr>
          <a:xfrm>
            <a:off x="1590675" y="1914525"/>
            <a:ext cx="8963025" cy="3970318"/>
          </a:xfrm>
          <a:prstGeom prst="rect">
            <a:avLst/>
          </a:prstGeom>
          <a:noFill/>
        </p:spPr>
        <p:txBody>
          <a:bodyPr wrap="square">
            <a:spAutoFit/>
          </a:bodyPr>
          <a:lstStyle/>
          <a:p>
            <a:r>
              <a:rPr lang="en-US" sz="2800" dirty="0"/>
              <a:t>Professionals are the kind of people that others respect and value. They are a genuine credit to their organizations.</a:t>
            </a:r>
          </a:p>
          <a:p>
            <a:endParaRPr lang="en-US" sz="2800" dirty="0"/>
          </a:p>
          <a:p>
            <a:r>
              <a:rPr lang="en-US" sz="2800" dirty="0"/>
              <a:t>True professionals are the first to be considered for promotions, they are awarded valuable projects or clients, and they are routinely successful in their careers.</a:t>
            </a:r>
          </a:p>
          <a:p>
            <a:endParaRPr lang="en-US" sz="2800" dirty="0"/>
          </a:p>
          <a:p>
            <a:endParaRPr lang="en-US" sz="2800" dirty="0"/>
          </a:p>
        </p:txBody>
      </p:sp>
    </p:spTree>
    <p:extLst>
      <p:ext uri="{BB962C8B-B14F-4D97-AF65-F5344CB8AC3E}">
        <p14:creationId xmlns:p14="http://schemas.microsoft.com/office/powerpoint/2010/main" val="595163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4147F-6E94-EEE8-77A8-06547D9F0524}"/>
              </a:ext>
            </a:extLst>
          </p:cNvPr>
          <p:cNvSpPr txBox="1"/>
          <p:nvPr/>
        </p:nvSpPr>
        <p:spPr>
          <a:xfrm>
            <a:off x="2714625" y="1720840"/>
            <a:ext cx="6896100" cy="3416320"/>
          </a:xfrm>
          <a:prstGeom prst="rect">
            <a:avLst/>
          </a:prstGeom>
          <a:noFill/>
        </p:spPr>
        <p:txBody>
          <a:bodyPr wrap="square">
            <a:spAutoFit/>
          </a:bodyPr>
          <a:lstStyle/>
          <a:p>
            <a:pPr algn="ctr"/>
            <a:r>
              <a:rPr lang="en-US" sz="3600" b="1" dirty="0"/>
              <a:t>Now that you have a clear view of what constitutes professionalism, are you demonstrating these characteristics to the people around you?</a:t>
            </a:r>
          </a:p>
        </p:txBody>
      </p:sp>
    </p:spTree>
    <p:extLst>
      <p:ext uri="{BB962C8B-B14F-4D97-AF65-F5344CB8AC3E}">
        <p14:creationId xmlns:p14="http://schemas.microsoft.com/office/powerpoint/2010/main" val="272518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3592E0-9E4F-5B12-A44A-F01D0BF05A0E}"/>
              </a:ext>
            </a:extLst>
          </p:cNvPr>
          <p:cNvSpPr txBox="1"/>
          <p:nvPr/>
        </p:nvSpPr>
        <p:spPr>
          <a:xfrm>
            <a:off x="600075" y="581710"/>
            <a:ext cx="10991850" cy="5262979"/>
          </a:xfrm>
          <a:prstGeom prst="rect">
            <a:avLst/>
          </a:prstGeom>
          <a:noFill/>
        </p:spPr>
        <p:txBody>
          <a:bodyPr wrap="square">
            <a:spAutoFit/>
          </a:bodyPr>
          <a:lstStyle/>
          <a:p>
            <a:r>
              <a:rPr lang="en-US" sz="2400" dirty="0"/>
              <a:t>Here are some further strategies that will help you be more professional in the workplace:</a:t>
            </a:r>
          </a:p>
          <a:p>
            <a:endParaRPr lang="en-US" sz="2400" dirty="0"/>
          </a:p>
          <a:p>
            <a:r>
              <a:rPr lang="en-US" sz="2400" b="1" dirty="0">
                <a:solidFill>
                  <a:srgbClr val="FFFF00"/>
                </a:solidFill>
              </a:rPr>
              <a:t>1.  Build Expertise </a:t>
            </a:r>
          </a:p>
          <a:p>
            <a:endParaRPr lang="en-US" sz="2400" dirty="0"/>
          </a:p>
          <a:p>
            <a:r>
              <a:rPr lang="en-US" sz="2400" dirty="0"/>
              <a:t>Don't let your knowledge and skills get outdated. Commit to build expertise and stay up-to-date with your industry. </a:t>
            </a:r>
          </a:p>
          <a:p>
            <a:endParaRPr lang="en-US" sz="2400" dirty="0"/>
          </a:p>
          <a:p>
            <a:r>
              <a:rPr lang="en-US" sz="2400" b="1" dirty="0">
                <a:solidFill>
                  <a:srgbClr val="FFFF00"/>
                </a:solidFill>
              </a:rPr>
              <a:t>2.  Develop Your Emotional Intelligence </a:t>
            </a:r>
          </a:p>
          <a:p>
            <a:endParaRPr lang="en-US" sz="2400" dirty="0"/>
          </a:p>
          <a:p>
            <a:r>
              <a:rPr lang="en-US" sz="2400" dirty="0"/>
              <a:t>Professionals can sense the emotional needs of others. They're able to give clients and coworkers what they need, because they know how to listen actively and observe what's happening. So, if you want to improve your professionalism, focus on developing emotional intelligence.</a:t>
            </a:r>
          </a:p>
        </p:txBody>
      </p:sp>
    </p:spTree>
    <p:extLst>
      <p:ext uri="{BB962C8B-B14F-4D97-AF65-F5344CB8AC3E}">
        <p14:creationId xmlns:p14="http://schemas.microsoft.com/office/powerpoint/2010/main" val="244795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A30F30-5347-FD63-9944-16134CCA2BF4}"/>
              </a:ext>
            </a:extLst>
          </p:cNvPr>
          <p:cNvSpPr txBox="1"/>
          <p:nvPr/>
        </p:nvSpPr>
        <p:spPr>
          <a:xfrm>
            <a:off x="685800" y="920621"/>
            <a:ext cx="10953750" cy="5016758"/>
          </a:xfrm>
          <a:prstGeom prst="rect">
            <a:avLst/>
          </a:prstGeom>
          <a:noFill/>
        </p:spPr>
        <p:txBody>
          <a:bodyPr wrap="square">
            <a:spAutoFit/>
          </a:bodyPr>
          <a:lstStyle/>
          <a:p>
            <a:r>
              <a:rPr lang="en-US" sz="2800" b="1" dirty="0">
                <a:solidFill>
                  <a:srgbClr val="FFFF00"/>
                </a:solidFill>
              </a:rPr>
              <a:t>3.  Honor Your Commitments </a:t>
            </a:r>
          </a:p>
          <a:p>
            <a:endParaRPr lang="en-US" sz="2400" dirty="0"/>
          </a:p>
          <a:p>
            <a:r>
              <a:rPr lang="en-US" sz="2400" dirty="0"/>
              <a:t>Whenever you make a promise to your boss, colleagues, or clients, keep it. If it looks as if you won't be able to meet a deadline, let your boss, team or client know as soon as sensibly possible. However, do what you can to avoid ending up in this situation! Don't make excuses – instead, focus on meeting expectations as best you can, and on making the situation right. </a:t>
            </a:r>
          </a:p>
          <a:p>
            <a:endParaRPr lang="en-US" sz="2400" dirty="0"/>
          </a:p>
          <a:p>
            <a:r>
              <a:rPr lang="en-US" sz="2800" b="1" dirty="0">
                <a:solidFill>
                  <a:srgbClr val="FFFF00"/>
                </a:solidFill>
              </a:rPr>
              <a:t>4.  Be Polite </a:t>
            </a:r>
          </a:p>
          <a:p>
            <a:endParaRPr lang="en-US" sz="2400" dirty="0"/>
          </a:p>
          <a:p>
            <a:r>
              <a:rPr lang="en-US" sz="2400" dirty="0"/>
              <a:t>Be kind and polite and use good manners to everyone you come into contact with, no matter what their role is, and no matter how you're feeling. This might sound unimportant, but it makes a significant impact.</a:t>
            </a:r>
          </a:p>
        </p:txBody>
      </p:sp>
    </p:spTree>
    <p:extLst>
      <p:ext uri="{BB962C8B-B14F-4D97-AF65-F5344CB8AC3E}">
        <p14:creationId xmlns:p14="http://schemas.microsoft.com/office/powerpoint/2010/main" val="512673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5BFE06-EFEC-1DF1-E005-1F491C17A8F7}"/>
              </a:ext>
            </a:extLst>
          </p:cNvPr>
          <p:cNvSpPr txBox="1"/>
          <p:nvPr/>
        </p:nvSpPr>
        <p:spPr>
          <a:xfrm>
            <a:off x="1366837" y="1177052"/>
            <a:ext cx="9458325" cy="3816429"/>
          </a:xfrm>
          <a:prstGeom prst="rect">
            <a:avLst/>
          </a:prstGeom>
          <a:noFill/>
        </p:spPr>
        <p:txBody>
          <a:bodyPr wrap="square">
            <a:spAutoFit/>
          </a:bodyPr>
          <a:lstStyle/>
          <a:p>
            <a:r>
              <a:rPr lang="en-US" sz="2800" b="1" dirty="0">
                <a:solidFill>
                  <a:srgbClr val="FFFF00"/>
                </a:solidFill>
              </a:rPr>
              <a:t>5.  Have the Tools You Need </a:t>
            </a:r>
          </a:p>
          <a:p>
            <a:endParaRPr lang="en-US" dirty="0"/>
          </a:p>
          <a:p>
            <a:r>
              <a:rPr lang="en-US" sz="2400" dirty="0"/>
              <a:t>Do you show up to a client meeting lacking important samples? Or arrive at work, only to realize that you left a vital file at home? Or do you find yourself operating in situations where you don't have the skills needed to do a good job? </a:t>
            </a:r>
          </a:p>
          <a:p>
            <a:endParaRPr lang="en-US" sz="2400" dirty="0"/>
          </a:p>
          <a:p>
            <a:r>
              <a:rPr lang="en-US" sz="2400" dirty="0"/>
              <a:t>True professionals are always prepared. This requires planning, timeliness, and attention. Focus on improving your time management and planning skills, so that you're always in control.</a:t>
            </a:r>
          </a:p>
        </p:txBody>
      </p:sp>
    </p:spTree>
    <p:extLst>
      <p:ext uri="{BB962C8B-B14F-4D97-AF65-F5344CB8AC3E}">
        <p14:creationId xmlns:p14="http://schemas.microsoft.com/office/powerpoint/2010/main" val="287056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A Sociological Analysis of Professionalism</a:t>
            </a:r>
          </a:p>
        </p:txBody>
      </p:sp>
      <p:sp>
        <p:nvSpPr>
          <p:cNvPr id="3" name="Rectangle 2"/>
          <p:cNvSpPr/>
          <p:nvPr/>
        </p:nvSpPr>
        <p:spPr>
          <a:xfrm>
            <a:off x="1259642" y="1947862"/>
            <a:ext cx="9417883" cy="3970318"/>
          </a:xfrm>
          <a:prstGeom prst="rect">
            <a:avLst/>
          </a:prstGeom>
        </p:spPr>
        <p:txBody>
          <a:bodyPr wrap="square">
            <a:spAutoFit/>
          </a:bodyPr>
          <a:lstStyle/>
          <a:p>
            <a:r>
              <a:rPr lang="en-US" sz="2800" dirty="0"/>
              <a:t>Among the several traditions of sociological analysis of the professions, one of the most influential has a distinctly economic orientation. </a:t>
            </a:r>
          </a:p>
          <a:p>
            <a:endParaRPr lang="en-US" sz="2800" dirty="0"/>
          </a:p>
          <a:p>
            <a:r>
              <a:rPr lang="en-US" sz="2800" dirty="0"/>
              <a:t>These sociologists view attaining professional status as a tactic to gain power or advantage in the marketplace. Professions have considerable power in the marketplace to command high salaries, so they conclude that professional status is highly desirable.</a:t>
            </a:r>
          </a:p>
        </p:txBody>
      </p:sp>
    </p:spTree>
    <p:extLst>
      <p:ext uri="{BB962C8B-B14F-4D97-AF65-F5344CB8AC3E}">
        <p14:creationId xmlns:p14="http://schemas.microsoft.com/office/powerpoint/2010/main" val="2227090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Occupation VS Profession</a:t>
            </a:r>
          </a:p>
        </p:txBody>
      </p:sp>
      <p:sp>
        <p:nvSpPr>
          <p:cNvPr id="3" name="Rectangle 2"/>
          <p:cNvSpPr/>
          <p:nvPr/>
        </p:nvSpPr>
        <p:spPr>
          <a:xfrm>
            <a:off x="649574" y="1888761"/>
            <a:ext cx="10704226" cy="4524315"/>
          </a:xfrm>
          <a:prstGeom prst="rect">
            <a:avLst/>
          </a:prstGeom>
        </p:spPr>
        <p:txBody>
          <a:bodyPr wrap="square">
            <a:spAutoFit/>
          </a:bodyPr>
          <a:lstStyle/>
          <a:p>
            <a:pPr marL="457200" indent="-457200">
              <a:buFont typeface="Arial" panose="020B0604020202020204" pitchFamily="34" charset="0"/>
              <a:buChar char="•"/>
            </a:pPr>
            <a:r>
              <a:rPr lang="en-US" sz="3200" b="1" i="0" dirty="0">
                <a:solidFill>
                  <a:schemeClr val="bg2">
                    <a:lumMod val="25000"/>
                    <a:lumOff val="75000"/>
                  </a:schemeClr>
                </a:solidFill>
                <a:effectLst/>
              </a:rPr>
              <a:t>Occupation</a:t>
            </a:r>
            <a:r>
              <a:rPr lang="en-US" sz="3200" b="0" i="0" dirty="0">
                <a:solidFill>
                  <a:schemeClr val="bg2">
                    <a:lumMod val="25000"/>
                    <a:lumOff val="75000"/>
                  </a:schemeClr>
                </a:solidFill>
                <a:effectLst/>
              </a:rPr>
              <a:t> refers to the regular activity performed by a person to earn his bread and butter. A </a:t>
            </a:r>
            <a:r>
              <a:rPr lang="en-US" sz="3200" b="1" i="0" dirty="0">
                <a:solidFill>
                  <a:schemeClr val="bg2">
                    <a:lumMod val="25000"/>
                    <a:lumOff val="75000"/>
                  </a:schemeClr>
                </a:solidFill>
                <a:effectLst/>
              </a:rPr>
              <a:t>profession</a:t>
            </a:r>
            <a:r>
              <a:rPr lang="en-US" sz="3200" b="0" i="0" dirty="0">
                <a:solidFill>
                  <a:schemeClr val="bg2">
                    <a:lumMod val="25000"/>
                    <a:lumOff val="75000"/>
                  </a:schemeClr>
                </a:solidFill>
                <a:effectLst/>
              </a:rPr>
              <a:t> is an occupation or vocation which requires a high degree of knowledge and expertise in the specific field.</a:t>
            </a:r>
          </a:p>
          <a:p>
            <a:pPr marL="457200" indent="-457200">
              <a:buFont typeface="Arial" panose="020B0604020202020204" pitchFamily="34" charset="0"/>
              <a:buChar char="•"/>
            </a:pPr>
            <a:endParaRPr lang="en-US" sz="3200" dirty="0">
              <a:solidFill>
                <a:srgbClr val="202124"/>
              </a:solidFill>
            </a:endParaRPr>
          </a:p>
          <a:p>
            <a:pPr marL="457200" indent="-457200">
              <a:buFont typeface="Arial" panose="020B0604020202020204" pitchFamily="34" charset="0"/>
              <a:buChar char="•"/>
            </a:pPr>
            <a:r>
              <a:rPr lang="en-US" sz="3200" dirty="0"/>
              <a:t>Although probably no profession has all of these characteristics to the highest degree possible, the more characteristics an occupation has, the more secure it is in its professional status.</a:t>
            </a:r>
          </a:p>
        </p:txBody>
      </p:sp>
    </p:spTree>
    <p:extLst>
      <p:ext uri="{BB962C8B-B14F-4D97-AF65-F5344CB8AC3E}">
        <p14:creationId xmlns:p14="http://schemas.microsoft.com/office/powerpoint/2010/main" val="270261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721" y="664928"/>
            <a:ext cx="10515600" cy="1325563"/>
          </a:xfrm>
        </p:spPr>
        <p:txBody>
          <a:bodyPr/>
          <a:lstStyle/>
          <a:p>
            <a:r>
              <a:rPr lang="en-US" b="1" dirty="0">
                <a:solidFill>
                  <a:srgbClr val="FFFF00"/>
                </a:solidFill>
              </a:rPr>
              <a:t>‘‘</a:t>
            </a:r>
            <a:r>
              <a:rPr lang="en-US" sz="3600" b="1" dirty="0">
                <a:solidFill>
                  <a:srgbClr val="FFFF00"/>
                </a:solidFill>
              </a:rPr>
              <a:t>WHY SHOULD I STUDY ETHICS?</a:t>
            </a:r>
            <a:r>
              <a:rPr lang="en-US" b="1" dirty="0">
                <a:solidFill>
                  <a:srgbClr val="FFFF00"/>
                </a:solidFill>
              </a:rPr>
              <a:t> I am an ethical person.’’</a:t>
            </a:r>
          </a:p>
        </p:txBody>
      </p:sp>
      <p:sp>
        <p:nvSpPr>
          <p:cNvPr id="3" name="Rectangle 2"/>
          <p:cNvSpPr/>
          <p:nvPr/>
        </p:nvSpPr>
        <p:spPr>
          <a:xfrm>
            <a:off x="1124262" y="2893102"/>
            <a:ext cx="9878518" cy="2554545"/>
          </a:xfrm>
          <a:prstGeom prst="rect">
            <a:avLst/>
          </a:prstGeom>
        </p:spPr>
        <p:txBody>
          <a:bodyPr wrap="square">
            <a:spAutoFit/>
          </a:bodyPr>
          <a:lstStyle/>
          <a:p>
            <a:r>
              <a:rPr lang="en-US" sz="3200" dirty="0"/>
              <a:t>“Engineers and engineering students often ask this question when the subject of professional ethics is raised, and the short and simple answer to is: ‘‘You are not being asked to study ethics in general, but your profession’s ethics.’’</a:t>
            </a:r>
          </a:p>
        </p:txBody>
      </p:sp>
    </p:spTree>
    <p:extLst>
      <p:ext uri="{BB962C8B-B14F-4D97-AF65-F5344CB8AC3E}">
        <p14:creationId xmlns:p14="http://schemas.microsoft.com/office/powerpoint/2010/main" val="540654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230" y="38542"/>
            <a:ext cx="10515600" cy="1325563"/>
          </a:xfrm>
        </p:spPr>
        <p:txBody>
          <a:bodyPr/>
          <a:lstStyle/>
          <a:p>
            <a:r>
              <a:rPr lang="en-US" b="1" dirty="0">
                <a:solidFill>
                  <a:srgbClr val="FFFF00"/>
                </a:solidFill>
              </a:rPr>
              <a:t>1.	Extensive Training</a:t>
            </a:r>
          </a:p>
        </p:txBody>
      </p:sp>
      <p:sp>
        <p:nvSpPr>
          <p:cNvPr id="3" name="Rectangle 2"/>
          <p:cNvSpPr/>
          <p:nvPr/>
        </p:nvSpPr>
        <p:spPr>
          <a:xfrm>
            <a:off x="224852" y="1364105"/>
            <a:ext cx="12082073" cy="5262979"/>
          </a:xfrm>
          <a:prstGeom prst="rect">
            <a:avLst/>
          </a:prstGeom>
        </p:spPr>
        <p:txBody>
          <a:bodyPr wrap="square">
            <a:spAutoFit/>
          </a:bodyPr>
          <a:lstStyle/>
          <a:p>
            <a:pPr marL="285750" indent="-285750">
              <a:buFont typeface="Arial" panose="020B0604020202020204" pitchFamily="34" charset="0"/>
              <a:buChar char="•"/>
            </a:pPr>
            <a:r>
              <a:rPr lang="en-US" sz="2800" dirty="0"/>
              <a:t>Entrance into a profession typically requires an extensive period of training, and this training is of an intellectual character.</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Professionals’ knowledge and skills are grounded in a body of theory. This theoretical base is obtained through formal education, usually in an academic institution. Today, most professionals have at least a bachelor’s degree from a college or university, and many professions require more advanced degrees, which are often conferred by a professional school.</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Thus, the professions are usually closely allied in our society with universities, especially the larger and more prestigious ones. Although extensive training may be required for professional work.</a:t>
            </a:r>
          </a:p>
        </p:txBody>
      </p:sp>
    </p:spTree>
    <p:extLst>
      <p:ext uri="{BB962C8B-B14F-4D97-AF65-F5344CB8AC3E}">
        <p14:creationId xmlns:p14="http://schemas.microsoft.com/office/powerpoint/2010/main" val="3257997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182" y="0"/>
            <a:ext cx="10515600" cy="1325563"/>
          </a:xfrm>
        </p:spPr>
        <p:txBody>
          <a:bodyPr/>
          <a:lstStyle/>
          <a:p>
            <a:r>
              <a:rPr lang="en-US" b="1" dirty="0">
                <a:solidFill>
                  <a:srgbClr val="FFFF00"/>
                </a:solidFill>
              </a:rPr>
              <a:t>2.	Vital knowledge and skills</a:t>
            </a:r>
          </a:p>
        </p:txBody>
      </p:sp>
      <p:sp>
        <p:nvSpPr>
          <p:cNvPr id="3" name="Rectangle 2"/>
          <p:cNvSpPr/>
          <p:nvPr/>
        </p:nvSpPr>
        <p:spPr>
          <a:xfrm>
            <a:off x="391391" y="1431636"/>
            <a:ext cx="11095182" cy="4832092"/>
          </a:xfrm>
          <a:prstGeom prst="rect">
            <a:avLst/>
          </a:prstGeom>
        </p:spPr>
        <p:txBody>
          <a:bodyPr wrap="square">
            <a:spAutoFit/>
          </a:bodyPr>
          <a:lstStyle/>
          <a:p>
            <a:pPr marL="457200" indent="-457200">
              <a:buFont typeface="Arial" panose="020B0604020202020204" pitchFamily="34" charset="0"/>
              <a:buChar char="•"/>
            </a:pPr>
            <a:r>
              <a:rPr lang="en-US" sz="2800" dirty="0"/>
              <a:t>Professionals’ knowledge and skills are vital to the well-being of the larger society. A society that has a sophisticated scientific and technological base is especially dependent on its professional elite.</a:t>
            </a:r>
          </a:p>
          <a:p>
            <a:pPr marL="457200" indent="-457200">
              <a:buFont typeface="Arial" panose="020B0604020202020204" pitchFamily="34" charset="0"/>
              <a:buChar char="•"/>
            </a:pPr>
            <a:r>
              <a:rPr lang="en-US" sz="2800" dirty="0"/>
              <a:t>knowledge possessed by physicians to protect us from disease and restore us to health.</a:t>
            </a:r>
          </a:p>
          <a:p>
            <a:pPr marL="457200" indent="-457200">
              <a:buFont typeface="Arial" panose="020B0604020202020204" pitchFamily="34" charset="0"/>
              <a:buChar char="•"/>
            </a:pPr>
            <a:r>
              <a:rPr lang="en-US" sz="2800" dirty="0"/>
              <a:t>Lawyer’s knowledge for our welfare if we have been sued or accused of a crime</a:t>
            </a:r>
          </a:p>
          <a:p>
            <a:pPr marL="457200" indent="-457200">
              <a:buFont typeface="Arial" panose="020B0604020202020204" pitchFamily="34" charset="0"/>
              <a:buChar char="•"/>
            </a:pPr>
            <a:r>
              <a:rPr lang="en-US" sz="2800" dirty="0"/>
              <a:t>accountant’s knowledge for our business successes or when we have to file our tax returns</a:t>
            </a:r>
          </a:p>
          <a:p>
            <a:pPr marL="457200" indent="-457200">
              <a:buFont typeface="Arial" panose="020B0604020202020204" pitchFamily="34" charset="0"/>
              <a:buChar char="•"/>
            </a:pPr>
            <a:r>
              <a:rPr lang="en-US" sz="2800" dirty="0"/>
              <a:t>we are dependent on the knowledge and research of scientists and engineers for our safety in an airplane</a:t>
            </a:r>
          </a:p>
        </p:txBody>
      </p:sp>
    </p:spTree>
    <p:extLst>
      <p:ext uri="{BB962C8B-B14F-4D97-AF65-F5344CB8AC3E}">
        <p14:creationId xmlns:p14="http://schemas.microsoft.com/office/powerpoint/2010/main" val="1233097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3.	Control of services</a:t>
            </a:r>
          </a:p>
        </p:txBody>
      </p:sp>
      <p:sp>
        <p:nvSpPr>
          <p:cNvPr id="3" name="Rectangle 2"/>
          <p:cNvSpPr/>
          <p:nvPr/>
        </p:nvSpPr>
        <p:spPr>
          <a:xfrm>
            <a:off x="632691" y="1976582"/>
            <a:ext cx="10926618" cy="4401205"/>
          </a:xfrm>
          <a:prstGeom prst="rect">
            <a:avLst/>
          </a:prstGeom>
        </p:spPr>
        <p:txBody>
          <a:bodyPr wrap="square">
            <a:spAutoFit/>
          </a:bodyPr>
          <a:lstStyle/>
          <a:p>
            <a:pPr marL="457200" indent="-457200">
              <a:buFont typeface="Arial" panose="020B0604020202020204" pitchFamily="34" charset="0"/>
              <a:buChar char="•"/>
            </a:pPr>
            <a:r>
              <a:rPr lang="en-US" sz="2800" dirty="0"/>
              <a:t>Professions usually have a monopoly on, or at least considerable control over, the provision of professional services in their area. This control is achieved in two ways.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First, the profession convinces the community that only those who have graduated from a professional school should be allowed to hold the professional title. The profession usually also gains considerable control over professional schools by establishing accreditation standards that regulate the quality, curriculum content, and number of such schools.</a:t>
            </a:r>
          </a:p>
        </p:txBody>
      </p:sp>
    </p:spTree>
    <p:extLst>
      <p:ext uri="{BB962C8B-B14F-4D97-AF65-F5344CB8AC3E}">
        <p14:creationId xmlns:p14="http://schemas.microsoft.com/office/powerpoint/2010/main" val="4226703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3" y="1052945"/>
            <a:ext cx="10880437" cy="2677656"/>
          </a:xfrm>
          <a:prstGeom prst="rect">
            <a:avLst/>
          </a:prstGeom>
        </p:spPr>
        <p:txBody>
          <a:bodyPr wrap="square">
            <a:spAutoFit/>
          </a:bodyPr>
          <a:lstStyle/>
          <a:p>
            <a:pPr marL="457200" indent="-457200">
              <a:buFont typeface="Arial" panose="020B0604020202020204" pitchFamily="34" charset="0"/>
              <a:buChar char="•"/>
            </a:pPr>
            <a:r>
              <a:rPr lang="en-US" sz="2800" dirty="0"/>
              <a:t>Second, a profession often attempts to persuade the community that there should be a licensing system for those who want to enter the profession. Those who practice without a license are subject to legal penalties. Although it can be argued that monopoly is necessary to protect the public from unqualified practitioners, it also increases the power of professionals in the marketplace.</a:t>
            </a:r>
          </a:p>
        </p:txBody>
      </p:sp>
    </p:spTree>
    <p:extLst>
      <p:ext uri="{BB962C8B-B14F-4D97-AF65-F5344CB8AC3E}">
        <p14:creationId xmlns:p14="http://schemas.microsoft.com/office/powerpoint/2010/main" val="1254950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5" y="106507"/>
            <a:ext cx="10515600" cy="1325563"/>
          </a:xfrm>
        </p:spPr>
        <p:txBody>
          <a:bodyPr/>
          <a:lstStyle/>
          <a:p>
            <a:r>
              <a:rPr lang="en-US" b="1" dirty="0">
                <a:solidFill>
                  <a:srgbClr val="FFFF00"/>
                </a:solidFill>
              </a:rPr>
              <a:t>4.	Autonomy in the workplace</a:t>
            </a:r>
          </a:p>
        </p:txBody>
      </p:sp>
      <p:sp>
        <p:nvSpPr>
          <p:cNvPr id="3" name="Rectangle 2"/>
          <p:cNvSpPr/>
          <p:nvPr/>
        </p:nvSpPr>
        <p:spPr>
          <a:xfrm>
            <a:off x="394855" y="1875415"/>
            <a:ext cx="10420928" cy="3970318"/>
          </a:xfrm>
          <a:prstGeom prst="rect">
            <a:avLst/>
          </a:prstGeom>
        </p:spPr>
        <p:txBody>
          <a:bodyPr wrap="square">
            <a:spAutoFit/>
          </a:bodyPr>
          <a:lstStyle/>
          <a:p>
            <a:pPr marL="457200" indent="-457200">
              <a:buFont typeface="Arial" panose="020B0604020202020204" pitchFamily="34" charset="0"/>
              <a:buChar char="•"/>
            </a:pPr>
            <a:r>
              <a:rPr lang="en-US" sz="2800" i="1" dirty="0">
                <a:solidFill>
                  <a:schemeClr val="tx1">
                    <a:lumMod val="75000"/>
                  </a:schemeClr>
                </a:solidFill>
                <a:latin typeface="arial" panose="020B0604020202020204" pitchFamily="34" charset="0"/>
              </a:rPr>
              <a:t>Autonomy at work means </a:t>
            </a:r>
            <a:r>
              <a:rPr lang="en-US" sz="2800" b="1" i="1" dirty="0">
                <a:solidFill>
                  <a:schemeClr val="tx1">
                    <a:lumMod val="75000"/>
                  </a:schemeClr>
                </a:solidFill>
                <a:latin typeface="arial" panose="020B0604020202020204" pitchFamily="34" charset="0"/>
              </a:rPr>
              <a:t>giving employees the freedom to work in a way that suits them</a:t>
            </a:r>
            <a:r>
              <a:rPr lang="en-US" sz="2800" i="1" dirty="0">
                <a:solidFill>
                  <a:schemeClr val="tx1">
                    <a:lumMod val="75000"/>
                  </a:schemeClr>
                </a:solidFill>
                <a:latin typeface="arial" panose="020B0604020202020204" pitchFamily="34" charset="0"/>
              </a:rPr>
              <a:t>: whether that's deciding the pace of their work, the order of task completion and having more control over job tasks, or even the freedom to decide when and where they do their work.</a:t>
            </a:r>
          </a:p>
          <a:p>
            <a:pPr marL="457200" indent="-457200">
              <a:buFont typeface="Arial" panose="020B0604020202020204" pitchFamily="34" charset="0"/>
              <a:buChar char="•"/>
            </a:pPr>
            <a:endParaRPr lang="en-US" sz="2800" dirty="0">
              <a:solidFill>
                <a:srgbClr val="202124"/>
              </a:solidFill>
              <a:latin typeface="arial" panose="020B0604020202020204" pitchFamily="34" charset="0"/>
            </a:endParaRPr>
          </a:p>
          <a:p>
            <a:pPr marL="457200" indent="-457200">
              <a:buFont typeface="Arial" panose="020B0604020202020204" pitchFamily="34" charset="0"/>
              <a:buChar char="•"/>
            </a:pPr>
            <a:r>
              <a:rPr lang="en-US" sz="2800" dirty="0"/>
              <a:t>Professionals often have an unusual degree of autonomy in the workplace. </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673097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173019"/>
            <a:ext cx="10723418" cy="4401205"/>
          </a:xfrm>
          <a:prstGeom prst="rect">
            <a:avLst/>
          </a:prstGeom>
        </p:spPr>
        <p:txBody>
          <a:bodyPr wrap="square">
            <a:spAutoFit/>
          </a:bodyPr>
          <a:lstStyle/>
          <a:p>
            <a:pPr marL="457200" indent="-457200">
              <a:buFont typeface="Arial" panose="020B0604020202020204" pitchFamily="34" charset="0"/>
              <a:buChar char="•"/>
            </a:pPr>
            <a:r>
              <a:rPr lang="en-US" sz="2800" dirty="0"/>
              <a:t>This is especially true of professionals in private practice. Whether in private practice or in an organizational setting, physicians must determine the most appropriate type of medical treatment for their patients, and lawyers must decide the most successful type of defense of their clients. This is one of the most satisfying aspects of professional work.</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justification for this unusual degree of autonomy is that only the professional has sufficient knowledge to determine the appropriate professional services in a given situation.</a:t>
            </a:r>
          </a:p>
        </p:txBody>
      </p:sp>
    </p:spTree>
    <p:extLst>
      <p:ext uri="{BB962C8B-B14F-4D97-AF65-F5344CB8AC3E}">
        <p14:creationId xmlns:p14="http://schemas.microsoft.com/office/powerpoint/2010/main" val="95825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6.	Claim to ethical regulation</a:t>
            </a:r>
          </a:p>
        </p:txBody>
      </p:sp>
      <p:sp>
        <p:nvSpPr>
          <p:cNvPr id="3" name="Rectangle 2"/>
          <p:cNvSpPr/>
          <p:nvPr/>
        </p:nvSpPr>
        <p:spPr>
          <a:xfrm>
            <a:off x="838200" y="1773383"/>
            <a:ext cx="10836564" cy="4832092"/>
          </a:xfrm>
          <a:prstGeom prst="rect">
            <a:avLst/>
          </a:prstGeom>
        </p:spPr>
        <p:txBody>
          <a:bodyPr wrap="square">
            <a:spAutoFit/>
          </a:bodyPr>
          <a:lstStyle/>
          <a:p>
            <a:pPr marL="457200" indent="-457200">
              <a:buFont typeface="Arial" panose="020B0604020202020204" pitchFamily="34" charset="0"/>
              <a:buChar char="•"/>
            </a:pPr>
            <a:r>
              <a:rPr lang="en-US" sz="2800" dirty="0"/>
              <a:t>Professionals claim to be regulated by ethical standards, many of which are embodied in a code of ethics. </a:t>
            </a:r>
          </a:p>
          <a:p>
            <a:endParaRPr lang="en-US" sz="2800" dirty="0"/>
          </a:p>
          <a:p>
            <a:pPr marL="457200" indent="-457200">
              <a:buFont typeface="Arial" panose="020B0604020202020204" pitchFamily="34" charset="0"/>
              <a:buChar char="•"/>
            </a:pPr>
            <a:r>
              <a:rPr lang="en-US" sz="2800" dirty="0"/>
              <a:t>regulating themselves for the public benefit.</a:t>
            </a:r>
          </a:p>
          <a:p>
            <a:endParaRPr lang="en-US" sz="2800" dirty="0"/>
          </a:p>
          <a:p>
            <a:pPr marL="457200" indent="-457200">
              <a:buFont typeface="Arial" panose="020B0604020202020204" pitchFamily="34" charset="0"/>
              <a:buChar char="•"/>
            </a:pPr>
            <a:r>
              <a:rPr lang="en-US" sz="2800" dirty="0"/>
              <a:t>Professional codes are ordinarily promulgated/implemented by professional societies.</a:t>
            </a:r>
          </a:p>
          <a:p>
            <a:endParaRPr lang="en-US" sz="2800" dirty="0"/>
          </a:p>
          <a:p>
            <a:pPr marL="457200" indent="-457200">
              <a:buFont typeface="Arial" panose="020B0604020202020204" pitchFamily="34" charset="0"/>
              <a:buChar char="•"/>
            </a:pPr>
            <a:r>
              <a:rPr lang="en-US" sz="2800" dirty="0"/>
              <a:t>Sometimes professional societies attempt to punish members who violate their codes.</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4014298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260" y="406728"/>
            <a:ext cx="11049802" cy="5816977"/>
          </a:xfrm>
          <a:prstGeom prst="rect">
            <a:avLst/>
          </a:prstGeom>
        </p:spPr>
        <p:txBody>
          <a:bodyPr wrap="square">
            <a:spAutoFit/>
          </a:bodyPr>
          <a:lstStyle/>
          <a:p>
            <a:r>
              <a:rPr lang="en-US" sz="3600" b="1" dirty="0">
                <a:solidFill>
                  <a:srgbClr val="FFFF00"/>
                </a:solidFill>
              </a:rPr>
              <a:t>Professions as Social Practices</a:t>
            </a:r>
          </a:p>
          <a:p>
            <a:endParaRPr lang="en-US" sz="2800" b="1" dirty="0"/>
          </a:p>
          <a:p>
            <a:pPr marL="285750" indent="-285750">
              <a:buFont typeface="Arial" panose="020B0604020202020204" pitchFamily="34" charset="0"/>
              <a:buChar char="•"/>
            </a:pPr>
            <a:r>
              <a:rPr lang="en-US" sz="2800" dirty="0"/>
              <a:t>A profession is an example of a social practice.</a:t>
            </a:r>
          </a:p>
          <a:p>
            <a:pPr marL="285750" indent="-285750">
              <a:buFont typeface="Arial" panose="020B0604020202020204" pitchFamily="34" charset="0"/>
              <a:buChar char="•"/>
            </a:pPr>
            <a:r>
              <a:rPr lang="en-US" sz="2800" dirty="0"/>
              <a:t>Every social practice has one or more aims or goods that are especially associated with it or ‘‘internal’’ to it.</a:t>
            </a:r>
          </a:p>
          <a:p>
            <a:pPr marL="285750" indent="-285750">
              <a:buFont typeface="Arial" panose="020B0604020202020204" pitchFamily="34" charset="0"/>
              <a:buChar char="•"/>
            </a:pPr>
            <a:r>
              <a:rPr lang="en-US" sz="2800" dirty="0"/>
              <a:t>For example, medicine (along, of course, with nursing, pharmacy, osteopathy, and the like) aims at the health of patients. </a:t>
            </a:r>
          </a:p>
          <a:p>
            <a:pPr marL="285750" indent="-285750">
              <a:buFont typeface="Arial" panose="020B0604020202020204" pitchFamily="34" charset="0"/>
              <a:buChar char="•"/>
            </a:pPr>
            <a:r>
              <a:rPr lang="en-US" sz="2800" dirty="0"/>
              <a:t>One of the aims of law is justice.</a:t>
            </a:r>
          </a:p>
          <a:p>
            <a:pPr marL="285750" indent="-285750">
              <a:buFont typeface="Arial" panose="020B0604020202020204" pitchFamily="34" charset="0"/>
              <a:buChar char="•"/>
            </a:pPr>
            <a:r>
              <a:rPr lang="en-US" sz="2800" dirty="0"/>
              <a:t>A practice may also produce other goods, such as money, social prestige, and power… especially related to its moral legitimacy.</a:t>
            </a:r>
          </a:p>
          <a:p>
            <a:pPr marL="285750" indent="-285750">
              <a:buFont typeface="Arial" panose="020B0604020202020204" pitchFamily="34" charset="0"/>
              <a:buChar char="•"/>
            </a:pPr>
            <a:r>
              <a:rPr lang="en-US" sz="2800" dirty="0"/>
              <a:t>a social practice is inconceivable without this distinctive aim. We cannot imagine medicine apart from the aim of producing health or law without the aim of producing justice.</a:t>
            </a:r>
          </a:p>
        </p:txBody>
      </p:sp>
    </p:spTree>
    <p:extLst>
      <p:ext uri="{BB962C8B-B14F-4D97-AF65-F5344CB8AC3E}">
        <p14:creationId xmlns:p14="http://schemas.microsoft.com/office/powerpoint/2010/main" val="78599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762" y="250257"/>
            <a:ext cx="11444438" cy="6124754"/>
          </a:xfrm>
          <a:prstGeom prst="rect">
            <a:avLst/>
          </a:prstGeom>
        </p:spPr>
        <p:txBody>
          <a:bodyPr wrap="square">
            <a:spAutoFit/>
          </a:bodyPr>
          <a:lstStyle/>
          <a:p>
            <a:pPr marL="457200" indent="-457200">
              <a:buFont typeface="Arial" panose="020B0604020202020204" pitchFamily="34" charset="0"/>
              <a:buChar char="•"/>
            </a:pPr>
            <a:r>
              <a:rPr lang="en-US" sz="2800" dirty="0"/>
              <a:t>the aims of a social practice must be morally justifiable aims. Both health and justice are morally praiseworthy aims.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distinctive aim of a social practice provides a moral criterion for evaluating the behavior of those who participate in the social practice.</a:t>
            </a:r>
          </a:p>
          <a:p>
            <a:pPr marL="457200" indent="-457200">
              <a:buFont typeface="Arial" panose="020B0604020202020204" pitchFamily="34" charset="0"/>
              <a:buChar char="•"/>
            </a:pPr>
            <a:r>
              <a:rPr lang="en-US" sz="2800" dirty="0"/>
              <a:t>if a medical practice does not promote ‘‘health,’’ we might wonder about its moral legitimacy as a medical practice.</a:t>
            </a:r>
          </a:p>
          <a:p>
            <a:endParaRPr lang="en-US" sz="2800" dirty="0"/>
          </a:p>
          <a:p>
            <a:endParaRPr lang="en-US" sz="2800" dirty="0"/>
          </a:p>
          <a:p>
            <a:r>
              <a:rPr lang="en-US" sz="2800" dirty="0"/>
              <a:t>The advantage of this account of professionalism is that it has a distinctively moral orientation and characterizes the professions as institutions that must be not only morally permissible but also aim at some moral good. There cannot be a profession of thievery or a profession of torturing because these occupations are inconsistent with ordinary morality</a:t>
            </a:r>
          </a:p>
        </p:txBody>
      </p:sp>
    </p:spTree>
    <p:extLst>
      <p:ext uri="{BB962C8B-B14F-4D97-AF65-F5344CB8AC3E}">
        <p14:creationId xmlns:p14="http://schemas.microsoft.com/office/powerpoint/2010/main" val="4109198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Chapter 1: Ethics &amp; Business</a:t>
            </a:r>
            <a:endParaRPr lang="en-US" dirty="0"/>
          </a:p>
        </p:txBody>
      </p:sp>
      <p:sp>
        <p:nvSpPr>
          <p:cNvPr id="3" name="Subtitle 2"/>
          <p:cNvSpPr>
            <a:spLocks noGrp="1"/>
          </p:cNvSpPr>
          <p:nvPr>
            <p:ph type="subTitle" idx="1"/>
          </p:nvPr>
        </p:nvSpPr>
        <p:spPr/>
        <p:txBody>
          <a:bodyPr>
            <a:normAutofit fontScale="62500" lnSpcReduction="20000"/>
          </a:bodyPr>
          <a:lstStyle/>
          <a:p>
            <a:r>
              <a:rPr lang="en-US" sz="2800" b="1" dirty="0"/>
              <a:t>1.1 The Nature of Business Ethics</a:t>
            </a:r>
            <a:endParaRPr lang="en-US" sz="2800" dirty="0"/>
          </a:p>
          <a:p>
            <a:pPr lvl="0"/>
            <a:r>
              <a:rPr lang="en-US" sz="2800" dirty="0"/>
              <a:t>Morality &amp; Ethics</a:t>
            </a:r>
          </a:p>
          <a:p>
            <a:r>
              <a:rPr lang="en-US" sz="2800" dirty="0"/>
              <a:t>Levels of Ethics</a:t>
            </a:r>
          </a:p>
        </p:txBody>
      </p:sp>
    </p:spTree>
    <p:extLst>
      <p:ext uri="{BB962C8B-B14F-4D97-AF65-F5344CB8AC3E}">
        <p14:creationId xmlns:p14="http://schemas.microsoft.com/office/powerpoint/2010/main" val="403233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What is a Professionalism?</a:t>
            </a:r>
          </a:p>
        </p:txBody>
      </p:sp>
      <p:sp>
        <p:nvSpPr>
          <p:cNvPr id="3" name="Rectangle 2"/>
          <p:cNvSpPr/>
          <p:nvPr/>
        </p:nvSpPr>
        <p:spPr>
          <a:xfrm>
            <a:off x="527154" y="2368445"/>
            <a:ext cx="11137692" cy="3539430"/>
          </a:xfrm>
          <a:prstGeom prst="rect">
            <a:avLst/>
          </a:prstGeom>
        </p:spPr>
        <p:txBody>
          <a:bodyPr wrap="square">
            <a:spAutoFit/>
          </a:bodyPr>
          <a:lstStyle/>
          <a:p>
            <a:pPr marL="457200" indent="-457200">
              <a:buFont typeface="Arial" panose="020B0604020202020204" pitchFamily="34" charset="0"/>
              <a:buChar char="•"/>
            </a:pPr>
            <a:r>
              <a:rPr lang="en-US" sz="3200" dirty="0"/>
              <a:t>Full Definition of PROFESSIONALISM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1 : the conduct, aims, or qualities that characterize or mark a profession or a professional person(see 1professional)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2 : the following of a profession (as athletics) for gain or livelihood </a:t>
            </a:r>
          </a:p>
        </p:txBody>
      </p:sp>
    </p:spTree>
    <p:extLst>
      <p:ext uri="{BB962C8B-B14F-4D97-AF65-F5344CB8AC3E}">
        <p14:creationId xmlns:p14="http://schemas.microsoft.com/office/powerpoint/2010/main" val="2206805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MEANING AND DEFINITION OF ETHICS</a:t>
            </a:r>
          </a:p>
        </p:txBody>
      </p:sp>
      <p:sp>
        <p:nvSpPr>
          <p:cNvPr id="3" name="Rectangle 2"/>
          <p:cNvSpPr/>
          <p:nvPr/>
        </p:nvSpPr>
        <p:spPr>
          <a:xfrm>
            <a:off x="498765" y="1690688"/>
            <a:ext cx="11157526" cy="4832092"/>
          </a:xfrm>
          <a:prstGeom prst="rect">
            <a:avLst/>
          </a:prstGeom>
        </p:spPr>
        <p:txBody>
          <a:bodyPr wrap="square">
            <a:spAutoFit/>
          </a:bodyPr>
          <a:lstStyle/>
          <a:p>
            <a:pPr marL="457200" indent="-457200">
              <a:buFont typeface="Arial" panose="020B0604020202020204" pitchFamily="34" charset="0"/>
              <a:buChar char="•"/>
            </a:pPr>
            <a:r>
              <a:rPr lang="en-US" sz="2800" dirty="0"/>
              <a:t>Ethics is defined as the study of "what is right or good in conduct”. The word Ethics has been taken from Greek word “ethora” means character and this is connected with custom or habit.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Peter F. Drucker writes— "There is only one ethics, one set of rules of morality, one code: that of individual behavior in which the same rules apply to everyone alike.“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According to the dictionary, the term ethics has several meanings. One of the meanings given to it is: “the principles of conduct governing an individual or a group.</a:t>
            </a:r>
          </a:p>
        </p:txBody>
      </p:sp>
    </p:spTree>
    <p:extLst>
      <p:ext uri="{BB962C8B-B14F-4D97-AF65-F5344CB8AC3E}">
        <p14:creationId xmlns:p14="http://schemas.microsoft.com/office/powerpoint/2010/main" val="3785530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365" y="1089892"/>
            <a:ext cx="11148290" cy="4832092"/>
          </a:xfrm>
          <a:prstGeom prst="rect">
            <a:avLst/>
          </a:prstGeom>
        </p:spPr>
        <p:txBody>
          <a:bodyPr wrap="square">
            <a:spAutoFit/>
          </a:bodyPr>
          <a:lstStyle/>
          <a:p>
            <a:r>
              <a:rPr lang="en-US" sz="2800" dirty="0"/>
              <a:t>We sometimes use the term </a:t>
            </a:r>
            <a:r>
              <a:rPr lang="en-US" sz="2800" dirty="0">
                <a:solidFill>
                  <a:srgbClr val="FFFF00"/>
                </a:solidFill>
              </a:rPr>
              <a:t>personal ethics</a:t>
            </a:r>
            <a:r>
              <a:rPr lang="en-US" sz="2800" dirty="0"/>
              <a:t>, for example, when referring to the rules by which an individual lives his or her personal life.</a:t>
            </a:r>
          </a:p>
          <a:p>
            <a:endParaRPr lang="en-US" sz="2800" dirty="0"/>
          </a:p>
          <a:p>
            <a:r>
              <a:rPr lang="en-US" sz="2800" dirty="0"/>
              <a:t>We use the term </a:t>
            </a:r>
            <a:r>
              <a:rPr lang="en-US" sz="2800" dirty="0">
                <a:solidFill>
                  <a:srgbClr val="FFFF00"/>
                </a:solidFill>
              </a:rPr>
              <a:t>accounting ethics </a:t>
            </a:r>
            <a:r>
              <a:rPr lang="en-US" sz="2800" dirty="0"/>
              <a:t>when referring to the code that guides the professional conduct of accountants. </a:t>
            </a:r>
          </a:p>
          <a:p>
            <a:endParaRPr lang="en-US" sz="2800" dirty="0"/>
          </a:p>
          <a:p>
            <a:r>
              <a:rPr lang="en-US" sz="2800" dirty="0"/>
              <a:t>A second—and for us more important—meaning of ethics according to the dictionary is this: Ethics is “</a:t>
            </a:r>
            <a:r>
              <a:rPr lang="en-US" sz="2800" dirty="0">
                <a:solidFill>
                  <a:srgbClr val="FFFF00"/>
                </a:solidFill>
              </a:rPr>
              <a:t>the study of morality.” </a:t>
            </a:r>
            <a:r>
              <a:rPr lang="en-US" sz="2800" dirty="0"/>
              <a:t>Just as chemists use the term chemistry to refer to a study of the properties of chemical substances, ethicists use the term ethics to refer </a:t>
            </a:r>
            <a:r>
              <a:rPr lang="en-US" sz="2800" u="sng" dirty="0"/>
              <a:t>primarily to the study of morality.</a:t>
            </a:r>
          </a:p>
        </p:txBody>
      </p:sp>
    </p:spTree>
    <p:extLst>
      <p:ext uri="{BB962C8B-B14F-4D97-AF65-F5344CB8AC3E}">
        <p14:creationId xmlns:p14="http://schemas.microsoft.com/office/powerpoint/2010/main" val="2223504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8727" y="1523999"/>
            <a:ext cx="8728364" cy="3539430"/>
          </a:xfrm>
          <a:prstGeom prst="rect">
            <a:avLst/>
          </a:prstGeom>
        </p:spPr>
        <p:txBody>
          <a:bodyPr wrap="square">
            <a:spAutoFit/>
          </a:bodyPr>
          <a:lstStyle/>
          <a:p>
            <a:r>
              <a:rPr lang="en-US" sz="3200" dirty="0"/>
              <a:t>Although ethics deals with morality, it is not quite the same as morality. </a:t>
            </a:r>
          </a:p>
          <a:p>
            <a:endParaRPr lang="en-US" sz="3200" dirty="0"/>
          </a:p>
          <a:p>
            <a:r>
              <a:rPr lang="en-US" sz="3200" dirty="0"/>
              <a:t>Ethics is a kind of investigation—and includes both the activity of investigating as well as the results of that investigation—whereas morality is the subject matter that ethics investigates. </a:t>
            </a:r>
          </a:p>
        </p:txBody>
      </p:sp>
    </p:spTree>
    <p:extLst>
      <p:ext uri="{BB962C8B-B14F-4D97-AF65-F5344CB8AC3E}">
        <p14:creationId xmlns:p14="http://schemas.microsoft.com/office/powerpoint/2010/main" val="1322998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Morality</a:t>
            </a:r>
          </a:p>
        </p:txBody>
      </p:sp>
      <p:sp>
        <p:nvSpPr>
          <p:cNvPr id="3" name="Rectangle 2"/>
          <p:cNvSpPr/>
          <p:nvPr/>
        </p:nvSpPr>
        <p:spPr>
          <a:xfrm>
            <a:off x="360218" y="1801091"/>
            <a:ext cx="11249891" cy="4832092"/>
          </a:xfrm>
          <a:prstGeom prst="rect">
            <a:avLst/>
          </a:prstGeom>
        </p:spPr>
        <p:txBody>
          <a:bodyPr wrap="square">
            <a:spAutoFit/>
          </a:bodyPr>
          <a:lstStyle/>
          <a:p>
            <a:r>
              <a:rPr lang="en-US" sz="2800" dirty="0"/>
              <a:t>So what, then, is morality? We can define morality as the standards that an individual or a group has about what is right and wrong, or good and evil. To clarify what this means, let’s consider a case.</a:t>
            </a:r>
          </a:p>
          <a:p>
            <a:endParaRPr lang="en-US" sz="2800" dirty="0"/>
          </a:p>
          <a:p>
            <a:r>
              <a:rPr lang="en-US" sz="2800" dirty="0">
                <a:solidFill>
                  <a:srgbClr val="FFFF00"/>
                </a:solidFill>
              </a:rPr>
              <a:t>				Read the case on page 13</a:t>
            </a:r>
          </a:p>
          <a:p>
            <a:endParaRPr lang="en-US" sz="2800" dirty="0"/>
          </a:p>
          <a:p>
            <a:r>
              <a:rPr lang="en-US" sz="2800" dirty="0"/>
              <a:t>Lawson believed that as an engineer he had an obligation “to do your best, no matter what it cost,” and that Vandivier believed it was wrong to lie and to endanger the lives of others, and believed also that integrity is good and dishonesty is bad. These beliefs are all examples of moral standards.</a:t>
            </a:r>
          </a:p>
        </p:txBody>
      </p:sp>
    </p:spTree>
    <p:extLst>
      <p:ext uri="{BB962C8B-B14F-4D97-AF65-F5344CB8AC3E}">
        <p14:creationId xmlns:p14="http://schemas.microsoft.com/office/powerpoint/2010/main" val="1849598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710" y="1431636"/>
            <a:ext cx="10778836" cy="4401205"/>
          </a:xfrm>
          <a:prstGeom prst="rect">
            <a:avLst/>
          </a:prstGeom>
        </p:spPr>
        <p:txBody>
          <a:bodyPr wrap="square">
            <a:spAutoFit/>
          </a:bodyPr>
          <a:lstStyle/>
          <a:p>
            <a:r>
              <a:rPr lang="en-US" sz="2800" dirty="0"/>
              <a:t>Moral standards include the norms we have about the kinds of actions we believe are morally right and wrong, as well as the values we place on what we believe is morally good or morally bad. </a:t>
            </a:r>
          </a:p>
          <a:p>
            <a:endParaRPr lang="en-US" sz="2800" dirty="0"/>
          </a:p>
          <a:p>
            <a:r>
              <a:rPr lang="en-US" sz="2800" dirty="0"/>
              <a:t>Moral norms can usually be expressed as general rules about our actions, such as “Always tell the truth,” “It’s wrong to kill innocent people,” or “Actions are right to the extent that they produce happiness.” Moral values can usually be expressed with statements about objects or features of objects that have worth, such as “Honesty is good,” and “Injustice is bad.”</a:t>
            </a:r>
          </a:p>
        </p:txBody>
      </p:sp>
    </p:spTree>
    <p:extLst>
      <p:ext uri="{BB962C8B-B14F-4D97-AF65-F5344CB8AC3E}">
        <p14:creationId xmlns:p14="http://schemas.microsoft.com/office/powerpoint/2010/main" val="4119723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Where do moral standards come from?</a:t>
            </a:r>
          </a:p>
        </p:txBody>
      </p:sp>
      <p:sp>
        <p:nvSpPr>
          <p:cNvPr id="3" name="Rectangle 2"/>
          <p:cNvSpPr/>
          <p:nvPr/>
        </p:nvSpPr>
        <p:spPr>
          <a:xfrm>
            <a:off x="1260909" y="2349185"/>
            <a:ext cx="8854684" cy="3539430"/>
          </a:xfrm>
          <a:prstGeom prst="rect">
            <a:avLst/>
          </a:prstGeom>
        </p:spPr>
        <p:txBody>
          <a:bodyPr wrap="square">
            <a:spAutoFit/>
          </a:bodyPr>
          <a:lstStyle/>
          <a:p>
            <a:pPr marL="457200" indent="-457200">
              <a:buFont typeface="Arial" panose="020B0604020202020204" pitchFamily="34" charset="0"/>
              <a:buChar char="•"/>
            </a:pPr>
            <a:r>
              <a:rPr lang="en-US" sz="2800" dirty="0"/>
              <a:t>learned as a child from family, friends, and various societal influences such as church, school, television, magazines, music, and associations.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experience, learning, and intellectual development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may discard some standards that you decide are unreasonable, and may adopt new standards</a:t>
            </a:r>
          </a:p>
        </p:txBody>
      </p:sp>
    </p:spTree>
    <p:extLst>
      <p:ext uri="{BB962C8B-B14F-4D97-AF65-F5344CB8AC3E}">
        <p14:creationId xmlns:p14="http://schemas.microsoft.com/office/powerpoint/2010/main" val="2287557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456" y="898345"/>
            <a:ext cx="11148290" cy="4832092"/>
          </a:xfrm>
          <a:prstGeom prst="rect">
            <a:avLst/>
          </a:prstGeom>
        </p:spPr>
        <p:txBody>
          <a:bodyPr wrap="square">
            <a:spAutoFit/>
          </a:bodyPr>
          <a:lstStyle/>
          <a:p>
            <a:r>
              <a:rPr lang="en-US" sz="2800" dirty="0"/>
              <a:t>Moral standards can be contrasted with nonmoral standards and norms. </a:t>
            </a:r>
            <a:r>
              <a:rPr lang="en-US" sz="2800" dirty="0">
                <a:solidFill>
                  <a:srgbClr val="FFFF00"/>
                </a:solidFill>
              </a:rPr>
              <a:t>Examples of nonmoral standards and norms </a:t>
            </a:r>
            <a:r>
              <a:rPr lang="en-US" sz="2800" dirty="0"/>
              <a:t>(sometimes also called “conventional” standards and norms) include</a:t>
            </a:r>
          </a:p>
          <a:p>
            <a:endParaRPr lang="en-US" sz="2800" dirty="0"/>
          </a:p>
          <a:p>
            <a:pPr marL="457200" indent="-457200">
              <a:buFont typeface="Arial" panose="020B0604020202020204" pitchFamily="34" charset="0"/>
              <a:buChar char="•"/>
            </a:pPr>
            <a:r>
              <a:rPr lang="en-US" sz="2800" dirty="0"/>
              <a:t>the standards of etiquette by which we judge people’s manners as good or bad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rules of behavior set by parents, teachers, or other authorities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norms we call the law by which we determine what is legally right and wrong</a:t>
            </a:r>
          </a:p>
        </p:txBody>
      </p:sp>
    </p:spTree>
    <p:extLst>
      <p:ext uri="{BB962C8B-B14F-4D97-AF65-F5344CB8AC3E}">
        <p14:creationId xmlns:p14="http://schemas.microsoft.com/office/powerpoint/2010/main" val="2040914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7" y="895929"/>
            <a:ext cx="11185237" cy="5693866"/>
          </a:xfrm>
          <a:prstGeom prst="rect">
            <a:avLst/>
          </a:prstGeom>
        </p:spPr>
        <p:txBody>
          <a:bodyPr wrap="square">
            <a:spAutoFit/>
          </a:bodyPr>
          <a:lstStyle/>
          <a:p>
            <a:pPr marL="285750" indent="-285750">
              <a:buFont typeface="Arial" panose="020B0604020202020204" pitchFamily="34" charset="0"/>
              <a:buChar char="•"/>
            </a:pPr>
            <a:r>
              <a:rPr lang="en-US" sz="2800" dirty="0"/>
              <a:t>the standards of language by which we judge what is grammatically right and wrong</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standards of art by which we judge whether a painting or a song is good or bad</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and the sports standards by which we judge how well a game of football or basketball is being played</a:t>
            </a:r>
          </a:p>
          <a:p>
            <a:endParaRPr lang="en-US" sz="2800" dirty="0"/>
          </a:p>
          <a:p>
            <a:r>
              <a:rPr lang="en-US" sz="2800" dirty="0"/>
              <a:t>In fact, whenever we make judgments about the right or wrong way to do things, or judgments about what things are good and bad, or better and worse, our judgments are based on standards or norms of some kind. </a:t>
            </a:r>
          </a:p>
          <a:p>
            <a:endParaRPr lang="en-US" sz="2800" dirty="0">
              <a:solidFill>
                <a:srgbClr val="FFFF00"/>
              </a:solidFill>
            </a:endParaRPr>
          </a:p>
        </p:txBody>
      </p:sp>
    </p:spTree>
    <p:extLst>
      <p:ext uri="{BB962C8B-B14F-4D97-AF65-F5344CB8AC3E}">
        <p14:creationId xmlns:p14="http://schemas.microsoft.com/office/powerpoint/2010/main" val="2753166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FF00"/>
                </a:solidFill>
              </a:rPr>
              <a:t>How do we distinguish between moral and nonmoral or conventional standards? </a:t>
            </a:r>
          </a:p>
        </p:txBody>
      </p:sp>
      <p:sp>
        <p:nvSpPr>
          <p:cNvPr id="3" name="Rectangle 2"/>
          <p:cNvSpPr/>
          <p:nvPr/>
        </p:nvSpPr>
        <p:spPr>
          <a:xfrm>
            <a:off x="424873" y="1847273"/>
            <a:ext cx="11259127" cy="954107"/>
          </a:xfrm>
          <a:prstGeom prst="rect">
            <a:avLst/>
          </a:prstGeom>
        </p:spPr>
        <p:txBody>
          <a:bodyPr wrap="square">
            <a:spAutoFit/>
          </a:bodyPr>
          <a:lstStyle/>
          <a:p>
            <a:r>
              <a:rPr lang="en-US" sz="2800" dirty="0"/>
              <a:t>Look at the two lists of norms below and see if you can tell which is the list of moral norms and which is the list of nonmoral norms:</a:t>
            </a:r>
          </a:p>
        </p:txBody>
      </p:sp>
      <p:pic>
        <p:nvPicPr>
          <p:cNvPr id="5" name="Picture 4"/>
          <p:cNvPicPr>
            <a:picLocks noChangeAspect="1"/>
          </p:cNvPicPr>
          <p:nvPr/>
        </p:nvPicPr>
        <p:blipFill>
          <a:blip r:embed="rId2"/>
          <a:stretch>
            <a:fillRect/>
          </a:stretch>
        </p:blipFill>
        <p:spPr>
          <a:xfrm>
            <a:off x="1987260" y="3254601"/>
            <a:ext cx="8134350" cy="1390650"/>
          </a:xfrm>
          <a:prstGeom prst="rect">
            <a:avLst/>
          </a:prstGeom>
        </p:spPr>
      </p:pic>
      <p:sp>
        <p:nvSpPr>
          <p:cNvPr id="6" name="Rectangle 5"/>
          <p:cNvSpPr/>
          <p:nvPr/>
        </p:nvSpPr>
        <p:spPr>
          <a:xfrm>
            <a:off x="424872" y="5098473"/>
            <a:ext cx="11259127" cy="1200329"/>
          </a:xfrm>
          <a:prstGeom prst="rect">
            <a:avLst/>
          </a:prstGeom>
        </p:spPr>
        <p:txBody>
          <a:bodyPr wrap="square">
            <a:spAutoFit/>
          </a:bodyPr>
          <a:lstStyle/>
          <a:p>
            <a:r>
              <a:rPr lang="en-US" sz="2400" dirty="0"/>
              <a:t>The psychologist Elliot Turiel and several others have found that by the age of three, a normal child has acquired the ability to tell the difference between moral norms and conventional norms. </a:t>
            </a:r>
          </a:p>
        </p:txBody>
      </p:sp>
    </p:spTree>
    <p:extLst>
      <p:ext uri="{BB962C8B-B14F-4D97-AF65-F5344CB8AC3E}">
        <p14:creationId xmlns:p14="http://schemas.microsoft.com/office/powerpoint/2010/main" val="553254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09" y="738909"/>
            <a:ext cx="11268364" cy="4832092"/>
          </a:xfrm>
          <a:prstGeom prst="rect">
            <a:avLst/>
          </a:prstGeom>
        </p:spPr>
        <p:txBody>
          <a:bodyPr wrap="square">
            <a:spAutoFit/>
          </a:bodyPr>
          <a:lstStyle/>
          <a:p>
            <a:pPr marL="457200" indent="-457200">
              <a:buFont typeface="Arial" panose="020B0604020202020204" pitchFamily="34" charset="0"/>
              <a:buChar char="•"/>
            </a:pPr>
            <a:r>
              <a:rPr lang="en-US" sz="2800" dirty="0"/>
              <a:t>By age three, the child sees violations of moral norms as more serious and wrong everywhere, while violations of conventional norms are less serious and wrong only where authorities set such norms.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People in all cultures may not completely agree on which norms are moral norms (although there is a surprising amount of agreement) and which are conventional, but they all agree that the two are different and that the difference is extremely important.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philosophers have suggested </a:t>
            </a:r>
            <a:r>
              <a:rPr lang="en-US" sz="2800" dirty="0">
                <a:solidFill>
                  <a:srgbClr val="FFFF00"/>
                </a:solidFill>
              </a:rPr>
              <a:t>six characteristics </a:t>
            </a:r>
            <a:r>
              <a:rPr lang="en-US" sz="2800" dirty="0"/>
              <a:t>that help pin down the nature of moral standards . Let’s discuss</a:t>
            </a:r>
          </a:p>
        </p:txBody>
      </p:sp>
    </p:spTree>
    <p:extLst>
      <p:ext uri="{BB962C8B-B14F-4D97-AF65-F5344CB8AC3E}">
        <p14:creationId xmlns:p14="http://schemas.microsoft.com/office/powerpoint/2010/main" val="158781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492" y="345557"/>
            <a:ext cx="10643016" cy="1569660"/>
          </a:xfrm>
          <a:prstGeom prst="rect">
            <a:avLst/>
          </a:prstGeom>
        </p:spPr>
        <p:txBody>
          <a:bodyPr wrap="square">
            <a:spAutoFit/>
          </a:bodyPr>
          <a:lstStyle/>
          <a:p>
            <a:pPr algn="ctr"/>
            <a:r>
              <a:rPr lang="en-US" sz="3200" b="1" dirty="0">
                <a:solidFill>
                  <a:srgbClr val="FFFF00"/>
                </a:solidFill>
              </a:rPr>
              <a:t>You know that it's essential to be professional if you want to be a success. But what does "being professional" actually mean?</a:t>
            </a:r>
            <a:endParaRPr lang="en-US" sz="3200" b="1" i="1" dirty="0">
              <a:solidFill>
                <a:srgbClr val="FFFF00"/>
              </a:solidFill>
            </a:endParaRPr>
          </a:p>
        </p:txBody>
      </p:sp>
      <p:sp>
        <p:nvSpPr>
          <p:cNvPr id="4" name="TextBox 3">
            <a:extLst>
              <a:ext uri="{FF2B5EF4-FFF2-40B4-BE49-F238E27FC236}">
                <a16:creationId xmlns:a16="http://schemas.microsoft.com/office/drawing/2014/main" id="{1E9608B2-EF01-521D-1EB0-78A646A98DFB}"/>
              </a:ext>
            </a:extLst>
          </p:cNvPr>
          <p:cNvSpPr txBox="1"/>
          <p:nvPr/>
        </p:nvSpPr>
        <p:spPr>
          <a:xfrm>
            <a:off x="1143000" y="2733675"/>
            <a:ext cx="9944100" cy="3046988"/>
          </a:xfrm>
          <a:prstGeom prst="rect">
            <a:avLst/>
          </a:prstGeom>
          <a:noFill/>
        </p:spPr>
        <p:txBody>
          <a:bodyPr wrap="square">
            <a:spAutoFit/>
          </a:bodyPr>
          <a:lstStyle/>
          <a:p>
            <a:r>
              <a:rPr lang="en-US" sz="2400" dirty="0"/>
              <a:t>For some, being professional might mean dressing smartly at work, or doing a good job. </a:t>
            </a:r>
          </a:p>
          <a:p>
            <a:endParaRPr lang="en-US" sz="2400" dirty="0"/>
          </a:p>
          <a:p>
            <a:r>
              <a:rPr lang="en-US" sz="2400" dirty="0"/>
              <a:t>For others, being professional means having advanced degrees or other certifications, framed and hung on the office wall. </a:t>
            </a:r>
          </a:p>
          <a:p>
            <a:endParaRPr lang="en-US" sz="2400" dirty="0"/>
          </a:p>
          <a:p>
            <a:r>
              <a:rPr lang="en-US" sz="2400" dirty="0"/>
              <a:t>Professionalism encompasses all of these definitions. But, it also covers much more.</a:t>
            </a:r>
          </a:p>
        </p:txBody>
      </p:sp>
    </p:spTree>
    <p:extLst>
      <p:ext uri="{BB962C8B-B14F-4D97-AF65-F5344CB8AC3E}">
        <p14:creationId xmlns:p14="http://schemas.microsoft.com/office/powerpoint/2010/main" val="2081747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745" y="951345"/>
            <a:ext cx="11212946" cy="5262979"/>
          </a:xfrm>
          <a:prstGeom prst="rect">
            <a:avLst/>
          </a:prstGeom>
        </p:spPr>
        <p:txBody>
          <a:bodyPr wrap="square">
            <a:spAutoFit/>
          </a:bodyPr>
          <a:lstStyle/>
          <a:p>
            <a:r>
              <a:rPr lang="en-US" sz="2800" dirty="0"/>
              <a:t>First, moral standards deal with matters that are serious, i.e., matters that we think can seriously wrong or significantly benefit human beings. For example, most people hold moral standards against theft, rape, enslavement, murder, child abuse, assault, slander, fraud, lawbreaking, and so on.</a:t>
            </a:r>
          </a:p>
          <a:p>
            <a:endParaRPr lang="en-US" sz="2800" dirty="0"/>
          </a:p>
          <a:p>
            <a:endParaRPr lang="en-US" sz="2800" dirty="0"/>
          </a:p>
          <a:p>
            <a:r>
              <a:rPr lang="en-US" sz="2800" dirty="0"/>
              <a:t>Second, and strikingly, we feel that moral standards should be preferred to other values including (and perhaps especially) self-interest. That is, if a person has a moral obligation to do something, then he or she is supposed to do it even if this conflicts with other, conventional norms or with self-interest</a:t>
            </a:r>
          </a:p>
        </p:txBody>
      </p:sp>
    </p:spTree>
    <p:extLst>
      <p:ext uri="{BB962C8B-B14F-4D97-AF65-F5344CB8AC3E}">
        <p14:creationId xmlns:p14="http://schemas.microsoft.com/office/powerpoint/2010/main" val="261765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345" y="1126836"/>
            <a:ext cx="11065164" cy="4832092"/>
          </a:xfrm>
          <a:prstGeom prst="rect">
            <a:avLst/>
          </a:prstGeom>
        </p:spPr>
        <p:txBody>
          <a:bodyPr wrap="square">
            <a:spAutoFit/>
          </a:bodyPr>
          <a:lstStyle/>
          <a:p>
            <a:r>
              <a:rPr lang="en-US" sz="2800" dirty="0"/>
              <a:t>Third, unlike conventional norms, moral standards are not established or changed by the decisions of authority figures or authoritative bodies.</a:t>
            </a:r>
          </a:p>
          <a:p>
            <a:endParaRPr lang="en-US" sz="2800" dirty="0"/>
          </a:p>
          <a:p>
            <a:r>
              <a:rPr lang="en-US" sz="2800" dirty="0"/>
              <a:t>Fourth, moral standards are felt to be universal. That is, if we genuinely hold that certain standards—such as “Do not lie” or “Do not steal”—are moral standards, then we will also feel that everyone should try to live up to those standards, and we will get upset when we see others transgressing them.</a:t>
            </a:r>
          </a:p>
          <a:p>
            <a:endParaRPr lang="en-US" sz="2800" dirty="0"/>
          </a:p>
          <a:p>
            <a:r>
              <a:rPr lang="en-US" sz="2800" dirty="0"/>
              <a:t>Fifth, and generally, moral standards are based on impartial considerations.</a:t>
            </a:r>
          </a:p>
        </p:txBody>
      </p:sp>
    </p:spTree>
    <p:extLst>
      <p:ext uri="{BB962C8B-B14F-4D97-AF65-F5344CB8AC3E}">
        <p14:creationId xmlns:p14="http://schemas.microsoft.com/office/powerpoint/2010/main" val="4025631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0217" y="554182"/>
            <a:ext cx="11249891" cy="5693866"/>
          </a:xfrm>
          <a:prstGeom prst="rect">
            <a:avLst/>
          </a:prstGeom>
        </p:spPr>
        <p:txBody>
          <a:bodyPr wrap="square">
            <a:spAutoFit/>
          </a:bodyPr>
          <a:lstStyle/>
          <a:p>
            <a:r>
              <a:rPr lang="en-US" sz="2800" dirty="0"/>
              <a:t>Last, moral standards are associated with special emotions and a special </a:t>
            </a:r>
            <a:r>
              <a:rPr lang="en-US" sz="2800"/>
              <a:t>vocabulary. </a:t>
            </a:r>
            <a:r>
              <a:rPr lang="en-US" sz="2800" dirty="0"/>
              <a:t>For example, if I act contrary to a moral standard, I will normally feel guilty, ashamed, or remorseful; I will describe my behavior as “immoral” or “wrong,” and I will feel bad about myself and experience a loss of self-esteem.</a:t>
            </a:r>
          </a:p>
          <a:p>
            <a:endParaRPr lang="en-US" sz="2800" dirty="0"/>
          </a:p>
          <a:p>
            <a:pPr algn="ctr"/>
            <a:r>
              <a:rPr lang="en-US" sz="2800" dirty="0">
                <a:solidFill>
                  <a:srgbClr val="FFFF00"/>
                </a:solidFill>
              </a:rPr>
              <a:t>Moral standards, then, are standards that deal with matters that we think are of serious consequence, are based on good reasons and not on authority, override selfinterest, are based on impartial considerations, and are associated with special feelings such as guilt and shame, and with a special moral vocabulary such as “obligation,” or “responsibility.” We learn these standards as children from a variety of influences and revise them as we go through our lives. </a:t>
            </a:r>
          </a:p>
        </p:txBody>
      </p:sp>
    </p:spTree>
    <p:extLst>
      <p:ext uri="{BB962C8B-B14F-4D97-AF65-F5344CB8AC3E}">
        <p14:creationId xmlns:p14="http://schemas.microsoft.com/office/powerpoint/2010/main" val="2711407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FF00"/>
                </a:solidFill>
              </a:rPr>
              <a:t>Ethics </a:t>
            </a:r>
            <a:br>
              <a:rPr lang="en-US" b="1" dirty="0">
                <a:solidFill>
                  <a:srgbClr val="FFFF00"/>
                </a:solidFill>
              </a:rPr>
            </a:br>
            <a:r>
              <a:rPr lang="en-US" b="1" dirty="0">
                <a:solidFill>
                  <a:srgbClr val="FFFF00"/>
                </a:solidFill>
              </a:rPr>
              <a:t>What, then, is ethics? </a:t>
            </a:r>
          </a:p>
        </p:txBody>
      </p:sp>
      <p:sp>
        <p:nvSpPr>
          <p:cNvPr id="3" name="Rectangle 2"/>
          <p:cNvSpPr/>
          <p:nvPr/>
        </p:nvSpPr>
        <p:spPr>
          <a:xfrm>
            <a:off x="461817" y="1791856"/>
            <a:ext cx="10991273" cy="4832092"/>
          </a:xfrm>
          <a:prstGeom prst="rect">
            <a:avLst/>
          </a:prstGeom>
        </p:spPr>
        <p:txBody>
          <a:bodyPr wrap="square">
            <a:spAutoFit/>
          </a:bodyPr>
          <a:lstStyle/>
          <a:p>
            <a:r>
              <a:rPr lang="en-US" sz="2800" dirty="0"/>
              <a:t>Ethics is the discipline that examines your moral standards or the moral standards of a society. It asks how these standards apply to your life and whether these standards are reasonable or unreasonable—that is, whether they are supported by good reasons or poor ones.</a:t>
            </a:r>
          </a:p>
          <a:p>
            <a:endParaRPr lang="en-US" sz="2800" dirty="0"/>
          </a:p>
          <a:p>
            <a:r>
              <a:rPr lang="en-US" sz="2800" dirty="0">
                <a:solidFill>
                  <a:srgbClr val="FFFF00"/>
                </a:solidFill>
              </a:rPr>
              <a:t>Discussion on page 18</a:t>
            </a:r>
          </a:p>
          <a:p>
            <a:endParaRPr lang="en-US" sz="2800" dirty="0">
              <a:solidFill>
                <a:srgbClr val="FFFF00"/>
              </a:solidFill>
            </a:endParaRPr>
          </a:p>
          <a:p>
            <a:r>
              <a:rPr lang="en-US" sz="2800" dirty="0"/>
              <a:t>The ultimate aim of ethics is to develop a body of moral standards that you feel are reasonable for you to hold—standards that you have thought about carefully and have decided are justified for you to accept and to apply to the choices that fill our lives. </a:t>
            </a:r>
            <a:endParaRPr lang="en-US" sz="2800" dirty="0">
              <a:solidFill>
                <a:srgbClr val="FFFF00"/>
              </a:solidFill>
            </a:endParaRPr>
          </a:p>
        </p:txBody>
      </p:sp>
    </p:spTree>
    <p:extLst>
      <p:ext uri="{BB962C8B-B14F-4D97-AF65-F5344CB8AC3E}">
        <p14:creationId xmlns:p14="http://schemas.microsoft.com/office/powerpoint/2010/main" val="1948697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818" y="378691"/>
            <a:ext cx="10963564" cy="5693866"/>
          </a:xfrm>
          <a:prstGeom prst="rect">
            <a:avLst/>
          </a:prstGeom>
        </p:spPr>
        <p:txBody>
          <a:bodyPr wrap="square">
            <a:spAutoFit/>
          </a:bodyPr>
          <a:lstStyle/>
          <a:p>
            <a:r>
              <a:rPr lang="en-US" sz="2800" dirty="0"/>
              <a:t>Ethics is not the only way to study morality. The social sciences—such as anthropology, sociology, and psychology—also study morality, but do so in a way that is different from the approach to morality that ethics takes. While ethics is a normative study of morality, the social sciences engage in a descriptive study of morality.</a:t>
            </a:r>
          </a:p>
          <a:p>
            <a:endParaRPr lang="en-US" sz="2800" dirty="0"/>
          </a:p>
          <a:p>
            <a:pPr lvl="1"/>
            <a:r>
              <a:rPr lang="en-US" sz="2800" dirty="0">
                <a:solidFill>
                  <a:srgbClr val="FFFF00"/>
                </a:solidFill>
              </a:rPr>
              <a:t>normative study An investigation that attempts to reach conclusions about what things are good or bad or about what actions are right or wrong. </a:t>
            </a:r>
          </a:p>
          <a:p>
            <a:pPr lvl="1"/>
            <a:endParaRPr lang="en-US" sz="2800" dirty="0">
              <a:solidFill>
                <a:srgbClr val="FFFF00"/>
              </a:solidFill>
            </a:endParaRPr>
          </a:p>
          <a:p>
            <a:pPr lvl="1"/>
            <a:r>
              <a:rPr lang="en-US" sz="2800" dirty="0">
                <a:solidFill>
                  <a:srgbClr val="FFFF00"/>
                </a:solidFill>
              </a:rPr>
              <a:t>descriptive study An investigation that attempts to describe or explain the world without reaching any conclusions about whether the world is as it should be. </a:t>
            </a:r>
          </a:p>
        </p:txBody>
      </p:sp>
    </p:spTree>
    <p:extLst>
      <p:ext uri="{BB962C8B-B14F-4D97-AF65-F5344CB8AC3E}">
        <p14:creationId xmlns:p14="http://schemas.microsoft.com/office/powerpoint/2010/main" val="2163196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Business Ethics </a:t>
            </a:r>
          </a:p>
        </p:txBody>
      </p:sp>
      <p:sp>
        <p:nvSpPr>
          <p:cNvPr id="3" name="Rectangle 2"/>
          <p:cNvSpPr/>
          <p:nvPr/>
        </p:nvSpPr>
        <p:spPr>
          <a:xfrm>
            <a:off x="323273" y="1246909"/>
            <a:ext cx="11305309" cy="4832092"/>
          </a:xfrm>
          <a:prstGeom prst="rect">
            <a:avLst/>
          </a:prstGeom>
        </p:spPr>
        <p:txBody>
          <a:bodyPr wrap="square">
            <a:spAutoFit/>
          </a:bodyPr>
          <a:lstStyle/>
          <a:p>
            <a:r>
              <a:rPr lang="en-US" sz="2800" dirty="0"/>
              <a:t>we are not concerned with ethics in general, but with a particular field of ethics: business ethics.</a:t>
            </a:r>
          </a:p>
          <a:p>
            <a:endParaRPr lang="en-US" sz="2800" dirty="0"/>
          </a:p>
          <a:p>
            <a:pPr algn="ctr"/>
            <a:r>
              <a:rPr lang="en-US" sz="2800" i="1" dirty="0"/>
              <a:t>Business ethics is a specialized study of moral right and wrong that focuses on business institutions, organizations, and activities. Business ethics is a study of moral standards and how these apply to the social systems and organizations through which modern societies produce and distribute goods and services, and to the activities of the people who work within these organizations. Business ethics, in other words, is a form of applied ethics. It not only includes the analysis of moral norms and moral values, but also tries to apply the conclusions of this analysis to that assortment of institutions, organizations, and activities that we call business. </a:t>
            </a:r>
          </a:p>
        </p:txBody>
      </p:sp>
    </p:spTree>
    <p:extLst>
      <p:ext uri="{BB962C8B-B14F-4D97-AF65-F5344CB8AC3E}">
        <p14:creationId xmlns:p14="http://schemas.microsoft.com/office/powerpoint/2010/main" val="2529941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838" y="1514764"/>
            <a:ext cx="11166762" cy="3970318"/>
          </a:xfrm>
          <a:prstGeom prst="rect">
            <a:avLst/>
          </a:prstGeom>
        </p:spPr>
        <p:txBody>
          <a:bodyPr wrap="square">
            <a:spAutoFit/>
          </a:bodyPr>
          <a:lstStyle/>
          <a:p>
            <a:r>
              <a:rPr lang="en-US" sz="2800" dirty="0"/>
              <a:t>Business ethics covers a wide variety of topics.</a:t>
            </a:r>
          </a:p>
          <a:p>
            <a:r>
              <a:rPr lang="en-US" sz="2800" dirty="0"/>
              <a:t>Three different kinds of issues that business ethics investigates: </a:t>
            </a:r>
          </a:p>
          <a:p>
            <a:r>
              <a:rPr lang="en-US" sz="2800" dirty="0"/>
              <a:t>systemic, corporate, and individual issues.</a:t>
            </a:r>
          </a:p>
          <a:p>
            <a:endParaRPr lang="en-US" sz="2800" dirty="0"/>
          </a:p>
          <a:p>
            <a:r>
              <a:rPr lang="en-US" sz="2800" b="1" dirty="0">
                <a:solidFill>
                  <a:srgbClr val="FFFF00"/>
                </a:solidFill>
              </a:rPr>
              <a:t>Systemic issues </a:t>
            </a:r>
            <a:r>
              <a:rPr lang="en-US" sz="2800" dirty="0"/>
              <a:t>in business ethics are ethical questions raised about the economic, political, legal, and other institutions within which businesses operate. These include questions about the morality of capitalism or of the laws, regulations, industrial structures, and social practices within which businesses operate. </a:t>
            </a:r>
          </a:p>
        </p:txBody>
      </p:sp>
    </p:spTree>
    <p:extLst>
      <p:ext uri="{BB962C8B-B14F-4D97-AF65-F5344CB8AC3E}">
        <p14:creationId xmlns:p14="http://schemas.microsoft.com/office/powerpoint/2010/main" val="3937436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1963" y="646546"/>
            <a:ext cx="10806545" cy="1815882"/>
          </a:xfrm>
          <a:prstGeom prst="rect">
            <a:avLst/>
          </a:prstGeom>
        </p:spPr>
        <p:txBody>
          <a:bodyPr wrap="square">
            <a:spAutoFit/>
          </a:bodyPr>
          <a:lstStyle/>
          <a:p>
            <a:r>
              <a:rPr lang="en-US" sz="2800" b="1" dirty="0">
                <a:solidFill>
                  <a:srgbClr val="FFFF00"/>
                </a:solidFill>
              </a:rPr>
              <a:t>Corporate issues </a:t>
            </a:r>
            <a:r>
              <a:rPr lang="en-US" sz="2800" dirty="0"/>
              <a:t>in business ethics are ethical questions raised about a particular organization. These include questions about the morality of the activities, policies, practices, or organizational structure of an individual company taken as a whole.</a:t>
            </a:r>
          </a:p>
        </p:txBody>
      </p:sp>
      <p:sp>
        <p:nvSpPr>
          <p:cNvPr id="3" name="Rectangle 2"/>
          <p:cNvSpPr/>
          <p:nvPr/>
        </p:nvSpPr>
        <p:spPr>
          <a:xfrm>
            <a:off x="701963" y="3140364"/>
            <a:ext cx="10917382" cy="1384995"/>
          </a:xfrm>
          <a:prstGeom prst="rect">
            <a:avLst/>
          </a:prstGeom>
        </p:spPr>
        <p:txBody>
          <a:bodyPr wrap="square">
            <a:spAutoFit/>
          </a:bodyPr>
          <a:lstStyle/>
          <a:p>
            <a:r>
              <a:rPr lang="en-US" sz="2800" dirty="0"/>
              <a:t>Finally, </a:t>
            </a:r>
            <a:r>
              <a:rPr lang="en-US" sz="2800" dirty="0">
                <a:solidFill>
                  <a:srgbClr val="FFFF00"/>
                </a:solidFill>
              </a:rPr>
              <a:t>individual issues </a:t>
            </a:r>
            <a:r>
              <a:rPr lang="en-US" sz="2800" dirty="0"/>
              <a:t>in business ethics are ethical questions raised about a particular individual or particular individuals within a company and their behaviors and decisions.</a:t>
            </a:r>
          </a:p>
        </p:txBody>
      </p:sp>
    </p:spTree>
    <p:extLst>
      <p:ext uri="{BB962C8B-B14F-4D97-AF65-F5344CB8AC3E}">
        <p14:creationId xmlns:p14="http://schemas.microsoft.com/office/powerpoint/2010/main" val="1700174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Objections to Business Ethics </a:t>
            </a:r>
          </a:p>
        </p:txBody>
      </p:sp>
      <p:sp>
        <p:nvSpPr>
          <p:cNvPr id="3" name="Rectangle 2"/>
          <p:cNvSpPr/>
          <p:nvPr/>
        </p:nvSpPr>
        <p:spPr>
          <a:xfrm>
            <a:off x="913795" y="2087419"/>
            <a:ext cx="9327485" cy="2677656"/>
          </a:xfrm>
          <a:prstGeom prst="rect">
            <a:avLst/>
          </a:prstGeom>
        </p:spPr>
        <p:txBody>
          <a:bodyPr wrap="square">
            <a:spAutoFit/>
          </a:bodyPr>
          <a:lstStyle/>
          <a:p>
            <a:pPr marL="457200" indent="-457200">
              <a:buFont typeface="Arial" panose="020B0604020202020204" pitchFamily="34" charset="0"/>
              <a:buChar char="•"/>
            </a:pPr>
            <a:r>
              <a:rPr lang="en-US" sz="2800" dirty="0"/>
              <a:t>Many people raise objections to the very idea of applying moral standards to business activities.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Let’s discuss some of these objections and also look at what can be said in favor of bringing ethics into business.</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137355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p:cNvSpPr/>
          <p:nvPr/>
        </p:nvSpPr>
        <p:spPr>
          <a:xfrm rot="294318">
            <a:off x="674255" y="369454"/>
            <a:ext cx="10298545" cy="624378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First, some have argued that in perfectly competitive free markets, the pursuit of profit will by itself ensure that the members of society are served in the most socially beneficial ways. To be profitable, each firm has to produce only what the members of society want and has to do this by the most efficient means available. The members of society will benefit most, then, if managers do not impose their own values on a business, but instead devote themselves to the single-minded pursuit of profit and thereby to producing efficiently what the members of society value. </a:t>
            </a:r>
          </a:p>
        </p:txBody>
      </p:sp>
    </p:spTree>
    <p:extLst>
      <p:ext uri="{BB962C8B-B14F-4D97-AF65-F5344CB8AC3E}">
        <p14:creationId xmlns:p14="http://schemas.microsoft.com/office/powerpoint/2010/main" val="95907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678" y="779310"/>
            <a:ext cx="11212643" cy="6924973"/>
          </a:xfrm>
          <a:prstGeom prst="rect">
            <a:avLst/>
          </a:prstGeom>
        </p:spPr>
        <p:txBody>
          <a:bodyPr wrap="square">
            <a:spAutoFit/>
          </a:bodyPr>
          <a:lstStyle/>
          <a:p>
            <a:r>
              <a:rPr lang="en-US" sz="3200" b="1" dirty="0">
                <a:solidFill>
                  <a:srgbClr val="FFFF00"/>
                </a:solidFill>
              </a:rPr>
              <a:t>Defining Professionalism </a:t>
            </a:r>
          </a:p>
          <a:p>
            <a:endParaRPr lang="en-US" sz="3200" dirty="0"/>
          </a:p>
          <a:p>
            <a:r>
              <a:rPr lang="en-US" sz="2800" dirty="0"/>
              <a:t>The Merriam-Webster dictionary defines professionalism as "the conduct, aims, or qualities that characterize or mark a profession or a professional person"; and it defines a profession as "a calling requiring specialized knowledge and often long and intensive academic preparation." </a:t>
            </a:r>
          </a:p>
          <a:p>
            <a:endParaRPr lang="en-US" sz="2800" dirty="0"/>
          </a:p>
          <a:p>
            <a:r>
              <a:rPr lang="en-US" sz="2800" dirty="0"/>
              <a:t>These definitions imply that professionalism encompasses several different attributes, and, together, these attributes identify and define a professional. So, what are these attributes?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615819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CFB59B-E178-CC0E-4330-A2DEF4ED4DAB}"/>
              </a:ext>
            </a:extLst>
          </p:cNvPr>
          <p:cNvSpPr txBox="1"/>
          <p:nvPr/>
        </p:nvSpPr>
        <p:spPr>
          <a:xfrm>
            <a:off x="3048000" y="1228397"/>
            <a:ext cx="6096000" cy="4401205"/>
          </a:xfrm>
          <a:prstGeom prst="rect">
            <a:avLst/>
          </a:prstGeom>
          <a:noFill/>
        </p:spPr>
        <p:txBody>
          <a:bodyPr wrap="square">
            <a:spAutoFit/>
          </a:bodyPr>
          <a:lstStyle/>
          <a:p>
            <a:r>
              <a:rPr lang="en-US" sz="2800" b="0" i="0" dirty="0">
                <a:effectLst/>
                <a:latin typeface="Söhne"/>
              </a:rPr>
              <a:t>In a perfectly competitive free market, there are numerous buyers and sellers, none of whom have significant market power to influence prices. All goods and services are identical, and there are no barriers to entry or exit for firms. Prices are determined solely by supply and demand forces, and all participants have access to perfect information about prices and product characteristics.</a:t>
            </a:r>
            <a:endParaRPr lang="en-US" sz="2800" dirty="0"/>
          </a:p>
        </p:txBody>
      </p:sp>
    </p:spTree>
    <p:extLst>
      <p:ext uri="{BB962C8B-B14F-4D97-AF65-F5344CB8AC3E}">
        <p14:creationId xmlns:p14="http://schemas.microsoft.com/office/powerpoint/2010/main" val="38871745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71" y="1203237"/>
            <a:ext cx="10233891" cy="4893647"/>
          </a:xfrm>
          <a:prstGeom prst="rect">
            <a:avLst/>
          </a:prstGeom>
        </p:spPr>
        <p:txBody>
          <a:bodyPr wrap="square">
            <a:spAutoFit/>
          </a:bodyPr>
          <a:lstStyle/>
          <a:p>
            <a:pPr marL="457200" indent="-457200">
              <a:buFont typeface="Arial" panose="020B0604020202020204" pitchFamily="34" charset="0"/>
              <a:buChar char="•"/>
            </a:pPr>
            <a:r>
              <a:rPr lang="en-US" sz="6000" dirty="0">
                <a:latin typeface="Calibri" panose="020F0502020204030204" pitchFamily="34" charset="0"/>
                <a:cs typeface="Calibri" panose="020F0502020204030204" pitchFamily="34" charset="0"/>
              </a:rPr>
              <a:t>First, </a:t>
            </a:r>
            <a:r>
              <a:rPr lang="en-US" sz="2800" dirty="0">
                <a:latin typeface="Calibri" panose="020F0502020204030204" pitchFamily="34" charset="0"/>
                <a:cs typeface="Calibri" panose="020F0502020204030204" pitchFamily="34" charset="0"/>
              </a:rPr>
              <a:t>most industrial markets are not “perfectly competitive” as the argument assumes. </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Firms are said to be in perfect competition when the following conditions occur: </a:t>
            </a:r>
            <a:r>
              <a:rPr lang="en-US" sz="2800" b="1" dirty="0">
                <a:latin typeface="Calibri" panose="020F0502020204030204" pitchFamily="34" charset="0"/>
                <a:cs typeface="Calibri" panose="020F0502020204030204" pitchFamily="34" charset="0"/>
              </a:rPr>
              <a:t>Many firms produce identical products.</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Many buyers are available to buy the product, and many sellers are available to sell the product</a:t>
            </a:r>
            <a:r>
              <a:rPr lang="en-US"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To the extent that firms do not have to compete, they can maximize profits despite inefficient production. </a:t>
            </a:r>
          </a:p>
        </p:txBody>
      </p:sp>
    </p:spTree>
    <p:extLst>
      <p:ext uri="{BB962C8B-B14F-4D97-AF65-F5344CB8AC3E}">
        <p14:creationId xmlns:p14="http://schemas.microsoft.com/office/powerpoint/2010/main" val="2740727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4255" y="1311565"/>
            <a:ext cx="10418618" cy="3785652"/>
          </a:xfrm>
          <a:prstGeom prst="rect">
            <a:avLst/>
          </a:prstGeom>
        </p:spPr>
        <p:txBody>
          <a:bodyPr wrap="square">
            <a:spAutoFit/>
          </a:bodyPr>
          <a:lstStyle/>
          <a:p>
            <a:pPr marL="457200" indent="-457200">
              <a:buFont typeface="Arial" panose="020B0604020202020204" pitchFamily="34" charset="0"/>
              <a:buChar char="•"/>
            </a:pPr>
            <a:r>
              <a:rPr lang="en-US" sz="6000" dirty="0">
                <a:latin typeface="Calibri" panose="020F0502020204030204" pitchFamily="34" charset="0"/>
                <a:cs typeface="Calibri" panose="020F0502020204030204" pitchFamily="34" charset="0"/>
              </a:rPr>
              <a:t>Second</a:t>
            </a:r>
            <a:r>
              <a:rPr lang="en-US" sz="66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the argument assumes that any steps taken to increase profits will necessarily be socially beneficial. </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In fact, however, several ways of increasing profits actually injure society such as: allowing harmful pollution to go uncontrolled, deceptive advertising, concealing product hazards, fraud, bribery, tax evasion, price fixing, and so on.</a:t>
            </a:r>
          </a:p>
        </p:txBody>
      </p:sp>
    </p:spTree>
    <p:extLst>
      <p:ext uri="{BB962C8B-B14F-4D97-AF65-F5344CB8AC3E}">
        <p14:creationId xmlns:p14="http://schemas.microsoft.com/office/powerpoint/2010/main" val="1437845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7527" y="1099127"/>
            <a:ext cx="10076873" cy="4124206"/>
          </a:xfrm>
          <a:prstGeom prst="rect">
            <a:avLst/>
          </a:prstGeom>
        </p:spPr>
        <p:txBody>
          <a:bodyPr wrap="square">
            <a:spAutoFit/>
          </a:bodyPr>
          <a:lstStyle/>
          <a:p>
            <a:pPr marL="457200" indent="-457200">
              <a:buFont typeface="Arial" panose="020B0604020202020204" pitchFamily="34" charset="0"/>
              <a:buChar char="•"/>
            </a:pPr>
            <a:r>
              <a:rPr lang="en-US" sz="6600" dirty="0">
                <a:latin typeface="Calibri" panose="020F0502020204030204" pitchFamily="34" charset="0"/>
                <a:cs typeface="Calibri" panose="020F0502020204030204" pitchFamily="34" charset="0"/>
              </a:rPr>
              <a:t>Third</a:t>
            </a:r>
            <a:r>
              <a:rPr lang="en-US" sz="2800" dirty="0">
                <a:latin typeface="Calibri" panose="020F0502020204030204" pitchFamily="34" charset="0"/>
                <a:cs typeface="Calibri" panose="020F0502020204030204" pitchFamily="34" charset="0"/>
              </a:rPr>
              <a:t>, the argument assumes that, by producing whatever the buying public wants (or values), firms are producing what all the members of society want. </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But the wants of large segments of society (the poor and disadvantaged) are not necessarily met when companies produce what buyers want, because these segments of society cannot participate fully in the marketplace. </a:t>
            </a:r>
          </a:p>
        </p:txBody>
      </p:sp>
    </p:spTree>
    <p:extLst>
      <p:ext uri="{BB962C8B-B14F-4D97-AF65-F5344CB8AC3E}">
        <p14:creationId xmlns:p14="http://schemas.microsoft.com/office/powerpoint/2010/main" val="1461884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381" y="778271"/>
            <a:ext cx="10686473" cy="5324535"/>
          </a:xfrm>
          <a:prstGeom prst="rect">
            <a:avLst/>
          </a:prstGeom>
        </p:spPr>
        <p:txBody>
          <a:bodyPr wrap="square">
            <a:spAutoFit/>
          </a:bodyPr>
          <a:lstStyle/>
          <a:p>
            <a:pPr marL="285750" indent="-285750">
              <a:buFont typeface="Arial" panose="020B0604020202020204" pitchFamily="34" charset="0"/>
              <a:buChar char="•"/>
            </a:pPr>
            <a:r>
              <a:rPr lang="en-US" sz="6000" dirty="0">
                <a:latin typeface="Calibri" panose="020F0502020204030204" pitchFamily="34" charset="0"/>
                <a:cs typeface="Calibri" panose="020F0502020204030204" pitchFamily="34" charset="0"/>
              </a:rPr>
              <a:t>Fourth</a:t>
            </a:r>
            <a:r>
              <a:rPr lang="en-US" sz="2800" dirty="0">
                <a:latin typeface="Calibri" panose="020F0502020204030204" pitchFamily="34" charset="0"/>
                <a:cs typeface="Calibri" panose="020F0502020204030204" pitchFamily="34" charset="0"/>
              </a:rPr>
              <a:t>, the argument is essentially making a normative judgment (“managers should devote themselves to the single-minded pursuit of profits”) on the basis of some unspoken and unproved moral standard (“people should do whatever will benefit those who participate in markets”). </a:t>
            </a:r>
          </a:p>
          <a:p>
            <a:pPr marL="285750" indent="-28575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Thus, although the argument tries to show that ethics does not matter, it assumes an unproved ethical standard to show this. And the standard does not look very reasonable. </a:t>
            </a:r>
          </a:p>
          <a:p>
            <a:pPr marL="285750" indent="-28575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219086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p:cNvSpPr/>
          <p:nvPr/>
        </p:nvSpPr>
        <p:spPr>
          <a:xfrm rot="338504">
            <a:off x="-648199" y="723061"/>
            <a:ext cx="9107054" cy="475672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cs typeface="Calibri" panose="020F0502020204030204" pitchFamily="34" charset="0"/>
              </a:rPr>
              <a:t>A second kind of argument sometimes advanced to show that business managers should single-mindedly pursue the interests of their firms and should ignore ethical considerations</a:t>
            </a:r>
          </a:p>
          <a:p>
            <a:pPr algn="ctr"/>
            <a:endParaRPr lang="en-US" sz="2800" dirty="0">
              <a:latin typeface="Calibri" panose="020F0502020204030204" pitchFamily="34" charset="0"/>
              <a:cs typeface="Calibri" panose="020F0502020204030204" pitchFamily="34" charset="0"/>
            </a:endParaRPr>
          </a:p>
          <a:p>
            <a:pPr algn="ctr"/>
            <a:r>
              <a:rPr lang="en-US" sz="2800" dirty="0">
                <a:latin typeface="Calibri" panose="020F0502020204030204" pitchFamily="34" charset="0"/>
                <a:cs typeface="Calibri" panose="020F0502020204030204" pitchFamily="34" charset="0"/>
              </a:rPr>
              <a:t>discussion on page 24. examples</a:t>
            </a:r>
          </a:p>
          <a:p>
            <a:pPr algn="ctr"/>
            <a:endParaRPr lang="en-US" sz="2800" dirty="0">
              <a:latin typeface="Calibri" panose="020F0502020204030204" pitchFamily="34" charset="0"/>
              <a:cs typeface="Calibri" panose="020F0502020204030204" pitchFamily="34" charset="0"/>
            </a:endParaRPr>
          </a:p>
        </p:txBody>
      </p:sp>
      <p:sp>
        <p:nvSpPr>
          <p:cNvPr id="3" name="Regular Pentagon 2"/>
          <p:cNvSpPr/>
          <p:nvPr/>
        </p:nvSpPr>
        <p:spPr>
          <a:xfrm>
            <a:off x="8022706" y="2466692"/>
            <a:ext cx="3962400" cy="4184073"/>
          </a:xfrm>
          <a:prstGeom prst="pentag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LAW OF AGENCY </a:t>
            </a:r>
          </a:p>
          <a:p>
            <a:pPr algn="ctr"/>
            <a:endParaRPr lang="en-US" sz="2000" dirty="0">
              <a:latin typeface="Calibri" panose="020F0502020204030204" pitchFamily="34" charset="0"/>
              <a:cs typeface="Calibri" panose="020F0502020204030204" pitchFamily="34" charset="0"/>
            </a:endParaRPr>
          </a:p>
          <a:p>
            <a:pPr algn="ctr"/>
            <a:r>
              <a:rPr lang="en-US" sz="2000" dirty="0">
                <a:latin typeface="Calibri" panose="020F0502020204030204" pitchFamily="34" charset="0"/>
                <a:cs typeface="Calibri" panose="020F0502020204030204" pitchFamily="34" charset="0"/>
              </a:rPr>
              <a:t>A law that specifies the duties of persons who agree to act on behalf of another party and who are authorized by an agreement so to act. </a:t>
            </a:r>
          </a:p>
        </p:txBody>
      </p:sp>
    </p:spTree>
    <p:extLst>
      <p:ext uri="{BB962C8B-B14F-4D97-AF65-F5344CB8AC3E}">
        <p14:creationId xmlns:p14="http://schemas.microsoft.com/office/powerpoint/2010/main" val="17508791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379253">
            <a:off x="1311564" y="794327"/>
            <a:ext cx="9670472" cy="535709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cs typeface="Calibri" panose="020F0502020204030204" pitchFamily="34" charset="0"/>
              </a:rPr>
              <a:t>A third kind of objection is sometimes made against bringing ethics into business. This is the objection that to be ethical it is enough for businesspeople to follow the law: If it is legal, then it is ethical.</a:t>
            </a:r>
          </a:p>
          <a:p>
            <a:pPr algn="ctr"/>
            <a:endParaRPr lang="en-US" sz="2800" dirty="0">
              <a:latin typeface="Calibri" panose="020F0502020204030204" pitchFamily="34" charset="0"/>
              <a:cs typeface="Calibri" panose="020F0502020204030204" pitchFamily="34" charset="0"/>
            </a:endParaRPr>
          </a:p>
          <a:p>
            <a:pPr algn="ctr"/>
            <a:r>
              <a:rPr lang="en-US" sz="2800" dirty="0">
                <a:latin typeface="Calibri" panose="020F0502020204030204" pitchFamily="34" charset="0"/>
                <a:cs typeface="Calibri" panose="020F0502020204030204" pitchFamily="34" charset="0"/>
              </a:rPr>
              <a:t>Discussion on page 25</a:t>
            </a:r>
          </a:p>
        </p:txBody>
      </p:sp>
    </p:spTree>
    <p:extLst>
      <p:ext uri="{BB962C8B-B14F-4D97-AF65-F5344CB8AC3E}">
        <p14:creationId xmlns:p14="http://schemas.microsoft.com/office/powerpoint/2010/main" val="33316004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CA5E4-EC30-F536-534D-AFF88A3AADA5}"/>
              </a:ext>
            </a:extLst>
          </p:cNvPr>
          <p:cNvSpPr txBox="1"/>
          <p:nvPr/>
        </p:nvSpPr>
        <p:spPr>
          <a:xfrm>
            <a:off x="723899" y="733425"/>
            <a:ext cx="10696575" cy="5262979"/>
          </a:xfrm>
          <a:prstGeom prst="rect">
            <a:avLst/>
          </a:prstGeom>
          <a:noFill/>
        </p:spPr>
        <p:txBody>
          <a:bodyPr wrap="square">
            <a:spAutoFit/>
          </a:bodyPr>
          <a:lstStyle/>
          <a:p>
            <a:r>
              <a:rPr lang="en-US" sz="2800" dirty="0"/>
              <a:t>It is wrong, however, to see ethics as no more than what the law requires. </a:t>
            </a:r>
          </a:p>
          <a:p>
            <a:r>
              <a:rPr lang="en-US" sz="2800" dirty="0"/>
              <a:t>It is true that some laws require behavior that is the same as the behavior required by our moral standards. Examples of these are laws that prohibit murder, rape, theft, fraud, and so on. In such cases, law and morality coincide, and the obligation to obey such laws is the same as the obligation to be moral</a:t>
            </a:r>
            <a:r>
              <a:rPr lang="en-US" sz="2800"/>
              <a:t>. </a:t>
            </a:r>
          </a:p>
          <a:p>
            <a:r>
              <a:rPr lang="en-US" sz="2800"/>
              <a:t>However</a:t>
            </a:r>
            <a:r>
              <a:rPr lang="en-US" sz="2800" dirty="0"/>
              <a:t>, law and morality do not completely overlap. Some laws have nothing to do with morality because they do not involve serious matters. These include parking laws, dress codes, and other laws </a:t>
            </a:r>
            <a:r>
              <a:rPr lang="en-US" sz="2800" dirty="0" err="1"/>
              <a:t>cov</a:t>
            </a:r>
            <a:r>
              <a:rPr lang="en-US" sz="2800" dirty="0"/>
              <a:t> </a:t>
            </a:r>
            <a:r>
              <a:rPr lang="en-US" sz="2800" dirty="0" err="1"/>
              <a:t>ering</a:t>
            </a:r>
            <a:r>
              <a:rPr lang="en-US" sz="2800" dirty="0"/>
              <a:t> similar matters. Other laws may even violate our moral standards so that they are actually contrary to morality. </a:t>
            </a:r>
          </a:p>
        </p:txBody>
      </p:sp>
    </p:spTree>
    <p:extLst>
      <p:ext uri="{BB962C8B-B14F-4D97-AF65-F5344CB8AC3E}">
        <p14:creationId xmlns:p14="http://schemas.microsoft.com/office/powerpoint/2010/main" val="145816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DF23A-BFC0-879F-5867-031FCECF38C5}"/>
              </a:ext>
            </a:extLst>
          </p:cNvPr>
          <p:cNvSpPr txBox="1"/>
          <p:nvPr/>
        </p:nvSpPr>
        <p:spPr>
          <a:xfrm>
            <a:off x="714375" y="742950"/>
            <a:ext cx="9858375" cy="5755422"/>
          </a:xfrm>
          <a:prstGeom prst="rect">
            <a:avLst/>
          </a:prstGeom>
          <a:noFill/>
        </p:spPr>
        <p:txBody>
          <a:bodyPr wrap="square">
            <a:spAutoFit/>
          </a:bodyPr>
          <a:lstStyle/>
          <a:p>
            <a:r>
              <a:rPr lang="en-US" sz="3200" b="1" dirty="0">
                <a:solidFill>
                  <a:srgbClr val="FFFF00"/>
                </a:solidFill>
              </a:rPr>
              <a:t>Specialized Knowledge </a:t>
            </a:r>
          </a:p>
          <a:p>
            <a:endParaRPr lang="en-US" sz="2800" dirty="0"/>
          </a:p>
          <a:p>
            <a:r>
              <a:rPr lang="en-US" sz="2800" dirty="0"/>
              <a:t>First and foremost, professionals are known for their specialized knowledge. </a:t>
            </a:r>
          </a:p>
          <a:p>
            <a:endParaRPr lang="en-US" sz="2800" dirty="0"/>
          </a:p>
          <a:p>
            <a:r>
              <a:rPr lang="en-US" sz="2800" dirty="0"/>
              <a:t>They've made a deep personal commitment to develop and improve their skills, and, where appropriate, they have the degrees and certifications that serve as the foundation of this knowledge. </a:t>
            </a:r>
          </a:p>
          <a:p>
            <a:endParaRPr lang="en-US" sz="2800" dirty="0"/>
          </a:p>
          <a:p>
            <a:r>
              <a:rPr lang="en-US" sz="2800" dirty="0"/>
              <a:t>Not all areas demand extensive knowledge to practice successfully; and not all professionals have top degrees in their field.</a:t>
            </a:r>
          </a:p>
        </p:txBody>
      </p:sp>
    </p:spTree>
    <p:extLst>
      <p:ext uri="{BB962C8B-B14F-4D97-AF65-F5344CB8AC3E}">
        <p14:creationId xmlns:p14="http://schemas.microsoft.com/office/powerpoint/2010/main" val="138989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23F5AD-904B-A572-0604-0FCDA7C32F81}"/>
              </a:ext>
            </a:extLst>
          </p:cNvPr>
          <p:cNvSpPr txBox="1"/>
          <p:nvPr/>
        </p:nvSpPr>
        <p:spPr>
          <a:xfrm>
            <a:off x="1323975" y="1962150"/>
            <a:ext cx="9239250" cy="2246769"/>
          </a:xfrm>
          <a:prstGeom prst="rect">
            <a:avLst/>
          </a:prstGeom>
          <a:noFill/>
        </p:spPr>
        <p:txBody>
          <a:bodyPr wrap="square">
            <a:spAutoFit/>
          </a:bodyPr>
          <a:lstStyle/>
          <a:p>
            <a:r>
              <a:rPr lang="en-US" sz="2800" dirty="0"/>
              <a:t>What matters, though, is that these professionals have worked in a serious, thoughtful and sustained way to master the specialized knowledge needed to succeed in their fields; and that they keep this knowledge up-to-date, so that they can continue to deliver the best work possible.</a:t>
            </a:r>
          </a:p>
        </p:txBody>
      </p:sp>
    </p:spTree>
    <p:extLst>
      <p:ext uri="{BB962C8B-B14F-4D97-AF65-F5344CB8AC3E}">
        <p14:creationId xmlns:p14="http://schemas.microsoft.com/office/powerpoint/2010/main" val="89156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920991-9C75-CB15-FF44-C51946DADD76}"/>
              </a:ext>
            </a:extLst>
          </p:cNvPr>
          <p:cNvSpPr txBox="1"/>
          <p:nvPr/>
        </p:nvSpPr>
        <p:spPr>
          <a:xfrm>
            <a:off x="923925" y="666750"/>
            <a:ext cx="8372475" cy="5324535"/>
          </a:xfrm>
          <a:prstGeom prst="rect">
            <a:avLst/>
          </a:prstGeom>
          <a:noFill/>
        </p:spPr>
        <p:txBody>
          <a:bodyPr wrap="square">
            <a:spAutoFit/>
          </a:bodyPr>
          <a:lstStyle/>
          <a:p>
            <a:r>
              <a:rPr lang="en-US" sz="3200" b="1" dirty="0">
                <a:solidFill>
                  <a:srgbClr val="FFFF00"/>
                </a:solidFill>
              </a:rPr>
              <a:t>Competency</a:t>
            </a:r>
            <a:r>
              <a:rPr lang="en-US" sz="3200" dirty="0"/>
              <a:t> </a:t>
            </a:r>
          </a:p>
          <a:p>
            <a:endParaRPr lang="en-US" sz="2800" dirty="0"/>
          </a:p>
          <a:p>
            <a:r>
              <a:rPr lang="en-US" sz="2800" dirty="0"/>
              <a:t>Professionals get the job done. They're reliable, and they keep their promises. </a:t>
            </a:r>
          </a:p>
          <a:p>
            <a:endParaRPr lang="en-US" sz="2800" dirty="0"/>
          </a:p>
          <a:p>
            <a:r>
              <a:rPr lang="en-US" sz="2800" dirty="0"/>
              <a:t>If circumstances arise that prevent them from delivering on their promises, they manage expectations up front, and they do their best to make the situation right. </a:t>
            </a:r>
          </a:p>
          <a:p>
            <a:endParaRPr lang="en-US" sz="2800" dirty="0"/>
          </a:p>
          <a:p>
            <a:r>
              <a:rPr lang="en-US" sz="2800" dirty="0"/>
              <a:t>Professionals don't make excuses, but focus on finding solutions. </a:t>
            </a:r>
          </a:p>
        </p:txBody>
      </p:sp>
    </p:spTree>
    <p:extLst>
      <p:ext uri="{BB962C8B-B14F-4D97-AF65-F5344CB8AC3E}">
        <p14:creationId xmlns:p14="http://schemas.microsoft.com/office/powerpoint/2010/main" val="607453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5A6AD4-1DA6-76C3-0F30-D6AC3C6218FC}"/>
              </a:ext>
            </a:extLst>
          </p:cNvPr>
          <p:cNvSpPr txBox="1"/>
          <p:nvPr/>
        </p:nvSpPr>
        <p:spPr>
          <a:xfrm>
            <a:off x="638175" y="733425"/>
            <a:ext cx="10639425" cy="5386090"/>
          </a:xfrm>
          <a:prstGeom prst="rect">
            <a:avLst/>
          </a:prstGeom>
          <a:noFill/>
        </p:spPr>
        <p:txBody>
          <a:bodyPr wrap="square">
            <a:spAutoFit/>
          </a:bodyPr>
          <a:lstStyle/>
          <a:p>
            <a:r>
              <a:rPr lang="en-US" sz="3200" b="1" dirty="0">
                <a:solidFill>
                  <a:srgbClr val="FFFF00"/>
                </a:solidFill>
              </a:rPr>
              <a:t>Honesty and Integrity </a:t>
            </a:r>
          </a:p>
          <a:p>
            <a:endParaRPr lang="en-US" sz="3200" b="1" dirty="0">
              <a:solidFill>
                <a:srgbClr val="FFFF00"/>
              </a:solidFill>
            </a:endParaRPr>
          </a:p>
          <a:p>
            <a:r>
              <a:rPr lang="en-US" sz="2800" dirty="0"/>
              <a:t>Professionals exhibit qualities such as honesty and integrity . </a:t>
            </a:r>
          </a:p>
          <a:p>
            <a:endParaRPr lang="en-US" sz="2800" dirty="0"/>
          </a:p>
          <a:p>
            <a:r>
              <a:rPr lang="en-US" sz="2800" dirty="0"/>
              <a:t>They keep their word, and they can be trusted implicitly because of this. </a:t>
            </a:r>
          </a:p>
          <a:p>
            <a:endParaRPr lang="en-US" sz="2800" dirty="0"/>
          </a:p>
          <a:p>
            <a:r>
              <a:rPr lang="en-US" sz="2800" dirty="0"/>
              <a:t>They never compromise their values , and will do the right thing, even when it means taking a harder road. More than this, true professionals are humble – if a project or job falls outside their scope of expertise, they're not afraid to admit this. They immediately ask for help when they need it, and they're willing to learn from others.</a:t>
            </a:r>
          </a:p>
        </p:txBody>
      </p:sp>
    </p:spTree>
    <p:extLst>
      <p:ext uri="{BB962C8B-B14F-4D97-AF65-F5344CB8AC3E}">
        <p14:creationId xmlns:p14="http://schemas.microsoft.com/office/powerpoint/2010/main" val="2532656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723</TotalTime>
  <Words>4661</Words>
  <Application>Microsoft Office PowerPoint</Application>
  <PresentationFormat>Widescreen</PresentationFormat>
  <Paragraphs>267</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Arial</vt:lpstr>
      <vt:lpstr>Calibri</vt:lpstr>
      <vt:lpstr>Calisto MT</vt:lpstr>
      <vt:lpstr>Söhne</vt:lpstr>
      <vt:lpstr>Wingdings 2</vt:lpstr>
      <vt:lpstr>Slate</vt:lpstr>
      <vt:lpstr>Introduction to Professional Ethics</vt:lpstr>
      <vt:lpstr>‘‘WHY SHOULD I STUDY ETHICS? I am an ethical person.’’</vt:lpstr>
      <vt:lpstr>What is a Professionalism?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Sociological Analysis of Professionalism</vt:lpstr>
      <vt:lpstr>Occupation VS Profession</vt:lpstr>
      <vt:lpstr>1. Extensive Training</vt:lpstr>
      <vt:lpstr>2. Vital knowledge and skills</vt:lpstr>
      <vt:lpstr>3. Control of services</vt:lpstr>
      <vt:lpstr>PowerPoint Presentation</vt:lpstr>
      <vt:lpstr>4. Autonomy in the workplace</vt:lpstr>
      <vt:lpstr>PowerPoint Presentation</vt:lpstr>
      <vt:lpstr>6. Claim to ethical regulation</vt:lpstr>
      <vt:lpstr>PowerPoint Presentation</vt:lpstr>
      <vt:lpstr>PowerPoint Presentation</vt:lpstr>
      <vt:lpstr>Chapter 1: Ethics &amp; Business</vt:lpstr>
      <vt:lpstr>MEANING AND DEFINITION OF ETHICS</vt:lpstr>
      <vt:lpstr>PowerPoint Presentation</vt:lpstr>
      <vt:lpstr>PowerPoint Presentation</vt:lpstr>
      <vt:lpstr>Morality</vt:lpstr>
      <vt:lpstr>PowerPoint Presentation</vt:lpstr>
      <vt:lpstr>Where do moral standards come from?</vt:lpstr>
      <vt:lpstr>PowerPoint Presentation</vt:lpstr>
      <vt:lpstr>PowerPoint Presentation</vt:lpstr>
      <vt:lpstr>How do we distinguish between moral and nonmoral or conventional standards? </vt:lpstr>
      <vt:lpstr>PowerPoint Presentation</vt:lpstr>
      <vt:lpstr>PowerPoint Presentation</vt:lpstr>
      <vt:lpstr>PowerPoint Presentation</vt:lpstr>
      <vt:lpstr>PowerPoint Presentation</vt:lpstr>
      <vt:lpstr>Ethics  What, then, is ethics? </vt:lpstr>
      <vt:lpstr>PowerPoint Presentation</vt:lpstr>
      <vt:lpstr>Business Ethics </vt:lpstr>
      <vt:lpstr>PowerPoint Presentation</vt:lpstr>
      <vt:lpstr>PowerPoint Presentation</vt:lpstr>
      <vt:lpstr>Objections to Business Ethics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Professional Ethics</dc:title>
  <dc:creator>Mr. Noman Farooq</dc:creator>
  <cp:lastModifiedBy>Hina Yousaf</cp:lastModifiedBy>
  <cp:revision>79</cp:revision>
  <dcterms:created xsi:type="dcterms:W3CDTF">2023-01-29T13:42:27Z</dcterms:created>
  <dcterms:modified xsi:type="dcterms:W3CDTF">2024-01-31T05:45:41Z</dcterms:modified>
</cp:coreProperties>
</file>