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6" r:id="rId8"/>
    <p:sldId id="262" r:id="rId9"/>
    <p:sldId id="263" r:id="rId10"/>
    <p:sldId id="264" r:id="rId11"/>
    <p:sldId id="265" r:id="rId12"/>
    <p:sldId id="267" r:id="rId13"/>
    <p:sldId id="268" r:id="rId14"/>
    <p:sldId id="269" r:id="rId15"/>
    <p:sldId id="270" r:id="rId16"/>
    <p:sldId id="284" r:id="rId17"/>
    <p:sldId id="285" r:id="rId18"/>
    <p:sldId id="286" r:id="rId19"/>
    <p:sldId id="287" r:id="rId20"/>
    <p:sldId id="288"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54D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CEA88F5-6F48-4D33-B42A-D5152A80CB6C}" type="datetimeFigureOut">
              <a:rPr lang="en-US" smtClean="0"/>
              <a:t>4/3/2024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2370945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EA88F5-6F48-4D33-B42A-D5152A80CB6C}"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3566308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EA88F5-6F48-4D33-B42A-D5152A80CB6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2469402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EA88F5-6F48-4D33-B42A-D5152A80CB6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3626487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EA88F5-6F48-4D33-B42A-D5152A80CB6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439442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CEA88F5-6F48-4D33-B42A-D5152A80CB6C}"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1503876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CEA88F5-6F48-4D33-B42A-D5152A80CB6C}" type="datetimeFigureOut">
              <a:rPr lang="en-US" smtClean="0"/>
              <a:t>4/3/2024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2864591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CEA88F5-6F48-4D33-B42A-D5152A80CB6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3241583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CEA88F5-6F48-4D33-B42A-D5152A80CB6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247893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EA88F5-6F48-4D33-B42A-D5152A80CB6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260088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EA88F5-6F48-4D33-B42A-D5152A80CB6C}"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302985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EA88F5-6F48-4D33-B42A-D5152A80CB6C}"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388017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EA88F5-6F48-4D33-B42A-D5152A80CB6C}"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565692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EA88F5-6F48-4D33-B42A-D5152A80CB6C}"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417072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EA88F5-6F48-4D33-B42A-D5152A80CB6C}"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2056008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EA88F5-6F48-4D33-B42A-D5152A80CB6C}"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317074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EA88F5-6F48-4D33-B42A-D5152A80CB6C}"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B5AF6B0-7092-445C-A9C7-F6898F8FE083}" type="slidenum">
              <a:rPr lang="en-US" smtClean="0"/>
              <a:t>‹#›</a:t>
            </a:fld>
            <a:endParaRPr lang="en-US"/>
          </a:p>
        </p:txBody>
      </p:sp>
    </p:spTree>
    <p:extLst>
      <p:ext uri="{BB962C8B-B14F-4D97-AF65-F5344CB8AC3E}">
        <p14:creationId xmlns:p14="http://schemas.microsoft.com/office/powerpoint/2010/main" val="2679114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CEA88F5-6F48-4D33-B42A-D5152A80CB6C}" type="datetimeFigureOut">
              <a:rPr lang="en-US" smtClean="0"/>
              <a:t>4/3/2024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B5AF6B0-7092-445C-A9C7-F6898F8FE083}" type="slidenum">
              <a:rPr lang="en-US" smtClean="0"/>
              <a:t>‹#›</a:t>
            </a:fld>
            <a:endParaRPr lang="en-US"/>
          </a:p>
        </p:txBody>
      </p:sp>
    </p:spTree>
    <p:extLst>
      <p:ext uri="{BB962C8B-B14F-4D97-AF65-F5344CB8AC3E}">
        <p14:creationId xmlns:p14="http://schemas.microsoft.com/office/powerpoint/2010/main" val="10171344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open.library.okstate.edu/introphilosophy/chapter/a-brief-overview-of-kants-moral-theory/#:~:text=Morally%20speaking%2C%20Kant%20is%20a,an%20act%20motivated%20by%20duty"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search?bih=609&amp;biw=1280&amp;rlz=1C1CHBD_enPK1044PK1044&amp;hl=en&amp;q=inclination&amp;si=AMnBZoG9fGMZkoPgk-g4eVoaZFdEHFpW4OjipSYlvuen1azRkcDukfg0Ifi7yo7kQVwaeAv-iFnSW37VQBeqw-H8RIw-nlv3apGnEw_rJizZlWWjVQhCqfQ=&amp;expnd=1" TargetMode="External"/><Relationship Id="rId2" Type="http://schemas.openxmlformats.org/officeDocument/2006/relationships/hyperlink" Target="https://www.google.com/search?bih=609&amp;biw=1280&amp;rlz=1C1CHBD_enPK1044PK1044&amp;hl=en&amp;q=unconditional&amp;si=AMnBZoEFBhyZNIanF2PLYT1JPeYexjgoa0BgqrKaMPv2ODpOUhGukpezall7ZxpNcrcgSSTdU2xxqBGkXRZM79mAUw2bwbF1EbIkMybTORp0hY0XZDqsB9I=&amp;expnd=1"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642" y="1792319"/>
            <a:ext cx="9144000" cy="2387600"/>
          </a:xfrm>
        </p:spPr>
        <p:txBody>
          <a:bodyPr/>
          <a:lstStyle/>
          <a:p>
            <a:pPr algn="ctr"/>
            <a:r>
              <a:rPr lang="en-US" sz="6000" b="1" dirty="0">
                <a:solidFill>
                  <a:srgbClr val="FF3399"/>
                </a:solidFill>
                <a:latin typeface="+mn-lt"/>
              </a:rPr>
              <a:t>Kant’s theory of Moral Rights</a:t>
            </a:r>
          </a:p>
        </p:txBody>
      </p:sp>
    </p:spTree>
    <p:extLst>
      <p:ext uri="{BB962C8B-B14F-4D97-AF65-F5344CB8AC3E}">
        <p14:creationId xmlns:p14="http://schemas.microsoft.com/office/powerpoint/2010/main" val="383121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312" y="777358"/>
            <a:ext cx="5036745" cy="5693866"/>
          </a:xfrm>
          <a:prstGeom prst="rect">
            <a:avLst/>
          </a:prstGeom>
        </p:spPr>
        <p:txBody>
          <a:bodyPr wrap="square">
            <a:spAutoFit/>
          </a:bodyPr>
          <a:lstStyle/>
          <a:p>
            <a:r>
              <a:rPr lang="en-US" sz="2800" b="1" dirty="0">
                <a:solidFill>
                  <a:srgbClr val="FF3399"/>
                </a:solidFill>
              </a:rPr>
              <a:t>EXAMPLE</a:t>
            </a:r>
          </a:p>
          <a:p>
            <a:endParaRPr lang="en-US" sz="2800" b="1" dirty="0">
              <a:solidFill>
                <a:srgbClr val="FF3399"/>
              </a:solidFill>
            </a:endParaRPr>
          </a:p>
          <a:p>
            <a:r>
              <a:rPr lang="en-US" sz="2800" b="1" dirty="0">
                <a:solidFill>
                  <a:srgbClr val="FF3399"/>
                </a:solidFill>
              </a:rPr>
              <a:t>Suppose that I am trying to decide whether to fire an employee because I do not like the employee’s race. According to Kant’s principle, I must ask myself whether I would be willing to have an employer fire any employee whenever the employer does not like the race of the employee</a:t>
            </a:r>
          </a:p>
        </p:txBody>
      </p:sp>
      <p:pic>
        <p:nvPicPr>
          <p:cNvPr id="1026" name="Picture 2" descr="Racial Discrimination at Work: The Signs and Respon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3824" y="1623195"/>
            <a:ext cx="5821966" cy="3881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32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764" y="525101"/>
            <a:ext cx="9750582" cy="5693866"/>
          </a:xfrm>
          <a:prstGeom prst="rect">
            <a:avLst/>
          </a:prstGeom>
        </p:spPr>
        <p:txBody>
          <a:bodyPr wrap="square">
            <a:spAutoFit/>
          </a:bodyPr>
          <a:lstStyle/>
          <a:p>
            <a:r>
              <a:rPr lang="en-US" sz="2800" b="1" dirty="0">
                <a:solidFill>
                  <a:srgbClr val="FF3399"/>
                </a:solidFill>
                <a:latin typeface="+mj-lt"/>
              </a:rPr>
              <a:t>The first formulation of the categorical imperative is called the principle of the law of nature. It's also known as the law of universalizability, because it argues that if an action is morally right, then it must apply consistently to everyone. We should act as if our actions will become a universal law of nature.</a:t>
            </a:r>
          </a:p>
          <a:p>
            <a:endParaRPr lang="en-US" sz="2800" b="1" dirty="0">
              <a:solidFill>
                <a:srgbClr val="FF3399"/>
              </a:solidFill>
              <a:latin typeface="+mj-lt"/>
            </a:endParaRPr>
          </a:p>
          <a:p>
            <a:r>
              <a:rPr lang="en-US" sz="2800" b="1" dirty="0">
                <a:solidFill>
                  <a:srgbClr val="FF3399"/>
                </a:solidFill>
                <a:latin typeface="+mj-lt"/>
              </a:rPr>
              <a:t>A person’s reasons for acting, then, must also be </a:t>
            </a:r>
            <a:r>
              <a:rPr lang="en-US" sz="2800" b="1" dirty="0" err="1">
                <a:solidFill>
                  <a:srgbClr val="FF3399"/>
                </a:solidFill>
                <a:latin typeface="+mj-lt"/>
              </a:rPr>
              <a:t>universalizable</a:t>
            </a:r>
            <a:r>
              <a:rPr lang="en-US" sz="2800" b="1" dirty="0">
                <a:solidFill>
                  <a:srgbClr val="FF3399"/>
                </a:solidFill>
                <a:latin typeface="+mj-lt"/>
              </a:rPr>
              <a:t>: It must be possible, at least in principle, for everyone to act on those reasons. The first formulation of the categorical imperative, then, incorporates two criteria for determining moral right and wrong— </a:t>
            </a:r>
            <a:r>
              <a:rPr lang="en-US" sz="2800" b="1" dirty="0">
                <a:solidFill>
                  <a:srgbClr val="FF0000"/>
                </a:solidFill>
                <a:latin typeface="+mj-lt"/>
              </a:rPr>
              <a:t>universalizability and reversibility</a:t>
            </a:r>
          </a:p>
        </p:txBody>
      </p:sp>
    </p:spTree>
    <p:extLst>
      <p:ext uri="{BB962C8B-B14F-4D97-AF65-F5344CB8AC3E}">
        <p14:creationId xmlns:p14="http://schemas.microsoft.com/office/powerpoint/2010/main" val="196541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4277" y="1376126"/>
            <a:ext cx="9216428" cy="4031873"/>
          </a:xfrm>
          <a:prstGeom prst="rect">
            <a:avLst/>
          </a:prstGeom>
        </p:spPr>
        <p:txBody>
          <a:bodyPr wrap="square">
            <a:spAutoFit/>
          </a:bodyPr>
          <a:lstStyle/>
          <a:p>
            <a:r>
              <a:rPr lang="en-US" sz="3200" b="1" dirty="0">
                <a:solidFill>
                  <a:srgbClr val="FF3399"/>
                </a:solidFill>
              </a:rPr>
              <a:t>UNIVERSALIZABILITY: The person’s reasons for acting must be reasons that everyone could act on at least in principle. </a:t>
            </a:r>
          </a:p>
          <a:p>
            <a:endParaRPr lang="en-US" sz="3200" b="1" dirty="0">
              <a:solidFill>
                <a:srgbClr val="FF3399"/>
              </a:solidFill>
            </a:endParaRPr>
          </a:p>
          <a:p>
            <a:r>
              <a:rPr lang="en-US" sz="3200" b="1" dirty="0">
                <a:solidFill>
                  <a:srgbClr val="FF3399"/>
                </a:solidFill>
              </a:rPr>
              <a:t>REVERSIBILITY: The person’s reasons for acting must be reasons that that person would be willing to have all others use, even as a basis of how they treat him or her. </a:t>
            </a:r>
          </a:p>
        </p:txBody>
      </p:sp>
    </p:spTree>
    <p:extLst>
      <p:ext uri="{BB962C8B-B14F-4D97-AF65-F5344CB8AC3E}">
        <p14:creationId xmlns:p14="http://schemas.microsoft.com/office/powerpoint/2010/main" val="1573372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4032" y="588475"/>
            <a:ext cx="9650994" cy="5262979"/>
          </a:xfrm>
          <a:prstGeom prst="rect">
            <a:avLst/>
          </a:prstGeom>
        </p:spPr>
        <p:txBody>
          <a:bodyPr wrap="square">
            <a:spAutoFit/>
          </a:bodyPr>
          <a:lstStyle/>
          <a:p>
            <a:r>
              <a:rPr lang="en-US" sz="2800" b="1" dirty="0">
                <a:solidFill>
                  <a:srgbClr val="FF3399"/>
                </a:solidFill>
              </a:rPr>
              <a:t>Examples:</a:t>
            </a:r>
          </a:p>
          <a:p>
            <a:endParaRPr lang="en-US" sz="2800" b="1" dirty="0">
              <a:solidFill>
                <a:srgbClr val="FF3399"/>
              </a:solidFill>
            </a:endParaRPr>
          </a:p>
          <a:p>
            <a:r>
              <a:rPr lang="en-US" sz="2800" b="1" dirty="0">
                <a:solidFill>
                  <a:srgbClr val="FF3399"/>
                </a:solidFill>
              </a:rPr>
              <a:t>“How would you like it if he did that to you?” </a:t>
            </a:r>
          </a:p>
          <a:p>
            <a:r>
              <a:rPr lang="en-US" sz="2800" b="1" dirty="0">
                <a:solidFill>
                  <a:srgbClr val="FF3399"/>
                </a:solidFill>
              </a:rPr>
              <a:t>or “How would you like it if you were in his (or her) place?” </a:t>
            </a:r>
          </a:p>
          <a:p>
            <a:r>
              <a:rPr lang="en-US" sz="2800" b="1" dirty="0">
                <a:solidFill>
                  <a:srgbClr val="FF3399"/>
                </a:solidFill>
              </a:rPr>
              <a:t>“What if everybody did that?” </a:t>
            </a:r>
          </a:p>
          <a:p>
            <a:endParaRPr lang="en-US" sz="2800" b="1" dirty="0">
              <a:solidFill>
                <a:srgbClr val="FF3399"/>
              </a:solidFill>
            </a:endParaRPr>
          </a:p>
          <a:p>
            <a:endParaRPr lang="en-US" sz="2800" b="1" dirty="0">
              <a:solidFill>
                <a:srgbClr val="FF3399"/>
              </a:solidFill>
            </a:endParaRPr>
          </a:p>
          <a:p>
            <a:endParaRPr lang="en-US" sz="2800" b="1" dirty="0">
              <a:solidFill>
                <a:srgbClr val="FF3399"/>
              </a:solidFill>
            </a:endParaRPr>
          </a:p>
          <a:p>
            <a:endParaRPr lang="en-US" sz="2800" b="1" dirty="0">
              <a:solidFill>
                <a:srgbClr val="FF3399"/>
              </a:solidFill>
            </a:endParaRPr>
          </a:p>
          <a:p>
            <a:r>
              <a:rPr lang="en-US" sz="2800" b="1" dirty="0">
                <a:solidFill>
                  <a:srgbClr val="FF3399"/>
                </a:solidFill>
              </a:rPr>
              <a:t>Now How does Kant argue for the categorical imperative? </a:t>
            </a:r>
          </a:p>
        </p:txBody>
      </p:sp>
    </p:spTree>
    <p:extLst>
      <p:ext uri="{BB962C8B-B14F-4D97-AF65-F5344CB8AC3E}">
        <p14:creationId xmlns:p14="http://schemas.microsoft.com/office/powerpoint/2010/main" val="1426531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566" y="860079"/>
            <a:ext cx="9623834" cy="4832092"/>
          </a:xfrm>
          <a:prstGeom prst="rect">
            <a:avLst/>
          </a:prstGeom>
        </p:spPr>
        <p:txBody>
          <a:bodyPr wrap="square">
            <a:spAutoFit/>
          </a:bodyPr>
          <a:lstStyle/>
          <a:p>
            <a:r>
              <a:rPr lang="en-US" sz="2800" b="1" dirty="0">
                <a:solidFill>
                  <a:srgbClr val="FF3399"/>
                </a:solidFill>
              </a:rPr>
              <a:t>Kant’s categorical imperative focuses on a person’s interior motivations and not on the external consequences of his or her actions.</a:t>
            </a:r>
          </a:p>
          <a:p>
            <a:endParaRPr lang="en-US" sz="2800" b="1" dirty="0">
              <a:solidFill>
                <a:srgbClr val="FF3399"/>
              </a:solidFill>
            </a:endParaRPr>
          </a:p>
          <a:p>
            <a:r>
              <a:rPr lang="en-US" sz="2800" b="1" dirty="0">
                <a:solidFill>
                  <a:srgbClr val="FF3399"/>
                </a:solidFill>
              </a:rPr>
              <a:t>Kant argues that an action “has no moral worth,” if a person does the action only out of self-interest or only because it gives him or her pleasure.</a:t>
            </a:r>
          </a:p>
          <a:p>
            <a:endParaRPr lang="en-US" sz="2800" b="1" dirty="0">
              <a:solidFill>
                <a:srgbClr val="FF3399"/>
              </a:solidFill>
            </a:endParaRPr>
          </a:p>
          <a:p>
            <a:r>
              <a:rPr lang="en-US" sz="2800" b="1" dirty="0">
                <a:solidFill>
                  <a:srgbClr val="FF3399"/>
                </a:solidFill>
              </a:rPr>
              <a:t>morality is about doing what is right whether or not it is in our self-interest and whether or not it makes us feel good. </a:t>
            </a:r>
          </a:p>
        </p:txBody>
      </p:sp>
    </p:spTree>
    <p:extLst>
      <p:ext uri="{BB962C8B-B14F-4D97-AF65-F5344CB8AC3E}">
        <p14:creationId xmlns:p14="http://schemas.microsoft.com/office/powerpoint/2010/main" val="140374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0724" y="1793083"/>
            <a:ext cx="9635905" cy="3970318"/>
          </a:xfrm>
          <a:prstGeom prst="rect">
            <a:avLst/>
          </a:prstGeom>
        </p:spPr>
        <p:txBody>
          <a:bodyPr wrap="square">
            <a:spAutoFit/>
          </a:bodyPr>
          <a:lstStyle/>
          <a:p>
            <a:r>
              <a:rPr lang="en-US" sz="2800" b="1" dirty="0">
                <a:solidFill>
                  <a:srgbClr val="00B050"/>
                </a:solidFill>
              </a:rPr>
              <a:t>sense of “duty,” that is, a belief that it is the right way for all people to behave in similar circumstances.</a:t>
            </a:r>
          </a:p>
          <a:p>
            <a:endParaRPr lang="en-US" sz="2800" b="1" dirty="0">
              <a:solidFill>
                <a:srgbClr val="FF3399"/>
              </a:solidFill>
            </a:endParaRPr>
          </a:p>
          <a:p>
            <a:r>
              <a:rPr lang="en-US" sz="2800" b="1" dirty="0">
                <a:solidFill>
                  <a:srgbClr val="FF3399"/>
                </a:solidFill>
              </a:rPr>
              <a:t>Consequently, Kant concludes, my action has “moral worth” (i.e., it is morally right) only to the extent that it is motivated by reasons that I would be willing to have every person act on when they are in similar circumstances. This consequence or conclusion is Kant’s categorical imperative. </a:t>
            </a:r>
          </a:p>
        </p:txBody>
      </p:sp>
    </p:spTree>
    <p:extLst>
      <p:ext uri="{BB962C8B-B14F-4D97-AF65-F5344CB8AC3E}">
        <p14:creationId xmlns:p14="http://schemas.microsoft.com/office/powerpoint/2010/main" val="894356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405" y="896293"/>
            <a:ext cx="9804903" cy="5262979"/>
          </a:xfrm>
          <a:prstGeom prst="rect">
            <a:avLst/>
          </a:prstGeom>
        </p:spPr>
        <p:txBody>
          <a:bodyPr wrap="square">
            <a:spAutoFit/>
          </a:bodyPr>
          <a:lstStyle/>
          <a:p>
            <a:r>
              <a:rPr lang="en-US" sz="2800" b="1" dirty="0">
                <a:solidFill>
                  <a:srgbClr val="FF3399"/>
                </a:solidFill>
              </a:rPr>
              <a:t>Let’s take the example of three young men who see an elderly woman needing help across the street. Man A decides he will help the woman across the street because if he didn’t he would feel guilty all day. Man B decides he will help the woman across the street because he recognizes her as his neighbor, Mrs. Wilson and Mrs. Wilson makes the best cookies in the neighborhood. So, Man B helps her because he reasons that he will be rewarded. Man C decides he will help the woman across the street because it is the right thing to do; he understands that he has a moral obligation to help others in need when he can.</a:t>
            </a:r>
          </a:p>
        </p:txBody>
      </p:sp>
    </p:spTree>
    <p:extLst>
      <p:ext uri="{BB962C8B-B14F-4D97-AF65-F5344CB8AC3E}">
        <p14:creationId xmlns:p14="http://schemas.microsoft.com/office/powerpoint/2010/main" val="3414965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8887" y="769545"/>
            <a:ext cx="9732475" cy="4832092"/>
          </a:xfrm>
          <a:prstGeom prst="rect">
            <a:avLst/>
          </a:prstGeom>
        </p:spPr>
        <p:txBody>
          <a:bodyPr wrap="square">
            <a:spAutoFit/>
          </a:bodyPr>
          <a:lstStyle/>
          <a:p>
            <a:r>
              <a:rPr lang="en-US" sz="2800" b="1" dirty="0">
                <a:solidFill>
                  <a:srgbClr val="FF3399"/>
                </a:solidFill>
                <a:latin typeface="Encode Sans"/>
              </a:rPr>
              <a:t>The results of all three individuals are the same–the woman is helped across the street. If we were looking at this from a utilitarian perspective, all three of the young men would be morally praiseworthy because in all three cases, happiness or well-being is increased (or pain is relieved). However, for Kant, only one of the young men’s actions have moral worth and it is Man C; he understands what his moral duty is and he acts from it. The other two act only in conformity with duty–they are driven by some other goal or desire aside from duty itself.</a:t>
            </a:r>
            <a:endParaRPr lang="en-US" sz="2800" b="1" dirty="0">
              <a:solidFill>
                <a:srgbClr val="FF3399"/>
              </a:solidFill>
            </a:endParaRPr>
          </a:p>
        </p:txBody>
      </p:sp>
    </p:spTree>
    <p:extLst>
      <p:ext uri="{BB962C8B-B14F-4D97-AF65-F5344CB8AC3E}">
        <p14:creationId xmlns:p14="http://schemas.microsoft.com/office/powerpoint/2010/main" val="200536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2261" y="751438"/>
            <a:ext cx="9777743" cy="4832092"/>
          </a:xfrm>
          <a:prstGeom prst="rect">
            <a:avLst/>
          </a:prstGeom>
        </p:spPr>
        <p:txBody>
          <a:bodyPr wrap="square">
            <a:spAutoFit/>
          </a:bodyPr>
          <a:lstStyle/>
          <a:p>
            <a:pPr marL="457200" indent="-457200">
              <a:buFont typeface="Arial" panose="020B0604020202020204" pitchFamily="34" charset="0"/>
              <a:buChar char="•"/>
            </a:pPr>
            <a:r>
              <a:rPr lang="en-US" sz="2800" b="1" dirty="0">
                <a:solidFill>
                  <a:srgbClr val="0070C0"/>
                </a:solidFill>
                <a:latin typeface="Encode Sans"/>
              </a:rPr>
              <a:t>Duties are principles that guide our actions.</a:t>
            </a:r>
          </a:p>
          <a:p>
            <a:pPr marL="457200" indent="-457200">
              <a:buFont typeface="Arial" panose="020B0604020202020204" pitchFamily="34" charset="0"/>
              <a:buChar char="•"/>
            </a:pPr>
            <a:endParaRPr lang="en-US" sz="2800" b="1" dirty="0">
              <a:solidFill>
                <a:srgbClr val="0070C0"/>
              </a:solidFill>
              <a:latin typeface="Encode Sans"/>
            </a:endParaRPr>
          </a:p>
          <a:p>
            <a:pPr marL="457200" indent="-457200">
              <a:buFont typeface="Arial" panose="020B0604020202020204" pitchFamily="34" charset="0"/>
              <a:buChar char="•"/>
            </a:pPr>
            <a:r>
              <a:rPr lang="en-US" sz="2800" b="1" dirty="0">
                <a:solidFill>
                  <a:srgbClr val="0070C0"/>
                </a:solidFill>
                <a:latin typeface="Encode Sans"/>
              </a:rPr>
              <a:t>Duties are imperatives in the sense that they tell us what to do. </a:t>
            </a:r>
          </a:p>
          <a:p>
            <a:pPr marL="457200" indent="-457200">
              <a:buFont typeface="Arial" panose="020B0604020202020204" pitchFamily="34" charset="0"/>
              <a:buChar char="•"/>
            </a:pPr>
            <a:endParaRPr lang="en-US" sz="2800" b="1" dirty="0">
              <a:solidFill>
                <a:srgbClr val="0070C0"/>
              </a:solidFill>
              <a:latin typeface="Encode Sans"/>
            </a:endParaRPr>
          </a:p>
          <a:p>
            <a:pPr marL="457200" indent="-457200">
              <a:buFont typeface="Arial" panose="020B0604020202020204" pitchFamily="34" charset="0"/>
              <a:buChar char="•"/>
            </a:pPr>
            <a:r>
              <a:rPr lang="en-US" sz="2800" b="1" dirty="0">
                <a:solidFill>
                  <a:srgbClr val="0070C0"/>
                </a:solidFill>
                <a:latin typeface="Encode Sans"/>
              </a:rPr>
              <a:t>Kant recognizes that there are different types of imperatives…a hypothetical and a categorical imperative. </a:t>
            </a:r>
          </a:p>
          <a:p>
            <a:pPr marL="457200" indent="-457200">
              <a:buFont typeface="Arial" panose="020B0604020202020204" pitchFamily="34" charset="0"/>
              <a:buChar char="•"/>
            </a:pPr>
            <a:endParaRPr lang="en-US" sz="2800" b="1" dirty="0">
              <a:solidFill>
                <a:srgbClr val="0070C0"/>
              </a:solidFill>
              <a:latin typeface="Encode Sans"/>
            </a:endParaRPr>
          </a:p>
          <a:p>
            <a:pPr marL="457200" indent="-457200">
              <a:buFont typeface="Arial" panose="020B0604020202020204" pitchFamily="34" charset="0"/>
              <a:buChar char="•"/>
            </a:pPr>
            <a:r>
              <a:rPr lang="en-US" sz="2800" b="1" dirty="0">
                <a:solidFill>
                  <a:srgbClr val="FF0000"/>
                </a:solidFill>
                <a:latin typeface="Encode Sans"/>
              </a:rPr>
              <a:t>An imperative </a:t>
            </a:r>
            <a:r>
              <a:rPr lang="en-US" sz="2800" b="1" dirty="0">
                <a:solidFill>
                  <a:srgbClr val="0070C0"/>
                </a:solidFill>
                <a:latin typeface="Encode Sans"/>
              </a:rPr>
              <a:t>is essentially a ought; something I ought to do. </a:t>
            </a:r>
            <a:endParaRPr lang="en-US" sz="2800" b="1" dirty="0">
              <a:solidFill>
                <a:srgbClr val="0070C0"/>
              </a:solidFill>
            </a:endParaRPr>
          </a:p>
        </p:txBody>
      </p:sp>
    </p:spTree>
    <p:extLst>
      <p:ext uri="{BB962C8B-B14F-4D97-AF65-F5344CB8AC3E}">
        <p14:creationId xmlns:p14="http://schemas.microsoft.com/office/powerpoint/2010/main" val="1219855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192" y="425513"/>
            <a:ext cx="8772808" cy="5262979"/>
          </a:xfrm>
          <a:prstGeom prst="rect">
            <a:avLst/>
          </a:prstGeom>
        </p:spPr>
        <p:txBody>
          <a:bodyPr wrap="square">
            <a:spAutoFit/>
          </a:bodyPr>
          <a:lstStyle/>
          <a:p>
            <a:pPr marL="457200" indent="-457200">
              <a:buFont typeface="Arial" panose="020B0604020202020204" pitchFamily="34" charset="0"/>
              <a:buChar char="•"/>
            </a:pPr>
            <a:r>
              <a:rPr lang="en-US" sz="2800" b="1" dirty="0">
                <a:solidFill>
                  <a:srgbClr val="0070C0"/>
                </a:solidFill>
                <a:latin typeface="Encode Sans"/>
              </a:rPr>
              <a:t>Hypothetical imperatives are the </a:t>
            </a:r>
            <a:r>
              <a:rPr lang="en-US" sz="2800" b="1" dirty="0" err="1">
                <a:solidFill>
                  <a:srgbClr val="0070C0"/>
                </a:solidFill>
                <a:latin typeface="Encode Sans"/>
              </a:rPr>
              <a:t>oughts</a:t>
            </a:r>
            <a:r>
              <a:rPr lang="en-US" sz="2800" b="1" dirty="0">
                <a:solidFill>
                  <a:srgbClr val="0070C0"/>
                </a:solidFill>
                <a:latin typeface="Encode Sans"/>
              </a:rPr>
              <a:t> that direct my actions provided I have certain goals or interests. In fact, these </a:t>
            </a:r>
            <a:r>
              <a:rPr lang="en-US" sz="2800" b="1" dirty="0" err="1">
                <a:solidFill>
                  <a:srgbClr val="0070C0"/>
                </a:solidFill>
                <a:latin typeface="Encode Sans"/>
              </a:rPr>
              <a:t>oughts</a:t>
            </a:r>
            <a:r>
              <a:rPr lang="en-US" sz="2800" b="1" dirty="0">
                <a:solidFill>
                  <a:srgbClr val="0070C0"/>
                </a:solidFill>
                <a:latin typeface="Encode Sans"/>
              </a:rPr>
              <a:t> are entirely dependent upon my goals or interests.</a:t>
            </a:r>
          </a:p>
          <a:p>
            <a:endParaRPr lang="en-US" sz="2800" b="1" dirty="0">
              <a:solidFill>
                <a:srgbClr val="0070C0"/>
              </a:solidFill>
              <a:latin typeface="Encode Sans"/>
            </a:endParaRPr>
          </a:p>
          <a:p>
            <a:r>
              <a:rPr lang="en-US" sz="2800" b="1" dirty="0"/>
              <a:t>For example, if I want to be a good basketball player I ought to practice free throws or if I want to go to law school I ought to take a logic class. If I change my goal and decide to be a baseball player or a welder instead then my </a:t>
            </a:r>
            <a:r>
              <a:rPr lang="en-US" sz="2800" b="1" dirty="0" err="1"/>
              <a:t>oughts</a:t>
            </a:r>
            <a:r>
              <a:rPr lang="en-US" sz="2800" b="1" dirty="0"/>
              <a:t> may also change. Hypothetical imperatives have nothing to do with morality.</a:t>
            </a:r>
            <a:endParaRPr lang="en-US" sz="2800" b="1" dirty="0">
              <a:solidFill>
                <a:srgbClr val="0070C0"/>
              </a:solidFill>
            </a:endParaRPr>
          </a:p>
        </p:txBody>
      </p:sp>
    </p:spTree>
    <p:extLst>
      <p:ext uri="{BB962C8B-B14F-4D97-AF65-F5344CB8AC3E}">
        <p14:creationId xmlns:p14="http://schemas.microsoft.com/office/powerpoint/2010/main" val="414264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347051" y="3036104"/>
            <a:ext cx="9711313" cy="646331"/>
          </a:xfrm>
          <a:prstGeom prst="rect">
            <a:avLst/>
          </a:prstGeom>
        </p:spPr>
        <p:txBody>
          <a:bodyPr wrap="none">
            <a:spAutoFit/>
          </a:bodyPr>
          <a:lstStyle/>
          <a:p>
            <a:r>
              <a:rPr lang="en-US" sz="3600" b="1" dirty="0">
                <a:solidFill>
                  <a:srgbClr val="C00000"/>
                </a:solidFill>
              </a:rPr>
              <a:t>How do we know that people have rights?</a:t>
            </a:r>
          </a:p>
        </p:txBody>
      </p:sp>
    </p:spTree>
    <p:extLst>
      <p:ext uri="{BB962C8B-B14F-4D97-AF65-F5344CB8AC3E}">
        <p14:creationId xmlns:p14="http://schemas.microsoft.com/office/powerpoint/2010/main" val="2756307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780" y="452674"/>
            <a:ext cx="9832064" cy="5693866"/>
          </a:xfrm>
          <a:prstGeom prst="rect">
            <a:avLst/>
          </a:prstGeom>
        </p:spPr>
        <p:txBody>
          <a:bodyPr wrap="square">
            <a:spAutoFit/>
          </a:bodyPr>
          <a:lstStyle/>
          <a:p>
            <a:pPr marL="457200" indent="-457200">
              <a:buFont typeface="Arial" panose="020B0604020202020204" pitchFamily="34" charset="0"/>
              <a:buChar char="•"/>
            </a:pPr>
            <a:r>
              <a:rPr lang="en-US" sz="2800" b="1" dirty="0">
                <a:solidFill>
                  <a:srgbClr val="FF3399"/>
                </a:solidFill>
                <a:latin typeface="Encode Sans"/>
              </a:rPr>
              <a:t>However a categorical imperative does not depend upon my desires or wants. These are necessary and always binding and are the </a:t>
            </a:r>
            <a:r>
              <a:rPr lang="en-US" sz="2800" b="1" dirty="0" err="1">
                <a:solidFill>
                  <a:srgbClr val="FF3399"/>
                </a:solidFill>
                <a:latin typeface="Encode Sans"/>
              </a:rPr>
              <a:t>oughts</a:t>
            </a:r>
            <a:r>
              <a:rPr lang="en-US" sz="2800" b="1" dirty="0">
                <a:solidFill>
                  <a:srgbClr val="FF3399"/>
                </a:solidFill>
                <a:latin typeface="Encode Sans"/>
              </a:rPr>
              <a:t> that determine what our moral duties are. </a:t>
            </a:r>
          </a:p>
          <a:p>
            <a:pPr marL="457200" indent="-457200">
              <a:buFont typeface="Arial" panose="020B0604020202020204" pitchFamily="34" charset="0"/>
              <a:buChar char="•"/>
            </a:pPr>
            <a:endParaRPr lang="en-US" sz="2800" b="1" dirty="0">
              <a:solidFill>
                <a:srgbClr val="FF3399"/>
              </a:solidFill>
              <a:latin typeface="Encode Sans"/>
            </a:endParaRPr>
          </a:p>
          <a:p>
            <a:pPr marL="457200" indent="-457200">
              <a:buFont typeface="Arial" panose="020B0604020202020204" pitchFamily="34" charset="0"/>
              <a:buChar char="•"/>
            </a:pPr>
            <a:r>
              <a:rPr lang="en-US" sz="2800" b="1" dirty="0">
                <a:solidFill>
                  <a:srgbClr val="FF3399"/>
                </a:solidFill>
                <a:latin typeface="Encode Sans"/>
              </a:rPr>
              <a:t>We should all be familiar enough with feeling we must do something even if we’d rather do something else.</a:t>
            </a:r>
          </a:p>
          <a:p>
            <a:pPr marL="457200" indent="-457200">
              <a:buFont typeface="Arial" panose="020B0604020202020204" pitchFamily="34" charset="0"/>
              <a:buChar char="•"/>
            </a:pPr>
            <a:endParaRPr lang="en-US" sz="2800" b="1" dirty="0">
              <a:solidFill>
                <a:srgbClr val="FF3399"/>
              </a:solidFill>
              <a:latin typeface="Encode Sans"/>
            </a:endParaRPr>
          </a:p>
          <a:p>
            <a:pPr marL="457200" indent="-457200">
              <a:buFont typeface="Arial" panose="020B0604020202020204" pitchFamily="34" charset="0"/>
              <a:buChar char="•"/>
            </a:pPr>
            <a:endParaRPr lang="en-US" sz="2800" b="1" dirty="0">
              <a:solidFill>
                <a:srgbClr val="FF3399"/>
              </a:solidFill>
              <a:latin typeface="Encode Sans"/>
            </a:endParaRPr>
          </a:p>
          <a:p>
            <a:pPr marL="457200" indent="-457200">
              <a:buFont typeface="Arial" panose="020B0604020202020204" pitchFamily="34" charset="0"/>
              <a:buChar char="•"/>
            </a:pPr>
            <a:r>
              <a:rPr lang="en-US" sz="2800" b="1" dirty="0">
                <a:solidFill>
                  <a:srgbClr val="FF3399"/>
                </a:solidFill>
                <a:latin typeface="Encode Sans"/>
                <a:hlinkClick r:id="rId2"/>
              </a:rPr>
              <a:t>https://open.library.okstate.edu/introphilosophy/chapter/a-brief-overview-of-kants-moral-theory/#:~:text=Morally%20speaking%2C%20Kant%20is%20a,an%20act%20motivated%20by%20duty</a:t>
            </a:r>
            <a:r>
              <a:rPr lang="en-US" sz="2800" b="1" dirty="0">
                <a:solidFill>
                  <a:srgbClr val="FF3399"/>
                </a:solidFill>
                <a:latin typeface="Encode Sans"/>
              </a:rPr>
              <a:t>. </a:t>
            </a:r>
          </a:p>
          <a:p>
            <a:pPr marL="457200" indent="-457200">
              <a:buFont typeface="Arial" panose="020B0604020202020204" pitchFamily="34" charset="0"/>
              <a:buChar char="•"/>
            </a:pPr>
            <a:endParaRPr lang="en-US" sz="2800" b="1" dirty="0">
              <a:solidFill>
                <a:srgbClr val="FF3399"/>
              </a:solidFill>
              <a:latin typeface="Encode Sans"/>
            </a:endParaRPr>
          </a:p>
        </p:txBody>
      </p:sp>
    </p:spTree>
    <p:extLst>
      <p:ext uri="{BB962C8B-B14F-4D97-AF65-F5344CB8AC3E}">
        <p14:creationId xmlns:p14="http://schemas.microsoft.com/office/powerpoint/2010/main" val="3357856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6047" y="805759"/>
            <a:ext cx="9632888" cy="4832092"/>
          </a:xfrm>
          <a:prstGeom prst="rect">
            <a:avLst/>
          </a:prstGeom>
        </p:spPr>
        <p:txBody>
          <a:bodyPr wrap="square">
            <a:spAutoFit/>
          </a:bodyPr>
          <a:lstStyle/>
          <a:p>
            <a:r>
              <a:rPr lang="en-US" sz="2800" b="1" dirty="0">
                <a:solidFill>
                  <a:srgbClr val="FF3399"/>
                </a:solidFill>
              </a:rPr>
              <a:t>Quick Review </a:t>
            </a:r>
          </a:p>
          <a:p>
            <a:endParaRPr lang="en-US" sz="2800" b="1" dirty="0">
              <a:solidFill>
                <a:srgbClr val="FF3399"/>
              </a:solidFill>
            </a:endParaRPr>
          </a:p>
          <a:p>
            <a:r>
              <a:rPr lang="en-US" sz="2800" b="1" dirty="0">
                <a:solidFill>
                  <a:srgbClr val="FF3399"/>
                </a:solidFill>
              </a:rPr>
              <a:t>Kant’s First Version of the Categorical Imperative </a:t>
            </a:r>
          </a:p>
          <a:p>
            <a:endParaRPr lang="en-US" sz="2800" b="1" dirty="0">
              <a:solidFill>
                <a:srgbClr val="FF3399"/>
              </a:solidFill>
            </a:endParaRPr>
          </a:p>
          <a:p>
            <a:r>
              <a:rPr lang="en-US" sz="2800" b="1" dirty="0">
                <a:solidFill>
                  <a:srgbClr val="FF3399"/>
                </a:solidFill>
              </a:rPr>
              <a:t>• We must act only on reasons we would be willing to have anyone in a similar situation act on.</a:t>
            </a:r>
          </a:p>
          <a:p>
            <a:r>
              <a:rPr lang="en-US" sz="2800" b="1" dirty="0">
                <a:solidFill>
                  <a:srgbClr val="FF3399"/>
                </a:solidFill>
              </a:rPr>
              <a:t> </a:t>
            </a:r>
          </a:p>
          <a:p>
            <a:r>
              <a:rPr lang="en-US" sz="2800" b="1" dirty="0">
                <a:solidFill>
                  <a:srgbClr val="FF3399"/>
                </a:solidFill>
              </a:rPr>
              <a:t>• Requires universalizability and reversibility. </a:t>
            </a:r>
          </a:p>
          <a:p>
            <a:endParaRPr lang="en-US" sz="2800" b="1" dirty="0">
              <a:solidFill>
                <a:srgbClr val="FF3399"/>
              </a:solidFill>
            </a:endParaRPr>
          </a:p>
          <a:p>
            <a:r>
              <a:rPr lang="en-US" sz="2800" b="1" dirty="0">
                <a:solidFill>
                  <a:srgbClr val="FF3399"/>
                </a:solidFill>
              </a:rPr>
              <a:t>• Similar to questions: “What if everyone did that?” and “How would you like it if someone did that to you?” </a:t>
            </a:r>
          </a:p>
        </p:txBody>
      </p:sp>
    </p:spTree>
    <p:extLst>
      <p:ext uri="{BB962C8B-B14F-4D97-AF65-F5344CB8AC3E}">
        <p14:creationId xmlns:p14="http://schemas.microsoft.com/office/powerpoint/2010/main" val="401714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994" y="683956"/>
            <a:ext cx="10855104" cy="737437"/>
          </a:xfrm>
        </p:spPr>
        <p:txBody>
          <a:bodyPr/>
          <a:lstStyle/>
          <a:p>
            <a:r>
              <a:rPr lang="en-US" b="1" dirty="0">
                <a:solidFill>
                  <a:srgbClr val="FF3399"/>
                </a:solidFill>
              </a:rPr>
              <a:t>The Second Formulation of Kant’s Categorical Imperative</a:t>
            </a:r>
          </a:p>
        </p:txBody>
      </p:sp>
      <p:sp>
        <p:nvSpPr>
          <p:cNvPr id="3" name="Rectangle 2"/>
          <p:cNvSpPr/>
          <p:nvPr/>
        </p:nvSpPr>
        <p:spPr>
          <a:xfrm>
            <a:off x="506994" y="1874068"/>
            <a:ext cx="10990907" cy="4154984"/>
          </a:xfrm>
          <a:prstGeom prst="rect">
            <a:avLst/>
          </a:prstGeom>
        </p:spPr>
        <p:txBody>
          <a:bodyPr wrap="square">
            <a:spAutoFit/>
          </a:bodyPr>
          <a:lstStyle/>
          <a:p>
            <a:r>
              <a:rPr lang="en-US" sz="2400" b="1" dirty="0">
                <a:solidFill>
                  <a:srgbClr val="FF3399"/>
                </a:solidFill>
              </a:rPr>
              <a:t>“Act in such a way that you always treat humanity, whether in your own person or in the person of any other, never simply as a means, but always at the same time as an end.” </a:t>
            </a:r>
          </a:p>
          <a:p>
            <a:endParaRPr lang="en-US" sz="2400" b="1" dirty="0">
              <a:solidFill>
                <a:srgbClr val="FF3399"/>
              </a:solidFill>
            </a:endParaRPr>
          </a:p>
          <a:p>
            <a:r>
              <a:rPr lang="en-US" sz="2400" b="1" dirty="0">
                <a:solidFill>
                  <a:srgbClr val="92D050"/>
                </a:solidFill>
              </a:rPr>
              <a:t>What Kant means by “treating humanity as an end”</a:t>
            </a:r>
          </a:p>
          <a:p>
            <a:r>
              <a:rPr lang="en-US" sz="2400" b="1" dirty="0">
                <a:solidFill>
                  <a:srgbClr val="92D050"/>
                </a:solidFill>
              </a:rPr>
              <a:t>is that we should treat each human being as a free and rational person. </a:t>
            </a:r>
          </a:p>
          <a:p>
            <a:endParaRPr lang="en-US" sz="2400" b="1" dirty="0">
              <a:solidFill>
                <a:srgbClr val="FF3399"/>
              </a:solidFill>
            </a:endParaRPr>
          </a:p>
          <a:p>
            <a:r>
              <a:rPr lang="en-US" sz="2400" b="1" dirty="0">
                <a:solidFill>
                  <a:srgbClr val="FF3399"/>
                </a:solidFill>
              </a:rPr>
              <a:t>This means two things: (1) Respect each person’s freedom by treating that person only as she has freely and rationally consented to be treated, and (b) contribute to each person’s ability to pursue those ends she has freely and rationally chosen to pursue.  </a:t>
            </a:r>
          </a:p>
        </p:txBody>
      </p:sp>
    </p:spTree>
    <p:extLst>
      <p:ext uri="{BB962C8B-B14F-4D97-AF65-F5344CB8AC3E}">
        <p14:creationId xmlns:p14="http://schemas.microsoft.com/office/powerpoint/2010/main" val="279324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6046" y="869133"/>
            <a:ext cx="9578567" cy="4832092"/>
          </a:xfrm>
          <a:prstGeom prst="rect">
            <a:avLst/>
          </a:prstGeom>
        </p:spPr>
        <p:txBody>
          <a:bodyPr wrap="square">
            <a:spAutoFit/>
          </a:bodyPr>
          <a:lstStyle/>
          <a:p>
            <a:r>
              <a:rPr lang="en-US" sz="2800" b="1" dirty="0">
                <a:solidFill>
                  <a:srgbClr val="FF3399"/>
                </a:solidFill>
              </a:rPr>
              <a:t>The phrase “freely and rationally” here refers to the kind of choices a person makes when her choices are not forced and she both knows and chooses what is in her best interests.</a:t>
            </a:r>
          </a:p>
          <a:p>
            <a:endParaRPr lang="en-US" sz="2800" b="1" dirty="0">
              <a:solidFill>
                <a:srgbClr val="FF3399"/>
              </a:solidFill>
            </a:endParaRPr>
          </a:p>
          <a:p>
            <a:r>
              <a:rPr lang="en-US" sz="2800" b="1" dirty="0">
                <a:solidFill>
                  <a:srgbClr val="FF3399"/>
                </a:solidFill>
              </a:rPr>
              <a:t>On the other hand, to treat a person only as a means is to use the person as an instrument for advancing one’s own while disregarding the person’s choices and interests.</a:t>
            </a:r>
          </a:p>
          <a:p>
            <a:endParaRPr lang="en-US" sz="2800" b="1" dirty="0">
              <a:solidFill>
                <a:srgbClr val="FF3399"/>
              </a:solidFill>
            </a:endParaRPr>
          </a:p>
          <a:p>
            <a:r>
              <a:rPr lang="en-US" sz="2800" b="1" dirty="0" err="1">
                <a:solidFill>
                  <a:srgbClr val="FF3399"/>
                </a:solidFill>
              </a:rPr>
              <a:t>Pg</a:t>
            </a:r>
            <a:r>
              <a:rPr lang="en-US" sz="2800" b="1" dirty="0">
                <a:solidFill>
                  <a:srgbClr val="FF3399"/>
                </a:solidFill>
              </a:rPr>
              <a:t> 112 pdf</a:t>
            </a:r>
          </a:p>
        </p:txBody>
      </p:sp>
    </p:spTree>
    <p:extLst>
      <p:ext uri="{BB962C8B-B14F-4D97-AF65-F5344CB8AC3E}">
        <p14:creationId xmlns:p14="http://schemas.microsoft.com/office/powerpoint/2010/main" val="3059303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3976" y="301182"/>
            <a:ext cx="9925616" cy="6124754"/>
          </a:xfrm>
          <a:prstGeom prst="rect">
            <a:avLst/>
          </a:prstGeom>
        </p:spPr>
        <p:txBody>
          <a:bodyPr wrap="square">
            <a:spAutoFit/>
          </a:bodyPr>
          <a:lstStyle/>
          <a:p>
            <a:r>
              <a:rPr lang="en-US" sz="2800" b="1" dirty="0">
                <a:solidFill>
                  <a:srgbClr val="FF3399"/>
                </a:solidFill>
              </a:rPr>
              <a:t>Quick Review  </a:t>
            </a:r>
          </a:p>
          <a:p>
            <a:endParaRPr lang="en-US" sz="2800" b="1" dirty="0">
              <a:solidFill>
                <a:srgbClr val="FF3399"/>
              </a:solidFill>
            </a:endParaRPr>
          </a:p>
          <a:p>
            <a:r>
              <a:rPr lang="en-US" sz="2800" b="1" dirty="0">
                <a:solidFill>
                  <a:srgbClr val="FF3399"/>
                </a:solidFill>
              </a:rPr>
              <a:t>Kant’s Second Version of the Categorical Imperative </a:t>
            </a:r>
          </a:p>
          <a:p>
            <a:endParaRPr lang="en-US" sz="2800" b="1" dirty="0">
              <a:solidFill>
                <a:srgbClr val="FF3399"/>
              </a:solidFill>
            </a:endParaRPr>
          </a:p>
          <a:p>
            <a:r>
              <a:rPr lang="en-US" sz="2800" b="1" dirty="0">
                <a:solidFill>
                  <a:srgbClr val="FF3399"/>
                </a:solidFill>
              </a:rPr>
              <a:t>• Never use people only as a means to your ends, but always treat them as they freely and rationally consent to be treated and help them pursue their freely and rationally chosen ends. </a:t>
            </a:r>
          </a:p>
          <a:p>
            <a:endParaRPr lang="en-US" sz="2800" b="1" dirty="0">
              <a:solidFill>
                <a:srgbClr val="FF3399"/>
              </a:solidFill>
            </a:endParaRPr>
          </a:p>
          <a:p>
            <a:r>
              <a:rPr lang="en-US" sz="2800" b="1" dirty="0">
                <a:solidFill>
                  <a:srgbClr val="FF3399"/>
                </a:solidFill>
              </a:rPr>
              <a:t>• Based on the idea that humans have a dignity that makes them different from mere objects. </a:t>
            </a:r>
          </a:p>
          <a:p>
            <a:endParaRPr lang="en-US" sz="2800" b="1" dirty="0">
              <a:solidFill>
                <a:srgbClr val="FF3399"/>
              </a:solidFill>
            </a:endParaRPr>
          </a:p>
          <a:p>
            <a:r>
              <a:rPr lang="en-US" sz="2800" b="1" dirty="0">
                <a:solidFill>
                  <a:srgbClr val="FF3399"/>
                </a:solidFill>
              </a:rPr>
              <a:t>• It is, according to Kant, equivalent to the first formulation. </a:t>
            </a:r>
          </a:p>
        </p:txBody>
      </p:sp>
    </p:spTree>
    <p:extLst>
      <p:ext uri="{BB962C8B-B14F-4D97-AF65-F5344CB8AC3E}">
        <p14:creationId xmlns:p14="http://schemas.microsoft.com/office/powerpoint/2010/main" val="309294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406" y="579422"/>
            <a:ext cx="8736594" cy="2677656"/>
          </a:xfrm>
          <a:prstGeom prst="rect">
            <a:avLst/>
          </a:prstGeom>
        </p:spPr>
        <p:txBody>
          <a:bodyPr wrap="square">
            <a:spAutoFit/>
          </a:bodyPr>
          <a:lstStyle/>
          <a:p>
            <a:r>
              <a:rPr lang="en-US" sz="2800" b="1" dirty="0">
                <a:solidFill>
                  <a:srgbClr val="FF3399"/>
                </a:solidFill>
              </a:rPr>
              <a:t>Kant argues that making fraudulent contracts by deceiving others is wrong.</a:t>
            </a:r>
          </a:p>
          <a:p>
            <a:r>
              <a:rPr lang="en-US" sz="2800" b="1" dirty="0">
                <a:solidFill>
                  <a:srgbClr val="FF3399"/>
                </a:solidFill>
              </a:rPr>
              <a:t>And deliberately refraining from giving others help when they need it is also wrong. </a:t>
            </a:r>
          </a:p>
          <a:p>
            <a:endParaRPr lang="en-US" sz="2800" b="1" dirty="0">
              <a:solidFill>
                <a:srgbClr val="FF3399"/>
              </a:solidFill>
            </a:endParaRPr>
          </a:p>
          <a:p>
            <a:r>
              <a:rPr lang="en-US" sz="2800" b="1" dirty="0" err="1">
                <a:solidFill>
                  <a:srgbClr val="FF3399"/>
                </a:solidFill>
              </a:rPr>
              <a:t>Pg</a:t>
            </a:r>
            <a:r>
              <a:rPr lang="en-US" sz="2800" b="1" dirty="0">
                <a:solidFill>
                  <a:srgbClr val="FF3399"/>
                </a:solidFill>
              </a:rPr>
              <a:t> 112 pdf</a:t>
            </a:r>
          </a:p>
        </p:txBody>
      </p:sp>
    </p:spTree>
    <p:extLst>
      <p:ext uri="{BB962C8B-B14F-4D97-AF65-F5344CB8AC3E}">
        <p14:creationId xmlns:p14="http://schemas.microsoft.com/office/powerpoint/2010/main" val="965858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746" y="412353"/>
            <a:ext cx="8761413" cy="706964"/>
          </a:xfrm>
        </p:spPr>
        <p:txBody>
          <a:bodyPr/>
          <a:lstStyle/>
          <a:p>
            <a:r>
              <a:rPr lang="en-US" b="1" dirty="0">
                <a:solidFill>
                  <a:srgbClr val="00B050"/>
                </a:solidFill>
              </a:rPr>
              <a:t>Kantian Rights </a:t>
            </a:r>
          </a:p>
        </p:txBody>
      </p:sp>
      <p:sp>
        <p:nvSpPr>
          <p:cNvPr id="3" name="Rectangle 2"/>
          <p:cNvSpPr/>
          <p:nvPr/>
        </p:nvSpPr>
        <p:spPr>
          <a:xfrm>
            <a:off x="702281" y="1828800"/>
            <a:ext cx="10777513" cy="2246769"/>
          </a:xfrm>
          <a:prstGeom prst="rect">
            <a:avLst/>
          </a:prstGeom>
        </p:spPr>
        <p:txBody>
          <a:bodyPr wrap="square">
            <a:spAutoFit/>
          </a:bodyPr>
          <a:lstStyle/>
          <a:p>
            <a:pPr marL="514350" indent="-514350">
              <a:buFont typeface="Wingdings" panose="05000000000000000000" pitchFamily="2" charset="2"/>
              <a:buChar char="q"/>
            </a:pPr>
            <a:r>
              <a:rPr lang="en-US" sz="2800" b="1" dirty="0">
                <a:solidFill>
                  <a:srgbClr val="FF3399"/>
                </a:solidFill>
              </a:rPr>
              <a:t>Kant’s theory implies that individuals generally must be left equally free (or helped) to pursue their interests.</a:t>
            </a:r>
          </a:p>
          <a:p>
            <a:pPr marL="514350" indent="-514350">
              <a:buFont typeface="Wingdings" panose="05000000000000000000" pitchFamily="2" charset="2"/>
              <a:buChar char="q"/>
            </a:pPr>
            <a:endParaRPr lang="en-US" sz="2800" b="1" dirty="0">
              <a:solidFill>
                <a:srgbClr val="FF3399"/>
              </a:solidFill>
            </a:endParaRPr>
          </a:p>
          <a:p>
            <a:pPr marL="514350" indent="-514350">
              <a:buFont typeface="Wingdings" panose="05000000000000000000" pitchFamily="2" charset="2"/>
              <a:buChar char="q"/>
            </a:pPr>
            <a:r>
              <a:rPr lang="en-US" sz="2800" b="1" dirty="0">
                <a:solidFill>
                  <a:srgbClr val="FF3399"/>
                </a:solidFill>
              </a:rPr>
              <a:t>To know what particular moral rights we have, two things are necessary.</a:t>
            </a:r>
          </a:p>
        </p:txBody>
      </p:sp>
    </p:spTree>
    <p:extLst>
      <p:ext uri="{BB962C8B-B14F-4D97-AF65-F5344CB8AC3E}">
        <p14:creationId xmlns:p14="http://schemas.microsoft.com/office/powerpoint/2010/main" val="1003353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5346" y="669956"/>
            <a:ext cx="9144000" cy="4832092"/>
          </a:xfrm>
          <a:prstGeom prst="rect">
            <a:avLst/>
          </a:prstGeom>
        </p:spPr>
        <p:txBody>
          <a:bodyPr wrap="square">
            <a:spAutoFit/>
          </a:bodyPr>
          <a:lstStyle/>
          <a:p>
            <a:r>
              <a:rPr lang="en-US" sz="2800" b="1" dirty="0">
                <a:solidFill>
                  <a:srgbClr val="FF3399"/>
                </a:solidFill>
              </a:rPr>
              <a:t>First, we must determine what specific interests human beings have simply in virtue of/ because of being human beings.</a:t>
            </a:r>
          </a:p>
          <a:p>
            <a:endParaRPr lang="en-US" sz="2800" b="1" dirty="0">
              <a:solidFill>
                <a:srgbClr val="FF3399"/>
              </a:solidFill>
            </a:endParaRPr>
          </a:p>
          <a:p>
            <a:r>
              <a:rPr lang="en-US" sz="2800" b="1" dirty="0">
                <a:solidFill>
                  <a:srgbClr val="FF3399"/>
                </a:solidFill>
              </a:rPr>
              <a:t>Second, we must determine which particular interests are so important that they merit being given the status of a right.</a:t>
            </a:r>
          </a:p>
          <a:p>
            <a:endParaRPr lang="en-US" sz="2800" b="1" dirty="0">
              <a:solidFill>
                <a:srgbClr val="FF3399"/>
              </a:solidFill>
            </a:endParaRPr>
          </a:p>
          <a:p>
            <a:r>
              <a:rPr lang="en-US" sz="2800" b="1" dirty="0"/>
              <a:t>In light of Kant’s two versions of the categorical imperative, an interest would have such importance if:</a:t>
            </a:r>
            <a:endParaRPr lang="en-US" sz="2800" b="1" dirty="0">
              <a:solidFill>
                <a:srgbClr val="FF3399"/>
              </a:solidFill>
            </a:endParaRPr>
          </a:p>
        </p:txBody>
      </p:sp>
    </p:spTree>
    <p:extLst>
      <p:ext uri="{BB962C8B-B14F-4D97-AF65-F5344CB8AC3E}">
        <p14:creationId xmlns:p14="http://schemas.microsoft.com/office/powerpoint/2010/main" val="1396046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8887" y="606582"/>
            <a:ext cx="9623834" cy="5693866"/>
          </a:xfrm>
          <a:prstGeom prst="rect">
            <a:avLst/>
          </a:prstGeom>
        </p:spPr>
        <p:txBody>
          <a:bodyPr wrap="square">
            <a:spAutoFit/>
          </a:bodyPr>
          <a:lstStyle/>
          <a:p>
            <a:pPr marL="342900" indent="-342900">
              <a:buAutoNum type="arabicParenR"/>
            </a:pPr>
            <a:r>
              <a:rPr lang="en-US" sz="2800" b="1" dirty="0">
                <a:solidFill>
                  <a:srgbClr val="FF3399"/>
                </a:solidFill>
              </a:rPr>
              <a:t>we would not be willing to have everyone (including ourselves) deprived of the freedom to pursue that interest, and </a:t>
            </a:r>
          </a:p>
          <a:p>
            <a:pPr marL="342900" indent="-342900">
              <a:buAutoNum type="arabicParenR"/>
            </a:pPr>
            <a:endParaRPr lang="en-US" sz="2800" b="1" dirty="0">
              <a:solidFill>
                <a:srgbClr val="FF3399"/>
              </a:solidFill>
            </a:endParaRPr>
          </a:p>
          <a:p>
            <a:pPr marL="342900" indent="-342900">
              <a:buAutoNum type="arabicParenR"/>
            </a:pPr>
            <a:r>
              <a:rPr lang="en-US" sz="2800" b="1" dirty="0">
                <a:solidFill>
                  <a:srgbClr val="FF3399"/>
                </a:solidFill>
              </a:rPr>
              <a:t>the freedom to pursue that interest is necessary if we are </a:t>
            </a:r>
            <a:r>
              <a:rPr lang="en-US" sz="2800" b="1" dirty="0">
                <a:solidFill>
                  <a:schemeClr val="accent1">
                    <a:lumMod val="75000"/>
                  </a:schemeClr>
                </a:solidFill>
              </a:rPr>
              <a:t>to live as free and rational beings. </a:t>
            </a:r>
          </a:p>
          <a:p>
            <a:pPr marL="342900" indent="-342900">
              <a:buAutoNum type="arabicParenR"/>
            </a:pPr>
            <a:endParaRPr lang="en-US" sz="2800" b="1" dirty="0">
              <a:solidFill>
                <a:srgbClr val="FF3399"/>
              </a:solidFill>
            </a:endParaRPr>
          </a:p>
          <a:p>
            <a:r>
              <a:rPr lang="en-US" sz="2800" b="1" dirty="0">
                <a:solidFill>
                  <a:srgbClr val="FF3399"/>
                </a:solidFill>
              </a:rPr>
              <a:t>For example, to establish that we have a right to free speech, we have to show that we have an interest in freedom of speech and that it is so important to us that we are not willing for everyone to be deprived of it and, moreover, it is needed if we are to live as free rational persons. </a:t>
            </a:r>
          </a:p>
        </p:txBody>
      </p:sp>
    </p:spTree>
    <p:extLst>
      <p:ext uri="{BB962C8B-B14F-4D97-AF65-F5344CB8AC3E}">
        <p14:creationId xmlns:p14="http://schemas.microsoft.com/office/powerpoint/2010/main" val="516515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494" y="530048"/>
            <a:ext cx="8761413" cy="706964"/>
          </a:xfrm>
        </p:spPr>
        <p:txBody>
          <a:bodyPr/>
          <a:lstStyle/>
          <a:p>
            <a:r>
              <a:rPr lang="en-US" sz="4000" b="1" dirty="0">
                <a:solidFill>
                  <a:srgbClr val="92D050"/>
                </a:solidFill>
              </a:rPr>
              <a:t>Problems with Kant </a:t>
            </a:r>
          </a:p>
        </p:txBody>
      </p:sp>
      <p:sp>
        <p:nvSpPr>
          <p:cNvPr id="3" name="Rectangle 2"/>
          <p:cNvSpPr/>
          <p:nvPr/>
        </p:nvSpPr>
        <p:spPr>
          <a:xfrm>
            <a:off x="588475" y="1656784"/>
            <a:ext cx="11135763" cy="4524315"/>
          </a:xfrm>
          <a:prstGeom prst="rect">
            <a:avLst/>
          </a:prstGeom>
        </p:spPr>
        <p:txBody>
          <a:bodyPr wrap="square">
            <a:spAutoFit/>
          </a:bodyPr>
          <a:lstStyle/>
          <a:p>
            <a:r>
              <a:rPr lang="en-US" sz="2400" b="1" dirty="0">
                <a:solidFill>
                  <a:srgbClr val="FF3399"/>
                </a:solidFill>
              </a:rPr>
              <a:t>Despite the attractiveness of Kant’s theory, critics have argued that, like utilitarianism, it has limitations and inadequacies.</a:t>
            </a:r>
          </a:p>
          <a:p>
            <a:endParaRPr lang="en-US" sz="2400" b="1" dirty="0">
              <a:solidFill>
                <a:srgbClr val="FF3399"/>
              </a:solidFill>
            </a:endParaRPr>
          </a:p>
          <a:p>
            <a:r>
              <a:rPr lang="en-US" sz="2400" b="1" dirty="0">
                <a:solidFill>
                  <a:srgbClr val="FF3399"/>
                </a:solidFill>
              </a:rPr>
              <a:t>One difficulty lies in trying to determine whether one would (as the first formulation requires) “be willing to have everyone follow” a certain policy. </a:t>
            </a:r>
          </a:p>
          <a:p>
            <a:endParaRPr lang="en-US" sz="2400" b="1" dirty="0">
              <a:solidFill>
                <a:srgbClr val="FF3399"/>
              </a:solidFill>
            </a:endParaRPr>
          </a:p>
          <a:p>
            <a:r>
              <a:rPr lang="en-US" sz="2400" b="1" dirty="0">
                <a:solidFill>
                  <a:srgbClr val="FF3399"/>
                </a:solidFill>
              </a:rPr>
              <a:t>For example, suppose I am a murderer: Would I then be willing to have everyone follow the policy that all murderers should be punished? In a sense, I would be willing to because I would want to be protected from other murderers. Yet, in another sense, I would not be willing because I do not want to be punished myself.</a:t>
            </a:r>
          </a:p>
        </p:txBody>
      </p:sp>
    </p:spTree>
    <p:extLst>
      <p:ext uri="{BB962C8B-B14F-4D97-AF65-F5344CB8AC3E}">
        <p14:creationId xmlns:p14="http://schemas.microsoft.com/office/powerpoint/2010/main" val="227290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79422" y="706170"/>
            <a:ext cx="10529180" cy="5693866"/>
          </a:xfrm>
          <a:prstGeom prst="rect">
            <a:avLst/>
          </a:prstGeom>
        </p:spPr>
        <p:txBody>
          <a:bodyPr wrap="square">
            <a:spAutoFit/>
          </a:bodyPr>
          <a:lstStyle/>
          <a:p>
            <a:pPr marL="457200" indent="-457200">
              <a:buFont typeface="Arial" panose="020B0604020202020204" pitchFamily="34" charset="0"/>
              <a:buChar char="•"/>
            </a:pPr>
            <a:r>
              <a:rPr lang="en-US" sz="2800" b="1" dirty="0" err="1">
                <a:solidFill>
                  <a:srgbClr val="FF3399"/>
                </a:solidFill>
              </a:rPr>
              <a:t>Utilitarians</a:t>
            </a:r>
            <a:r>
              <a:rPr lang="en-US" sz="2800" b="1" dirty="0">
                <a:solidFill>
                  <a:srgbClr val="FF3399"/>
                </a:solidFill>
              </a:rPr>
              <a:t> have suggested that utilitarian principles can provide a basis for moral rights.</a:t>
            </a:r>
          </a:p>
          <a:p>
            <a:pPr marL="457200" indent="-457200">
              <a:buFont typeface="Arial" panose="020B0604020202020204" pitchFamily="34" charset="0"/>
              <a:buChar char="•"/>
            </a:pPr>
            <a:endParaRPr lang="en-US" sz="2800" b="1" dirty="0">
              <a:solidFill>
                <a:srgbClr val="FF3399"/>
              </a:solidFill>
            </a:endParaRPr>
          </a:p>
          <a:p>
            <a:pPr marL="457200" indent="-457200">
              <a:buFont typeface="Arial" panose="020B0604020202020204" pitchFamily="34" charset="0"/>
              <a:buChar char="•"/>
            </a:pPr>
            <a:r>
              <a:rPr lang="en-US" sz="2800" b="1" dirty="0">
                <a:solidFill>
                  <a:srgbClr val="FF3399"/>
                </a:solidFill>
              </a:rPr>
              <a:t>They have argued that people have moral rights because having moral rights maximizes utility. </a:t>
            </a:r>
          </a:p>
          <a:p>
            <a:pPr marL="457200" indent="-457200">
              <a:buFont typeface="Arial" panose="020B0604020202020204" pitchFamily="34" charset="0"/>
              <a:buChar char="•"/>
            </a:pPr>
            <a:endParaRPr lang="en-US" sz="2800" b="1" dirty="0">
              <a:solidFill>
                <a:srgbClr val="FF3399"/>
              </a:solidFill>
            </a:endParaRPr>
          </a:p>
          <a:p>
            <a:pPr marL="457200" indent="-457200">
              <a:buFont typeface="Arial" panose="020B0604020202020204" pitchFamily="34" charset="0"/>
              <a:buChar char="•"/>
            </a:pPr>
            <a:r>
              <a:rPr lang="en-US" sz="2800" b="1" dirty="0">
                <a:solidFill>
                  <a:srgbClr val="FF3399"/>
                </a:solidFill>
              </a:rPr>
              <a:t>It is doubtful, however, that utilitarianism provides an adequate basis for moral rights. </a:t>
            </a:r>
          </a:p>
          <a:p>
            <a:pPr marL="457200" indent="-457200">
              <a:buFont typeface="Arial" panose="020B0604020202020204" pitchFamily="34" charset="0"/>
              <a:buChar char="•"/>
            </a:pPr>
            <a:endParaRPr lang="en-US" sz="2800" b="1" dirty="0">
              <a:solidFill>
                <a:srgbClr val="FF3399"/>
              </a:solidFill>
            </a:endParaRPr>
          </a:p>
          <a:p>
            <a:pPr marL="457200" indent="-457200">
              <a:buFont typeface="Arial" panose="020B0604020202020204" pitchFamily="34" charset="0"/>
              <a:buChar char="•"/>
            </a:pPr>
            <a:r>
              <a:rPr lang="en-US" sz="2800" b="1" dirty="0">
                <a:solidFill>
                  <a:srgbClr val="FF3399"/>
                </a:solidFill>
              </a:rPr>
              <a:t>To say that someone has a moral right to do something is to say that person is entitled to do it regardless of the utilitarian benefits it provides for others. Utilitarianism cannot easily support such a </a:t>
            </a:r>
            <a:r>
              <a:rPr lang="en-US" sz="2800" b="1" dirty="0" err="1">
                <a:solidFill>
                  <a:srgbClr val="FF3399"/>
                </a:solidFill>
              </a:rPr>
              <a:t>nonutilitarian</a:t>
            </a:r>
            <a:r>
              <a:rPr lang="en-US" sz="2800" b="1" dirty="0">
                <a:solidFill>
                  <a:srgbClr val="FF3399"/>
                </a:solidFill>
              </a:rPr>
              <a:t> concept. </a:t>
            </a:r>
          </a:p>
        </p:txBody>
      </p:sp>
    </p:spTree>
    <p:extLst>
      <p:ext uri="{BB962C8B-B14F-4D97-AF65-F5344CB8AC3E}">
        <p14:creationId xmlns:p14="http://schemas.microsoft.com/office/powerpoint/2010/main" val="245209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351" y="588474"/>
            <a:ext cx="9569513" cy="4832092"/>
          </a:xfrm>
          <a:prstGeom prst="rect">
            <a:avLst/>
          </a:prstGeom>
        </p:spPr>
        <p:txBody>
          <a:bodyPr wrap="square">
            <a:spAutoFit/>
          </a:bodyPr>
          <a:lstStyle/>
          <a:p>
            <a:r>
              <a:rPr lang="en-US" sz="2800" b="1" dirty="0">
                <a:solidFill>
                  <a:srgbClr val="00B0F0"/>
                </a:solidFill>
              </a:rPr>
              <a:t>1.	It is also sometimes difficult to determine whether one person is using another “merely as a means” (as the second formulation states we should never do). </a:t>
            </a:r>
          </a:p>
          <a:p>
            <a:endParaRPr lang="en-US" sz="2800" b="1" dirty="0">
              <a:solidFill>
                <a:srgbClr val="FF3399"/>
              </a:solidFill>
            </a:endParaRPr>
          </a:p>
          <a:p>
            <a:r>
              <a:rPr lang="en-US" sz="2800" b="1" dirty="0">
                <a:solidFill>
                  <a:srgbClr val="FF3399"/>
                </a:solidFill>
              </a:rPr>
              <a:t>Suppose, for example, that Ms. Jones, an employer, only pays minimum wages to her employees and refuses to install the safety equipment they want, yet she says she is “respecting their capacity to freely choose for themselves” because she is willing to let them work elsewhere if they choose. Is she then treating them merely as means or also as ends?</a:t>
            </a:r>
          </a:p>
        </p:txBody>
      </p:sp>
    </p:spTree>
    <p:extLst>
      <p:ext uri="{BB962C8B-B14F-4D97-AF65-F5344CB8AC3E}">
        <p14:creationId xmlns:p14="http://schemas.microsoft.com/office/powerpoint/2010/main" val="2643338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763" y="660903"/>
            <a:ext cx="10076507" cy="6124754"/>
          </a:xfrm>
          <a:prstGeom prst="rect">
            <a:avLst/>
          </a:prstGeom>
        </p:spPr>
        <p:txBody>
          <a:bodyPr wrap="square">
            <a:spAutoFit/>
          </a:bodyPr>
          <a:lstStyle/>
          <a:p>
            <a:pPr marL="514350" indent="-514350">
              <a:buAutoNum type="arabicPeriod" startAt="2"/>
            </a:pPr>
            <a:r>
              <a:rPr lang="en-US" sz="2800" b="1" dirty="0">
                <a:solidFill>
                  <a:srgbClr val="00B0F0"/>
                </a:solidFill>
              </a:rPr>
              <a:t>Kant’s categorical imperative does not tell us how the conflicting rights of these persons should be adjusted to each other. Which right should be limited in favor of the other? </a:t>
            </a:r>
            <a:r>
              <a:rPr lang="en-US" sz="2800" b="1" dirty="0" err="1">
                <a:solidFill>
                  <a:srgbClr val="00B0F0"/>
                </a:solidFill>
              </a:rPr>
              <a:t>Pg</a:t>
            </a:r>
            <a:r>
              <a:rPr lang="en-US" sz="2800" b="1" dirty="0">
                <a:solidFill>
                  <a:srgbClr val="00B0F0"/>
                </a:solidFill>
              </a:rPr>
              <a:t> 114</a:t>
            </a:r>
          </a:p>
          <a:p>
            <a:pPr marL="514350" indent="-514350">
              <a:buAutoNum type="arabicPeriod" startAt="2"/>
            </a:pPr>
            <a:endParaRPr lang="en-US" sz="2800" b="1" dirty="0">
              <a:solidFill>
                <a:srgbClr val="00B0F0"/>
              </a:solidFill>
            </a:endParaRPr>
          </a:p>
          <a:p>
            <a:pPr marL="514350" indent="-514350">
              <a:buAutoNum type="arabicPeriod" startAt="2"/>
            </a:pPr>
            <a:r>
              <a:rPr lang="en-US" sz="2800" b="1" dirty="0">
                <a:solidFill>
                  <a:srgbClr val="00B050"/>
                </a:solidFill>
              </a:rPr>
              <a:t>Kant’s theory implies moral judgments that are mistaken. </a:t>
            </a:r>
          </a:p>
          <a:p>
            <a:r>
              <a:rPr lang="en-US" sz="2800" b="1" i="1" dirty="0">
                <a:solidFill>
                  <a:srgbClr val="FF3399"/>
                </a:solidFill>
              </a:rPr>
              <a:t>Suppose that an employer can get away with discriminating against black employees by paying them lower wages than white employees for the same work. Suppose also that he is so fanatical in his dislike of blacks that he is willing to accept the proposition that if his or her own skin were black, employers should also discriminate against him. </a:t>
            </a:r>
          </a:p>
        </p:txBody>
      </p:sp>
    </p:spTree>
    <p:extLst>
      <p:ext uri="{BB962C8B-B14F-4D97-AF65-F5344CB8AC3E}">
        <p14:creationId xmlns:p14="http://schemas.microsoft.com/office/powerpoint/2010/main" val="175636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1148" y="1539089"/>
            <a:ext cx="8908610" cy="2677656"/>
          </a:xfrm>
          <a:prstGeom prst="rect">
            <a:avLst/>
          </a:prstGeom>
        </p:spPr>
        <p:txBody>
          <a:bodyPr wrap="square">
            <a:spAutoFit/>
          </a:bodyPr>
          <a:lstStyle/>
          <a:p>
            <a:r>
              <a:rPr lang="en-US" sz="2800" b="1" dirty="0">
                <a:solidFill>
                  <a:srgbClr val="FF3399"/>
                </a:solidFill>
              </a:rPr>
              <a:t>Then, according to Kant’s theory, the employer would be acting morally when he discriminates against blacks. Kant’s theory here has clearly led us to a false conclusion because discrimination is obviously immoral. </a:t>
            </a:r>
          </a:p>
          <a:p>
            <a:r>
              <a:rPr lang="en-US" sz="2800" b="1" dirty="0" err="1">
                <a:solidFill>
                  <a:srgbClr val="FF3399"/>
                </a:solidFill>
              </a:rPr>
              <a:t>Pg</a:t>
            </a:r>
            <a:r>
              <a:rPr lang="en-US" sz="2800" b="1" dirty="0">
                <a:solidFill>
                  <a:srgbClr val="FF3399"/>
                </a:solidFill>
              </a:rPr>
              <a:t> 115</a:t>
            </a:r>
          </a:p>
        </p:txBody>
      </p:sp>
    </p:spTree>
    <p:extLst>
      <p:ext uri="{BB962C8B-B14F-4D97-AF65-F5344CB8AC3E}">
        <p14:creationId xmlns:p14="http://schemas.microsoft.com/office/powerpoint/2010/main" val="717310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315" y="1590567"/>
            <a:ext cx="10244230" cy="954107"/>
          </a:xfrm>
          <a:prstGeom prst="rect">
            <a:avLst/>
          </a:prstGeom>
        </p:spPr>
        <p:txBody>
          <a:bodyPr wrap="square">
            <a:spAutoFit/>
          </a:bodyPr>
          <a:lstStyle/>
          <a:p>
            <a:r>
              <a:rPr lang="en-US" sz="2800" b="1" dirty="0">
                <a:solidFill>
                  <a:schemeClr val="accent5">
                    <a:lumMod val="75000"/>
                  </a:schemeClr>
                </a:solidFill>
              </a:rPr>
              <a:t>Libertarian philosophers </a:t>
            </a:r>
          </a:p>
          <a:p>
            <a:endParaRPr lang="en-US" sz="2800" b="1" dirty="0">
              <a:solidFill>
                <a:schemeClr val="accent5">
                  <a:lumMod val="75000"/>
                </a:schemeClr>
              </a:solidFill>
            </a:endParaRPr>
          </a:p>
        </p:txBody>
      </p:sp>
      <p:sp>
        <p:nvSpPr>
          <p:cNvPr id="3" name="TextBox 2"/>
          <p:cNvSpPr txBox="1"/>
          <p:nvPr/>
        </p:nvSpPr>
        <p:spPr>
          <a:xfrm>
            <a:off x="516685" y="378691"/>
            <a:ext cx="8738151" cy="584775"/>
          </a:xfrm>
          <a:prstGeom prst="rect">
            <a:avLst/>
          </a:prstGeom>
          <a:noFill/>
        </p:spPr>
        <p:txBody>
          <a:bodyPr wrap="square" rtlCol="0">
            <a:spAutoFit/>
          </a:bodyPr>
          <a:lstStyle/>
          <a:p>
            <a:r>
              <a:rPr lang="en-US" sz="3200" b="1" dirty="0">
                <a:solidFill>
                  <a:srgbClr val="F54DD5"/>
                </a:solidFill>
              </a:rPr>
              <a:t>The Libertarian Objection: </a:t>
            </a:r>
            <a:r>
              <a:rPr lang="en-US" sz="3200" b="1" dirty="0" err="1">
                <a:solidFill>
                  <a:srgbClr val="F54DD5"/>
                </a:solidFill>
              </a:rPr>
              <a:t>Nozick</a:t>
            </a:r>
            <a:r>
              <a:rPr lang="en-US" sz="3200" b="1" dirty="0">
                <a:solidFill>
                  <a:srgbClr val="F54DD5"/>
                </a:solidFill>
              </a:rPr>
              <a:t> </a:t>
            </a:r>
          </a:p>
        </p:txBody>
      </p:sp>
      <p:sp>
        <p:nvSpPr>
          <p:cNvPr id="4" name="Rectangle 3"/>
          <p:cNvSpPr/>
          <p:nvPr/>
        </p:nvSpPr>
        <p:spPr>
          <a:xfrm>
            <a:off x="1256146" y="2743200"/>
            <a:ext cx="9458036" cy="370378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3399"/>
                </a:solidFill>
              </a:rPr>
              <a:t>Believe that freedom from human constraint is necessarily good and that all constraints imposed by others are necessarily evil except when needed to prevent the imposition of greater human constraints. </a:t>
            </a:r>
          </a:p>
        </p:txBody>
      </p:sp>
    </p:spTree>
    <p:extLst>
      <p:ext uri="{BB962C8B-B14F-4D97-AF65-F5344CB8AC3E}">
        <p14:creationId xmlns:p14="http://schemas.microsoft.com/office/powerpoint/2010/main" val="1416804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29673"/>
            <a:ext cx="8534400" cy="4907754"/>
          </a:xfrm>
          <a:prstGeom prst="rect">
            <a:avLst/>
          </a:prstGeom>
        </p:spPr>
        <p:txBody>
          <a:bodyPr wrap="square">
            <a:spAutoFit/>
          </a:bodyPr>
          <a:lstStyle/>
          <a:p>
            <a:pPr marL="457200" indent="-457200">
              <a:lnSpc>
                <a:spcPct val="107000"/>
              </a:lnSpc>
              <a:spcAft>
                <a:spcPts val="800"/>
              </a:spcAft>
              <a:buFont typeface="Wingdings" panose="05000000000000000000" pitchFamily="2" charset="2"/>
              <a:buChar char="q"/>
            </a:pPr>
            <a:r>
              <a:rPr lang="en-US" sz="2800" b="1" dirty="0">
                <a:solidFill>
                  <a:srgbClr val="FF3399"/>
                </a:solidFill>
                <a:ea typeface="Calibri" panose="020F0502020204030204" pitchFamily="34" charset="0"/>
                <a:cs typeface="Times New Roman" panose="02020603050405020304" pitchFamily="18" charset="0"/>
              </a:rPr>
              <a:t>According to this philosophy, any constraints imposed by others, such as laws or rules, are considered evil because they limit individual freedom. </a:t>
            </a:r>
          </a:p>
          <a:p>
            <a:pPr marL="457200" indent="-457200">
              <a:lnSpc>
                <a:spcPct val="107000"/>
              </a:lnSpc>
              <a:spcAft>
                <a:spcPts val="800"/>
              </a:spcAft>
              <a:buFont typeface="Wingdings" panose="05000000000000000000" pitchFamily="2" charset="2"/>
              <a:buChar char="q"/>
            </a:pPr>
            <a:endParaRPr lang="en-US" sz="2800" b="1" dirty="0">
              <a:solidFill>
                <a:srgbClr val="FF3399"/>
              </a:solidFill>
              <a:ea typeface="Calibri" panose="020F0502020204030204" pitchFamily="34" charset="0"/>
              <a:cs typeface="Times New Roman" panose="02020603050405020304" pitchFamily="18" charset="0"/>
            </a:endParaRPr>
          </a:p>
          <a:p>
            <a:pPr marL="457200" indent="-457200">
              <a:lnSpc>
                <a:spcPct val="107000"/>
              </a:lnSpc>
              <a:spcAft>
                <a:spcPts val="800"/>
              </a:spcAft>
              <a:buFont typeface="Wingdings" panose="05000000000000000000" pitchFamily="2" charset="2"/>
              <a:buChar char="q"/>
            </a:pPr>
            <a:r>
              <a:rPr lang="en-US" sz="2800" b="1" dirty="0">
                <a:solidFill>
                  <a:srgbClr val="FF3399"/>
                </a:solidFill>
                <a:ea typeface="Calibri" panose="020F0502020204030204" pitchFamily="34" charset="0"/>
                <a:cs typeface="Times New Roman" panose="02020603050405020304" pitchFamily="18" charset="0"/>
              </a:rPr>
              <a:t>However, if these constraints are necessary to prevent even greater constraints from being imposed, such as the imposition of tyrannical/oppressive rule, then they are seen as justified.</a:t>
            </a:r>
            <a:endParaRPr lang="en-US" sz="2400" b="1" dirty="0">
              <a:solidFill>
                <a:srgbClr val="FF3399"/>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8228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8909" y="628074"/>
            <a:ext cx="8405091" cy="4870757"/>
          </a:xfrm>
          <a:prstGeom prst="rect">
            <a:avLst/>
          </a:prstGeom>
        </p:spPr>
        <p:txBody>
          <a:bodyPr wrap="square">
            <a:spAutoFit/>
          </a:bodyPr>
          <a:lstStyle/>
          <a:p>
            <a:pPr marL="457200" indent="-457200">
              <a:lnSpc>
                <a:spcPct val="107000"/>
              </a:lnSpc>
              <a:spcAft>
                <a:spcPts val="800"/>
              </a:spcAft>
              <a:buFont typeface="Wingdings" panose="05000000000000000000" pitchFamily="2" charset="2"/>
              <a:buChar char="q"/>
            </a:pPr>
            <a:r>
              <a:rPr lang="en-US" sz="2800" b="1" dirty="0">
                <a:solidFill>
                  <a:srgbClr val="FF3399"/>
                </a:solidFill>
                <a:ea typeface="Calibri" panose="020F0502020204030204" pitchFamily="34" charset="0"/>
                <a:cs typeface="Times New Roman" panose="02020603050405020304" pitchFamily="18" charset="0"/>
              </a:rPr>
              <a:t>The belief that freedom from human constraint is necessarily good, stems from the idea that individuals should be able to make their own decisions and live their lives as they see fit, without interference from others. </a:t>
            </a:r>
          </a:p>
          <a:p>
            <a:pPr marL="457200" indent="-457200">
              <a:lnSpc>
                <a:spcPct val="107000"/>
              </a:lnSpc>
              <a:spcAft>
                <a:spcPts val="800"/>
              </a:spcAft>
              <a:buFont typeface="Wingdings" panose="05000000000000000000" pitchFamily="2" charset="2"/>
              <a:buChar char="q"/>
            </a:pPr>
            <a:endParaRPr lang="en-US" sz="2800" b="1" dirty="0">
              <a:solidFill>
                <a:srgbClr val="FF3399"/>
              </a:solidFill>
              <a:ea typeface="Calibri" panose="020F0502020204030204" pitchFamily="34" charset="0"/>
              <a:cs typeface="Times New Roman" panose="02020603050405020304" pitchFamily="18" charset="0"/>
            </a:endParaRPr>
          </a:p>
          <a:p>
            <a:pPr marL="457200" indent="-457200">
              <a:lnSpc>
                <a:spcPct val="107000"/>
              </a:lnSpc>
              <a:spcAft>
                <a:spcPts val="800"/>
              </a:spcAft>
              <a:buFont typeface="Wingdings" panose="05000000000000000000" pitchFamily="2" charset="2"/>
              <a:buChar char="q"/>
            </a:pPr>
            <a:r>
              <a:rPr lang="en-US" sz="2800" b="1" dirty="0">
                <a:solidFill>
                  <a:srgbClr val="FF3399"/>
                </a:solidFill>
                <a:ea typeface="Calibri" panose="020F0502020204030204" pitchFamily="34" charset="0"/>
                <a:cs typeface="Times New Roman" panose="02020603050405020304" pitchFamily="18" charset="0"/>
              </a:rPr>
              <a:t>This idea is rooted in the concept of autonomy and the belief that individuals have a right to self-determination.</a:t>
            </a:r>
            <a:endParaRPr lang="en-US" sz="2400" b="1" dirty="0">
              <a:solidFill>
                <a:srgbClr val="FF3399"/>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9833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836" y="544472"/>
            <a:ext cx="9180945" cy="5331781"/>
          </a:xfrm>
          <a:prstGeom prst="rect">
            <a:avLst/>
          </a:prstGeom>
        </p:spPr>
        <p:txBody>
          <a:bodyPr wrap="square">
            <a:spAutoFit/>
          </a:bodyPr>
          <a:lstStyle/>
          <a:p>
            <a:pPr marL="457200" indent="-457200">
              <a:lnSpc>
                <a:spcPct val="107000"/>
              </a:lnSpc>
              <a:spcAft>
                <a:spcPts val="800"/>
              </a:spcAft>
              <a:buFont typeface="Wingdings" panose="05000000000000000000" pitchFamily="2" charset="2"/>
              <a:buChar char="q"/>
            </a:pPr>
            <a:r>
              <a:rPr lang="en-US" sz="2800" b="1" dirty="0">
                <a:solidFill>
                  <a:srgbClr val="FF3399"/>
                </a:solidFill>
                <a:latin typeface="+mj-lt"/>
                <a:ea typeface="Calibri" panose="020F0502020204030204" pitchFamily="34" charset="0"/>
                <a:cs typeface="Times New Roman" panose="02020603050405020304" pitchFamily="18" charset="0"/>
              </a:rPr>
              <a:t>However, it's important to note that this philosophy can be taken to an extreme, where individuals prioritize their own freedom over the well-being of others or the greater good of society. </a:t>
            </a:r>
          </a:p>
          <a:p>
            <a:pPr marL="457200" indent="-457200">
              <a:lnSpc>
                <a:spcPct val="107000"/>
              </a:lnSpc>
              <a:spcAft>
                <a:spcPts val="800"/>
              </a:spcAft>
              <a:buFont typeface="Wingdings" panose="05000000000000000000" pitchFamily="2" charset="2"/>
              <a:buChar char="q"/>
            </a:pPr>
            <a:endParaRPr lang="en-US" sz="2800" b="1" dirty="0">
              <a:solidFill>
                <a:srgbClr val="FF3399"/>
              </a:solidFill>
              <a:latin typeface="+mj-lt"/>
              <a:ea typeface="Calibri" panose="020F0502020204030204" pitchFamily="34" charset="0"/>
              <a:cs typeface="Times New Roman" panose="02020603050405020304" pitchFamily="18" charset="0"/>
            </a:endParaRPr>
          </a:p>
          <a:p>
            <a:pPr marL="457200" indent="-457200">
              <a:lnSpc>
                <a:spcPct val="107000"/>
              </a:lnSpc>
              <a:spcAft>
                <a:spcPts val="800"/>
              </a:spcAft>
              <a:buFont typeface="Wingdings" panose="05000000000000000000" pitchFamily="2" charset="2"/>
              <a:buChar char="q"/>
            </a:pPr>
            <a:r>
              <a:rPr lang="en-US" sz="2800" b="1" dirty="0">
                <a:solidFill>
                  <a:srgbClr val="FF3399"/>
                </a:solidFill>
                <a:latin typeface="+mj-lt"/>
                <a:ea typeface="Calibri" panose="020F0502020204030204" pitchFamily="34" charset="0"/>
                <a:cs typeface="Times New Roman" panose="02020603050405020304" pitchFamily="18" charset="0"/>
              </a:rPr>
              <a:t>It's also worth considering that certain constraints, such as those aimed at protecting public safety or the environment, may be necessary for the greater good, even if they do impose some limitations on individual freedom.</a:t>
            </a:r>
            <a:endParaRPr lang="en-US" sz="2400" b="1" dirty="0">
              <a:solidFill>
                <a:srgbClr val="FF3399"/>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3494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3418" y="591128"/>
            <a:ext cx="9504218" cy="5693866"/>
          </a:xfrm>
          <a:prstGeom prst="rect">
            <a:avLst/>
          </a:prstGeom>
        </p:spPr>
        <p:txBody>
          <a:bodyPr wrap="square">
            <a:spAutoFit/>
          </a:bodyPr>
          <a:lstStyle/>
          <a:p>
            <a:r>
              <a:rPr lang="en-US" sz="2800" b="1" dirty="0">
                <a:solidFill>
                  <a:srgbClr val="FF3399"/>
                </a:solidFill>
              </a:rPr>
              <a:t>The late philosopher Robert </a:t>
            </a:r>
            <a:r>
              <a:rPr lang="en-US" sz="2800" b="1" dirty="0" err="1">
                <a:solidFill>
                  <a:srgbClr val="FF3399"/>
                </a:solidFill>
              </a:rPr>
              <a:t>Nozick</a:t>
            </a:r>
            <a:r>
              <a:rPr lang="en-US" sz="2800" b="1" dirty="0">
                <a:solidFill>
                  <a:srgbClr val="FF3399"/>
                </a:solidFill>
              </a:rPr>
              <a:t>, for example, claimed that the only basic right that every individual possesses is the negative right to be free from the coercion of other human beings. </a:t>
            </a:r>
            <a:r>
              <a:rPr lang="en-US" sz="2800" b="1" dirty="0" err="1">
                <a:solidFill>
                  <a:srgbClr val="FF3399"/>
                </a:solidFill>
              </a:rPr>
              <a:t>Pg</a:t>
            </a:r>
            <a:r>
              <a:rPr lang="en-US" sz="2800" b="1" dirty="0">
                <a:solidFill>
                  <a:srgbClr val="FF3399"/>
                </a:solidFill>
              </a:rPr>
              <a:t> 115</a:t>
            </a:r>
          </a:p>
          <a:p>
            <a:endParaRPr lang="en-US" sz="2800" b="1" dirty="0">
              <a:solidFill>
                <a:srgbClr val="FF3399"/>
              </a:solidFill>
            </a:endParaRPr>
          </a:p>
          <a:p>
            <a:r>
              <a:rPr lang="en-US" sz="2800" b="1" dirty="0">
                <a:solidFill>
                  <a:srgbClr val="FF3399"/>
                </a:solidFill>
              </a:rPr>
              <a:t>According to </a:t>
            </a:r>
            <a:r>
              <a:rPr lang="en-US" sz="2800" b="1" dirty="0" err="1">
                <a:solidFill>
                  <a:srgbClr val="FF3399"/>
                </a:solidFill>
              </a:rPr>
              <a:t>Nozick</a:t>
            </a:r>
            <a:r>
              <a:rPr lang="en-US" sz="2800" b="1" dirty="0">
                <a:solidFill>
                  <a:srgbClr val="FF3399"/>
                </a:solidFill>
              </a:rPr>
              <a:t>, prohibiting people from coercing others constitutes a legitimate moral constraint that rests on “the underlying Kantian principle that individuals are ends and not merely means; they may not be sacrificed or used for the achieving of other ends without their consent.” Thus, </a:t>
            </a:r>
            <a:r>
              <a:rPr lang="en-US" sz="2800" b="1" dirty="0" err="1">
                <a:solidFill>
                  <a:srgbClr val="FF3399"/>
                </a:solidFill>
              </a:rPr>
              <a:t>Nozick</a:t>
            </a:r>
            <a:r>
              <a:rPr lang="en-US" sz="2800" b="1" dirty="0">
                <a:solidFill>
                  <a:srgbClr val="FF3399"/>
                </a:solidFill>
              </a:rPr>
              <a:t> seems to hold that Kant’s theory supports his own views on freedom.  </a:t>
            </a:r>
            <a:r>
              <a:rPr lang="en-US" sz="2800" b="1" dirty="0" err="1">
                <a:solidFill>
                  <a:srgbClr val="FF3399"/>
                </a:solidFill>
              </a:rPr>
              <a:t>Pg</a:t>
            </a:r>
            <a:r>
              <a:rPr lang="en-US" sz="2800" b="1" dirty="0">
                <a:solidFill>
                  <a:srgbClr val="FF3399"/>
                </a:solidFill>
              </a:rPr>
              <a:t> 116</a:t>
            </a:r>
          </a:p>
        </p:txBody>
      </p:sp>
    </p:spTree>
    <p:extLst>
      <p:ext uri="{BB962C8B-B14F-4D97-AF65-F5344CB8AC3E}">
        <p14:creationId xmlns:p14="http://schemas.microsoft.com/office/powerpoint/2010/main" val="1214976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982" y="427704"/>
            <a:ext cx="10058400" cy="5816977"/>
          </a:xfrm>
          <a:prstGeom prst="rect">
            <a:avLst/>
          </a:prstGeom>
        </p:spPr>
        <p:txBody>
          <a:bodyPr wrap="square">
            <a:spAutoFit/>
          </a:bodyPr>
          <a:lstStyle/>
          <a:p>
            <a:r>
              <a:rPr lang="en-US" sz="3600" b="1" dirty="0">
                <a:solidFill>
                  <a:schemeClr val="accent1">
                    <a:lumMod val="60000"/>
                    <a:lumOff val="40000"/>
                  </a:schemeClr>
                </a:solidFill>
              </a:rPr>
              <a:t>Quick Review </a:t>
            </a:r>
          </a:p>
          <a:p>
            <a:endParaRPr lang="en-US" sz="2400" b="1" dirty="0">
              <a:solidFill>
                <a:srgbClr val="FF3399"/>
              </a:solidFill>
            </a:endParaRPr>
          </a:p>
          <a:p>
            <a:r>
              <a:rPr lang="en-US" sz="2400" b="1" dirty="0">
                <a:solidFill>
                  <a:srgbClr val="FF3399"/>
                </a:solidFill>
              </a:rPr>
              <a:t>Robert </a:t>
            </a:r>
            <a:r>
              <a:rPr lang="en-US" sz="2400" b="1" dirty="0" err="1">
                <a:solidFill>
                  <a:srgbClr val="FF3399"/>
                </a:solidFill>
              </a:rPr>
              <a:t>Nozick</a:t>
            </a:r>
            <a:r>
              <a:rPr lang="en-US" sz="2400" b="1" dirty="0">
                <a:solidFill>
                  <a:srgbClr val="FF3399"/>
                </a:solidFill>
              </a:rPr>
              <a:t> </a:t>
            </a:r>
          </a:p>
          <a:p>
            <a:r>
              <a:rPr lang="en-US" sz="2400" b="1" dirty="0">
                <a:solidFill>
                  <a:srgbClr val="FF3399"/>
                </a:solidFill>
              </a:rPr>
              <a:t>• Claimed the only moral right is the negative right to freedom which implies that restrictions on freedom are unjustified except to prevent greater restrictions on freedom </a:t>
            </a:r>
          </a:p>
          <a:p>
            <a:endParaRPr lang="en-US" sz="2400" b="1" dirty="0">
              <a:solidFill>
                <a:srgbClr val="FF3399"/>
              </a:solidFill>
            </a:endParaRPr>
          </a:p>
          <a:p>
            <a:r>
              <a:rPr lang="en-US" sz="2400" b="1" dirty="0">
                <a:solidFill>
                  <a:srgbClr val="FF3399"/>
                </a:solidFill>
              </a:rPr>
              <a:t>• Claimed the right to freedom requires private property, freedom of contract, free markets, and the elimination of taxes to pay for social welfare programs </a:t>
            </a:r>
          </a:p>
          <a:p>
            <a:endParaRPr lang="en-US" sz="2400" b="1" dirty="0">
              <a:solidFill>
                <a:srgbClr val="FF3399"/>
              </a:solidFill>
            </a:endParaRPr>
          </a:p>
          <a:p>
            <a:r>
              <a:rPr lang="en-US" sz="2400" b="1" dirty="0">
                <a:solidFill>
                  <a:srgbClr val="FF3399"/>
                </a:solidFill>
              </a:rPr>
              <a:t>• Since the freedom of one person always restricts the freedom of others. </a:t>
            </a:r>
            <a:r>
              <a:rPr lang="en-US" sz="2400" b="1" dirty="0" err="1">
                <a:solidFill>
                  <a:srgbClr val="FF3399"/>
                </a:solidFill>
              </a:rPr>
              <a:t>Nozick</a:t>
            </a:r>
            <a:r>
              <a:rPr lang="en-US" sz="2400" b="1" dirty="0">
                <a:solidFill>
                  <a:srgbClr val="FF3399"/>
                </a:solidFill>
              </a:rPr>
              <a:t> believed that any restriction on individual freedom must be justified by some compelling reason, such as preventing harm to others or protecting their rights.</a:t>
            </a:r>
          </a:p>
        </p:txBody>
      </p:sp>
    </p:spTree>
    <p:extLst>
      <p:ext uri="{BB962C8B-B14F-4D97-AF65-F5344CB8AC3E}">
        <p14:creationId xmlns:p14="http://schemas.microsoft.com/office/powerpoint/2010/main" val="88699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041148" y="1348966"/>
            <a:ext cx="10004080" cy="3539430"/>
          </a:xfrm>
          <a:prstGeom prst="rect">
            <a:avLst/>
          </a:prstGeom>
        </p:spPr>
        <p:txBody>
          <a:bodyPr wrap="square">
            <a:spAutoFit/>
          </a:bodyPr>
          <a:lstStyle/>
          <a:p>
            <a:pPr marL="457200" indent="-457200">
              <a:buFont typeface="Arial" panose="020B0604020202020204" pitchFamily="34" charset="0"/>
              <a:buChar char="•"/>
            </a:pPr>
            <a:r>
              <a:rPr lang="en-US" sz="2800" b="1" dirty="0">
                <a:solidFill>
                  <a:srgbClr val="FF3399"/>
                </a:solidFill>
              </a:rPr>
              <a:t>A more satisfactory foundation for moral rights is provided by the ethical theory developed by Immanuel Kant (1724–1804).</a:t>
            </a:r>
          </a:p>
          <a:p>
            <a:pPr marL="457200" indent="-457200">
              <a:buFont typeface="Arial" panose="020B0604020202020204" pitchFamily="34" charset="0"/>
              <a:buChar char="•"/>
            </a:pPr>
            <a:endParaRPr lang="en-US" sz="2800" b="1" dirty="0">
              <a:solidFill>
                <a:srgbClr val="FF3399"/>
              </a:solidFill>
            </a:endParaRPr>
          </a:p>
          <a:p>
            <a:pPr marL="457200" indent="-457200">
              <a:buFont typeface="Arial" panose="020B0604020202020204" pitchFamily="34" charset="0"/>
              <a:buChar char="•"/>
            </a:pPr>
            <a:r>
              <a:rPr lang="en-US" sz="2800" b="1" dirty="0">
                <a:solidFill>
                  <a:srgbClr val="FF3399"/>
                </a:solidFill>
              </a:rPr>
              <a:t>Kant, in fact, attempts to show that there are certain moral rights and duties that all human beings possess regardless of any utilitarian benefits that the exercise of those rights and duties may provide for others. </a:t>
            </a:r>
          </a:p>
        </p:txBody>
      </p:sp>
    </p:spTree>
    <p:extLst>
      <p:ext uri="{BB962C8B-B14F-4D97-AF65-F5344CB8AC3E}">
        <p14:creationId xmlns:p14="http://schemas.microsoft.com/office/powerpoint/2010/main" val="964083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Point Star 1"/>
          <p:cNvSpPr/>
          <p:nvPr/>
        </p:nvSpPr>
        <p:spPr>
          <a:xfrm>
            <a:off x="1213164" y="199178"/>
            <a:ext cx="8229600" cy="6491333"/>
          </a:xfrm>
          <a:prstGeom prst="star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F3399"/>
              </a:solidFill>
            </a:endParaRPr>
          </a:p>
          <a:p>
            <a:pPr algn="ctr"/>
            <a:r>
              <a:rPr lang="en-US" sz="2800" b="1" dirty="0">
                <a:solidFill>
                  <a:srgbClr val="FF3399"/>
                </a:solidFill>
              </a:rPr>
              <a:t>Kant’s theory is based on a moral principle that he called the </a:t>
            </a:r>
            <a:r>
              <a:rPr lang="en-US" sz="2800" b="1" dirty="0">
                <a:solidFill>
                  <a:srgbClr val="C00000"/>
                </a:solidFill>
              </a:rPr>
              <a:t>categorical imperative </a:t>
            </a:r>
            <a:r>
              <a:rPr lang="en-US" sz="2800" b="1" dirty="0">
                <a:solidFill>
                  <a:srgbClr val="FF3399"/>
                </a:solidFill>
              </a:rPr>
              <a:t>and that requires that </a:t>
            </a:r>
            <a:r>
              <a:rPr lang="en-US" sz="2800" b="1" dirty="0">
                <a:solidFill>
                  <a:srgbClr val="FF0000"/>
                </a:solidFill>
              </a:rPr>
              <a:t>everyone should be treated as a free person equal to everyone else.</a:t>
            </a:r>
          </a:p>
        </p:txBody>
      </p:sp>
    </p:spTree>
    <p:extLst>
      <p:ext uri="{BB962C8B-B14F-4D97-AF65-F5344CB8AC3E}">
        <p14:creationId xmlns:p14="http://schemas.microsoft.com/office/powerpoint/2010/main" val="137930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353" y="389299"/>
            <a:ext cx="9705314" cy="6124754"/>
          </a:xfrm>
          <a:prstGeom prst="rect">
            <a:avLst/>
          </a:prstGeom>
        </p:spPr>
        <p:txBody>
          <a:bodyPr wrap="square">
            <a:spAutoFit/>
          </a:bodyPr>
          <a:lstStyle/>
          <a:p>
            <a:pPr marL="457200" indent="-457200">
              <a:buFont typeface="Wingdings" panose="05000000000000000000" pitchFamily="2" charset="2"/>
              <a:buChar char="§"/>
            </a:pPr>
            <a:r>
              <a:rPr lang="en-US" sz="2800" b="1" dirty="0">
                <a:solidFill>
                  <a:srgbClr val="FF3399"/>
                </a:solidFill>
              </a:rPr>
              <a:t>That is, everyone has a moral right to such treatment, and everyone has the correlative duty to treat others in this way. </a:t>
            </a:r>
          </a:p>
          <a:p>
            <a:pPr marL="457200" indent="-457200">
              <a:buFont typeface="Wingdings" panose="05000000000000000000" pitchFamily="2" charset="2"/>
              <a:buChar char="§"/>
            </a:pPr>
            <a:endParaRPr lang="en-US" sz="2800" b="1" dirty="0">
              <a:solidFill>
                <a:srgbClr val="FF3399"/>
              </a:solidFill>
            </a:endParaRPr>
          </a:p>
          <a:p>
            <a:pPr marL="457200" indent="-457200">
              <a:buFont typeface="Wingdings" panose="05000000000000000000" pitchFamily="2" charset="2"/>
              <a:buChar char="§"/>
            </a:pPr>
            <a:r>
              <a:rPr lang="en-US" sz="2800" b="1" dirty="0">
                <a:solidFill>
                  <a:srgbClr val="FF3399"/>
                </a:solidFill>
              </a:rPr>
              <a:t>Kant provides more than one way of formulating this basic moral principle; each formulation serves as an explanation of the meaning of this basic moral right and correlative duty. </a:t>
            </a:r>
          </a:p>
          <a:p>
            <a:pPr marL="457200" indent="-457200">
              <a:buFont typeface="Wingdings" panose="05000000000000000000" pitchFamily="2" charset="2"/>
              <a:buChar char="§"/>
            </a:pPr>
            <a:endParaRPr lang="en-US" sz="2800" b="1" dirty="0">
              <a:solidFill>
                <a:srgbClr val="FF3399"/>
              </a:solidFill>
            </a:endParaRPr>
          </a:p>
          <a:p>
            <a:pPr marL="457200" indent="-457200">
              <a:buFont typeface="Wingdings" panose="05000000000000000000" pitchFamily="2" charset="2"/>
              <a:buChar char="§"/>
            </a:pPr>
            <a:r>
              <a:rPr lang="en-US" sz="2800" b="1" dirty="0">
                <a:solidFill>
                  <a:srgbClr val="FF3399"/>
                </a:solidFill>
              </a:rPr>
              <a:t>Kant argues that the categorical imperative is a moral principle that is absolute, meaning that it should be followed by all rational beings and that following it should be seen as a goal in itself.</a:t>
            </a:r>
          </a:p>
          <a:p>
            <a:pPr marL="457200" indent="-457200">
              <a:buFont typeface="Wingdings" panose="05000000000000000000" pitchFamily="2" charset="2"/>
              <a:buChar char="§"/>
            </a:pPr>
            <a:endParaRPr lang="en-US" sz="2800" b="1" dirty="0">
              <a:solidFill>
                <a:srgbClr val="FF3399"/>
              </a:solidFill>
            </a:endParaRPr>
          </a:p>
        </p:txBody>
      </p:sp>
    </p:spTree>
    <p:extLst>
      <p:ext uri="{BB962C8B-B14F-4D97-AF65-F5344CB8AC3E}">
        <p14:creationId xmlns:p14="http://schemas.microsoft.com/office/powerpoint/2010/main" val="457523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89" y="651850"/>
            <a:ext cx="8519311" cy="2246769"/>
          </a:xfrm>
          <a:prstGeom prst="rect">
            <a:avLst/>
          </a:prstGeom>
        </p:spPr>
        <p:txBody>
          <a:bodyPr wrap="square">
            <a:spAutoFit/>
          </a:bodyPr>
          <a:lstStyle/>
          <a:p>
            <a:endParaRPr lang="en-US" sz="2800" b="1" dirty="0">
              <a:solidFill>
                <a:srgbClr val="FF3399"/>
              </a:solidFill>
              <a:latin typeface="+mj-lt"/>
            </a:endParaRPr>
          </a:p>
          <a:p>
            <a:r>
              <a:rPr lang="en-US" sz="2800" b="1" dirty="0">
                <a:solidFill>
                  <a:srgbClr val="FF3399"/>
                </a:solidFill>
              </a:rPr>
              <a:t>The categorical imperative is one of the best-known moral principles to ever be formulated, and can be useful in a variety of contexts, so it’s important to understand it. </a:t>
            </a:r>
            <a:endParaRPr lang="en-US" sz="2800" b="1" dirty="0">
              <a:solidFill>
                <a:srgbClr val="FF3399"/>
              </a:solidFill>
              <a:latin typeface="+mj-lt"/>
            </a:endParaRPr>
          </a:p>
        </p:txBody>
      </p:sp>
      <p:sp>
        <p:nvSpPr>
          <p:cNvPr id="3" name="Rectangle 2"/>
          <p:cNvSpPr/>
          <p:nvPr/>
        </p:nvSpPr>
        <p:spPr>
          <a:xfrm>
            <a:off x="2869949" y="3358837"/>
            <a:ext cx="7441948" cy="2246769"/>
          </a:xfrm>
          <a:prstGeom prst="rect">
            <a:avLst/>
          </a:prstGeom>
        </p:spPr>
        <p:txBody>
          <a:bodyPr wrap="square">
            <a:spAutoFit/>
          </a:bodyPr>
          <a:lstStyle/>
          <a:p>
            <a:r>
              <a:rPr lang="en-US" sz="2800" dirty="0">
                <a:solidFill>
                  <a:srgbClr val="FF0000"/>
                </a:solidFill>
                <a:latin typeface="arial" panose="020B0604020202020204" pitchFamily="34" charset="0"/>
              </a:rPr>
              <a:t>Categorical </a:t>
            </a:r>
            <a:r>
              <a:rPr lang="en-US" sz="2800" dirty="0" err="1">
                <a:solidFill>
                  <a:srgbClr val="FF0000"/>
                </a:solidFill>
                <a:latin typeface="arial" panose="020B0604020202020204" pitchFamily="34" charset="0"/>
              </a:rPr>
              <a:t>Imprerative</a:t>
            </a:r>
            <a:endParaRPr lang="en-US" sz="2800" dirty="0">
              <a:solidFill>
                <a:srgbClr val="FF0000"/>
              </a:solidFill>
              <a:latin typeface="arial" panose="020B0604020202020204" pitchFamily="34" charset="0"/>
            </a:endParaRPr>
          </a:p>
          <a:p>
            <a:r>
              <a:rPr lang="en-US" sz="2800" dirty="0">
                <a:solidFill>
                  <a:srgbClr val="FF0000"/>
                </a:solidFill>
                <a:latin typeface="arial" panose="020B0604020202020204" pitchFamily="34" charset="0"/>
              </a:rPr>
              <a:t>an </a:t>
            </a:r>
            <a:r>
              <a:rPr lang="en-US" sz="2800" dirty="0">
                <a:solidFill>
                  <a:srgbClr val="FF0000"/>
                </a:solidFill>
                <a:latin typeface="arial" panose="020B0604020202020204" pitchFamily="34" charset="0"/>
                <a:hlinkClick r:id="rId2"/>
              </a:rPr>
              <a:t>unconditional</a:t>
            </a:r>
            <a:r>
              <a:rPr lang="en-US" sz="2800" dirty="0">
                <a:solidFill>
                  <a:srgbClr val="FF0000"/>
                </a:solidFill>
                <a:latin typeface="arial" panose="020B0604020202020204" pitchFamily="34" charset="0"/>
              </a:rPr>
              <a:t> moral obligation which is binding in all circumstances and is not dependent on a person's </a:t>
            </a:r>
            <a:r>
              <a:rPr lang="en-US" sz="2800" dirty="0">
                <a:solidFill>
                  <a:srgbClr val="FF0000"/>
                </a:solidFill>
                <a:latin typeface="arial" panose="020B0604020202020204" pitchFamily="34" charset="0"/>
                <a:hlinkClick r:id="rId3"/>
              </a:rPr>
              <a:t>inclination</a:t>
            </a:r>
            <a:r>
              <a:rPr lang="en-US" sz="2800" dirty="0">
                <a:solidFill>
                  <a:srgbClr val="FF0000"/>
                </a:solidFill>
                <a:latin typeface="arial" panose="020B0604020202020204" pitchFamily="34" charset="0"/>
              </a:rPr>
              <a:t> or purpose.</a:t>
            </a:r>
            <a:endParaRPr lang="en-US" sz="2800" dirty="0">
              <a:solidFill>
                <a:srgbClr val="FF0000"/>
              </a:solidFill>
            </a:endParaRPr>
          </a:p>
        </p:txBody>
      </p:sp>
    </p:spTree>
    <p:extLst>
      <p:ext uri="{BB962C8B-B14F-4D97-AF65-F5344CB8AC3E}">
        <p14:creationId xmlns:p14="http://schemas.microsoft.com/office/powerpoint/2010/main" val="259746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0" y="461728"/>
            <a:ext cx="10864159" cy="1140736"/>
          </a:xfrm>
        </p:spPr>
        <p:txBody>
          <a:bodyPr/>
          <a:lstStyle/>
          <a:p>
            <a:r>
              <a:rPr lang="en-US" sz="4000" b="1" dirty="0">
                <a:solidFill>
                  <a:schemeClr val="accent6"/>
                </a:solidFill>
              </a:rPr>
              <a:t>The First Formulation of Kant’s Categorical Imperative</a:t>
            </a:r>
          </a:p>
        </p:txBody>
      </p:sp>
      <p:sp>
        <p:nvSpPr>
          <p:cNvPr id="4" name="Rectangle 3"/>
          <p:cNvSpPr/>
          <p:nvPr/>
        </p:nvSpPr>
        <p:spPr>
          <a:xfrm>
            <a:off x="470779" y="1910281"/>
            <a:ext cx="10646875" cy="2677656"/>
          </a:xfrm>
          <a:prstGeom prst="rect">
            <a:avLst/>
          </a:prstGeom>
        </p:spPr>
        <p:txBody>
          <a:bodyPr wrap="square">
            <a:spAutoFit/>
          </a:bodyPr>
          <a:lstStyle/>
          <a:p>
            <a:r>
              <a:rPr lang="en-US" sz="2800" b="1" dirty="0">
                <a:solidFill>
                  <a:srgbClr val="FF3399"/>
                </a:solidFill>
              </a:rPr>
              <a:t>The </a:t>
            </a:r>
            <a:r>
              <a:rPr lang="en-US" sz="2800" b="1" i="1" dirty="0">
                <a:solidFill>
                  <a:srgbClr val="FF3399"/>
                </a:solidFill>
              </a:rPr>
              <a:t>categorical imperative</a:t>
            </a:r>
            <a:r>
              <a:rPr lang="en-US" sz="2800" b="1" dirty="0">
                <a:solidFill>
                  <a:srgbClr val="FF3399"/>
                </a:solidFill>
              </a:rPr>
              <a:t> is a moral principle which denotes that you should “act only in accordance with that maxim through which you can at the same time will that it become a universal law”, meaning that you should act a certain way only if you’re willing to have everyone else act the same way too.</a:t>
            </a:r>
          </a:p>
        </p:txBody>
      </p:sp>
      <p:sp>
        <p:nvSpPr>
          <p:cNvPr id="6" name="Rounded Rectangle 5"/>
          <p:cNvSpPr/>
          <p:nvPr/>
        </p:nvSpPr>
        <p:spPr>
          <a:xfrm>
            <a:off x="5404919" y="4508626"/>
            <a:ext cx="6183517" cy="2018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Maxim </a:t>
            </a:r>
          </a:p>
          <a:p>
            <a:pPr algn="ctr"/>
            <a:r>
              <a:rPr lang="en-US" sz="2400" dirty="0"/>
              <a:t>The reason a person in a certain situation has for doing something he or she plans to do. </a:t>
            </a:r>
          </a:p>
        </p:txBody>
      </p:sp>
    </p:spTree>
    <p:extLst>
      <p:ext uri="{BB962C8B-B14F-4D97-AF65-F5344CB8AC3E}">
        <p14:creationId xmlns:p14="http://schemas.microsoft.com/office/powerpoint/2010/main" val="197690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6705" y="841973"/>
            <a:ext cx="8836182" cy="3108543"/>
          </a:xfrm>
          <a:prstGeom prst="rect">
            <a:avLst/>
          </a:prstGeom>
        </p:spPr>
        <p:txBody>
          <a:bodyPr wrap="square">
            <a:spAutoFit/>
          </a:bodyPr>
          <a:lstStyle/>
          <a:p>
            <a:r>
              <a:rPr lang="en-US" sz="2800" b="1" dirty="0">
                <a:solidFill>
                  <a:srgbClr val="FF3399"/>
                </a:solidFill>
              </a:rPr>
              <a:t>For example, when it comes to relationships, the categorical imperative means that you should avoid being rude to people, unless you want everyone to be rude to each other.</a:t>
            </a:r>
          </a:p>
          <a:p>
            <a:endParaRPr lang="en-US" sz="2800" b="1" dirty="0">
              <a:solidFill>
                <a:srgbClr val="FF3399"/>
              </a:solidFill>
            </a:endParaRPr>
          </a:p>
          <a:p>
            <a:r>
              <a:rPr lang="en-US" sz="2800" b="1" dirty="0">
                <a:solidFill>
                  <a:srgbClr val="FF3399"/>
                </a:solidFill>
              </a:rPr>
              <a:t>Kant’s first version of the categorical imperative, then, comes down to the following principle: </a:t>
            </a:r>
          </a:p>
        </p:txBody>
      </p:sp>
      <p:sp>
        <p:nvSpPr>
          <p:cNvPr id="3" name="Rectangle 2"/>
          <p:cNvSpPr/>
          <p:nvPr/>
        </p:nvSpPr>
        <p:spPr>
          <a:xfrm>
            <a:off x="733331" y="4562947"/>
            <a:ext cx="10891319" cy="1711104"/>
          </a:xfrm>
          <a:prstGeom prst="rect">
            <a:avLst/>
          </a:prstGeom>
          <a:solidFill>
            <a:schemeClr val="accent6">
              <a:lumMod val="20000"/>
              <a:lumOff val="80000"/>
            </a:schemeClr>
          </a:solidFill>
          <a:effectLst>
            <a:glow rad="228600">
              <a:schemeClr val="accent2">
                <a:satMod val="175000"/>
                <a:alpha val="40000"/>
              </a:schemeClr>
            </a:glo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3399"/>
                </a:solidFill>
              </a:rPr>
              <a:t>An action is morally right for a person in a certain situation if, and only if, the person’s reason for carrying out the action is a reason that he or she would be willing to have every person act on, in any similar situation</a:t>
            </a:r>
          </a:p>
        </p:txBody>
      </p:sp>
    </p:spTree>
    <p:extLst>
      <p:ext uri="{BB962C8B-B14F-4D97-AF65-F5344CB8AC3E}">
        <p14:creationId xmlns:p14="http://schemas.microsoft.com/office/powerpoint/2010/main" val="852224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432</TotalTime>
  <Words>2803</Words>
  <Application>Microsoft Office PowerPoint</Application>
  <PresentationFormat>Widescreen</PresentationFormat>
  <Paragraphs>162</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vt:lpstr>
      <vt:lpstr>Calibri</vt:lpstr>
      <vt:lpstr>Century Gothic</vt:lpstr>
      <vt:lpstr>Encode Sans</vt:lpstr>
      <vt:lpstr>Wingdings</vt:lpstr>
      <vt:lpstr>Wingdings 3</vt:lpstr>
      <vt:lpstr>Ion Boardroom</vt:lpstr>
      <vt:lpstr>Kant’s theory of Moral Rights</vt:lpstr>
      <vt:lpstr>PowerPoint Presentation</vt:lpstr>
      <vt:lpstr>PowerPoint Presentation</vt:lpstr>
      <vt:lpstr>PowerPoint Presentation</vt:lpstr>
      <vt:lpstr>PowerPoint Presentation</vt:lpstr>
      <vt:lpstr>PowerPoint Presentation</vt:lpstr>
      <vt:lpstr>PowerPoint Presentation</vt:lpstr>
      <vt:lpstr>The First Formulation of Kant’s Categorical Imperative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Second Formulation of Kant’s Categorical Imperative</vt:lpstr>
      <vt:lpstr>PowerPoint Presentation</vt:lpstr>
      <vt:lpstr>PowerPoint Presentation</vt:lpstr>
      <vt:lpstr>PowerPoint Presentation</vt:lpstr>
      <vt:lpstr>Kantian Rights </vt:lpstr>
      <vt:lpstr>PowerPoint Presentation</vt:lpstr>
      <vt:lpstr>PowerPoint Presentation</vt:lpstr>
      <vt:lpstr>Problems with Kant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Kant’s theory of Moral Rights</dc:title>
  <dc:creator>Microsoft account</dc:creator>
  <cp:lastModifiedBy>Hina Yousaf</cp:lastModifiedBy>
  <cp:revision>50</cp:revision>
  <dcterms:created xsi:type="dcterms:W3CDTF">2023-04-04T06:59:57Z</dcterms:created>
  <dcterms:modified xsi:type="dcterms:W3CDTF">2024-04-03T04:06:48Z</dcterms:modified>
</cp:coreProperties>
</file>