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1" r:id="rId45"/>
    <p:sldId id="300"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BEEF4F-3B29-4D32-988C-469706B5751C}"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169568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EEF4F-3B29-4D32-988C-469706B5751C}"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404168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EEF4F-3B29-4D32-988C-469706B5751C}"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125173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EEF4F-3B29-4D32-988C-469706B5751C}"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313850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EEF4F-3B29-4D32-988C-469706B5751C}"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37727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BEEF4F-3B29-4D32-988C-469706B5751C}"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325312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BEEF4F-3B29-4D32-988C-469706B5751C}"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134089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BEEF4F-3B29-4D32-988C-469706B5751C}"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182150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EEF4F-3B29-4D32-988C-469706B5751C}"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277699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EEF4F-3B29-4D32-988C-469706B5751C}"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252663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EEF4F-3B29-4D32-988C-469706B5751C}"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1303D-8B37-42ED-B948-36A6AC44C7C8}" type="slidenum">
              <a:rPr lang="en-US" smtClean="0"/>
              <a:t>‹#›</a:t>
            </a:fld>
            <a:endParaRPr lang="en-US"/>
          </a:p>
        </p:txBody>
      </p:sp>
    </p:spTree>
    <p:extLst>
      <p:ext uri="{BB962C8B-B14F-4D97-AF65-F5344CB8AC3E}">
        <p14:creationId xmlns:p14="http://schemas.microsoft.com/office/powerpoint/2010/main" val="344425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EEF4F-3B29-4D32-988C-469706B5751C}" type="datetimeFigureOut">
              <a:rPr lang="en-US" smtClean="0"/>
              <a:t>4/18/2024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1303D-8B37-42ED-B948-36A6AC44C7C8}" type="slidenum">
              <a:rPr lang="en-US" smtClean="0"/>
              <a:t>‹#›</a:t>
            </a:fld>
            <a:endParaRPr lang="en-US"/>
          </a:p>
        </p:txBody>
      </p:sp>
    </p:spTree>
    <p:extLst>
      <p:ext uri="{BB962C8B-B14F-4D97-AF65-F5344CB8AC3E}">
        <p14:creationId xmlns:p14="http://schemas.microsoft.com/office/powerpoint/2010/main" val="209895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om justice to fairness? | et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09" y="172015"/>
            <a:ext cx="11819040" cy="65863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554709" y="823598"/>
            <a:ext cx="5203802" cy="5713003"/>
          </a:xfrm>
        </p:spPr>
        <p:txBody>
          <a:bodyPr>
            <a:normAutofit fontScale="90000"/>
          </a:bodyPr>
          <a:lstStyle/>
          <a:p>
            <a:pPr lvl="1" algn="ctr" rtl="0">
              <a:lnSpc>
                <a:spcPct val="90000"/>
              </a:lnSpc>
              <a:spcBef>
                <a:spcPct val="0"/>
              </a:spcBef>
            </a:pPr>
            <a:r>
              <a:rPr lang="en-US" sz="7300" b="1" dirty="0">
                <a:solidFill>
                  <a:schemeClr val="bg1"/>
                </a:solidFill>
              </a:rPr>
              <a:t>Justice </a:t>
            </a:r>
            <a:br>
              <a:rPr lang="en-US" sz="7300" b="1" dirty="0">
                <a:solidFill>
                  <a:schemeClr val="bg1"/>
                </a:solidFill>
              </a:rPr>
            </a:br>
            <a:r>
              <a:rPr lang="en-US" sz="7300" b="1" dirty="0">
                <a:solidFill>
                  <a:schemeClr val="bg1"/>
                </a:solidFill>
              </a:rPr>
              <a:t>and </a:t>
            </a:r>
            <a:br>
              <a:rPr lang="en-US" sz="7300" b="1" dirty="0">
                <a:solidFill>
                  <a:schemeClr val="bg1"/>
                </a:solidFill>
              </a:rPr>
            </a:br>
            <a:r>
              <a:rPr lang="en-US" sz="7300" b="1" dirty="0">
                <a:solidFill>
                  <a:schemeClr val="bg1"/>
                </a:solidFill>
              </a:rPr>
              <a:t>Fairness</a:t>
            </a:r>
            <a:br>
              <a:rPr lang="en-US" sz="7300" b="1" dirty="0">
                <a:solidFill>
                  <a:schemeClr val="bg1"/>
                </a:solidFill>
              </a:rPr>
            </a:br>
            <a:br>
              <a:rPr lang="en-US" sz="7300" b="1" dirty="0">
                <a:solidFill>
                  <a:schemeClr val="bg1"/>
                </a:solidFill>
              </a:rPr>
            </a:br>
            <a:r>
              <a:rPr lang="en-US" sz="7300" b="1" dirty="0">
                <a:solidFill>
                  <a:schemeClr val="bg1"/>
                </a:solidFill>
              </a:rPr>
              <a:t>Part 1</a:t>
            </a:r>
            <a:br>
              <a:rPr lang="en-US" sz="6000" u="none" strike="noStrike" dirty="0">
                <a:solidFill>
                  <a:srgbClr val="FF0000"/>
                </a:solidFill>
                <a:effectLst/>
              </a:rPr>
            </a:br>
            <a:endParaRPr lang="en-US" sz="6000" dirty="0">
              <a:solidFill>
                <a:srgbClr val="FF0000"/>
              </a:solidFill>
            </a:endParaRPr>
          </a:p>
        </p:txBody>
      </p:sp>
    </p:spTree>
    <p:extLst>
      <p:ext uri="{BB962C8B-B14F-4D97-AF65-F5344CB8AC3E}">
        <p14:creationId xmlns:p14="http://schemas.microsoft.com/office/powerpoint/2010/main" val="305739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331" y="624690"/>
            <a:ext cx="10248522" cy="5262979"/>
          </a:xfrm>
          <a:prstGeom prst="rect">
            <a:avLst/>
          </a:prstGeom>
        </p:spPr>
        <p:txBody>
          <a:bodyPr wrap="square">
            <a:spAutoFit/>
          </a:bodyPr>
          <a:lstStyle/>
          <a:p>
            <a:r>
              <a:rPr lang="en-US" sz="2800" dirty="0"/>
              <a:t>For example, in a healthcare system, the formal principle of distributive justice would require that healthcare be distributed fairly to all individuals in society. However, the specific criteria for determining how healthcare is distributed might vary depending on the particular society and its values. Some societies might prioritize healthcare distribution </a:t>
            </a:r>
            <a:r>
              <a:rPr lang="en-US" sz="2800" b="1" dirty="0">
                <a:solidFill>
                  <a:srgbClr val="FFFF00"/>
                </a:solidFill>
              </a:rPr>
              <a:t>based on need, </a:t>
            </a:r>
            <a:r>
              <a:rPr lang="en-US" sz="2800" dirty="0"/>
              <a:t>while others might prioritize it </a:t>
            </a:r>
            <a:r>
              <a:rPr lang="en-US" sz="2800" b="1" dirty="0">
                <a:solidFill>
                  <a:srgbClr val="FFFF00"/>
                </a:solidFill>
              </a:rPr>
              <a:t>based on merit or equality.</a:t>
            </a:r>
          </a:p>
          <a:p>
            <a:endParaRPr lang="en-US" sz="2800" dirty="0"/>
          </a:p>
          <a:p>
            <a:r>
              <a:rPr lang="en-US" sz="2800" dirty="0"/>
              <a:t>For example, one simple principle that people often use to decide who should receive a limited or scarce good is the </a:t>
            </a:r>
            <a:r>
              <a:rPr lang="en-US" sz="2800" b="1" dirty="0">
                <a:solidFill>
                  <a:srgbClr val="FFFF00"/>
                </a:solidFill>
              </a:rPr>
              <a:t>“first-come, first-served” </a:t>
            </a:r>
            <a:r>
              <a:rPr lang="en-US" sz="2800" dirty="0"/>
              <a:t>principle that operates when waiting in line to receive something, as well as in the </a:t>
            </a:r>
            <a:r>
              <a:rPr lang="en-US" sz="2800" b="1" dirty="0">
                <a:solidFill>
                  <a:srgbClr val="FFFF00"/>
                </a:solidFill>
              </a:rPr>
              <a:t>seniority systems used by businesses.</a:t>
            </a:r>
          </a:p>
        </p:txBody>
      </p:sp>
    </p:spTree>
    <p:extLst>
      <p:ext uri="{BB962C8B-B14F-4D97-AF65-F5344CB8AC3E}">
        <p14:creationId xmlns:p14="http://schemas.microsoft.com/office/powerpoint/2010/main" val="142012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837" y="464920"/>
            <a:ext cx="7395166" cy="707886"/>
          </a:xfrm>
          <a:prstGeom prst="rect">
            <a:avLst/>
          </a:prstGeom>
        </p:spPr>
        <p:txBody>
          <a:bodyPr wrap="none">
            <a:spAutoFit/>
          </a:bodyPr>
          <a:lstStyle/>
          <a:p>
            <a:r>
              <a:rPr lang="en-US" sz="4000" b="1" dirty="0">
                <a:solidFill>
                  <a:srgbClr val="7030A0"/>
                </a:solidFill>
              </a:rPr>
              <a:t>Justice as Equality: Egalitarianism </a:t>
            </a:r>
          </a:p>
        </p:txBody>
      </p:sp>
      <p:sp>
        <p:nvSpPr>
          <p:cNvPr id="3" name="Rectangle 2"/>
          <p:cNvSpPr/>
          <p:nvPr/>
        </p:nvSpPr>
        <p:spPr>
          <a:xfrm>
            <a:off x="552261" y="1430447"/>
            <a:ext cx="10782678" cy="4832092"/>
          </a:xfrm>
          <a:prstGeom prst="rect">
            <a:avLst/>
          </a:prstGeom>
        </p:spPr>
        <p:txBody>
          <a:bodyPr wrap="square">
            <a:spAutoFit/>
          </a:bodyPr>
          <a:lstStyle/>
          <a:p>
            <a:pPr marL="457200" indent="-457200">
              <a:buFont typeface="Arial" panose="020B0604020202020204" pitchFamily="34" charset="0"/>
              <a:buChar char="•"/>
            </a:pPr>
            <a:r>
              <a:rPr lang="en-US" sz="2800" dirty="0"/>
              <a:t>Egalitarians hold that there are no relevant differences among people that can justify unequal treatment.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According to the egalitarian, all benefits and burdens should be distributed according to the following formula: </a:t>
            </a:r>
          </a:p>
          <a:p>
            <a:endParaRPr lang="en-US" sz="2800" dirty="0"/>
          </a:p>
          <a:p>
            <a:pPr algn="ctr"/>
            <a:r>
              <a:rPr lang="en-US" sz="2800" b="1" dirty="0">
                <a:solidFill>
                  <a:srgbClr val="FFFF00"/>
                </a:solidFill>
              </a:rPr>
              <a:t>Every person should be given exactly equal shares of a society’s or a group’s benefits and burdens. </a:t>
            </a:r>
          </a:p>
          <a:p>
            <a:pPr algn="ctr"/>
            <a:endParaRPr lang="en-US" sz="2800" b="1" dirty="0">
              <a:solidFill>
                <a:srgbClr val="FFFF00"/>
              </a:solidFill>
            </a:endParaRPr>
          </a:p>
          <a:p>
            <a:pPr marL="457200" indent="-457200">
              <a:buFont typeface="Arial" panose="020B0604020202020204" pitchFamily="34" charset="0"/>
              <a:buChar char="•"/>
            </a:pPr>
            <a:r>
              <a:rPr lang="en-US" sz="2800" dirty="0"/>
              <a:t>According to the egalitarian, this implies that goods should be allocated to people in equal portions.</a:t>
            </a:r>
            <a:endParaRPr lang="en-US" sz="2800" b="1" dirty="0">
              <a:solidFill>
                <a:srgbClr val="FFFF00"/>
              </a:solidFill>
            </a:endParaRPr>
          </a:p>
        </p:txBody>
      </p:sp>
    </p:spTree>
    <p:extLst>
      <p:ext uri="{BB962C8B-B14F-4D97-AF65-F5344CB8AC3E}">
        <p14:creationId xmlns:p14="http://schemas.microsoft.com/office/powerpoint/2010/main" val="99193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9789" y="632910"/>
            <a:ext cx="5537117" cy="6124754"/>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FF0000"/>
                </a:solidFill>
              </a:rPr>
              <a:t>Equality</a:t>
            </a:r>
            <a:r>
              <a:rPr lang="en-US" sz="2800" dirty="0"/>
              <a:t> has been proposed as a principle of justice not only for entire societies, but also within smaller groups or organizations.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Within a family, for example, often children receive equal shares of the goods parents make available to them.</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At work place…feeling of solidarity…workers feel that all should receive equal compensation</a:t>
            </a:r>
          </a:p>
        </p:txBody>
      </p:sp>
      <p:pic>
        <p:nvPicPr>
          <p:cNvPr id="4" name="Picture 3"/>
          <p:cNvPicPr>
            <a:picLocks noChangeAspect="1"/>
          </p:cNvPicPr>
          <p:nvPr/>
        </p:nvPicPr>
        <p:blipFill>
          <a:blip r:embed="rId2"/>
          <a:stretch>
            <a:fillRect/>
          </a:stretch>
        </p:blipFill>
        <p:spPr>
          <a:xfrm>
            <a:off x="6288833" y="632910"/>
            <a:ext cx="5598368" cy="5815480"/>
          </a:xfrm>
          <a:prstGeom prst="rect">
            <a:avLst/>
          </a:prstGeom>
        </p:spPr>
      </p:pic>
    </p:spTree>
    <p:extLst>
      <p:ext uri="{BB962C8B-B14F-4D97-AF65-F5344CB8AC3E}">
        <p14:creationId xmlns:p14="http://schemas.microsoft.com/office/powerpoint/2010/main" val="88464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728" y="253971"/>
            <a:ext cx="11552221" cy="3539430"/>
          </a:xfrm>
          <a:prstGeom prst="rect">
            <a:avLst/>
          </a:prstGeom>
        </p:spPr>
        <p:txBody>
          <a:bodyPr wrap="square">
            <a:spAutoFit/>
          </a:bodyPr>
          <a:lstStyle/>
          <a:p>
            <a:r>
              <a:rPr lang="en-US" sz="2800" dirty="0"/>
              <a:t>Equality has appeared to many to be as an attractive social ideal, and inequality as a defect.</a:t>
            </a:r>
          </a:p>
          <a:p>
            <a:endParaRPr lang="en-US" sz="2800" dirty="0"/>
          </a:p>
          <a:p>
            <a:r>
              <a:rPr lang="en-US" sz="2800" dirty="0"/>
              <a:t>“All men are created equal,” states the U.S. Declaration of Independence, and the ideal of equality has been the driving force behind the emancipation of slaves; the prohibition of indentured servitude; the elimination of racial, sexual, and property requirements on voting and holding public office; and the institution of free public education.</a:t>
            </a:r>
          </a:p>
        </p:txBody>
      </p:sp>
      <p:pic>
        <p:nvPicPr>
          <p:cNvPr id="3" name="Picture 2"/>
          <p:cNvPicPr>
            <a:picLocks noChangeAspect="1"/>
          </p:cNvPicPr>
          <p:nvPr/>
        </p:nvPicPr>
        <p:blipFill>
          <a:blip r:embed="rId2"/>
          <a:stretch>
            <a:fillRect/>
          </a:stretch>
        </p:blipFill>
        <p:spPr>
          <a:xfrm>
            <a:off x="126749" y="3802455"/>
            <a:ext cx="11884181" cy="3009579"/>
          </a:xfrm>
          <a:prstGeom prst="rect">
            <a:avLst/>
          </a:prstGeom>
        </p:spPr>
      </p:pic>
    </p:spTree>
    <p:extLst>
      <p:ext uri="{BB962C8B-B14F-4D97-AF65-F5344CB8AC3E}">
        <p14:creationId xmlns:p14="http://schemas.microsoft.com/office/powerpoint/2010/main" val="130628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139" y="325925"/>
            <a:ext cx="10167042" cy="6247864"/>
          </a:xfrm>
          <a:prstGeom prst="rect">
            <a:avLst/>
          </a:prstGeom>
        </p:spPr>
        <p:txBody>
          <a:bodyPr wrap="square">
            <a:spAutoFit/>
          </a:bodyPr>
          <a:lstStyle/>
          <a:p>
            <a:r>
              <a:rPr lang="en-US" sz="3200" b="1" dirty="0">
                <a:solidFill>
                  <a:srgbClr val="FF0000"/>
                </a:solidFill>
              </a:rPr>
              <a:t>Despite their popularity, however, egalitarian views have been subjected to heavy criticisms.</a:t>
            </a:r>
          </a:p>
          <a:p>
            <a:endParaRPr lang="en-US" sz="2800" dirty="0"/>
          </a:p>
          <a:p>
            <a:r>
              <a:rPr lang="en-US" sz="2800" dirty="0"/>
              <a:t>One line of attack has focused on the </a:t>
            </a:r>
          </a:p>
          <a:p>
            <a:r>
              <a:rPr lang="en-US" sz="2800" dirty="0"/>
              <a:t>egalitarian claim that all human beings </a:t>
            </a:r>
          </a:p>
          <a:p>
            <a:r>
              <a:rPr lang="en-US" sz="2800" dirty="0"/>
              <a:t>are equal in some fundamental respect.</a:t>
            </a:r>
          </a:p>
          <a:p>
            <a:r>
              <a:rPr lang="en-US" sz="2800" b="1" dirty="0">
                <a:solidFill>
                  <a:srgbClr val="FF0000"/>
                </a:solidFill>
              </a:rPr>
              <a:t>Critics claim that there is no quality that</a:t>
            </a:r>
          </a:p>
          <a:p>
            <a:r>
              <a:rPr lang="en-US" sz="2800" b="1" dirty="0">
                <a:solidFill>
                  <a:srgbClr val="FF0000"/>
                </a:solidFill>
              </a:rPr>
              <a:t>all human beings possess in precisely </a:t>
            </a:r>
          </a:p>
          <a:p>
            <a:r>
              <a:rPr lang="en-US" sz="2800" b="1" dirty="0">
                <a:solidFill>
                  <a:srgbClr val="FF0000"/>
                </a:solidFill>
              </a:rPr>
              <a:t>the same degree: Human beings differ</a:t>
            </a:r>
          </a:p>
          <a:p>
            <a:r>
              <a:rPr lang="en-US" sz="2800" b="1" dirty="0">
                <a:solidFill>
                  <a:srgbClr val="FF0000"/>
                </a:solidFill>
              </a:rPr>
              <a:t>in their abilities, intelligence, virtues, </a:t>
            </a:r>
          </a:p>
          <a:p>
            <a:r>
              <a:rPr lang="en-US" sz="2800" b="1" dirty="0">
                <a:solidFill>
                  <a:srgbClr val="FF0000"/>
                </a:solidFill>
              </a:rPr>
              <a:t>needs, desires, and all other physical </a:t>
            </a:r>
          </a:p>
          <a:p>
            <a:r>
              <a:rPr lang="en-US" sz="2800" b="1" dirty="0">
                <a:solidFill>
                  <a:srgbClr val="FF0000"/>
                </a:solidFill>
              </a:rPr>
              <a:t>and mental characteristics. </a:t>
            </a:r>
          </a:p>
          <a:p>
            <a:r>
              <a:rPr lang="en-US" sz="2800" dirty="0"/>
              <a:t>If this is so, then human beings are </a:t>
            </a:r>
          </a:p>
          <a:p>
            <a:r>
              <a:rPr lang="en-US" sz="2800" dirty="0"/>
              <a:t>unequal in all respects.</a:t>
            </a:r>
          </a:p>
        </p:txBody>
      </p:sp>
      <p:pic>
        <p:nvPicPr>
          <p:cNvPr id="3" name="Picture 2"/>
          <p:cNvPicPr>
            <a:picLocks noChangeAspect="1"/>
          </p:cNvPicPr>
          <p:nvPr/>
        </p:nvPicPr>
        <p:blipFill>
          <a:blip r:embed="rId2"/>
          <a:stretch>
            <a:fillRect/>
          </a:stretch>
        </p:blipFill>
        <p:spPr>
          <a:xfrm>
            <a:off x="6438097" y="1624720"/>
            <a:ext cx="5381625" cy="4495800"/>
          </a:xfrm>
          <a:prstGeom prst="rect">
            <a:avLst/>
          </a:prstGeom>
        </p:spPr>
      </p:pic>
    </p:spTree>
    <p:extLst>
      <p:ext uri="{BB962C8B-B14F-4D97-AF65-F5344CB8AC3E}">
        <p14:creationId xmlns:p14="http://schemas.microsoft.com/office/powerpoint/2010/main" val="405167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032" y="443620"/>
            <a:ext cx="10972800" cy="5816977"/>
          </a:xfrm>
          <a:prstGeom prst="rect">
            <a:avLst/>
          </a:prstGeom>
        </p:spPr>
        <p:txBody>
          <a:bodyPr wrap="square">
            <a:spAutoFit/>
          </a:bodyPr>
          <a:lstStyle/>
          <a:p>
            <a:r>
              <a:rPr lang="en-US" sz="3200" b="1" dirty="0">
                <a:solidFill>
                  <a:srgbClr val="FF0000"/>
                </a:solidFill>
              </a:rPr>
              <a:t>A second set of criticisms argues that the egalitarian ignores some characteristics that should be taken into account in distributing goods both in society and in smaller groups: need, ability, and effort.</a:t>
            </a:r>
          </a:p>
          <a:p>
            <a:endParaRPr lang="en-US" sz="2800" b="1" dirty="0">
              <a:solidFill>
                <a:srgbClr val="FF0000"/>
              </a:solidFill>
            </a:endParaRPr>
          </a:p>
          <a:p>
            <a:pPr marL="342900" indent="-342900">
              <a:buFont typeface="Arial" panose="020B0604020202020204" pitchFamily="34" charset="0"/>
              <a:buChar char="•"/>
            </a:pPr>
            <a:r>
              <a:rPr lang="en-US" sz="2400" dirty="0"/>
              <a:t>If everyone is given exactly the same things, critics point out, then the lazy person will get as much as the industrious one, although the lazy one does not deserve as much.</a:t>
            </a:r>
          </a:p>
          <a:p>
            <a:pPr marL="342900" indent="-342900">
              <a:buFont typeface="Arial" panose="020B0604020202020204" pitchFamily="34" charset="0"/>
              <a:buChar char="•"/>
            </a:pPr>
            <a:endParaRPr lang="en-US" sz="2400" b="1" dirty="0">
              <a:solidFill>
                <a:srgbClr val="FF0000"/>
              </a:solidFill>
            </a:endParaRPr>
          </a:p>
          <a:p>
            <a:pPr marL="342900" indent="-342900">
              <a:buFont typeface="Arial" panose="020B0604020202020204" pitchFamily="34" charset="0"/>
              <a:buChar char="•"/>
            </a:pPr>
            <a:r>
              <a:rPr lang="en-US" sz="2400" dirty="0"/>
              <a:t>If everyone is given exactly the same, then the sick person will get only as much as a healthy one, although the sick person needs more.</a:t>
            </a:r>
          </a:p>
          <a:p>
            <a:pPr marL="342900" indent="-342900">
              <a:buFont typeface="Arial" panose="020B0604020202020204" pitchFamily="34" charset="0"/>
              <a:buChar char="•"/>
            </a:pPr>
            <a:endParaRPr lang="en-US" sz="2400" b="1" dirty="0">
              <a:solidFill>
                <a:srgbClr val="FF0000"/>
              </a:solidFill>
            </a:endParaRPr>
          </a:p>
          <a:p>
            <a:pPr marL="342900" indent="-342900">
              <a:buFont typeface="Arial" panose="020B0604020202020204" pitchFamily="34" charset="0"/>
              <a:buChar char="•"/>
            </a:pPr>
            <a:r>
              <a:rPr lang="en-US" sz="2400" dirty="0"/>
              <a:t>If everyone is given exactly the same, the handicapped person will have to do as much as a more able person, although the handicapped person has less ability.</a:t>
            </a:r>
            <a:endParaRPr lang="en-US" sz="2400" b="1" dirty="0">
              <a:solidFill>
                <a:srgbClr val="FF0000"/>
              </a:solidFill>
            </a:endParaRPr>
          </a:p>
        </p:txBody>
      </p:sp>
    </p:spTree>
    <p:extLst>
      <p:ext uri="{BB962C8B-B14F-4D97-AF65-F5344CB8AC3E}">
        <p14:creationId xmlns:p14="http://schemas.microsoft.com/office/powerpoint/2010/main" val="124899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90" y="1494319"/>
            <a:ext cx="9300927" cy="3970318"/>
          </a:xfrm>
          <a:prstGeom prst="rect">
            <a:avLst/>
          </a:prstGeom>
        </p:spPr>
        <p:txBody>
          <a:bodyPr wrap="square">
            <a:spAutoFit/>
          </a:bodyPr>
          <a:lstStyle/>
          <a:p>
            <a:pPr marL="457200" indent="-457200">
              <a:buFont typeface="Arial" panose="020B0604020202020204" pitchFamily="34" charset="0"/>
              <a:buChar char="•"/>
            </a:pPr>
            <a:r>
              <a:rPr lang="en-US" sz="2800" dirty="0"/>
              <a:t>If everyone is given exactly the same, then individuals will have no incentives to exert greater efforts in their work.</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As a result, society’s productivity and efficiency may decline.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Critics allege that egalitarianism must be mistaken because the egalitarian formula ignores all these facts, and because it is clear that they should be taken into account. </a:t>
            </a:r>
          </a:p>
        </p:txBody>
      </p:sp>
    </p:spTree>
    <p:extLst>
      <p:ext uri="{BB962C8B-B14F-4D97-AF65-F5344CB8AC3E}">
        <p14:creationId xmlns:p14="http://schemas.microsoft.com/office/powerpoint/2010/main" val="13984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628" y="2436464"/>
            <a:ext cx="6096000" cy="1815882"/>
          </a:xfrm>
          <a:prstGeom prst="rect">
            <a:avLst/>
          </a:prstGeom>
        </p:spPr>
        <p:txBody>
          <a:bodyPr>
            <a:spAutoFit/>
          </a:bodyPr>
          <a:lstStyle/>
          <a:p>
            <a:r>
              <a:rPr lang="en-US" sz="2800" dirty="0"/>
              <a:t>Some egalitarians have tried to strengthen their position by distinguishing two different kinds of equality: </a:t>
            </a:r>
          </a:p>
        </p:txBody>
      </p:sp>
      <p:sp>
        <p:nvSpPr>
          <p:cNvPr id="3" name="Oval 2"/>
          <p:cNvSpPr/>
          <p:nvPr/>
        </p:nvSpPr>
        <p:spPr>
          <a:xfrm>
            <a:off x="8893975" y="1052390"/>
            <a:ext cx="2199992" cy="1738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Political equality</a:t>
            </a:r>
          </a:p>
        </p:txBody>
      </p:sp>
      <p:sp>
        <p:nvSpPr>
          <p:cNvPr id="4" name="Oval 3"/>
          <p:cNvSpPr/>
          <p:nvPr/>
        </p:nvSpPr>
        <p:spPr>
          <a:xfrm>
            <a:off x="7709456" y="4387250"/>
            <a:ext cx="2369039" cy="1899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Economic equality </a:t>
            </a:r>
          </a:p>
        </p:txBody>
      </p:sp>
      <p:cxnSp>
        <p:nvCxnSpPr>
          <p:cNvPr id="6" name="Straight Arrow Connector 5"/>
          <p:cNvCxnSpPr/>
          <p:nvPr/>
        </p:nvCxnSpPr>
        <p:spPr>
          <a:xfrm flipV="1">
            <a:off x="6725541" y="2205388"/>
            <a:ext cx="1645920" cy="182880"/>
          </a:xfrm>
          <a:prstGeom prst="straightConnector1">
            <a:avLst/>
          </a:prstGeom>
          <a:ln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593532" y="4300542"/>
            <a:ext cx="1593410" cy="588475"/>
          </a:xfrm>
          <a:prstGeom prst="straightConnector1">
            <a:avLst/>
          </a:prstGeom>
          <a:ln cmpd="sng">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48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3627" y="864157"/>
            <a:ext cx="10410092" cy="27934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Political equality </a:t>
            </a:r>
          </a:p>
          <a:p>
            <a:pPr algn="ctr"/>
            <a:r>
              <a:rPr lang="en-US" sz="2800" b="1" dirty="0">
                <a:solidFill>
                  <a:srgbClr val="FF0000"/>
                </a:solidFill>
              </a:rPr>
              <a:t>refers to an equal participation in, and treatment by, the means of controlling and directing the political system. This includes equal rights to participate in the legislative process, equal civil liberties, and equal rights to due process. </a:t>
            </a:r>
          </a:p>
        </p:txBody>
      </p:sp>
      <p:sp>
        <p:nvSpPr>
          <p:cNvPr id="4" name="Rectangle 3"/>
          <p:cNvSpPr/>
          <p:nvPr/>
        </p:nvSpPr>
        <p:spPr>
          <a:xfrm>
            <a:off x="753627" y="4190162"/>
            <a:ext cx="10410092" cy="194938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Economic equality </a:t>
            </a:r>
          </a:p>
          <a:p>
            <a:pPr algn="ctr"/>
            <a:r>
              <a:rPr lang="en-US" sz="2800" b="1" dirty="0">
                <a:solidFill>
                  <a:srgbClr val="FF0000"/>
                </a:solidFill>
              </a:rPr>
              <a:t>refers to equality of income and wealth and equality of opportunity.</a:t>
            </a:r>
          </a:p>
        </p:txBody>
      </p:sp>
    </p:spTree>
    <p:extLst>
      <p:ext uri="{BB962C8B-B14F-4D97-AF65-F5344CB8AC3E}">
        <p14:creationId xmlns:p14="http://schemas.microsoft.com/office/powerpoint/2010/main" val="334662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239" y="552661"/>
            <a:ext cx="10148835" cy="3970318"/>
          </a:xfrm>
          <a:prstGeom prst="rect">
            <a:avLst/>
          </a:prstGeom>
        </p:spPr>
        <p:txBody>
          <a:bodyPr wrap="square">
            <a:spAutoFit/>
          </a:bodyPr>
          <a:lstStyle/>
          <a:p>
            <a:r>
              <a:rPr lang="en-US" sz="2800" dirty="0"/>
              <a:t>The criticisms leveled against equality, according to some egalitarians, </a:t>
            </a:r>
            <a:r>
              <a:rPr lang="en-US" sz="2800" b="1" dirty="0">
                <a:solidFill>
                  <a:srgbClr val="FF0000"/>
                </a:solidFill>
              </a:rPr>
              <a:t>only apply to economic equality and not to political equality. </a:t>
            </a:r>
          </a:p>
          <a:p>
            <a:endParaRPr lang="en-US" sz="2800" dirty="0"/>
          </a:p>
          <a:p>
            <a:r>
              <a:rPr lang="en-US" sz="2800" dirty="0"/>
              <a:t>Other egalitarians have claimed that even economic equality is defensible if it is suitably limited. Thus, they have argued that every person has a </a:t>
            </a:r>
            <a:r>
              <a:rPr lang="en-US" sz="2800" b="1" dirty="0">
                <a:solidFill>
                  <a:srgbClr val="FF0000"/>
                </a:solidFill>
              </a:rPr>
              <a:t>right to a minimum standard of living </a:t>
            </a:r>
            <a:r>
              <a:rPr lang="en-US" sz="2800" dirty="0"/>
              <a:t>and that income and </a:t>
            </a:r>
            <a:r>
              <a:rPr lang="en-US" sz="2800" b="1" dirty="0">
                <a:solidFill>
                  <a:srgbClr val="FF0000"/>
                </a:solidFill>
              </a:rPr>
              <a:t>wealth should be distributed equally </a:t>
            </a:r>
            <a:r>
              <a:rPr lang="en-US" sz="2800" dirty="0"/>
              <a:t>until this standard is achieved for everyone.</a:t>
            </a:r>
          </a:p>
        </p:txBody>
      </p:sp>
    </p:spTree>
    <p:extLst>
      <p:ext uri="{BB962C8B-B14F-4D97-AF65-F5344CB8AC3E}">
        <p14:creationId xmlns:p14="http://schemas.microsoft.com/office/powerpoint/2010/main" val="171495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743" y="506993"/>
            <a:ext cx="10058400" cy="5693866"/>
          </a:xfrm>
          <a:prstGeom prst="rect">
            <a:avLst/>
          </a:prstGeom>
        </p:spPr>
        <p:txBody>
          <a:bodyPr wrap="square">
            <a:spAutoFit/>
          </a:bodyPr>
          <a:lstStyle/>
          <a:p>
            <a:pPr marL="457200" indent="-457200">
              <a:buFont typeface="Arial" panose="020B0604020202020204" pitchFamily="34" charset="0"/>
              <a:buChar char="•"/>
            </a:pPr>
            <a:r>
              <a:rPr lang="en-US" sz="2800" dirty="0"/>
              <a:t>Disputes among individuals in business often refer to justice or fairness.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Resolving disputes like these requires that we compare and weigh the conflicting claims of each of the parties and strike a balance between them.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Justice and fairness are essentially comparative.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Although the terms justice and fairness are used almost interchangeably, we tend to reserve the word justice for matters that are especially serious, although some authors have held that the concept of fairness is more fundamental.</a:t>
            </a:r>
          </a:p>
        </p:txBody>
      </p:sp>
    </p:spTree>
    <p:extLst>
      <p:ext uri="{BB962C8B-B14F-4D97-AF65-F5344CB8AC3E}">
        <p14:creationId xmlns:p14="http://schemas.microsoft.com/office/powerpoint/2010/main" val="70731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latin typeface="+mn-lt"/>
              </a:rPr>
              <a:t>Justice Based on Contribution: </a:t>
            </a:r>
            <a:br>
              <a:rPr lang="en-US" sz="4000" b="1" dirty="0">
                <a:solidFill>
                  <a:srgbClr val="FF0000"/>
                </a:solidFill>
                <a:latin typeface="+mn-lt"/>
              </a:rPr>
            </a:br>
            <a:r>
              <a:rPr lang="en-US" sz="4000" b="1" dirty="0">
                <a:solidFill>
                  <a:srgbClr val="FF0000"/>
                </a:solidFill>
                <a:latin typeface="+mn-lt"/>
              </a:rPr>
              <a:t>Capitalist Justice </a:t>
            </a:r>
          </a:p>
        </p:txBody>
      </p:sp>
      <p:sp>
        <p:nvSpPr>
          <p:cNvPr id="3" name="Rectangle 2"/>
          <p:cNvSpPr/>
          <p:nvPr/>
        </p:nvSpPr>
        <p:spPr>
          <a:xfrm>
            <a:off x="452673" y="1837853"/>
            <a:ext cx="11190083" cy="3970318"/>
          </a:xfrm>
          <a:prstGeom prst="rect">
            <a:avLst/>
          </a:prstGeom>
        </p:spPr>
        <p:txBody>
          <a:bodyPr wrap="square">
            <a:spAutoFit/>
          </a:bodyPr>
          <a:lstStyle/>
          <a:p>
            <a:r>
              <a:rPr lang="en-US" sz="2800" dirty="0"/>
              <a:t>Some writers have argued that a society’s benefits should be distributed in proportion to what each individual contributes to a society and/or to a group. </a:t>
            </a:r>
          </a:p>
          <a:p>
            <a:endParaRPr lang="en-US" sz="2800" dirty="0"/>
          </a:p>
          <a:p>
            <a:endParaRPr lang="en-US" sz="2800" dirty="0"/>
          </a:p>
          <a:p>
            <a:pPr algn="ctr"/>
            <a:r>
              <a:rPr lang="en-US" sz="2800" b="1" dirty="0"/>
              <a:t>According to this capitalist view of justice, when people engage in economic exchanges with each other, what a person gets out of the exchange should be at least equal in value to what the person contributed. </a:t>
            </a:r>
          </a:p>
        </p:txBody>
      </p:sp>
    </p:spTree>
    <p:extLst>
      <p:ext uri="{BB962C8B-B14F-4D97-AF65-F5344CB8AC3E}">
        <p14:creationId xmlns:p14="http://schemas.microsoft.com/office/powerpoint/2010/main" val="8033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1438" y="1222218"/>
            <a:ext cx="10483912" cy="3539430"/>
          </a:xfrm>
          <a:prstGeom prst="rect">
            <a:avLst/>
          </a:prstGeom>
        </p:spPr>
        <p:txBody>
          <a:bodyPr wrap="square">
            <a:spAutoFit/>
          </a:bodyPr>
          <a:lstStyle/>
          <a:p>
            <a:pPr marL="457200" indent="-457200">
              <a:buFont typeface="Arial" panose="020B0604020202020204" pitchFamily="34" charset="0"/>
              <a:buChar char="•"/>
            </a:pPr>
            <a:r>
              <a:rPr lang="en-US" sz="2800" dirty="0"/>
              <a:t>The principle of contribution is perhaps the principle of fairness most widely used to establish salaries and wages in U.S. companies.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Interestingly, when workers are paid in accordance with the principle of contribution, this tends to promote among them an uncooperative and even competitive atmosphere in which resources and information are less willingly shared and in which status differences emerge</a:t>
            </a:r>
          </a:p>
        </p:txBody>
      </p:sp>
    </p:spTree>
    <p:extLst>
      <p:ext uri="{BB962C8B-B14F-4D97-AF65-F5344CB8AC3E}">
        <p14:creationId xmlns:p14="http://schemas.microsoft.com/office/powerpoint/2010/main" val="157678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168" y="586274"/>
            <a:ext cx="9934670" cy="3662541"/>
          </a:xfrm>
          <a:prstGeom prst="rect">
            <a:avLst/>
          </a:prstGeom>
        </p:spPr>
        <p:txBody>
          <a:bodyPr wrap="square">
            <a:spAutoFit/>
          </a:bodyPr>
          <a:lstStyle/>
          <a:p>
            <a:r>
              <a:rPr lang="en-US" sz="2800" b="1" dirty="0">
                <a:solidFill>
                  <a:srgbClr val="FF0000"/>
                </a:solidFill>
              </a:rPr>
              <a:t>The main question raised by the contributive principle of distributive justice is how the “value of the contribution” of each individual is to be measured.</a:t>
            </a:r>
          </a:p>
          <a:p>
            <a:endParaRPr lang="en-US" sz="2800" b="1" dirty="0">
              <a:solidFill>
                <a:srgbClr val="FF0000"/>
              </a:solidFill>
            </a:endParaRPr>
          </a:p>
          <a:p>
            <a:r>
              <a:rPr lang="en-US" sz="3200" dirty="0"/>
              <a:t>One long lived tradition has held that contributions should be measured in terms of </a:t>
            </a:r>
            <a:r>
              <a:rPr lang="en-US" sz="3200" b="1" dirty="0">
                <a:solidFill>
                  <a:srgbClr val="FF0000"/>
                </a:solidFill>
              </a:rPr>
              <a:t>work effort.</a:t>
            </a:r>
          </a:p>
          <a:p>
            <a:endParaRPr lang="en-US" sz="2800" b="1" dirty="0">
              <a:solidFill>
                <a:srgbClr val="FF0000"/>
              </a:solidFill>
            </a:endParaRPr>
          </a:p>
          <a:p>
            <a:r>
              <a:rPr lang="en-US" sz="2800" dirty="0"/>
              <a:t>The harder one works, the more one deserves.</a:t>
            </a:r>
            <a:endParaRPr lang="en-US" sz="2800" b="1" dirty="0">
              <a:solidFill>
                <a:srgbClr val="FF0000"/>
              </a:solidFill>
            </a:endParaRPr>
          </a:p>
        </p:txBody>
      </p:sp>
    </p:spTree>
    <p:extLst>
      <p:ext uri="{BB962C8B-B14F-4D97-AF65-F5344CB8AC3E}">
        <p14:creationId xmlns:p14="http://schemas.microsoft.com/office/powerpoint/2010/main" val="3702429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063" y="1276538"/>
            <a:ext cx="9823010" cy="4832092"/>
          </a:xfrm>
          <a:prstGeom prst="rect">
            <a:avLst/>
          </a:prstGeom>
        </p:spPr>
        <p:txBody>
          <a:bodyPr wrap="square">
            <a:spAutoFit/>
          </a:bodyPr>
          <a:lstStyle/>
          <a:p>
            <a:pPr marL="457200" indent="-457200">
              <a:buFont typeface="Arial" panose="020B0604020202020204" pitchFamily="34" charset="0"/>
              <a:buChar char="•"/>
            </a:pPr>
            <a:r>
              <a:rPr lang="en-US" sz="2800" dirty="0"/>
              <a:t>This is the assumption behind the </a:t>
            </a:r>
            <a:r>
              <a:rPr lang="en-US" sz="2800" b="1" dirty="0">
                <a:solidFill>
                  <a:srgbClr val="FF0000"/>
                </a:solidFill>
              </a:rPr>
              <a:t>Puritan ethic</a:t>
            </a:r>
            <a:r>
              <a:rPr lang="en-US" sz="2800" dirty="0"/>
              <a:t>, which held that individuals had a religious obligation to work hard at their calling (the vocation to which God summons each individual) and that God justly rewards hard work with wealth and success, while He justly punishes laziness with poverty and failure.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 the United States, this Puritan ethic has evolved into a secularized work ethic, which places a high value on individual effort and which assumes that, whereas hard work does and should lead to success, loafing is and should be punished. </a:t>
            </a:r>
          </a:p>
        </p:txBody>
      </p:sp>
    </p:spTree>
    <p:extLst>
      <p:ext uri="{BB962C8B-B14F-4D97-AF65-F5344CB8AC3E}">
        <p14:creationId xmlns:p14="http://schemas.microsoft.com/office/powerpoint/2010/main" val="2274847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2261" y="642797"/>
            <a:ext cx="10855105" cy="5262979"/>
          </a:xfrm>
          <a:prstGeom prst="rect">
            <a:avLst/>
          </a:prstGeom>
        </p:spPr>
        <p:txBody>
          <a:bodyPr wrap="square">
            <a:spAutoFit/>
          </a:bodyPr>
          <a:lstStyle/>
          <a:p>
            <a:r>
              <a:rPr lang="en-US" sz="2800" b="1" dirty="0">
                <a:solidFill>
                  <a:srgbClr val="FF0000"/>
                </a:solidFill>
              </a:rPr>
              <a:t>However, there are many problems with using effort as the basis of distribution. </a:t>
            </a:r>
          </a:p>
          <a:p>
            <a:endParaRPr lang="en-US" sz="2800" b="1" dirty="0">
              <a:solidFill>
                <a:srgbClr val="FF0000"/>
              </a:solidFill>
            </a:endParaRPr>
          </a:p>
          <a:p>
            <a:r>
              <a:rPr lang="en-US" sz="2800" dirty="0"/>
              <a:t>First, to reward a person’s efforts without any reference to whether the person produces anything worthwhile through these efforts is to reward incompetence and inefficiency.</a:t>
            </a:r>
          </a:p>
          <a:p>
            <a:endParaRPr lang="en-US" sz="2800" b="1" dirty="0">
              <a:solidFill>
                <a:srgbClr val="FF0000"/>
              </a:solidFill>
            </a:endParaRPr>
          </a:p>
          <a:p>
            <a:r>
              <a:rPr lang="en-US" sz="2800" dirty="0"/>
              <a:t>Second, if we reward people solely for their efforts and ignore their abilities and relative productivity, then talented and highly productive people will be given little incentive to invest their talent and productivity in producing goods for society. As a result, the welfare of society will decline. </a:t>
            </a:r>
            <a:endParaRPr lang="en-US" sz="2800" b="1" dirty="0">
              <a:solidFill>
                <a:srgbClr val="FF0000"/>
              </a:solidFill>
            </a:endParaRPr>
          </a:p>
        </p:txBody>
      </p:sp>
    </p:spTree>
    <p:extLst>
      <p:ext uri="{BB962C8B-B14F-4D97-AF65-F5344CB8AC3E}">
        <p14:creationId xmlns:p14="http://schemas.microsoft.com/office/powerpoint/2010/main" val="1856317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042" y="1756372"/>
            <a:ext cx="10755516" cy="3539430"/>
          </a:xfrm>
          <a:prstGeom prst="rect">
            <a:avLst/>
          </a:prstGeom>
        </p:spPr>
        <p:txBody>
          <a:bodyPr wrap="square">
            <a:spAutoFit/>
          </a:bodyPr>
          <a:lstStyle/>
          <a:p>
            <a:r>
              <a:rPr lang="en-US" sz="2800" dirty="0"/>
              <a:t>A second important tradition has held that contributions should be measured in terms of </a:t>
            </a:r>
            <a:r>
              <a:rPr lang="en-US" sz="2800" b="1" dirty="0"/>
              <a:t>productivity.</a:t>
            </a:r>
          </a:p>
          <a:p>
            <a:endParaRPr lang="en-US" sz="2800" b="1" dirty="0"/>
          </a:p>
          <a:p>
            <a:r>
              <a:rPr lang="en-US" sz="2800" dirty="0"/>
              <a:t>The greater the quantity of a person’s contributed product, the more that person should receive. ( Product here should be interpreted broadly to include services rendered, capital invested, commodities manufactured, and any type of literary, scientific, or aesthetic works produced.)</a:t>
            </a:r>
            <a:endParaRPr lang="en-US" sz="2800" b="1" dirty="0"/>
          </a:p>
        </p:txBody>
      </p:sp>
    </p:spTree>
    <p:extLst>
      <p:ext uri="{BB962C8B-B14F-4D97-AF65-F5344CB8AC3E}">
        <p14:creationId xmlns:p14="http://schemas.microsoft.com/office/powerpoint/2010/main" val="251849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170" y="660902"/>
            <a:ext cx="10375272" cy="6124754"/>
          </a:xfrm>
          <a:prstGeom prst="rect">
            <a:avLst/>
          </a:prstGeom>
        </p:spPr>
        <p:txBody>
          <a:bodyPr wrap="square">
            <a:spAutoFit/>
          </a:bodyPr>
          <a:lstStyle/>
          <a:p>
            <a:pPr marL="457200" indent="-457200">
              <a:buFont typeface="Arial" panose="020B0604020202020204" pitchFamily="34" charset="0"/>
              <a:buChar char="•"/>
            </a:pPr>
            <a:r>
              <a:rPr lang="en-US" sz="2800" dirty="0"/>
              <a:t>A major problem with this second proposal is that it ignores people’s needs. Handicapped, ill, untrained, and immature persons may be unable to produce anything worthwhile; if people are rewarded on the basis of their productivity, the needs of these disadvantaged groups will not be met.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main problem with this second proposal is that it is difficult to place any objective measure on the value of a person’s product, especially in fields such as science, the arts, entertainment, athletics, education, theology, and health care. Who would want to have their products priced on the basis of someone else’s subjective estimates?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Third version of principle of contribution pdf </a:t>
            </a:r>
            <a:r>
              <a:rPr lang="en-US" sz="2800" dirty="0" err="1"/>
              <a:t>pg</a:t>
            </a:r>
            <a:r>
              <a:rPr lang="en-US" sz="2800" dirty="0"/>
              <a:t> 122</a:t>
            </a:r>
          </a:p>
        </p:txBody>
      </p:sp>
    </p:spTree>
    <p:extLst>
      <p:ext uri="{BB962C8B-B14F-4D97-AF65-F5344CB8AC3E}">
        <p14:creationId xmlns:p14="http://schemas.microsoft.com/office/powerpoint/2010/main" val="24048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705" y="398352"/>
            <a:ext cx="10557095" cy="1292336"/>
          </a:xfrm>
        </p:spPr>
        <p:txBody>
          <a:bodyPr>
            <a:normAutofit fontScale="90000"/>
          </a:bodyPr>
          <a:lstStyle/>
          <a:p>
            <a:r>
              <a:rPr lang="en-US" b="1" dirty="0">
                <a:solidFill>
                  <a:srgbClr val="FF0000"/>
                </a:solidFill>
                <a:latin typeface="+mn-lt"/>
              </a:rPr>
              <a:t>Justice Based on Needs and Abilities: Socialism </a:t>
            </a:r>
          </a:p>
        </p:txBody>
      </p:sp>
      <p:sp>
        <p:nvSpPr>
          <p:cNvPr id="3" name="Rectangle 2"/>
          <p:cNvSpPr/>
          <p:nvPr/>
        </p:nvSpPr>
        <p:spPr>
          <a:xfrm>
            <a:off x="733331" y="1557196"/>
            <a:ext cx="10311897" cy="5262979"/>
          </a:xfrm>
          <a:prstGeom prst="rect">
            <a:avLst/>
          </a:prstGeom>
        </p:spPr>
        <p:txBody>
          <a:bodyPr wrap="square">
            <a:spAutoFit/>
          </a:bodyPr>
          <a:lstStyle/>
          <a:p>
            <a:r>
              <a:rPr lang="en-US" sz="2800" dirty="0"/>
              <a:t>The socialist principle, can be paraphrased as follows: </a:t>
            </a:r>
          </a:p>
          <a:p>
            <a:r>
              <a:rPr lang="en-US" sz="2800" dirty="0">
                <a:solidFill>
                  <a:srgbClr val="FF0000"/>
                </a:solidFill>
              </a:rPr>
              <a:t>Work burdens should be distributed according to people’s abilities, and benefits should be distributed according to people’s needs. </a:t>
            </a:r>
          </a:p>
          <a:p>
            <a:endParaRPr lang="en-US" sz="2800" dirty="0"/>
          </a:p>
          <a:p>
            <a:pPr marL="457200" indent="-457200">
              <a:buFont typeface="Arial" panose="020B0604020202020204" pitchFamily="34" charset="0"/>
              <a:buChar char="•"/>
            </a:pPr>
            <a:r>
              <a:rPr lang="en-US" sz="2800" dirty="0"/>
              <a:t>This socialist principle is based first on the idea that people realize their human potential by exercising their abilities in productive work.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Work should be distributed in such a way that a person can be as productive as possible, and this implies distributing work according to ability. </a:t>
            </a:r>
          </a:p>
          <a:p>
            <a:endParaRPr lang="en-US" sz="2800" dirty="0"/>
          </a:p>
        </p:txBody>
      </p:sp>
    </p:spTree>
    <p:extLst>
      <p:ext uri="{BB962C8B-B14F-4D97-AF65-F5344CB8AC3E}">
        <p14:creationId xmlns:p14="http://schemas.microsoft.com/office/powerpoint/2010/main" val="1940644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673" y="760491"/>
            <a:ext cx="10628769" cy="5262979"/>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FF0000"/>
                </a:solidFill>
              </a:rPr>
              <a:t>Second, the benefits produced through work should be used to promote human happiness and well-being.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Perhaps, most fundamental to the socialist view is the notion that societies should be communities in which benefits and burdens are distributed on the model of a family.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Just as able family members willingly support the family, and just as needy family members are willingly supported by the family, so also the able members of a society should contribute their abilities to society by taking up its burdens while the needy should be allowed to share in its benefits. </a:t>
            </a:r>
          </a:p>
        </p:txBody>
      </p:sp>
    </p:spTree>
    <p:extLst>
      <p:ext uri="{BB962C8B-B14F-4D97-AF65-F5344CB8AC3E}">
        <p14:creationId xmlns:p14="http://schemas.microsoft.com/office/powerpoint/2010/main" val="87100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651" y="1140737"/>
            <a:ext cx="10465806" cy="2677656"/>
          </a:xfrm>
          <a:prstGeom prst="rect">
            <a:avLst/>
          </a:prstGeom>
        </p:spPr>
        <p:txBody>
          <a:bodyPr wrap="square">
            <a:spAutoFit/>
          </a:bodyPr>
          <a:lstStyle/>
          <a:p>
            <a:r>
              <a:rPr lang="en-US" sz="2800" dirty="0"/>
              <a:t>Nevertheless, there is something to be said for the socialist principle: Needs and abilities certainly should be taken into account when determining how benefits and burdens should be distributed among the members of a group or society.</a:t>
            </a:r>
          </a:p>
          <a:p>
            <a:endParaRPr lang="en-US" sz="2800" dirty="0"/>
          </a:p>
          <a:p>
            <a:r>
              <a:rPr lang="en-US" sz="2800" dirty="0"/>
              <a:t>However, the socialist principle has also had its critics.</a:t>
            </a:r>
          </a:p>
        </p:txBody>
      </p:sp>
    </p:spTree>
    <p:extLst>
      <p:ext uri="{BB962C8B-B14F-4D97-AF65-F5344CB8AC3E}">
        <p14:creationId xmlns:p14="http://schemas.microsoft.com/office/powerpoint/2010/main" val="132646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599" y="1493822"/>
            <a:ext cx="10311897" cy="4401205"/>
          </a:xfrm>
          <a:prstGeom prst="rect">
            <a:avLst/>
          </a:prstGeom>
        </p:spPr>
        <p:txBody>
          <a:bodyPr wrap="square">
            <a:spAutoFit/>
          </a:bodyPr>
          <a:lstStyle/>
          <a:p>
            <a:pPr marL="457200" indent="-457200">
              <a:buFont typeface="Arial" panose="020B0604020202020204" pitchFamily="34" charset="0"/>
              <a:buChar char="•"/>
            </a:pPr>
            <a:r>
              <a:rPr lang="en-US" sz="2800" dirty="0"/>
              <a:t>Standards of justice are generally taken to have more weight than utilitarian considerations.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a society is unjust to many of its members, then we normally condemn that society, even if the injustices secure more utilitarian benefits for everyone.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we think that slavery is unjust, for example, then we condemn a society that uses slavery even if slavery makes that society more productive.</a:t>
            </a:r>
          </a:p>
        </p:txBody>
      </p:sp>
    </p:spTree>
    <p:extLst>
      <p:ext uri="{BB962C8B-B14F-4D97-AF65-F5344CB8AC3E}">
        <p14:creationId xmlns:p14="http://schemas.microsoft.com/office/powerpoint/2010/main" val="3491640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9545" y="742384"/>
            <a:ext cx="10465805" cy="5262979"/>
          </a:xfrm>
          <a:prstGeom prst="rect">
            <a:avLst/>
          </a:prstGeom>
        </p:spPr>
        <p:txBody>
          <a:bodyPr wrap="square">
            <a:spAutoFit/>
          </a:bodyPr>
          <a:lstStyle/>
          <a:p>
            <a:pPr marL="457200" indent="-457200">
              <a:buFont typeface="Arial" panose="020B0604020202020204" pitchFamily="34" charset="0"/>
              <a:buChar char="•"/>
            </a:pPr>
            <a:r>
              <a:rPr lang="en-US" sz="2800" dirty="0"/>
              <a:t>First, opponents have pointed out that, </a:t>
            </a:r>
            <a:r>
              <a:rPr lang="en-US" sz="2800" dirty="0">
                <a:solidFill>
                  <a:srgbClr val="FF0000"/>
                </a:solidFill>
              </a:rPr>
              <a:t>under the socialist principle, there would be no relation between the amount of effort a worker puts forth and the amount of remuneration the worker receives (because remuneration would depend on need, not on effort</a:t>
            </a:r>
            <a:r>
              <a:rPr lang="en-US" sz="2800" dirty="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Consequently, opponents conclude, workers would have no incentive to put forth any work efforts at all knowing that they will receive the same regardless of whether they work hard.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Underlying this criticism is a deeper objection— namely, that it is unrealistic to think that entire societies could be modeled on familial relationships.</a:t>
            </a:r>
          </a:p>
        </p:txBody>
      </p:sp>
    </p:spTree>
    <p:extLst>
      <p:ext uri="{BB962C8B-B14F-4D97-AF65-F5344CB8AC3E}">
        <p14:creationId xmlns:p14="http://schemas.microsoft.com/office/powerpoint/2010/main" val="3537467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817" y="1154546"/>
            <a:ext cx="10575637" cy="4401205"/>
          </a:xfrm>
          <a:prstGeom prst="rect">
            <a:avLst/>
          </a:prstGeom>
        </p:spPr>
        <p:txBody>
          <a:bodyPr wrap="square">
            <a:spAutoFit/>
          </a:bodyPr>
          <a:lstStyle/>
          <a:p>
            <a:pPr marL="457200" indent="-457200">
              <a:buFont typeface="Arial" panose="020B0604020202020204" pitchFamily="34" charset="0"/>
              <a:buChar char="•"/>
            </a:pPr>
            <a:r>
              <a:rPr lang="en-US" sz="2800" dirty="0"/>
              <a:t>Human nature is essentially self-interested and competitive, the critics of socialism hold, and so outside the family people cannot be motivated by the fraternal willingness to share and help that is characteristic of families.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solidFill>
                  <a:srgbClr val="FF0000"/>
                </a:solidFill>
              </a:rPr>
              <a:t>Socialists have </a:t>
            </a:r>
            <a:r>
              <a:rPr lang="en-US" sz="2800" dirty="0"/>
              <a:t>usually replied to this charge by arguing that human beings are trained to acquire the vices of selfishness and competitiveness by modern social and economic institutions that inculcate and encourage competitive, self-interested behavior, but that </a:t>
            </a:r>
            <a:r>
              <a:rPr lang="en-US" sz="2800" i="1" dirty="0"/>
              <a:t>people do not have these vices by nature. </a:t>
            </a:r>
          </a:p>
        </p:txBody>
      </p:sp>
    </p:spTree>
    <p:extLst>
      <p:ext uri="{BB962C8B-B14F-4D97-AF65-F5344CB8AC3E}">
        <p14:creationId xmlns:p14="http://schemas.microsoft.com/office/powerpoint/2010/main" val="3297690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091" y="1219200"/>
            <a:ext cx="10418618" cy="4401205"/>
          </a:xfrm>
          <a:prstGeom prst="rect">
            <a:avLst/>
          </a:prstGeom>
        </p:spPr>
        <p:txBody>
          <a:bodyPr wrap="square">
            <a:spAutoFit/>
          </a:bodyPr>
          <a:lstStyle/>
          <a:p>
            <a:pPr marL="457200" indent="-457200">
              <a:buFont typeface="Arial" panose="020B0604020202020204" pitchFamily="34" charset="0"/>
              <a:buChar char="•"/>
            </a:pPr>
            <a:r>
              <a:rPr lang="en-US" sz="2800" b="1" dirty="0"/>
              <a:t>A second objection </a:t>
            </a:r>
            <a:r>
              <a:rPr lang="en-US" sz="2800" dirty="0"/>
              <a:t>that opponents of the socialist principle have argued is that, if the socialist principle were enforced, it would obliterate individual freedom.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Under the socialist principle, the occupation each person entered would be determined by the person’s abilities and not by free choice.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a person has the ability to be a university teacher but wants to be </a:t>
            </a:r>
            <a:r>
              <a:rPr lang="en-US" sz="2800"/>
              <a:t>an actor, </a:t>
            </a:r>
            <a:r>
              <a:rPr lang="en-US" sz="2800" dirty="0"/>
              <a:t>the person will have to become a teacher. </a:t>
            </a:r>
          </a:p>
        </p:txBody>
      </p:sp>
    </p:spTree>
    <p:extLst>
      <p:ext uri="{BB962C8B-B14F-4D97-AF65-F5344CB8AC3E}">
        <p14:creationId xmlns:p14="http://schemas.microsoft.com/office/powerpoint/2010/main" val="885188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691" y="544945"/>
            <a:ext cx="11166764" cy="6124754"/>
          </a:xfrm>
          <a:prstGeom prst="rect">
            <a:avLst/>
          </a:prstGeom>
        </p:spPr>
        <p:txBody>
          <a:bodyPr wrap="square">
            <a:spAutoFit/>
          </a:bodyPr>
          <a:lstStyle/>
          <a:p>
            <a:pPr marL="457200" indent="-457200">
              <a:buFont typeface="Arial" panose="020B0604020202020204" pitchFamily="34" charset="0"/>
              <a:buChar char="•"/>
            </a:pPr>
            <a:r>
              <a:rPr lang="en-US" sz="2800" dirty="0"/>
              <a:t>Similarly, under the socialist principle, the goods a person gets will be determined by the person’s needs and not by free choice.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a person needs a loaf of bread but wants a chocolate, the person will have to take the loaf of bread.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sacrifice of freedom is even greater.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Critics say that, some central government agency has to decide what tasks should be matched to each person’s abilities and what goods should be allotted to each person’s needs. The decisions of this central agency will then have to be imposed on other persons at the expense of their freedom to choose for themselves. Hence substitutes paternalism/ authoritarianism for freedom.</a:t>
            </a:r>
          </a:p>
        </p:txBody>
      </p:sp>
    </p:spTree>
    <p:extLst>
      <p:ext uri="{BB962C8B-B14F-4D97-AF65-F5344CB8AC3E}">
        <p14:creationId xmlns:p14="http://schemas.microsoft.com/office/powerpoint/2010/main" val="3068484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b="1" dirty="0">
                <a:solidFill>
                  <a:srgbClr val="FF0000"/>
                </a:solidFill>
                <a:latin typeface="+mn-lt"/>
              </a:rPr>
              <a:t>Justice as Freedom: Libertarianism</a:t>
            </a:r>
          </a:p>
        </p:txBody>
      </p:sp>
      <p:sp>
        <p:nvSpPr>
          <p:cNvPr id="3" name="Rectangle 2"/>
          <p:cNvSpPr/>
          <p:nvPr/>
        </p:nvSpPr>
        <p:spPr>
          <a:xfrm>
            <a:off x="1431635" y="1745673"/>
            <a:ext cx="9467273" cy="3108543"/>
          </a:xfrm>
          <a:prstGeom prst="rect">
            <a:avLst/>
          </a:prstGeom>
        </p:spPr>
        <p:txBody>
          <a:bodyPr wrap="square">
            <a:spAutoFit/>
          </a:bodyPr>
          <a:lstStyle/>
          <a:p>
            <a:pPr marL="285750" indent="-285750">
              <a:buFont typeface="Arial" panose="020B0604020202020204" pitchFamily="34" charset="0"/>
              <a:buChar char="•"/>
            </a:pPr>
            <a:r>
              <a:rPr lang="en-US" sz="2800" dirty="0"/>
              <a:t>The libertarian holds that no particular way of distributing goods can be said to be just or unjust apart from the free choices individuals make.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Any distribution of benefits and burdens is just if it is the result of individuals freely choosing to exchange with each other the goods each person already owns. </a:t>
            </a:r>
          </a:p>
        </p:txBody>
      </p:sp>
    </p:spTree>
    <p:extLst>
      <p:ext uri="{BB962C8B-B14F-4D97-AF65-F5344CB8AC3E}">
        <p14:creationId xmlns:p14="http://schemas.microsoft.com/office/powerpoint/2010/main" val="2856247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9891" y="905165"/>
            <a:ext cx="9919854" cy="5262979"/>
          </a:xfrm>
          <a:prstGeom prst="rect">
            <a:avLst/>
          </a:prstGeom>
        </p:spPr>
        <p:txBody>
          <a:bodyPr wrap="square">
            <a:spAutoFit/>
          </a:bodyPr>
          <a:lstStyle/>
          <a:p>
            <a:pPr marL="457200" indent="-457200">
              <a:buFont typeface="Arial" panose="020B0604020202020204" pitchFamily="34" charset="0"/>
              <a:buChar char="•"/>
            </a:pPr>
            <a:r>
              <a:rPr lang="en-US" sz="2800" dirty="0"/>
              <a:t>Robert </a:t>
            </a:r>
            <a:r>
              <a:rPr lang="en-US" sz="2800" dirty="0" err="1"/>
              <a:t>Nozick</a:t>
            </a:r>
            <a:r>
              <a:rPr lang="en-US" sz="2800" dirty="0"/>
              <a:t>, a leading libertarian, suggested this principle as the basic principle of distributive justice.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For example, if I choose to write a novel or carve a statue out of a piece of driftwood, then I should be allowed to keep the novel or statue if I choose to keep it. If I choose, I should be allowed to give it away to someone else or exchange it for another object with whomever I choose. In general, people should be allowed to keep everything they make and everything they are freely given. Obviously, this means it would be wrong to tax one person (i.e., take the person’s money) to provide welfare benefits for the needs of someone else. </a:t>
            </a:r>
          </a:p>
        </p:txBody>
      </p:sp>
    </p:spTree>
    <p:extLst>
      <p:ext uri="{BB962C8B-B14F-4D97-AF65-F5344CB8AC3E}">
        <p14:creationId xmlns:p14="http://schemas.microsoft.com/office/powerpoint/2010/main" val="1763458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819" y="738908"/>
            <a:ext cx="9910618" cy="2246769"/>
          </a:xfrm>
          <a:prstGeom prst="rect">
            <a:avLst/>
          </a:prstGeom>
        </p:spPr>
        <p:txBody>
          <a:bodyPr wrap="square">
            <a:spAutoFit/>
          </a:bodyPr>
          <a:lstStyle/>
          <a:p>
            <a:pPr algn="ctr"/>
            <a:r>
              <a:rPr lang="en-US" sz="2800" b="1" dirty="0"/>
              <a:t>The only distribution that is just, according to </a:t>
            </a:r>
            <a:r>
              <a:rPr lang="en-US" sz="2800" b="1" dirty="0" err="1"/>
              <a:t>Nozick</a:t>
            </a:r>
            <a:r>
              <a:rPr lang="en-US" sz="2800" b="1" dirty="0"/>
              <a:t>, is one that results from free individual choices. Any distribution that results from an attempt to impose a certain pattern on society (e.g., imposing equality on everyone or taking from the “haves” and giving to the “have-nots”) will therefore be unjust. </a:t>
            </a:r>
          </a:p>
        </p:txBody>
      </p:sp>
      <p:sp>
        <p:nvSpPr>
          <p:cNvPr id="4" name="TextBox 3"/>
          <p:cNvSpPr txBox="1"/>
          <p:nvPr/>
        </p:nvSpPr>
        <p:spPr>
          <a:xfrm>
            <a:off x="1071417" y="3519055"/>
            <a:ext cx="8857673" cy="1938992"/>
          </a:xfrm>
          <a:prstGeom prst="rect">
            <a:avLst/>
          </a:prstGeom>
          <a:noFill/>
        </p:spPr>
        <p:txBody>
          <a:bodyPr wrap="square" rtlCol="0">
            <a:spAutoFit/>
          </a:bodyPr>
          <a:lstStyle/>
          <a:p>
            <a:r>
              <a:rPr lang="en-US" sz="2400" dirty="0"/>
              <a:t>Criticism </a:t>
            </a:r>
            <a:r>
              <a:rPr lang="en-US" sz="2400" dirty="0" err="1"/>
              <a:t>pg</a:t>
            </a:r>
            <a:r>
              <a:rPr lang="en-US" sz="2400" dirty="0"/>
              <a:t> 125 pdf</a:t>
            </a:r>
          </a:p>
          <a:p>
            <a:pPr marL="342900" indent="-342900">
              <a:buFont typeface="Arial" panose="020B0604020202020204" pitchFamily="34" charset="0"/>
              <a:buChar char="•"/>
            </a:pPr>
            <a:r>
              <a:rPr lang="en-US" sz="2400" dirty="0"/>
              <a:t>Freedom from ignorance and freedom from hunger.</a:t>
            </a:r>
          </a:p>
          <a:p>
            <a:pPr marL="342900" indent="-342900">
              <a:buFont typeface="Arial" panose="020B0604020202020204" pitchFamily="34" charset="0"/>
              <a:buChar char="•"/>
            </a:pPr>
            <a:r>
              <a:rPr lang="en-US" sz="2400" dirty="0"/>
              <a:t>What if person is unable to do anything for himself and others also deny to help him. Should he be left alone?</a:t>
            </a:r>
          </a:p>
          <a:p>
            <a:endParaRPr lang="en-US" sz="2400" dirty="0"/>
          </a:p>
        </p:txBody>
      </p:sp>
    </p:spTree>
    <p:extLst>
      <p:ext uri="{BB962C8B-B14F-4D97-AF65-F5344CB8AC3E}">
        <p14:creationId xmlns:p14="http://schemas.microsoft.com/office/powerpoint/2010/main" val="2571503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1" y="291234"/>
            <a:ext cx="10515600" cy="1325563"/>
          </a:xfrm>
        </p:spPr>
        <p:txBody>
          <a:bodyPr/>
          <a:lstStyle/>
          <a:p>
            <a:r>
              <a:rPr lang="en-US" b="1" dirty="0">
                <a:solidFill>
                  <a:srgbClr val="FF0000"/>
                </a:solidFill>
                <a:latin typeface="+mn-lt"/>
              </a:rPr>
              <a:t>Justice as Fairness: John Rawls</a:t>
            </a:r>
          </a:p>
        </p:txBody>
      </p:sp>
      <p:sp>
        <p:nvSpPr>
          <p:cNvPr id="3" name="Rectangle 2"/>
          <p:cNvSpPr/>
          <p:nvPr/>
        </p:nvSpPr>
        <p:spPr>
          <a:xfrm>
            <a:off x="1013691" y="1616797"/>
            <a:ext cx="10023764" cy="4832092"/>
          </a:xfrm>
          <a:prstGeom prst="rect">
            <a:avLst/>
          </a:prstGeom>
        </p:spPr>
        <p:txBody>
          <a:bodyPr wrap="square">
            <a:spAutoFit/>
          </a:bodyPr>
          <a:lstStyle/>
          <a:p>
            <a:r>
              <a:rPr lang="en-US" sz="2800" dirty="0"/>
              <a:t>These discussions have suggested several different considerations that should be taken into account in the distribution of society’s benefits and burdens: political and economic equality, a minimum standard of living, needs, ability, effort, and freedom. </a:t>
            </a:r>
          </a:p>
          <a:p>
            <a:endParaRPr lang="en-US" sz="2800" dirty="0"/>
          </a:p>
          <a:p>
            <a:r>
              <a:rPr lang="en-US" sz="2800" dirty="0"/>
              <a:t>What is needed, however, is a comprehensive theory capable of drawing these considerations together and fitting them into a logical whole. </a:t>
            </a:r>
          </a:p>
          <a:p>
            <a:endParaRPr lang="en-US" sz="2800" dirty="0"/>
          </a:p>
          <a:p>
            <a:r>
              <a:rPr lang="en-US" sz="2800" dirty="0"/>
              <a:t>John Rawls provides one approach to distributive justice that at least approximates this ideal of a comprehensive theory.</a:t>
            </a:r>
          </a:p>
        </p:txBody>
      </p:sp>
    </p:spTree>
    <p:extLst>
      <p:ext uri="{BB962C8B-B14F-4D97-AF65-F5344CB8AC3E}">
        <p14:creationId xmlns:p14="http://schemas.microsoft.com/office/powerpoint/2010/main" val="2766735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436" y="766618"/>
            <a:ext cx="10464800" cy="5262979"/>
          </a:xfrm>
          <a:prstGeom prst="rect">
            <a:avLst/>
          </a:prstGeom>
        </p:spPr>
        <p:txBody>
          <a:bodyPr wrap="square">
            <a:spAutoFit/>
          </a:bodyPr>
          <a:lstStyle/>
          <a:p>
            <a:pPr marL="457200" indent="-457200">
              <a:buFont typeface="Arial" panose="020B0604020202020204" pitchFamily="34" charset="0"/>
              <a:buChar char="•"/>
            </a:pPr>
            <a:r>
              <a:rPr lang="en-US" sz="2800" dirty="0"/>
              <a:t>Rawls’s theory is based on the assumption that conflicts involving justice should be settled by first devising a fair method for choosing the principles by which the conflicts are resolved.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Once a fair method of choosing principles is devised, the principles we choose by using that method should serve us as our own principles of distributive justice.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solidFill>
                  <a:srgbClr val="FF0000"/>
                </a:solidFill>
              </a:rPr>
              <a:t>The principles of distributive justice that Rawls proposes can be paraphrased by saying that the distribution of benefits and burdens in a society is just, if and only if,: </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710844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091" y="514795"/>
            <a:ext cx="10972800" cy="5816977"/>
          </a:xfrm>
          <a:prstGeom prst="rect">
            <a:avLst/>
          </a:prstGeom>
        </p:spPr>
        <p:txBody>
          <a:bodyPr wrap="square">
            <a:spAutoFit/>
          </a:bodyPr>
          <a:lstStyle/>
          <a:p>
            <a:pPr marL="514350" indent="-514350">
              <a:buAutoNum type="arabicPeriod"/>
            </a:pPr>
            <a:r>
              <a:rPr lang="en-US" sz="3200" b="1" dirty="0">
                <a:solidFill>
                  <a:srgbClr val="FF0000"/>
                </a:solidFill>
              </a:rPr>
              <a:t>Principal of equal liberty:</a:t>
            </a:r>
          </a:p>
          <a:p>
            <a:endParaRPr lang="en-US" sz="3200" b="1" dirty="0">
              <a:solidFill>
                <a:srgbClr val="FF0000"/>
              </a:solidFill>
            </a:endParaRPr>
          </a:p>
          <a:p>
            <a:r>
              <a:rPr lang="en-US" sz="2800" dirty="0"/>
              <a:t>Principle 1 is called the principle of equal liberty. Essentially it says that each citizen’s liberties must be protected from invasion by others and must be equal to those of others. </a:t>
            </a:r>
            <a:r>
              <a:rPr lang="en-US" sz="2800" b="1" dirty="0"/>
              <a:t>These basic liberties include the right to vote, freedom of speech and conscience and the other civil liberties, freedom to hold personal property, and freedom from arbitrary arrest</a:t>
            </a:r>
            <a:r>
              <a:rPr lang="en-US" sz="2800" dirty="0"/>
              <a:t>. </a:t>
            </a:r>
          </a:p>
          <a:p>
            <a:endParaRPr lang="en-US" sz="2800" dirty="0"/>
          </a:p>
          <a:p>
            <a:r>
              <a:rPr lang="en-US" sz="2800" dirty="0"/>
              <a:t>If the principle of equal liberty is correct, then it implies that it is unjust for business institutions to invade the privacy of employees, pressure managers to vote in certain ways, exert undue influence on political processes by the use of bribes, or otherwise violate the equal political liberties of society’s members.</a:t>
            </a:r>
          </a:p>
        </p:txBody>
      </p:sp>
    </p:spTree>
    <p:extLst>
      <p:ext uri="{BB962C8B-B14F-4D97-AF65-F5344CB8AC3E}">
        <p14:creationId xmlns:p14="http://schemas.microsoft.com/office/powerpoint/2010/main" val="11335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745" y="1450108"/>
            <a:ext cx="10261600" cy="3970318"/>
          </a:xfrm>
          <a:prstGeom prst="rect">
            <a:avLst/>
          </a:prstGeom>
        </p:spPr>
        <p:txBody>
          <a:bodyPr wrap="square">
            <a:spAutoFit/>
          </a:bodyPr>
          <a:lstStyle/>
          <a:p>
            <a:pPr marL="457200" indent="-457200">
              <a:buFont typeface="Arial" panose="020B0604020202020204" pitchFamily="34" charset="0"/>
              <a:buChar char="•"/>
            </a:pPr>
            <a:r>
              <a:rPr lang="en-US" sz="2800" dirty="0"/>
              <a:t>Standards of justice do not generally override/overrule/ignore the moral rights of individuals.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Part of the reason for this is that, to some extent, justice is based on individual moral rights.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moral right to be treated as a free and equal person, for example, is part of what lies behind the idea that benefits and burdens should be distributed equally. </a:t>
            </a:r>
          </a:p>
        </p:txBody>
      </p:sp>
    </p:spTree>
    <p:extLst>
      <p:ext uri="{BB962C8B-B14F-4D97-AF65-F5344CB8AC3E}">
        <p14:creationId xmlns:p14="http://schemas.microsoft.com/office/powerpoint/2010/main" val="1195972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7718" y="388977"/>
            <a:ext cx="10836927" cy="6555641"/>
          </a:xfrm>
          <a:prstGeom prst="rect">
            <a:avLst/>
          </a:prstGeom>
        </p:spPr>
        <p:txBody>
          <a:bodyPr wrap="square">
            <a:spAutoFit/>
          </a:bodyPr>
          <a:lstStyle/>
          <a:p>
            <a:r>
              <a:rPr lang="en-US" sz="3200" b="1" dirty="0">
                <a:solidFill>
                  <a:srgbClr val="FF0000"/>
                </a:solidFill>
              </a:rPr>
              <a:t>2. (a) The difference principle.</a:t>
            </a:r>
          </a:p>
          <a:p>
            <a:endParaRPr lang="en-US" sz="2800" dirty="0"/>
          </a:p>
          <a:p>
            <a:r>
              <a:rPr lang="en-US" sz="2800" dirty="0"/>
              <a:t>Principle 2a is called </a:t>
            </a:r>
            <a:r>
              <a:rPr lang="en-US" sz="2800" i="1" dirty="0">
                <a:solidFill>
                  <a:srgbClr val="FF0000"/>
                </a:solidFill>
              </a:rPr>
              <a:t>the difference principle. </a:t>
            </a:r>
            <a:r>
              <a:rPr lang="en-US" sz="2800" dirty="0"/>
              <a:t>It assumes that </a:t>
            </a:r>
          </a:p>
          <a:p>
            <a:r>
              <a:rPr lang="en-US" sz="2800" dirty="0"/>
              <a:t>a productive society will incorporate inequalities, but takes steps to </a:t>
            </a:r>
          </a:p>
          <a:p>
            <a:r>
              <a:rPr lang="en-US" sz="2800" dirty="0"/>
              <a:t>improve the position of the neediest members of society. Rawls claims that the more productive a society is, the more benefits it will be able to provide for its least-advantaged members. </a:t>
            </a:r>
          </a:p>
          <a:p>
            <a:endParaRPr lang="en-US" sz="2400" dirty="0"/>
          </a:p>
          <a:p>
            <a:r>
              <a:rPr lang="en-US" sz="2400" dirty="0"/>
              <a:t>For example, consider a society where some individuals possess significant talents or skills that allow them to earn higher incomes or accumulate more wealth. According to the difference principle, it would be acceptable for these individuals to enjoy the fruits of their labor in the form of higher incomes or greater wealth. However, the principle also requires that measures be taken to ensure that the less fortunate members of society, such as those with disabilities or those born into disadvantaged circumstances, are not left behind.</a:t>
            </a:r>
          </a:p>
          <a:p>
            <a:endParaRPr lang="en-US" sz="2800" dirty="0"/>
          </a:p>
        </p:txBody>
      </p:sp>
    </p:spTree>
    <p:extLst>
      <p:ext uri="{BB962C8B-B14F-4D97-AF65-F5344CB8AC3E}">
        <p14:creationId xmlns:p14="http://schemas.microsoft.com/office/powerpoint/2010/main" val="396911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629" y="575025"/>
            <a:ext cx="10180007" cy="5755422"/>
          </a:xfrm>
          <a:prstGeom prst="rect">
            <a:avLst/>
          </a:prstGeom>
        </p:spPr>
        <p:txBody>
          <a:bodyPr wrap="square">
            <a:spAutoFit/>
          </a:bodyPr>
          <a:lstStyle/>
          <a:p>
            <a:r>
              <a:rPr lang="en-US" sz="3200" b="1" dirty="0">
                <a:solidFill>
                  <a:srgbClr val="FF0000"/>
                </a:solidFill>
              </a:rPr>
              <a:t>2. (b) Principle of fair equality of opportunity.</a:t>
            </a:r>
          </a:p>
          <a:p>
            <a:endParaRPr lang="en-US" sz="2800" dirty="0"/>
          </a:p>
          <a:p>
            <a:r>
              <a:rPr lang="en-US" sz="2800" dirty="0"/>
              <a:t>Principle 2b is called the principle of </a:t>
            </a:r>
            <a:r>
              <a:rPr lang="en-US" sz="2800" i="1" dirty="0">
                <a:solidFill>
                  <a:srgbClr val="FF0000"/>
                </a:solidFill>
              </a:rPr>
              <a:t>fair equality of opportunity. </a:t>
            </a:r>
          </a:p>
          <a:p>
            <a:endParaRPr lang="en-US" sz="2800" dirty="0"/>
          </a:p>
          <a:p>
            <a:r>
              <a:rPr lang="en-US" sz="2800" dirty="0"/>
              <a:t>It says that everyone should be given an equal opportunity to qualify for the more privileged positions in society’s institutions. </a:t>
            </a:r>
          </a:p>
          <a:p>
            <a:endParaRPr lang="en-US" sz="2800" dirty="0"/>
          </a:p>
          <a:p>
            <a:r>
              <a:rPr lang="en-US" sz="2800" dirty="0"/>
              <a:t>This means that not only job qualifications should be related to the requirements of the job (thereby prohibiting racial and sexual discrimination), but that each person must have access to the training and education needed to qualify for the desirable jobs. A person’s efforts, abilities, and contribution would then determine remuneration. </a:t>
            </a:r>
          </a:p>
        </p:txBody>
      </p:sp>
    </p:spTree>
    <p:extLst>
      <p:ext uri="{BB962C8B-B14F-4D97-AF65-F5344CB8AC3E}">
        <p14:creationId xmlns:p14="http://schemas.microsoft.com/office/powerpoint/2010/main" val="3241004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022763" y="1129222"/>
            <a:ext cx="8146473" cy="4137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Rawls tells us that Principle 1 is supposed to take priority over Principle 2 if the two of them ever come into conflict, and within Principle 2, Part b is supposed to take priority over Part a. </a:t>
            </a:r>
          </a:p>
        </p:txBody>
      </p:sp>
    </p:spTree>
    <p:extLst>
      <p:ext uri="{BB962C8B-B14F-4D97-AF65-F5344CB8AC3E}">
        <p14:creationId xmlns:p14="http://schemas.microsoft.com/office/powerpoint/2010/main" val="521653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5236" y="1653309"/>
            <a:ext cx="9698181" cy="3108543"/>
          </a:xfrm>
          <a:prstGeom prst="rect">
            <a:avLst/>
          </a:prstGeom>
        </p:spPr>
        <p:txBody>
          <a:bodyPr wrap="square">
            <a:spAutoFit/>
          </a:bodyPr>
          <a:lstStyle/>
          <a:p>
            <a:pPr marL="457200" indent="-457200">
              <a:buFont typeface="Arial" panose="020B0604020202020204" pitchFamily="34" charset="0"/>
              <a:buChar char="•"/>
            </a:pPr>
            <a:r>
              <a:rPr lang="en-US" sz="2800" dirty="0"/>
              <a:t>The principles that Rawls proposes are quite comprehensive and bring together the main considerations stressed by the other approaches to justice that we have examined.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However, Rawls not only provides us with a set of principles of justice, he also proposes a general method for evaluating the adequacy of any moral principles in a fair way.</a:t>
            </a:r>
          </a:p>
        </p:txBody>
      </p:sp>
    </p:spTree>
    <p:extLst>
      <p:ext uri="{BB962C8B-B14F-4D97-AF65-F5344CB8AC3E}">
        <p14:creationId xmlns:p14="http://schemas.microsoft.com/office/powerpoint/2010/main" val="193910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728" y="1006764"/>
            <a:ext cx="10215418" cy="5262979"/>
          </a:xfrm>
          <a:prstGeom prst="rect">
            <a:avLst/>
          </a:prstGeom>
        </p:spPr>
        <p:txBody>
          <a:bodyPr wrap="square">
            <a:spAutoFit/>
          </a:bodyPr>
          <a:lstStyle/>
          <a:p>
            <a:r>
              <a:rPr lang="en-US" sz="2800" dirty="0"/>
              <a:t>John Rawls  developed theory of justice that could guide modern societies. In his influential book "A Theory of Justice," Rawls used the thought experiment of an "original position" to explore how rational individuals would construct a just society.</a:t>
            </a:r>
          </a:p>
          <a:p>
            <a:endParaRPr lang="en-US" sz="2800" dirty="0"/>
          </a:p>
          <a:p>
            <a:r>
              <a:rPr lang="en-US" sz="2800" dirty="0"/>
              <a:t>The </a:t>
            </a:r>
            <a:r>
              <a:rPr lang="en-US" sz="2800" b="1" dirty="0">
                <a:solidFill>
                  <a:srgbClr val="FF0000"/>
                </a:solidFill>
              </a:rPr>
              <a:t>original position </a:t>
            </a:r>
            <a:r>
              <a:rPr lang="en-US" sz="2800" dirty="0"/>
              <a:t>is an imaginary scenario in which a group of individuals come together to determine the principles of justice that will govern their society. Rawls assumes that these individuals are rational and self-interested, but that they are also ignorant of any particulars about themselves, such as their social status, wealth, talents, or even their gender or race. This state of ignorance is called the "veil of ignorance."</a:t>
            </a:r>
            <a:endParaRPr lang="en-US" sz="2800" b="0" i="0" dirty="0">
              <a:effectLst/>
            </a:endParaRPr>
          </a:p>
        </p:txBody>
      </p:sp>
    </p:spTree>
    <p:extLst>
      <p:ext uri="{BB962C8B-B14F-4D97-AF65-F5344CB8AC3E}">
        <p14:creationId xmlns:p14="http://schemas.microsoft.com/office/powerpoint/2010/main" val="723004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60581" y="889291"/>
            <a:ext cx="10196946" cy="4832092"/>
          </a:xfrm>
          <a:prstGeom prst="rect">
            <a:avLst/>
          </a:prstGeom>
        </p:spPr>
        <p:txBody>
          <a:bodyPr wrap="square">
            <a:spAutoFit/>
          </a:bodyPr>
          <a:lstStyle/>
          <a:p>
            <a:r>
              <a:rPr lang="en-US" sz="2800" dirty="0"/>
              <a:t>Rawls argues that this veil of ignorance is necessary for the individuals to make fair and impartial decisions about the principles of justice that will govern their society. By not knowing anything about themselves or others, they will be forced to adopt a "neutral" perspective that does not favor any particular group or individual.</a:t>
            </a:r>
          </a:p>
          <a:p>
            <a:endParaRPr lang="en-US" sz="2800" dirty="0"/>
          </a:p>
          <a:p>
            <a:r>
              <a:rPr lang="en-US" sz="2800" dirty="0"/>
              <a:t>In this original position, Rawls asks individuals to choose principles of justice that would be acceptable to everyone, regardless of their particular interests or circumstances. Rawls argues that these principles would include basic liberties, equality of opportunity, and a fair distribution of resources and benefits across society.</a:t>
            </a:r>
          </a:p>
        </p:txBody>
      </p:sp>
    </p:spTree>
    <p:extLst>
      <p:ext uri="{BB962C8B-B14F-4D97-AF65-F5344CB8AC3E}">
        <p14:creationId xmlns:p14="http://schemas.microsoft.com/office/powerpoint/2010/main" val="534377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101" y="642796"/>
            <a:ext cx="10710249" cy="4832092"/>
          </a:xfrm>
          <a:prstGeom prst="rect">
            <a:avLst/>
          </a:prstGeom>
        </p:spPr>
        <p:txBody>
          <a:bodyPr wrap="square">
            <a:spAutoFit/>
          </a:bodyPr>
          <a:lstStyle/>
          <a:p>
            <a:r>
              <a:rPr lang="en-US" sz="2800" dirty="0"/>
              <a:t>According to Rawls, the principles that the imaginary parties to the original position accept will therefore turn out to be morally justified.</a:t>
            </a:r>
          </a:p>
          <a:p>
            <a:endParaRPr lang="en-US" sz="2800" dirty="0"/>
          </a:p>
          <a:p>
            <a:r>
              <a:rPr lang="en-US" sz="2800" dirty="0"/>
              <a:t>The original position incorporates three moral ideas of Kant that we saw earlier: </a:t>
            </a:r>
          </a:p>
          <a:p>
            <a:r>
              <a:rPr lang="en-US" sz="2800" dirty="0"/>
              <a:t>	(1) reversibility(the parties choose principles that they will apply to themselves), </a:t>
            </a:r>
          </a:p>
          <a:p>
            <a:r>
              <a:rPr lang="en-US" sz="2800" dirty="0"/>
              <a:t>	(2) universalizability(the principles must apply equally to everyone), and </a:t>
            </a:r>
          </a:p>
          <a:p>
            <a:r>
              <a:rPr lang="en-US" sz="2800" dirty="0"/>
              <a:t>	(3) treating people as ends (each party has an equal say in the choice of principles).</a:t>
            </a:r>
          </a:p>
        </p:txBody>
      </p:sp>
    </p:spTree>
    <p:extLst>
      <p:ext uri="{BB962C8B-B14F-4D97-AF65-F5344CB8AC3E}">
        <p14:creationId xmlns:p14="http://schemas.microsoft.com/office/powerpoint/2010/main" val="142791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529" y="642796"/>
            <a:ext cx="10864158" cy="5324535"/>
          </a:xfrm>
          <a:prstGeom prst="rect">
            <a:avLst/>
          </a:prstGeom>
        </p:spPr>
        <p:txBody>
          <a:bodyPr wrap="square">
            <a:spAutoFit/>
          </a:bodyPr>
          <a:lstStyle/>
          <a:p>
            <a:r>
              <a:rPr lang="en-US" sz="3200" b="1" dirty="0">
                <a:solidFill>
                  <a:srgbClr val="FF0000"/>
                </a:solidFill>
              </a:rPr>
              <a:t>Criticism to Rawls’s theory</a:t>
            </a:r>
          </a:p>
          <a:p>
            <a:endParaRPr lang="en-US" sz="2800" dirty="0">
              <a:solidFill>
                <a:srgbClr val="FF0000"/>
              </a:solidFill>
            </a:endParaRPr>
          </a:p>
          <a:p>
            <a:r>
              <a:rPr lang="en-US" sz="2800" dirty="0"/>
              <a:t>1.	The original position is not an adequate method for choosing moral principles. According to these critics, the mere fact that a set of principles is chosen by the </a:t>
            </a:r>
            <a:r>
              <a:rPr lang="en-US" sz="2800" b="1" dirty="0"/>
              <a:t>hypothetical parties </a:t>
            </a:r>
            <a:r>
              <a:rPr lang="en-US" sz="2800" dirty="0"/>
              <a:t>to the original position tells us nothing about whether the principles are morally justified.</a:t>
            </a:r>
          </a:p>
          <a:p>
            <a:endParaRPr lang="en-US" sz="2800" dirty="0"/>
          </a:p>
          <a:p>
            <a:r>
              <a:rPr lang="en-US" sz="2800" i="1" dirty="0"/>
              <a:t>In the context of Rawls' theory of justice, hypothetical parties refer to the individuals that are imagined to be behind a "veil of ignorance" in the original position. A hypothetical situation where individuals are asked to decide on principles of justice without knowing their own position in society, such as their social class, race, gender, or abilities.</a:t>
            </a:r>
            <a:endParaRPr lang="en-US" sz="2800" i="1" dirty="0">
              <a:solidFill>
                <a:srgbClr val="FF0000"/>
              </a:solidFill>
            </a:endParaRPr>
          </a:p>
        </p:txBody>
      </p:sp>
    </p:spTree>
    <p:extLst>
      <p:ext uri="{BB962C8B-B14F-4D97-AF65-F5344CB8AC3E}">
        <p14:creationId xmlns:p14="http://schemas.microsoft.com/office/powerpoint/2010/main" val="1874639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8475" y="1104524"/>
            <a:ext cx="10981853" cy="1815882"/>
          </a:xfrm>
          <a:prstGeom prst="rect">
            <a:avLst/>
          </a:prstGeom>
        </p:spPr>
        <p:txBody>
          <a:bodyPr wrap="square">
            <a:spAutoFit/>
          </a:bodyPr>
          <a:lstStyle/>
          <a:p>
            <a:r>
              <a:rPr lang="en-US" sz="2800" dirty="0"/>
              <a:t>2.	Other critics have argued that the parties to the original position would not choose Rawls’s principles at all. Utilitarian, for example, have argued that the hypothetical parties to the original position would choose utilitarianism and not Rawls’s principles. </a:t>
            </a:r>
          </a:p>
        </p:txBody>
      </p:sp>
    </p:spTree>
    <p:extLst>
      <p:ext uri="{BB962C8B-B14F-4D97-AF65-F5344CB8AC3E}">
        <p14:creationId xmlns:p14="http://schemas.microsoft.com/office/powerpoint/2010/main" val="451558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850" y="633743"/>
            <a:ext cx="10791730" cy="4832092"/>
          </a:xfrm>
          <a:prstGeom prst="rect">
            <a:avLst/>
          </a:prstGeom>
        </p:spPr>
        <p:txBody>
          <a:bodyPr wrap="square">
            <a:spAutoFit/>
          </a:bodyPr>
          <a:lstStyle/>
          <a:p>
            <a:r>
              <a:rPr lang="en-US" sz="2800" b="1" dirty="0"/>
              <a:t>Defenders still claim that the advantages of Rawls theory.</a:t>
            </a:r>
          </a:p>
          <a:p>
            <a:endParaRPr lang="en-US" sz="2800" dirty="0"/>
          </a:p>
          <a:p>
            <a:pPr marL="514350" indent="-514350">
              <a:buFont typeface="+mj-lt"/>
              <a:buAutoNum type="arabicPeriod"/>
            </a:pPr>
            <a:r>
              <a:rPr lang="en-US" sz="2800" dirty="0"/>
              <a:t>The theory preserves the basic values that have become embedded in our moral beliefs: freedom, equality of opportunity, and concern for the disadvantaged.</a:t>
            </a:r>
          </a:p>
          <a:p>
            <a:pPr marL="514350" indent="-514350">
              <a:buFont typeface="+mj-lt"/>
              <a:buAutoNum type="arabicPeriod"/>
            </a:pPr>
            <a:endParaRPr lang="en-US" sz="2800" dirty="0"/>
          </a:p>
          <a:p>
            <a:pPr marL="514350" indent="-514350">
              <a:buFont typeface="+mj-lt"/>
              <a:buAutoNum type="arabicPeriod"/>
            </a:pPr>
            <a:r>
              <a:rPr lang="en-US" sz="2800" dirty="0"/>
              <a:t>Second, the theory fits easily into the basic economic institutions. By requiring that inequalities work for the benefit of the least-advantaged and by requiring equality of opportunity, the theory shows how the inequalities that attend the division of labor and free markets can be compensated for and thereby, made just. </a:t>
            </a:r>
          </a:p>
        </p:txBody>
      </p:sp>
    </p:spTree>
    <p:extLst>
      <p:ext uri="{BB962C8B-B14F-4D97-AF65-F5344CB8AC3E}">
        <p14:creationId xmlns:p14="http://schemas.microsoft.com/office/powerpoint/2010/main" val="387698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781" y="665017"/>
            <a:ext cx="10390909" cy="3539430"/>
          </a:xfrm>
          <a:prstGeom prst="rect">
            <a:avLst/>
          </a:prstGeom>
        </p:spPr>
        <p:txBody>
          <a:bodyPr wrap="square">
            <a:spAutoFit/>
          </a:bodyPr>
          <a:lstStyle/>
          <a:p>
            <a:pPr marL="457200" indent="-457200">
              <a:buFont typeface="Arial" panose="020B0604020202020204" pitchFamily="34" charset="0"/>
              <a:buChar char="•"/>
            </a:pPr>
            <a:r>
              <a:rPr lang="en-US" sz="2800" dirty="0"/>
              <a:t>However, correcting extreme injustices may justify restricting the rights of some individuals.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Property rights, for example, might be legitimately redistributed for the sake of justice.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Issues involving questions of justice and fairness are usually divided into three categories.</a:t>
            </a:r>
          </a:p>
        </p:txBody>
      </p:sp>
      <p:sp>
        <p:nvSpPr>
          <p:cNvPr id="3" name="Rectangle 2"/>
          <p:cNvSpPr/>
          <p:nvPr/>
        </p:nvSpPr>
        <p:spPr>
          <a:xfrm>
            <a:off x="655781" y="4645891"/>
            <a:ext cx="3158837" cy="169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Distributive Justice </a:t>
            </a:r>
          </a:p>
        </p:txBody>
      </p:sp>
      <p:sp>
        <p:nvSpPr>
          <p:cNvPr id="4" name="Rectangle 3"/>
          <p:cNvSpPr/>
          <p:nvPr/>
        </p:nvSpPr>
        <p:spPr>
          <a:xfrm>
            <a:off x="4784436" y="4636655"/>
            <a:ext cx="3048000" cy="1708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Retributive justice </a:t>
            </a:r>
          </a:p>
        </p:txBody>
      </p:sp>
      <p:sp>
        <p:nvSpPr>
          <p:cNvPr id="5" name="Rectangle 4"/>
          <p:cNvSpPr/>
          <p:nvPr/>
        </p:nvSpPr>
        <p:spPr>
          <a:xfrm>
            <a:off x="8820727" y="4645891"/>
            <a:ext cx="2955637" cy="169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Compensatory justice</a:t>
            </a:r>
          </a:p>
        </p:txBody>
      </p:sp>
      <p:sp>
        <p:nvSpPr>
          <p:cNvPr id="6" name="Rectangle 5"/>
          <p:cNvSpPr/>
          <p:nvPr/>
        </p:nvSpPr>
        <p:spPr>
          <a:xfrm>
            <a:off x="1930400" y="4204447"/>
            <a:ext cx="554180" cy="43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7" name="Rectangle 6"/>
          <p:cNvSpPr/>
          <p:nvPr/>
        </p:nvSpPr>
        <p:spPr>
          <a:xfrm>
            <a:off x="6008252" y="4204447"/>
            <a:ext cx="498763" cy="43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 name="Rectangle 7"/>
          <p:cNvSpPr/>
          <p:nvPr/>
        </p:nvSpPr>
        <p:spPr>
          <a:xfrm>
            <a:off x="10132292" y="4204447"/>
            <a:ext cx="498763" cy="43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Tree>
    <p:extLst>
      <p:ext uri="{BB962C8B-B14F-4D97-AF65-F5344CB8AC3E}">
        <p14:creationId xmlns:p14="http://schemas.microsoft.com/office/powerpoint/2010/main" val="4153841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743" y="851026"/>
            <a:ext cx="10565394" cy="4401205"/>
          </a:xfrm>
          <a:prstGeom prst="rect">
            <a:avLst/>
          </a:prstGeom>
        </p:spPr>
        <p:txBody>
          <a:bodyPr wrap="square">
            <a:spAutoFit/>
          </a:bodyPr>
          <a:lstStyle/>
          <a:p>
            <a:r>
              <a:rPr lang="en-US" sz="2800" dirty="0"/>
              <a:t>3.	The difference principle encourages the more talented to use their skills in ways that will rebound to the benefit of fellow citizens who are less well off, thereby encouraging a type of communitarian or fraternal concern.</a:t>
            </a:r>
          </a:p>
          <a:p>
            <a:endParaRPr lang="en-US" sz="2800" dirty="0"/>
          </a:p>
          <a:p>
            <a:r>
              <a:rPr lang="en-US" sz="2800" dirty="0"/>
              <a:t>4.	Fourth, Rawls’s theory takes into account the criteria of need, ability, effort, and contribution. The difference principle distributes benefits in accordance with need, whereas the principle of fair equality of opportunity in effect distributes benefits and burdens according to ability and contribution. </a:t>
            </a:r>
          </a:p>
        </p:txBody>
      </p:sp>
    </p:spTree>
    <p:extLst>
      <p:ext uri="{BB962C8B-B14F-4D97-AF65-F5344CB8AC3E}">
        <p14:creationId xmlns:p14="http://schemas.microsoft.com/office/powerpoint/2010/main" val="30394795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261" y="1575303"/>
            <a:ext cx="10936587" cy="2246769"/>
          </a:xfrm>
          <a:prstGeom prst="rect">
            <a:avLst/>
          </a:prstGeom>
        </p:spPr>
        <p:txBody>
          <a:bodyPr wrap="square">
            <a:spAutoFit/>
          </a:bodyPr>
          <a:lstStyle/>
          <a:p>
            <a:r>
              <a:rPr lang="en-US" sz="2800" dirty="0"/>
              <a:t>5.	Fifth, the defenders of Rawls argue that there is the moral justification that the original position provides. The original position is defined so that its parties choose impartial principles that take into account the equal interests of everyone, and this, they claim, is the essence of morality.</a:t>
            </a:r>
          </a:p>
        </p:txBody>
      </p:sp>
    </p:spTree>
    <p:extLst>
      <p:ext uri="{BB962C8B-B14F-4D97-AF65-F5344CB8AC3E}">
        <p14:creationId xmlns:p14="http://schemas.microsoft.com/office/powerpoint/2010/main" val="11485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7030A0"/>
                </a:solidFill>
              </a:rPr>
              <a:t>Distributive Justice </a:t>
            </a:r>
          </a:p>
        </p:txBody>
      </p:sp>
      <p:pic>
        <p:nvPicPr>
          <p:cNvPr id="1026" name="Picture 2" descr="What Is Distributive Justi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7535" y="1690688"/>
            <a:ext cx="6189918" cy="41431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4547" y="1690688"/>
            <a:ext cx="4857304" cy="4832092"/>
          </a:xfrm>
          <a:prstGeom prst="rect">
            <a:avLst/>
          </a:prstGeom>
        </p:spPr>
        <p:txBody>
          <a:bodyPr wrap="square">
            <a:spAutoFit/>
          </a:bodyPr>
          <a:lstStyle/>
          <a:p>
            <a:pPr marL="457200" indent="-457200">
              <a:buFont typeface="Arial" panose="020B0604020202020204" pitchFamily="34" charset="0"/>
              <a:buChar char="•"/>
            </a:pPr>
            <a:r>
              <a:rPr lang="en-US" sz="2800" dirty="0"/>
              <a:t>The first and basic category, is concerned with the fair distribution of society’s benefits and burdens.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Questions of distributive justice arise when different people make claims on society’s benefits and burdens and all the claims cannot be satisfied.</a:t>
            </a:r>
          </a:p>
        </p:txBody>
      </p:sp>
    </p:spTree>
    <p:extLst>
      <p:ext uri="{BB962C8B-B14F-4D97-AF65-F5344CB8AC3E}">
        <p14:creationId xmlns:p14="http://schemas.microsoft.com/office/powerpoint/2010/main" val="362384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073" y="404038"/>
            <a:ext cx="10451805" cy="6555641"/>
          </a:xfrm>
          <a:prstGeom prst="rect">
            <a:avLst/>
          </a:prstGeom>
        </p:spPr>
        <p:txBody>
          <a:bodyPr wrap="square">
            <a:spAutoFit/>
          </a:bodyPr>
          <a:lstStyle/>
          <a:p>
            <a:pPr marL="457200" indent="-457200">
              <a:buFont typeface="Arial" panose="020B0604020202020204" pitchFamily="34" charset="0"/>
              <a:buChar char="•"/>
            </a:pPr>
            <a:r>
              <a:rPr lang="en-US" sz="2800" dirty="0"/>
              <a:t>The central cases are those where there is a scarcity of benefits—such as jobs, food, housing, medical care, income, and wealth—as compared with the numbers and desires of the people who want these goods.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other side of the coin is that there may be too many burdens— unpleasant work, drudgery(</a:t>
            </a:r>
            <a:r>
              <a:rPr lang="en-US" sz="2000" dirty="0"/>
              <a:t>hard word/donkey work), </a:t>
            </a:r>
            <a:r>
              <a:rPr lang="en-US" sz="2800" dirty="0"/>
              <a:t>substandard housing, health injuries of various sorts—and not enough people willing to shoulder them.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When people’s desires and aversions exceed the adequacy of their resources, they are forced to develop principles for allocating scarce benefits and undesirable burdens in ways that are just and that resolve the conflicts in a fair way. </a:t>
            </a:r>
            <a:r>
              <a:rPr lang="en-US" sz="2800" b="1" dirty="0">
                <a:solidFill>
                  <a:srgbClr val="FFFF00"/>
                </a:solidFill>
              </a:rPr>
              <a:t>The development of such principles is the concern of distributive justice</a:t>
            </a:r>
          </a:p>
        </p:txBody>
      </p:sp>
    </p:spTree>
    <p:extLst>
      <p:ext uri="{BB962C8B-B14F-4D97-AF65-F5344CB8AC3E}">
        <p14:creationId xmlns:p14="http://schemas.microsoft.com/office/powerpoint/2010/main" val="2009062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8843" y="1285592"/>
            <a:ext cx="9723421" cy="3108543"/>
          </a:xfrm>
          <a:prstGeom prst="rect">
            <a:avLst/>
          </a:prstGeom>
        </p:spPr>
        <p:txBody>
          <a:bodyPr wrap="square">
            <a:spAutoFit/>
          </a:bodyPr>
          <a:lstStyle/>
          <a:p>
            <a:r>
              <a:rPr lang="en-US" sz="2800" dirty="0"/>
              <a:t>For example, if Susan and Bill are both doing the same work for me and there are no relevant differences between them or the work they are doing, then, in justice, I should pay them equal wages. However, if Susan is working twice as long as Bill and if length of working time is the relevant basis for determining wages on the sort of work they are doing, then, to be just, I should pay Susan twice as much as Bill. </a:t>
            </a:r>
          </a:p>
        </p:txBody>
      </p:sp>
    </p:spTree>
    <p:extLst>
      <p:ext uri="{BB962C8B-B14F-4D97-AF65-F5344CB8AC3E}">
        <p14:creationId xmlns:p14="http://schemas.microsoft.com/office/powerpoint/2010/main" val="76828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422" y="778598"/>
            <a:ext cx="10836998" cy="5262979"/>
          </a:xfrm>
          <a:prstGeom prst="rect">
            <a:avLst/>
          </a:prstGeom>
        </p:spPr>
        <p:txBody>
          <a:bodyPr wrap="square">
            <a:spAutoFit/>
          </a:bodyPr>
          <a:lstStyle/>
          <a:p>
            <a:pPr marL="457200" indent="-457200">
              <a:buFont typeface="Arial" panose="020B0604020202020204" pitchFamily="34" charset="0"/>
              <a:buChar char="•"/>
            </a:pPr>
            <a:r>
              <a:rPr lang="en-US" sz="2800" dirty="0"/>
              <a:t>This fundamental principle of distributive justice, however, is purely formal.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principle is considered purely formal because it does not prescribe a specific way in which the distribution of goods and benefits should occur.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Instead, distributive justice as a formal principle recognizes that there are many different ways in which goods and benefits can be distributed, depending on the context and the specific needs of society, such as need, merit, or equality, but it does not specify which of these criteria should be used or how they should be applied.</a:t>
            </a:r>
          </a:p>
        </p:txBody>
      </p:sp>
    </p:spTree>
    <p:extLst>
      <p:ext uri="{BB962C8B-B14F-4D97-AF65-F5344CB8AC3E}">
        <p14:creationId xmlns:p14="http://schemas.microsoft.com/office/powerpoint/2010/main" val="2693348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4339</Words>
  <Application>Microsoft Office PowerPoint</Application>
  <PresentationFormat>Widescreen</PresentationFormat>
  <Paragraphs>234</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Justice  and  Fairness  Part 1 </vt:lpstr>
      <vt:lpstr>PowerPoint Presentation</vt:lpstr>
      <vt:lpstr>PowerPoint Presentation</vt:lpstr>
      <vt:lpstr>PowerPoint Presentation</vt:lpstr>
      <vt:lpstr>PowerPoint Presentation</vt:lpstr>
      <vt:lpstr>Distributive Justice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Justice Based on Contribution:  Capitalist Justice </vt:lpstr>
      <vt:lpstr>PowerPoint Presentation</vt:lpstr>
      <vt:lpstr>PowerPoint Presentation</vt:lpstr>
      <vt:lpstr>PowerPoint Presentation</vt:lpstr>
      <vt:lpstr>PowerPoint Presentation</vt:lpstr>
      <vt:lpstr>PowerPoint Presentation</vt:lpstr>
      <vt:lpstr>PowerPoint Presentation</vt:lpstr>
      <vt:lpstr>Justice Based on Needs and Abilities: Socialism </vt:lpstr>
      <vt:lpstr>PowerPoint Presentation</vt:lpstr>
      <vt:lpstr>PowerPoint Presentation</vt:lpstr>
      <vt:lpstr>PowerPoint Presentation</vt:lpstr>
      <vt:lpstr>PowerPoint Presentation</vt:lpstr>
      <vt:lpstr>PowerPoint Presentation</vt:lpstr>
      <vt:lpstr>PowerPoint Presentation</vt:lpstr>
      <vt:lpstr>Justice as Freedom: Libertarianism</vt:lpstr>
      <vt:lpstr>PowerPoint Presentation</vt:lpstr>
      <vt:lpstr>PowerPoint Presentation</vt:lpstr>
      <vt:lpstr>Justice as Fairness: John Rawls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Justice  and  Fairness </dc:title>
  <dc:creator>Microsoft account</dc:creator>
  <cp:lastModifiedBy>Hina Yousaf</cp:lastModifiedBy>
  <cp:revision>75</cp:revision>
  <dcterms:created xsi:type="dcterms:W3CDTF">2023-04-17T10:29:48Z</dcterms:created>
  <dcterms:modified xsi:type="dcterms:W3CDTF">2024-04-18T04:48:09Z</dcterms:modified>
</cp:coreProperties>
</file>