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1568A9-9FB1-451E-BCBC-8D887FC63CC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1811255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68A9-9FB1-451E-BCBC-8D887FC63CC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52847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68A9-9FB1-451E-BCBC-8D887FC63CC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377343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1568A9-9FB1-451E-BCBC-8D887FC63CC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37111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68A9-9FB1-451E-BCBC-8D887FC63CC0}"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21921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1568A9-9FB1-451E-BCBC-8D887FC63CC0}"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407561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1568A9-9FB1-451E-BCBC-8D887FC63CC0}"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260828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1568A9-9FB1-451E-BCBC-8D887FC63CC0}"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405689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568A9-9FB1-451E-BCBC-8D887FC63CC0}"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322948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68A9-9FB1-451E-BCBC-8D887FC63CC0}"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135183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68A9-9FB1-451E-BCBC-8D887FC63CC0}"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96E50-86FD-4794-BA09-879B4DCE8557}" type="slidenum">
              <a:rPr lang="en-US" smtClean="0"/>
              <a:t>‹#›</a:t>
            </a:fld>
            <a:endParaRPr lang="en-US"/>
          </a:p>
        </p:txBody>
      </p:sp>
    </p:spTree>
    <p:extLst>
      <p:ext uri="{BB962C8B-B14F-4D97-AF65-F5344CB8AC3E}">
        <p14:creationId xmlns:p14="http://schemas.microsoft.com/office/powerpoint/2010/main" val="165575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568A9-9FB1-451E-BCBC-8D887FC63CC0}"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96E50-86FD-4794-BA09-879B4DCE8557}" type="slidenum">
              <a:rPr lang="en-US" smtClean="0"/>
              <a:t>‹#›</a:t>
            </a:fld>
            <a:endParaRPr lang="en-US"/>
          </a:p>
        </p:txBody>
      </p:sp>
    </p:spTree>
    <p:extLst>
      <p:ext uri="{BB962C8B-B14F-4D97-AF65-F5344CB8AC3E}">
        <p14:creationId xmlns:p14="http://schemas.microsoft.com/office/powerpoint/2010/main" val="353607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forming Community Care in 2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6" y="134801"/>
            <a:ext cx="11966138" cy="65557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68697" y="1041149"/>
            <a:ext cx="3503691" cy="4524315"/>
          </a:xfrm>
          <a:prstGeom prst="rect">
            <a:avLst/>
          </a:prstGeom>
          <a:noFill/>
        </p:spPr>
        <p:txBody>
          <a:bodyPr wrap="square" rtlCol="0">
            <a:spAutoFit/>
          </a:bodyPr>
          <a:lstStyle/>
          <a:p>
            <a:r>
              <a:rPr lang="en-US" sz="9600" b="1" dirty="0"/>
              <a:t>Ethics of </a:t>
            </a:r>
          </a:p>
          <a:p>
            <a:r>
              <a:rPr lang="en-US" sz="9600" b="1" dirty="0"/>
              <a:t>Care </a:t>
            </a:r>
          </a:p>
        </p:txBody>
      </p:sp>
    </p:spTree>
    <p:extLst>
      <p:ext uri="{BB962C8B-B14F-4D97-AF65-F5344CB8AC3E}">
        <p14:creationId xmlns:p14="http://schemas.microsoft.com/office/powerpoint/2010/main" val="241378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240" y="1901228"/>
            <a:ext cx="10275683" cy="3108543"/>
          </a:xfrm>
          <a:prstGeom prst="rect">
            <a:avLst/>
          </a:prstGeom>
        </p:spPr>
        <p:txBody>
          <a:bodyPr wrap="square">
            <a:spAutoFit/>
          </a:bodyPr>
          <a:lstStyle/>
          <a:p>
            <a:r>
              <a:rPr lang="en-US" sz="2800" b="1" dirty="0">
                <a:solidFill>
                  <a:srgbClr val="FF0000"/>
                </a:solidFill>
              </a:rPr>
              <a:t>I need others to feed and care for me when I am born; I need others to educate me and care for me as I grow; I need others as friends and lovers to care for me when I mature; and I must always live in a community on whose language, traditions, culture, and other benefits I depend and that come to define me. It is in these concrete relationships with others that I form my understanding of who and what I am. </a:t>
            </a:r>
          </a:p>
        </p:txBody>
      </p:sp>
    </p:spTree>
    <p:extLst>
      <p:ext uri="{BB962C8B-B14F-4D97-AF65-F5344CB8AC3E}">
        <p14:creationId xmlns:p14="http://schemas.microsoft.com/office/powerpoint/2010/main" val="76274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208" y="506994"/>
            <a:ext cx="8066638" cy="6124754"/>
          </a:xfrm>
          <a:prstGeom prst="rect">
            <a:avLst/>
          </a:prstGeom>
        </p:spPr>
        <p:txBody>
          <a:bodyPr wrap="square">
            <a:spAutoFit/>
          </a:bodyPr>
          <a:lstStyle/>
          <a:p>
            <a:r>
              <a:rPr lang="en-US" sz="2800" dirty="0"/>
              <a:t>It is also important in this context to distinguish three different forms of caring: </a:t>
            </a:r>
          </a:p>
          <a:p>
            <a:r>
              <a:rPr lang="en-US" sz="2800" dirty="0"/>
              <a:t>caring about something,</a:t>
            </a:r>
          </a:p>
          <a:p>
            <a:r>
              <a:rPr lang="en-US" sz="2800" dirty="0"/>
              <a:t>caring after someone, and </a:t>
            </a:r>
          </a:p>
          <a:p>
            <a:r>
              <a:rPr lang="en-US" sz="2800" dirty="0"/>
              <a:t>caring for someone. </a:t>
            </a:r>
          </a:p>
          <a:p>
            <a:endParaRPr lang="en-US" sz="2800" dirty="0"/>
          </a:p>
          <a:p>
            <a:r>
              <a:rPr lang="en-US" sz="2800" b="1" dirty="0"/>
              <a:t>Caring for someone</a:t>
            </a:r>
          </a:p>
          <a:p>
            <a:r>
              <a:rPr lang="en-US" sz="2800" dirty="0"/>
              <a:t>The paradigm example of caring for someone is the kind of caring that a mother extends toward her child. Such caring is focused on persons and their wellbeing, not on things; it does not seek to foster dependence, but nurtures the person’s development so that he or she becomes capable of making his or her own choices and living his or her own life.</a:t>
            </a:r>
          </a:p>
        </p:txBody>
      </p:sp>
      <p:pic>
        <p:nvPicPr>
          <p:cNvPr id="2052" name="Picture 4" descr="Psychology Explains Why Caring For Someone Keeps You Emotionally S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8863" y="1034124"/>
            <a:ext cx="4186461" cy="23548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3 Ways to Be a More Caring Person - Happier Hum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9846" y="4097209"/>
            <a:ext cx="3304495" cy="231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1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122" y="816269"/>
            <a:ext cx="6096000" cy="4401205"/>
          </a:xfrm>
          <a:prstGeom prst="rect">
            <a:avLst/>
          </a:prstGeom>
        </p:spPr>
        <p:txBody>
          <a:bodyPr>
            <a:spAutoFit/>
          </a:bodyPr>
          <a:lstStyle/>
          <a:p>
            <a:r>
              <a:rPr lang="en-US" sz="2800" b="1" dirty="0"/>
              <a:t>Caring about something</a:t>
            </a:r>
          </a:p>
          <a:p>
            <a:r>
              <a:rPr lang="en-US" sz="2800" dirty="0"/>
              <a:t>In contrast, caring about something is the kind of concern and interest that one can have for things or ideas. </a:t>
            </a:r>
            <a:r>
              <a:rPr lang="en-US" sz="2800" dirty="0" err="1"/>
              <a:t>E.g</a:t>
            </a:r>
            <a:r>
              <a:rPr lang="en-US" sz="2800" dirty="0"/>
              <a:t>  you feel that it is important and are concerned about it. ...a company that cares about the environment. </a:t>
            </a:r>
          </a:p>
          <a:p>
            <a:r>
              <a:rPr lang="en-US" sz="2800" dirty="0"/>
              <a:t>Such caring for objects or ideas is not the kind of caring demanded by an ethics of care.</a:t>
            </a:r>
          </a:p>
        </p:txBody>
      </p:sp>
      <p:pic>
        <p:nvPicPr>
          <p:cNvPr id="3074" name="Picture 2" descr="Environment: 15 tips to take care of it | WellW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254" y="612649"/>
            <a:ext cx="4465637" cy="29363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4,450 Watering Plants Stock Photos - Free &amp; Royalty-Free Stock Photos from  Dreamsti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3884" y="4107695"/>
            <a:ext cx="3635706" cy="262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9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1956" y="1149790"/>
            <a:ext cx="6491335" cy="5693866"/>
          </a:xfrm>
          <a:prstGeom prst="rect">
            <a:avLst/>
          </a:prstGeom>
        </p:spPr>
        <p:txBody>
          <a:bodyPr wrap="square">
            <a:spAutoFit/>
          </a:bodyPr>
          <a:lstStyle/>
          <a:p>
            <a:r>
              <a:rPr lang="en-US" sz="2800" b="1" dirty="0"/>
              <a:t>Caring after someone</a:t>
            </a:r>
          </a:p>
          <a:p>
            <a:endParaRPr lang="en-US" sz="2800" b="1" dirty="0"/>
          </a:p>
          <a:p>
            <a:r>
              <a:rPr lang="en-US" sz="2800" dirty="0"/>
              <a:t>One can also become busy taking care of people in a manner that looks after their needs but remains objective and distant from them as, for example, often happens in bureaucratic service institutions such as the post office or a social welfare office. Caring after people in this way, although often necessary, is not the kind of caring demanded by an ethic of care. </a:t>
            </a:r>
          </a:p>
          <a:p>
            <a:endParaRPr lang="en-US" sz="2800" dirty="0"/>
          </a:p>
          <a:p>
            <a:r>
              <a:rPr lang="en-US" sz="2800" dirty="0"/>
              <a:t>		</a:t>
            </a:r>
            <a:r>
              <a:rPr lang="en-US" sz="2800" dirty="0">
                <a:solidFill>
                  <a:srgbClr val="FF0000"/>
                </a:solidFill>
              </a:rPr>
              <a:t>pdf page 133 read</a:t>
            </a:r>
          </a:p>
        </p:txBody>
      </p:sp>
      <p:pic>
        <p:nvPicPr>
          <p:cNvPr id="4098" name="Picture 2" descr="Car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90" y="878186"/>
            <a:ext cx="3843197" cy="25621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ocial Welfare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482" y="3912549"/>
            <a:ext cx="3650605" cy="265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02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00713"/>
          </a:xfrm>
        </p:spPr>
        <p:txBody>
          <a:bodyPr>
            <a:normAutofit/>
          </a:bodyPr>
          <a:lstStyle/>
          <a:p>
            <a:r>
              <a:rPr lang="en-US" b="1" dirty="0">
                <a:latin typeface="+mn-lt"/>
              </a:rPr>
              <a:t>Objections to ethics of care</a:t>
            </a:r>
            <a:br>
              <a:rPr lang="en-US" b="1" dirty="0">
                <a:latin typeface="+mn-lt"/>
              </a:rPr>
            </a:br>
            <a:r>
              <a:rPr lang="en-US" sz="3200" b="1" dirty="0">
                <a:latin typeface="+mn-lt"/>
              </a:rPr>
              <a:t>Page 135 pdf for detail reading</a:t>
            </a:r>
          </a:p>
        </p:txBody>
      </p:sp>
      <p:sp>
        <p:nvSpPr>
          <p:cNvPr id="3" name="Rectangle 2"/>
          <p:cNvSpPr/>
          <p:nvPr/>
        </p:nvSpPr>
        <p:spPr>
          <a:xfrm>
            <a:off x="1173934" y="2164275"/>
            <a:ext cx="9635904" cy="3539430"/>
          </a:xfrm>
          <a:prstGeom prst="rect">
            <a:avLst/>
          </a:prstGeom>
        </p:spPr>
        <p:txBody>
          <a:bodyPr wrap="square">
            <a:spAutoFit/>
          </a:bodyPr>
          <a:lstStyle/>
          <a:p>
            <a:r>
              <a:rPr lang="en-US" sz="2800" dirty="0"/>
              <a:t>The care approach to ethics has been criticized on several grounds.</a:t>
            </a:r>
          </a:p>
          <a:p>
            <a:endParaRPr lang="en-US" sz="2800" dirty="0"/>
          </a:p>
          <a:p>
            <a:r>
              <a:rPr lang="en-US" sz="2800" dirty="0"/>
              <a:t>First, it has been claimed that an ethic of care can degenerate into unjust favoritism. </a:t>
            </a:r>
          </a:p>
          <a:p>
            <a:endParaRPr lang="en-US" sz="2800" dirty="0"/>
          </a:p>
          <a:p>
            <a:r>
              <a:rPr lang="en-US" sz="2800"/>
              <a:t>A </a:t>
            </a:r>
            <a:r>
              <a:rPr lang="en-US" sz="2800" dirty="0"/>
              <a:t>second important criticism of an ethic of care is that its demands can lead to “burnout.”</a:t>
            </a:r>
          </a:p>
        </p:txBody>
      </p:sp>
    </p:spTree>
    <p:extLst>
      <p:ext uri="{BB962C8B-B14F-4D97-AF65-F5344CB8AC3E}">
        <p14:creationId xmlns:p14="http://schemas.microsoft.com/office/powerpoint/2010/main" val="414705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162"/>
          </a:xfrm>
        </p:spPr>
        <p:txBody>
          <a:bodyPr/>
          <a:lstStyle/>
          <a:p>
            <a:r>
              <a:rPr lang="en-US" b="1" dirty="0">
                <a:latin typeface="+mn-lt"/>
              </a:rPr>
              <a:t>Discrimination and respect for diversity</a:t>
            </a:r>
          </a:p>
        </p:txBody>
      </p:sp>
      <p:sp>
        <p:nvSpPr>
          <p:cNvPr id="3" name="Rectangle 2"/>
          <p:cNvSpPr/>
          <p:nvPr/>
        </p:nvSpPr>
        <p:spPr>
          <a:xfrm>
            <a:off x="615636" y="1475715"/>
            <a:ext cx="6953061" cy="4832092"/>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374151"/>
                </a:solidFill>
              </a:rPr>
              <a:t>Discrimination and respect for diversity are two interconnected concepts that are important in creating a just and equitable society. </a:t>
            </a:r>
          </a:p>
          <a:p>
            <a:pPr marL="285750" indent="-285750">
              <a:buFont typeface="Arial" panose="020B0604020202020204" pitchFamily="34" charset="0"/>
              <a:buChar char="•"/>
            </a:pPr>
            <a:endParaRPr lang="en-US" sz="2800" dirty="0">
              <a:solidFill>
                <a:srgbClr val="374151"/>
              </a:solidFill>
            </a:endParaRPr>
          </a:p>
          <a:p>
            <a:pPr marL="285750" indent="-285750">
              <a:buFont typeface="Arial" panose="020B0604020202020204" pitchFamily="34" charset="0"/>
              <a:buChar char="•"/>
            </a:pPr>
            <a:r>
              <a:rPr lang="en-US" sz="2800" dirty="0">
                <a:solidFill>
                  <a:srgbClr val="374151"/>
                </a:solidFill>
              </a:rPr>
              <a:t>Discrimination refers to the unfair treatment of individuals or groups based on characteristics such as race, gender, religion, sex, or age. Discrimination can take many forms, including outright exclusion, unequal treatment, or the denial of opportunities.</a:t>
            </a:r>
            <a:endParaRPr lang="en-US" sz="2800" dirty="0"/>
          </a:p>
        </p:txBody>
      </p:sp>
      <p:pic>
        <p:nvPicPr>
          <p:cNvPr id="1034" name="Picture 10" descr="Discrimination in Recruitment – PCC Employment Law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087" y="2804673"/>
            <a:ext cx="4277919" cy="223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31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63" y="651850"/>
            <a:ext cx="10728357" cy="5262979"/>
          </a:xfrm>
          <a:prstGeom prst="rect">
            <a:avLst/>
          </a:prstGeom>
        </p:spPr>
        <p:txBody>
          <a:bodyPr wrap="square">
            <a:spAutoFit/>
          </a:bodyPr>
          <a:lstStyle/>
          <a:p>
            <a:pPr marL="285750" indent="-285750">
              <a:buFont typeface="Arial" panose="020B0604020202020204" pitchFamily="34" charset="0"/>
              <a:buChar char="•"/>
            </a:pPr>
            <a:r>
              <a:rPr lang="en-US" sz="2800" dirty="0"/>
              <a:t>Respect for diversity, on the other hand, refers to the recognition and valuing of differences among individuals and groups. This includes differences in culture, language, ethnicity, religion, gender, sex, and ability. Respect for diversity means acknowledging the value of diversity and promoting a culture of inclusion and acceptance.</a:t>
            </a:r>
          </a:p>
          <a:p>
            <a:pPr marL="285750" indent="-285750">
              <a:buFont typeface="Arial" panose="020B0604020202020204" pitchFamily="34" charset="0"/>
              <a:buChar char="•"/>
            </a:pPr>
            <a:endParaRPr lang="en-US" sz="2800" dirty="0">
              <a:solidFill>
                <a:srgbClr val="374151"/>
              </a:solidFill>
            </a:endParaRPr>
          </a:p>
          <a:p>
            <a:pPr marL="285750" indent="-285750">
              <a:buFont typeface="Arial" panose="020B0604020202020204" pitchFamily="34" charset="0"/>
              <a:buChar char="•"/>
            </a:pPr>
            <a:r>
              <a:rPr lang="en-US" sz="2800" dirty="0"/>
              <a:t>The two concepts are interconnected because discrimination often arises from a lack of respect for diversity. When individuals or groups are seen as different or inferior, it can lead to prejudice and discrimination. Conversely, promoting respect for diversity can help to reduce discrimination and promote a more inclusive and equitable society.</a:t>
            </a:r>
          </a:p>
        </p:txBody>
      </p:sp>
    </p:spTree>
    <p:extLst>
      <p:ext uri="{BB962C8B-B14F-4D97-AF65-F5344CB8AC3E}">
        <p14:creationId xmlns:p14="http://schemas.microsoft.com/office/powerpoint/2010/main" val="1625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865" y="506994"/>
            <a:ext cx="9958812" cy="5816977"/>
          </a:xfrm>
          <a:prstGeom prst="rect">
            <a:avLst/>
          </a:prstGeom>
        </p:spPr>
        <p:txBody>
          <a:bodyPr wrap="square">
            <a:spAutoFit/>
          </a:bodyPr>
          <a:lstStyle/>
          <a:p>
            <a:pPr marL="457200" indent="-457200">
              <a:buFont typeface="Arial" panose="020B0604020202020204" pitchFamily="34" charset="0"/>
              <a:buChar char="•"/>
            </a:pPr>
            <a:r>
              <a:rPr lang="en-US" sz="2800" dirty="0"/>
              <a:t>Respect for diversity can be promoted through education, training, and awareness-raising initiatives. It is important to create a culture that values and celebrates diversity, and to actively work to challenge discrimination and prejudice.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This can involve promoting equal opportunities, providing support for marginalized groups, and actively seeking out diverse perspectives and experiences.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400" dirty="0"/>
              <a:t>Ultimately, creating a society that values diversity and promotes respect for all individuals is essential for creating a just and equitable world. Discrimination and intolerance can have profound negative impacts on individuals and communities, and it is important that we work together to promote inclusion, respect, and acceptance for all.</a:t>
            </a:r>
          </a:p>
        </p:txBody>
      </p:sp>
    </p:spTree>
    <p:extLst>
      <p:ext uri="{BB962C8B-B14F-4D97-AF65-F5344CB8AC3E}">
        <p14:creationId xmlns:p14="http://schemas.microsoft.com/office/powerpoint/2010/main" val="23688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84" y="93521"/>
            <a:ext cx="10515600" cy="1065323"/>
          </a:xfrm>
        </p:spPr>
        <p:txBody>
          <a:bodyPr/>
          <a:lstStyle/>
          <a:p>
            <a:r>
              <a:rPr lang="en-US" b="1" dirty="0">
                <a:solidFill>
                  <a:srgbClr val="FF0000"/>
                </a:solidFill>
                <a:latin typeface="+mn-lt"/>
              </a:rPr>
              <a:t>Forms of Discrimination</a:t>
            </a:r>
          </a:p>
        </p:txBody>
      </p:sp>
      <p:sp>
        <p:nvSpPr>
          <p:cNvPr id="3" name="Rectangle 2"/>
          <p:cNvSpPr/>
          <p:nvPr/>
        </p:nvSpPr>
        <p:spPr>
          <a:xfrm>
            <a:off x="838200" y="1240325"/>
            <a:ext cx="10741182" cy="5262979"/>
          </a:xfrm>
          <a:prstGeom prst="rect">
            <a:avLst/>
          </a:prstGeom>
        </p:spPr>
        <p:txBody>
          <a:bodyPr wrap="square">
            <a:spAutoFit/>
          </a:bodyPr>
          <a:lstStyle/>
          <a:p>
            <a:pPr marL="457200" indent="-457200">
              <a:buFont typeface="Arial" panose="020B0604020202020204" pitchFamily="34" charset="0"/>
              <a:buChar char="•"/>
            </a:pPr>
            <a:r>
              <a:rPr lang="en-US" sz="2800" b="1" dirty="0"/>
              <a:t>Intentional discrimination </a:t>
            </a:r>
            <a:r>
              <a:rPr lang="en-US" sz="2800" dirty="0"/>
              <a:t>is conscious and deliberate discrimination.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Unintentional discrimination </a:t>
            </a:r>
            <a:r>
              <a:rPr lang="en-US" sz="2800" dirty="0"/>
              <a:t>is discrimination that is not consciously or deliberately sought, but is brought about by stereotypes or as an unintended outcome.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Individual discrimination </a:t>
            </a:r>
            <a:r>
              <a:rPr lang="en-US" sz="2800" dirty="0"/>
              <a:t>is the discrimination of one or a few individuals acting on their own. (isolated act of a single (or a few) individual(s) who unintentionally discriminates against women or minorities because the individual has unconscious stereotypes about the abilities of women or minorities, perhaps absorbed from surrounding society.)</a:t>
            </a:r>
          </a:p>
        </p:txBody>
      </p:sp>
    </p:spTree>
    <p:extLst>
      <p:ext uri="{BB962C8B-B14F-4D97-AF65-F5344CB8AC3E}">
        <p14:creationId xmlns:p14="http://schemas.microsoft.com/office/powerpoint/2010/main" val="160093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277" y="633743"/>
            <a:ext cx="10619715" cy="3539430"/>
          </a:xfrm>
          <a:prstGeom prst="rect">
            <a:avLst/>
          </a:prstGeom>
        </p:spPr>
        <p:txBody>
          <a:bodyPr wrap="square">
            <a:spAutoFit/>
          </a:bodyPr>
          <a:lstStyle/>
          <a:p>
            <a:pPr marL="457200" indent="-457200">
              <a:buFont typeface="Arial" panose="020B0604020202020204" pitchFamily="34" charset="0"/>
              <a:buChar char="•"/>
            </a:pPr>
            <a:r>
              <a:rPr lang="en-US" sz="2800" b="1" dirty="0"/>
              <a:t>Institutional discrimination </a:t>
            </a:r>
            <a:r>
              <a:rPr lang="en-US" sz="2800" dirty="0"/>
              <a:t>is discrimination that is the result of the actions of all or many of the people in an institution and of their routine processes and policies. (for example, organizations in which the best-paying jobs are routinely assigned to men and the worst-paying jobs are routinely assigned to women—on the stereotypical assumption that women are fit for some jobs and not for others.</a:t>
            </a:r>
          </a:p>
          <a:p>
            <a:pPr marL="457200" indent="-457200">
              <a:buFont typeface="Arial" panose="020B0604020202020204" pitchFamily="34" charset="0"/>
              <a:buChar char="•"/>
            </a:pPr>
            <a:endParaRPr lang="en-US" sz="2800" dirty="0"/>
          </a:p>
          <a:p>
            <a:r>
              <a:rPr lang="en-US" sz="2800" dirty="0"/>
              <a:t>Pdf pg.393 - 397 read</a:t>
            </a:r>
          </a:p>
        </p:txBody>
      </p:sp>
    </p:spTree>
    <p:extLst>
      <p:ext uri="{BB962C8B-B14F-4D97-AF65-F5344CB8AC3E}">
        <p14:creationId xmlns:p14="http://schemas.microsoft.com/office/powerpoint/2010/main" val="411526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ands joined stock image. Image of growth, concepts, care - 262530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84" y="412326"/>
            <a:ext cx="11112971" cy="61469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1850" y="226337"/>
            <a:ext cx="11190083" cy="5386090"/>
          </a:xfrm>
          <a:prstGeom prst="rect">
            <a:avLst/>
          </a:prstGeom>
          <a:noFill/>
        </p:spPr>
        <p:txBody>
          <a:bodyPr wrap="square" rtlCol="0">
            <a:spAutoFit/>
          </a:bodyPr>
          <a:lstStyle/>
          <a:p>
            <a:r>
              <a:rPr lang="en-US" sz="3200" b="1" dirty="0">
                <a:solidFill>
                  <a:srgbClr val="FF0000"/>
                </a:solidFill>
              </a:rPr>
              <a:t>				    An Ethic of Care</a:t>
            </a:r>
          </a:p>
          <a:p>
            <a:endParaRPr lang="en-US" sz="2400" b="1" dirty="0"/>
          </a:p>
          <a:p>
            <a:pPr marL="457200" indent="-457200">
              <a:buFont typeface="Arial" panose="020B0604020202020204" pitchFamily="34" charset="0"/>
              <a:buChar char="•"/>
            </a:pPr>
            <a:r>
              <a:rPr lang="en-US" sz="2400" dirty="0"/>
              <a:t>Claims ethics need not be impartial, unlike traditional ethical theories which assume ethics has to be impartial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Emphasizes 								</a:t>
            </a:r>
          </a:p>
          <a:p>
            <a:r>
              <a:rPr lang="en-US" sz="2400" dirty="0"/>
              <a:t>preserving and nurturing </a:t>
            </a:r>
          </a:p>
          <a:p>
            <a:r>
              <a:rPr lang="en-US" sz="2400" dirty="0"/>
              <a:t>concrete valuable relationships. </a:t>
            </a:r>
          </a:p>
        </p:txBody>
      </p:sp>
      <p:sp>
        <p:nvSpPr>
          <p:cNvPr id="5" name="TextBox 4"/>
          <p:cNvSpPr txBox="1"/>
          <p:nvPr/>
        </p:nvSpPr>
        <p:spPr>
          <a:xfrm>
            <a:off x="9442765" y="3965822"/>
            <a:ext cx="2399168"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t>Says we should care for those dependent on and related to us.</a:t>
            </a:r>
          </a:p>
          <a:p>
            <a:endParaRPr lang="en-US" sz="2400" dirty="0"/>
          </a:p>
          <a:p>
            <a:endParaRPr lang="en-US" sz="2400" dirty="0"/>
          </a:p>
        </p:txBody>
      </p:sp>
    </p:spTree>
    <p:extLst>
      <p:ext uri="{BB962C8B-B14F-4D97-AF65-F5344CB8AC3E}">
        <p14:creationId xmlns:p14="http://schemas.microsoft.com/office/powerpoint/2010/main" val="384404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505"/>
          </a:xfrm>
        </p:spPr>
        <p:txBody>
          <a:bodyPr/>
          <a:lstStyle/>
          <a:p>
            <a:r>
              <a:rPr lang="en-US" b="1" dirty="0">
                <a:solidFill>
                  <a:srgbClr val="FF0000"/>
                </a:solidFill>
                <a:latin typeface="+mn-lt"/>
              </a:rPr>
              <a:t>Sexual Harassment </a:t>
            </a:r>
          </a:p>
        </p:txBody>
      </p:sp>
      <p:sp>
        <p:nvSpPr>
          <p:cNvPr id="3" name="Rectangle 2"/>
          <p:cNvSpPr/>
          <p:nvPr/>
        </p:nvSpPr>
        <p:spPr>
          <a:xfrm>
            <a:off x="838200" y="1220016"/>
            <a:ext cx="10388097" cy="5693866"/>
          </a:xfrm>
          <a:prstGeom prst="rect">
            <a:avLst/>
          </a:prstGeom>
        </p:spPr>
        <p:txBody>
          <a:bodyPr wrap="square">
            <a:spAutoFit/>
          </a:bodyPr>
          <a:lstStyle/>
          <a:p>
            <a:r>
              <a:rPr lang="en-US" sz="2800" dirty="0"/>
              <a:t>Sexual harassment includes but is not limited to:</a:t>
            </a:r>
          </a:p>
          <a:p>
            <a:pPr marL="514350" indent="-514350">
              <a:buFont typeface="+mj-lt"/>
              <a:buAutoNum type="arabicPeriod"/>
            </a:pPr>
            <a:r>
              <a:rPr lang="en-US" sz="2800" dirty="0"/>
              <a:t>Making </a:t>
            </a:r>
            <a:r>
              <a:rPr lang="en-US" sz="2800" i="1" dirty="0"/>
              <a:t>unwelcome</a:t>
            </a:r>
            <a:r>
              <a:rPr lang="en-US" sz="2800" dirty="0"/>
              <a:t> sexual advances</a:t>
            </a:r>
          </a:p>
          <a:p>
            <a:pPr marL="514350" indent="-514350">
              <a:buFont typeface="+mj-lt"/>
              <a:buAutoNum type="arabicPeriod"/>
            </a:pPr>
            <a:r>
              <a:rPr lang="en-US" sz="2800" i="1" dirty="0"/>
              <a:t>Verbal harassment</a:t>
            </a:r>
            <a:r>
              <a:rPr lang="en-US" sz="2800" dirty="0"/>
              <a:t> or abuse, verbal or written communication (it includes narration of sexual incidents, emailing or messaging or showing explicit sexual content in print or electronic form (SMS, Email, Screensavers, Posters, CDs </a:t>
            </a:r>
            <a:r>
              <a:rPr lang="en-US" sz="2800" dirty="0" err="1"/>
              <a:t>etc</a:t>
            </a:r>
            <a:r>
              <a:rPr lang="en-US" sz="2800" dirty="0"/>
              <a:t>)</a:t>
            </a:r>
          </a:p>
          <a:p>
            <a:pPr marL="514350" indent="-514350">
              <a:buFont typeface="+mj-lt"/>
              <a:buAutoNum type="arabicPeriod"/>
            </a:pPr>
            <a:r>
              <a:rPr lang="en-US" sz="2800" dirty="0"/>
              <a:t>Request for </a:t>
            </a:r>
            <a:r>
              <a:rPr lang="en-US" sz="2800" i="1" dirty="0"/>
              <a:t>sexual favors</a:t>
            </a:r>
            <a:r>
              <a:rPr lang="en-US" sz="2800" dirty="0"/>
              <a:t> (invitations for sex, requests for going out on dates)</a:t>
            </a:r>
          </a:p>
          <a:p>
            <a:pPr marL="514350" indent="-514350">
              <a:buFont typeface="+mj-lt"/>
              <a:buAutoNum type="arabicPeriod"/>
            </a:pPr>
            <a:r>
              <a:rPr lang="en-US" sz="2800" dirty="0"/>
              <a:t>Physical conduct (like touching, kissing, patting, pinching, physical assault like rape </a:t>
            </a:r>
            <a:r>
              <a:rPr lang="en-US" sz="2800" dirty="0" err="1"/>
              <a:t>etc</a:t>
            </a:r>
            <a:r>
              <a:rPr lang="en-US" sz="2800" dirty="0"/>
              <a:t>)</a:t>
            </a:r>
          </a:p>
          <a:p>
            <a:pPr marL="514350" indent="-514350">
              <a:buFont typeface="+mj-lt"/>
              <a:buAutoNum type="arabicPeriod"/>
            </a:pPr>
            <a:r>
              <a:rPr lang="en-US" sz="2800" dirty="0"/>
              <a:t>Sexually demeaning attitude (leering or staring at a person’s body</a:t>
            </a:r>
          </a:p>
          <a:p>
            <a:pPr marL="514350" indent="-514350">
              <a:buFont typeface="+mj-lt"/>
              <a:buAutoNum type="arabicPeriod"/>
            </a:pPr>
            <a:endParaRPr lang="en-US" sz="2800" dirty="0"/>
          </a:p>
          <a:p>
            <a:r>
              <a:rPr lang="en-US" sz="2800" dirty="0"/>
              <a:t> pdf </a:t>
            </a:r>
            <a:r>
              <a:rPr lang="en-US" sz="2800" dirty="0" err="1"/>
              <a:t>pag</a:t>
            </a:r>
            <a:r>
              <a:rPr lang="en-US" sz="2800"/>
              <a:t> 404-406 read</a:t>
            </a:r>
            <a:endParaRPr lang="en-US" sz="2800" dirty="0"/>
          </a:p>
        </p:txBody>
      </p:sp>
    </p:spTree>
    <p:extLst>
      <p:ext uri="{BB962C8B-B14F-4D97-AF65-F5344CB8AC3E}">
        <p14:creationId xmlns:p14="http://schemas.microsoft.com/office/powerpoint/2010/main" val="424880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195,300+ Caring Hands Stock Photos, Pictures &amp; Royalty-Free Images -  iStock | Helping hands, Hands, Caring hands black"/>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504"/>
                    </a14:imgEffect>
                    <a14:imgEffect>
                      <a14:brightnessContrast bright="-56000" contrast="-40000"/>
                    </a14:imgEffect>
                  </a14:imgLayer>
                </a14:imgProps>
              </a:ext>
              <a:ext uri="{28A0092B-C50C-407E-A947-70E740481C1C}">
                <a14:useLocalDpi xmlns:a14="http://schemas.microsoft.com/office/drawing/2010/main" val="0"/>
              </a:ext>
            </a:extLst>
          </a:blip>
          <a:srcRect/>
          <a:stretch>
            <a:fillRect/>
          </a:stretch>
        </p:blipFill>
        <p:spPr bwMode="auto">
          <a:xfrm>
            <a:off x="471561" y="90435"/>
            <a:ext cx="11297060" cy="66821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19586" y="845355"/>
            <a:ext cx="10601011" cy="5262979"/>
          </a:xfrm>
          <a:prstGeom prst="rect">
            <a:avLst/>
          </a:prstGeom>
        </p:spPr>
        <p:txBody>
          <a:bodyPr wrap="square">
            <a:spAutoFit/>
          </a:bodyPr>
          <a:lstStyle/>
          <a:p>
            <a:r>
              <a:rPr lang="en-US" sz="2800" b="1" dirty="0">
                <a:solidFill>
                  <a:schemeClr val="bg1"/>
                </a:solidFill>
              </a:rPr>
              <a:t>This view—that we have an obligation to exercise special care toward those particular persons with whom we have valuable close relationships, particularly relations of dependency—is a key concept in an “ethic of care,”.</a:t>
            </a:r>
          </a:p>
          <a:p>
            <a:endParaRPr lang="en-US" sz="2800" b="1" dirty="0">
              <a:solidFill>
                <a:schemeClr val="bg1"/>
              </a:solidFill>
            </a:endParaRPr>
          </a:p>
          <a:p>
            <a:r>
              <a:rPr lang="en-US" sz="2800" b="1" dirty="0">
                <a:solidFill>
                  <a:schemeClr val="bg1"/>
                </a:solidFill>
              </a:rPr>
              <a:t>According to this “care” view of ethics, the moral task is not to follow universal and impartial moral principles, but instead to attend and respond to the good of particular concrete persons with whom we are in a valuable and close relationship. </a:t>
            </a:r>
          </a:p>
          <a:p>
            <a:endParaRPr lang="en-US" sz="2800" b="1" dirty="0">
              <a:solidFill>
                <a:schemeClr val="bg1"/>
              </a:solidFill>
            </a:endParaRPr>
          </a:p>
          <a:p>
            <a:r>
              <a:rPr lang="en-US" sz="2800" b="1" dirty="0">
                <a:solidFill>
                  <a:schemeClr val="bg1"/>
                </a:solidFill>
              </a:rPr>
              <a:t>Compassion, concern, love, friendship, and kindness are all sentiments or virtues that normally manifest this dimension of morality. </a:t>
            </a:r>
          </a:p>
        </p:txBody>
      </p:sp>
    </p:spTree>
    <p:extLst>
      <p:ext uri="{BB962C8B-B14F-4D97-AF65-F5344CB8AC3E}">
        <p14:creationId xmlns:p14="http://schemas.microsoft.com/office/powerpoint/2010/main" val="410069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arent-Child Relationship - Why it's Important - Parenting 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03" y="117695"/>
            <a:ext cx="11948497" cy="27794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6021" y="3796595"/>
            <a:ext cx="11703460" cy="1815882"/>
          </a:xfrm>
          <a:prstGeom prst="rect">
            <a:avLst/>
          </a:prstGeom>
        </p:spPr>
        <p:txBody>
          <a:bodyPr wrap="none">
            <a:spAutoFit/>
          </a:bodyPr>
          <a:lstStyle/>
          <a:p>
            <a:r>
              <a:rPr lang="en-US" sz="2800" dirty="0"/>
              <a:t>Thus, an ethic of care emphasizes two moral demands: </a:t>
            </a:r>
          </a:p>
          <a:p>
            <a:endParaRPr lang="en-US" sz="2800" dirty="0"/>
          </a:p>
          <a:p>
            <a:r>
              <a:rPr lang="en-US" sz="2800" dirty="0"/>
              <a:t>1.	We each exist in a web of relationships and should preserve and nurture </a:t>
            </a:r>
          </a:p>
          <a:p>
            <a:r>
              <a:rPr lang="en-US" sz="2800" dirty="0"/>
              <a:t>those concrete and valuable relationships we have with specific persons. </a:t>
            </a:r>
          </a:p>
        </p:txBody>
      </p:sp>
    </p:spTree>
    <p:extLst>
      <p:ext uri="{BB962C8B-B14F-4D97-AF65-F5344CB8AC3E}">
        <p14:creationId xmlns:p14="http://schemas.microsoft.com/office/powerpoint/2010/main" val="41346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883" y="578182"/>
            <a:ext cx="10179113" cy="2677656"/>
          </a:xfrm>
          <a:prstGeom prst="rect">
            <a:avLst/>
          </a:prstGeom>
        </p:spPr>
        <p:txBody>
          <a:bodyPr wrap="square">
            <a:spAutoFit/>
          </a:bodyPr>
          <a:lstStyle/>
          <a:p>
            <a:r>
              <a:rPr lang="en-US" sz="2800" dirty="0"/>
              <a:t>2.	We each should exercise special care for those to whom we are concretely related by attending to their particular needs, values, desires, and concrete well-being as seen from their own personal perspective, and by responding positively to these needs, values, desires, and concrete well-being, particularly of those who are vulnerable and dependent on our care. </a:t>
            </a:r>
          </a:p>
        </p:txBody>
      </p:sp>
      <p:pic>
        <p:nvPicPr>
          <p:cNvPr id="5122" name="Picture 2" descr="Group of different people joined the happiness. The choice of the elderly,  people of color, disabled and different people. Social diversity,  relationships, human resources, a large family group. 7412651 Vector Art 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40" y="3429984"/>
            <a:ext cx="10817225" cy="351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9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ommunity Health Worker Resources | C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54" y="1897766"/>
            <a:ext cx="9716306" cy="21867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01092" y="457790"/>
            <a:ext cx="9174179" cy="1815882"/>
          </a:xfrm>
          <a:prstGeom prst="rect">
            <a:avLst/>
          </a:prstGeom>
        </p:spPr>
        <p:txBody>
          <a:bodyPr wrap="square">
            <a:spAutoFit/>
          </a:bodyPr>
          <a:lstStyle/>
          <a:p>
            <a:pPr marL="457200" indent="-457200">
              <a:buFont typeface="Arial" panose="020B0604020202020204" pitchFamily="34" charset="0"/>
              <a:buChar char="•"/>
            </a:pPr>
            <a:r>
              <a:rPr lang="en-US" sz="2800" dirty="0"/>
              <a:t>It is important not to restrict the notion of a concrete relationship to relationships between two individuals or to relationships between an individual and a specific group.</a:t>
            </a:r>
          </a:p>
          <a:p>
            <a:pPr marL="457200" indent="-457200">
              <a:buFont typeface="Arial" panose="020B0604020202020204" pitchFamily="34" charset="0"/>
              <a:buChar char="•"/>
            </a:pPr>
            <a:endParaRPr lang="en-US" sz="2800" dirty="0"/>
          </a:p>
        </p:txBody>
      </p:sp>
      <p:sp>
        <p:nvSpPr>
          <p:cNvPr id="4" name="Rectangle 3"/>
          <p:cNvSpPr/>
          <p:nvPr/>
        </p:nvSpPr>
        <p:spPr>
          <a:xfrm>
            <a:off x="1536070" y="4796135"/>
            <a:ext cx="9427677" cy="1384995"/>
          </a:xfrm>
          <a:prstGeom prst="rect">
            <a:avLst/>
          </a:prstGeom>
        </p:spPr>
        <p:txBody>
          <a:bodyPr wrap="square">
            <a:spAutoFit/>
          </a:bodyPr>
          <a:lstStyle/>
          <a:p>
            <a:pPr marL="457200" indent="-457200">
              <a:buFont typeface="Arial" panose="020B0604020202020204" pitchFamily="34" charset="0"/>
              <a:buChar char="•"/>
            </a:pPr>
            <a:r>
              <a:rPr lang="en-US" sz="2800" dirty="0"/>
              <a:t>Many advocates of an ethic of care have argued that it should also encompass the larger systems of relationships that make up concrete communities.</a:t>
            </a:r>
          </a:p>
        </p:txBody>
      </p:sp>
    </p:spTree>
    <p:extLst>
      <p:ext uri="{BB962C8B-B14F-4D97-AF65-F5344CB8AC3E}">
        <p14:creationId xmlns:p14="http://schemas.microsoft.com/office/powerpoint/2010/main" val="344279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mmunity Engagement | Tar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73" y="289294"/>
            <a:ext cx="10492966" cy="42645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76539" y="4753070"/>
            <a:ext cx="10221362" cy="1384995"/>
          </a:xfrm>
          <a:prstGeom prst="rect">
            <a:avLst/>
          </a:prstGeom>
        </p:spPr>
        <p:txBody>
          <a:bodyPr wrap="square">
            <a:spAutoFit/>
          </a:bodyPr>
          <a:lstStyle/>
          <a:p>
            <a:r>
              <a:rPr lang="en-US" sz="2800" dirty="0"/>
              <a:t>A </a:t>
            </a:r>
            <a:r>
              <a:rPr lang="en-US" sz="2800" b="1" dirty="0">
                <a:solidFill>
                  <a:srgbClr val="FF0000"/>
                </a:solidFill>
              </a:rPr>
              <a:t>communitarian ethic </a:t>
            </a:r>
            <a:r>
              <a:rPr lang="en-US" sz="2800" dirty="0"/>
              <a:t>is an ethic that sees concrete communities and communal relationships as having a fundamental value that should be preserved and maintained.</a:t>
            </a:r>
          </a:p>
        </p:txBody>
      </p:sp>
    </p:spTree>
    <p:extLst>
      <p:ext uri="{BB962C8B-B14F-4D97-AF65-F5344CB8AC3E}">
        <p14:creationId xmlns:p14="http://schemas.microsoft.com/office/powerpoint/2010/main" val="91832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ive Steps to Leverage Community Involvement to Build Leadership Ski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382" y="391887"/>
            <a:ext cx="6079251" cy="6270170"/>
          </a:xfrm>
          <a:prstGeom prst="rect">
            <a:avLst/>
          </a:prstGeom>
          <a:blipFill>
            <a:blip r:embed="rId3"/>
            <a:tile tx="0" ty="0" sx="100000" sy="100000" flip="none" algn="tl"/>
          </a:blipFill>
        </p:spPr>
      </p:pic>
      <p:sp>
        <p:nvSpPr>
          <p:cNvPr id="3" name="Rectangle 2"/>
          <p:cNvSpPr/>
          <p:nvPr/>
        </p:nvSpPr>
        <p:spPr>
          <a:xfrm>
            <a:off x="271305" y="602902"/>
            <a:ext cx="5285433" cy="5632311"/>
          </a:xfrm>
          <a:prstGeom prst="rect">
            <a:avLst/>
          </a:prstGeom>
        </p:spPr>
        <p:txBody>
          <a:bodyPr wrap="square">
            <a:spAutoFit/>
          </a:bodyPr>
          <a:lstStyle/>
          <a:p>
            <a:pPr marL="342900" indent="-342900">
              <a:buFont typeface="Arial" panose="020B0604020202020204" pitchFamily="34" charset="0"/>
              <a:buChar char="•"/>
            </a:pPr>
            <a:r>
              <a:rPr lang="en-US" sz="2400" dirty="0"/>
              <a:t>What is important in a communitarian ethic is </a:t>
            </a:r>
            <a:r>
              <a:rPr lang="en-US" sz="2400" dirty="0">
                <a:solidFill>
                  <a:srgbClr val="FF0000"/>
                </a:solidFill>
              </a:rPr>
              <a:t>not the isolated individual</a:t>
            </a:r>
            <a:r>
              <a:rPr lang="en-US" sz="2400" dirty="0"/>
              <a:t>, but the community within which individuals discover who they are by seeing themselves as integral parts of a larger community with its traditions, culture, practices, and history.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broad web of concrete relationships that make up a particular community, then, should be preserved and nurtured just as much as the more limited interpersonal relationships that spring up between individual people.</a:t>
            </a:r>
          </a:p>
        </p:txBody>
      </p:sp>
    </p:spTree>
    <p:extLst>
      <p:ext uri="{BB962C8B-B14F-4D97-AF65-F5344CB8AC3E}">
        <p14:creationId xmlns:p14="http://schemas.microsoft.com/office/powerpoint/2010/main" val="2151781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MUNITY RELATIONS: Benefit, Types, and Full Job 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16" y="1293556"/>
            <a:ext cx="6151946" cy="49261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74184" y="1294850"/>
            <a:ext cx="4234006" cy="4832092"/>
          </a:xfrm>
          <a:prstGeom prst="rect">
            <a:avLst/>
          </a:prstGeom>
        </p:spPr>
        <p:txBody>
          <a:bodyPr wrap="square">
            <a:spAutoFit/>
          </a:bodyPr>
          <a:lstStyle/>
          <a:p>
            <a:r>
              <a:rPr lang="en-US" sz="2800" dirty="0"/>
              <a:t>An ethic of care can be based on the claim that the identity of the self—who I am—is based on the relationships the self has with other selves: The individual cannot exist, cannot even be who he or she is, in isolation from caring relationships with others.</a:t>
            </a:r>
          </a:p>
        </p:txBody>
      </p:sp>
    </p:spTree>
    <p:extLst>
      <p:ext uri="{BB962C8B-B14F-4D97-AF65-F5344CB8AC3E}">
        <p14:creationId xmlns:p14="http://schemas.microsoft.com/office/powerpoint/2010/main" val="2576625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1463</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Objections to ethics of care Page 135 pdf for detail reading</vt:lpstr>
      <vt:lpstr>Discrimination and respect for diversity</vt:lpstr>
      <vt:lpstr>PowerPoint Presentation</vt:lpstr>
      <vt:lpstr>PowerPoint Presentation</vt:lpstr>
      <vt:lpstr>Forms of Discrimination</vt:lpstr>
      <vt:lpstr>PowerPoint Presentation</vt:lpstr>
      <vt:lpstr>Sexual Harassment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Hina Yousaf</cp:lastModifiedBy>
  <cp:revision>33</cp:revision>
  <dcterms:created xsi:type="dcterms:W3CDTF">2023-05-08T09:53:38Z</dcterms:created>
  <dcterms:modified xsi:type="dcterms:W3CDTF">2024-04-24T05:47:09Z</dcterms:modified>
</cp:coreProperties>
</file>