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3"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AA551C-A861-4E74-A4D7-11019083AD88}"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5F729-A8DC-4765-981F-6ADA1FADD8D6}"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7859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A7AA551C-A861-4E74-A4D7-11019083AD88}" type="datetimeFigureOut">
              <a:rPr lang="en-US" smtClean="0"/>
              <a:t>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15F729-A8DC-4765-981F-6ADA1FADD8D6}" type="slidenum">
              <a:rPr lang="en-US" smtClean="0"/>
              <a:t>‹#›</a:t>
            </a:fld>
            <a:endParaRPr lang="en-US"/>
          </a:p>
        </p:txBody>
      </p:sp>
    </p:spTree>
    <p:extLst>
      <p:ext uri="{BB962C8B-B14F-4D97-AF65-F5344CB8AC3E}">
        <p14:creationId xmlns:p14="http://schemas.microsoft.com/office/powerpoint/2010/main" val="1034500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AA551C-A861-4E74-A4D7-11019083AD88}"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5F729-A8DC-4765-981F-6ADA1FADD8D6}" type="slidenum">
              <a:rPr lang="en-US" smtClean="0"/>
              <a:t>‹#›</a:t>
            </a:fld>
            <a:endParaRPr lang="en-US"/>
          </a:p>
        </p:txBody>
      </p:sp>
    </p:spTree>
    <p:extLst>
      <p:ext uri="{BB962C8B-B14F-4D97-AF65-F5344CB8AC3E}">
        <p14:creationId xmlns:p14="http://schemas.microsoft.com/office/powerpoint/2010/main" val="3834871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AA551C-A861-4E74-A4D7-11019083AD88}"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5F729-A8DC-4765-981F-6ADA1FADD8D6}"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87435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AA551C-A861-4E74-A4D7-11019083AD88}"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5F729-A8DC-4765-981F-6ADA1FADD8D6}" type="slidenum">
              <a:rPr lang="en-US" smtClean="0"/>
              <a:t>‹#›</a:t>
            </a:fld>
            <a:endParaRPr lang="en-US"/>
          </a:p>
        </p:txBody>
      </p:sp>
    </p:spTree>
    <p:extLst>
      <p:ext uri="{BB962C8B-B14F-4D97-AF65-F5344CB8AC3E}">
        <p14:creationId xmlns:p14="http://schemas.microsoft.com/office/powerpoint/2010/main" val="4022835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AA551C-A861-4E74-A4D7-11019083AD88}"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5F729-A8DC-4765-981F-6ADA1FADD8D6}"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57042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AA551C-A861-4E74-A4D7-11019083AD88}"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5F729-A8DC-4765-981F-6ADA1FADD8D6}" type="slidenum">
              <a:rPr lang="en-US" smtClean="0"/>
              <a:t>‹#›</a:t>
            </a:fld>
            <a:endParaRPr lang="en-US"/>
          </a:p>
        </p:txBody>
      </p:sp>
    </p:spTree>
    <p:extLst>
      <p:ext uri="{BB962C8B-B14F-4D97-AF65-F5344CB8AC3E}">
        <p14:creationId xmlns:p14="http://schemas.microsoft.com/office/powerpoint/2010/main" val="3984983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AA551C-A861-4E74-A4D7-11019083AD88}"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5F729-A8DC-4765-981F-6ADA1FADD8D6}" type="slidenum">
              <a:rPr lang="en-US" smtClean="0"/>
              <a:t>‹#›</a:t>
            </a:fld>
            <a:endParaRPr lang="en-US"/>
          </a:p>
        </p:txBody>
      </p:sp>
    </p:spTree>
    <p:extLst>
      <p:ext uri="{BB962C8B-B14F-4D97-AF65-F5344CB8AC3E}">
        <p14:creationId xmlns:p14="http://schemas.microsoft.com/office/powerpoint/2010/main" val="2551088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AA551C-A861-4E74-A4D7-11019083AD88}"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5F729-A8DC-4765-981F-6ADA1FADD8D6}" type="slidenum">
              <a:rPr lang="en-US" smtClean="0"/>
              <a:t>‹#›</a:t>
            </a:fld>
            <a:endParaRPr lang="en-US"/>
          </a:p>
        </p:txBody>
      </p:sp>
    </p:spTree>
    <p:extLst>
      <p:ext uri="{BB962C8B-B14F-4D97-AF65-F5344CB8AC3E}">
        <p14:creationId xmlns:p14="http://schemas.microsoft.com/office/powerpoint/2010/main" val="4094046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AA551C-A861-4E74-A4D7-11019083AD88}"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5F729-A8DC-4765-981F-6ADA1FADD8D6}" type="slidenum">
              <a:rPr lang="en-US" smtClean="0"/>
              <a:t>‹#›</a:t>
            </a:fld>
            <a:endParaRPr lang="en-US"/>
          </a:p>
        </p:txBody>
      </p:sp>
    </p:spTree>
    <p:extLst>
      <p:ext uri="{BB962C8B-B14F-4D97-AF65-F5344CB8AC3E}">
        <p14:creationId xmlns:p14="http://schemas.microsoft.com/office/powerpoint/2010/main" val="3612793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AA551C-A861-4E74-A4D7-11019083AD88}"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5F729-A8DC-4765-981F-6ADA1FADD8D6}" type="slidenum">
              <a:rPr lang="en-US" smtClean="0"/>
              <a:t>‹#›</a:t>
            </a:fld>
            <a:endParaRPr lang="en-US"/>
          </a:p>
        </p:txBody>
      </p:sp>
    </p:spTree>
    <p:extLst>
      <p:ext uri="{BB962C8B-B14F-4D97-AF65-F5344CB8AC3E}">
        <p14:creationId xmlns:p14="http://schemas.microsoft.com/office/powerpoint/2010/main" val="819191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AA551C-A861-4E74-A4D7-11019083AD88}"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5F729-A8DC-4765-981F-6ADA1FADD8D6}" type="slidenum">
              <a:rPr lang="en-US" smtClean="0"/>
              <a:t>‹#›</a:t>
            </a:fld>
            <a:endParaRPr lang="en-US"/>
          </a:p>
        </p:txBody>
      </p:sp>
    </p:spTree>
    <p:extLst>
      <p:ext uri="{BB962C8B-B14F-4D97-AF65-F5344CB8AC3E}">
        <p14:creationId xmlns:p14="http://schemas.microsoft.com/office/powerpoint/2010/main" val="562333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AA551C-A861-4E74-A4D7-11019083AD88}" type="datetimeFigureOut">
              <a:rPr lang="en-US" smtClean="0"/>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15F729-A8DC-4765-981F-6ADA1FADD8D6}" type="slidenum">
              <a:rPr lang="en-US" smtClean="0"/>
              <a:t>‹#›</a:t>
            </a:fld>
            <a:endParaRPr lang="en-US"/>
          </a:p>
        </p:txBody>
      </p:sp>
    </p:spTree>
    <p:extLst>
      <p:ext uri="{BB962C8B-B14F-4D97-AF65-F5344CB8AC3E}">
        <p14:creationId xmlns:p14="http://schemas.microsoft.com/office/powerpoint/2010/main" val="633299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AA551C-A861-4E74-A4D7-11019083AD88}" type="datetimeFigureOut">
              <a:rPr lang="en-US" smtClean="0"/>
              <a:t>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15F729-A8DC-4765-981F-6ADA1FADD8D6}" type="slidenum">
              <a:rPr lang="en-US" smtClean="0"/>
              <a:t>‹#›</a:t>
            </a:fld>
            <a:endParaRPr lang="en-US"/>
          </a:p>
        </p:txBody>
      </p:sp>
    </p:spTree>
    <p:extLst>
      <p:ext uri="{BB962C8B-B14F-4D97-AF65-F5344CB8AC3E}">
        <p14:creationId xmlns:p14="http://schemas.microsoft.com/office/powerpoint/2010/main" val="2152005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AA551C-A861-4E74-A4D7-11019083AD88}" type="datetimeFigureOut">
              <a:rPr lang="en-US" smtClean="0"/>
              <a:t>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15F729-A8DC-4765-981F-6ADA1FADD8D6}" type="slidenum">
              <a:rPr lang="en-US" smtClean="0"/>
              <a:t>‹#›</a:t>
            </a:fld>
            <a:endParaRPr lang="en-US"/>
          </a:p>
        </p:txBody>
      </p:sp>
    </p:spTree>
    <p:extLst>
      <p:ext uri="{BB962C8B-B14F-4D97-AF65-F5344CB8AC3E}">
        <p14:creationId xmlns:p14="http://schemas.microsoft.com/office/powerpoint/2010/main" val="164811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AA551C-A861-4E74-A4D7-11019083AD88}"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5F729-A8DC-4765-981F-6ADA1FADD8D6}" type="slidenum">
              <a:rPr lang="en-US" smtClean="0"/>
              <a:t>‹#›</a:t>
            </a:fld>
            <a:endParaRPr lang="en-US"/>
          </a:p>
        </p:txBody>
      </p:sp>
    </p:spTree>
    <p:extLst>
      <p:ext uri="{BB962C8B-B14F-4D97-AF65-F5344CB8AC3E}">
        <p14:creationId xmlns:p14="http://schemas.microsoft.com/office/powerpoint/2010/main" val="541324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AA551C-A861-4E74-A4D7-11019083AD88}"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5F729-A8DC-4765-981F-6ADA1FADD8D6}" type="slidenum">
              <a:rPr lang="en-US" smtClean="0"/>
              <a:t>‹#›</a:t>
            </a:fld>
            <a:endParaRPr lang="en-US"/>
          </a:p>
        </p:txBody>
      </p:sp>
    </p:spTree>
    <p:extLst>
      <p:ext uri="{BB962C8B-B14F-4D97-AF65-F5344CB8AC3E}">
        <p14:creationId xmlns:p14="http://schemas.microsoft.com/office/powerpoint/2010/main" val="3878076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7AA551C-A861-4E74-A4D7-11019083AD88}" type="datetimeFigureOut">
              <a:rPr lang="en-US" smtClean="0"/>
              <a:t>2/26/2023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615F729-A8DC-4765-981F-6ADA1FADD8D6}" type="slidenum">
              <a:rPr lang="en-US" smtClean="0"/>
              <a:t>‹#›</a:t>
            </a:fld>
            <a:endParaRPr lang="en-US"/>
          </a:p>
        </p:txBody>
      </p:sp>
    </p:spTree>
    <p:extLst>
      <p:ext uri="{BB962C8B-B14F-4D97-AF65-F5344CB8AC3E}">
        <p14:creationId xmlns:p14="http://schemas.microsoft.com/office/powerpoint/2010/main" val="37512336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168713"/>
            <a:ext cx="10200238" cy="2471596"/>
          </a:xfrm>
        </p:spPr>
        <p:txBody>
          <a:bodyPr>
            <a:noAutofit/>
          </a:bodyPr>
          <a:lstStyle/>
          <a:p>
            <a:pPr lvl="0"/>
            <a:r>
              <a:rPr lang="en-US" b="1" dirty="0" smtClean="0">
                <a:solidFill>
                  <a:srgbClr val="FFFF00"/>
                </a:solidFill>
                <a:effectLst>
                  <a:outerShdw blurRad="50800" dist="50800" dir="5400000" algn="ctr" rotWithShape="0">
                    <a:schemeClr val="accent4">
                      <a:lumMod val="60000"/>
                      <a:lumOff val="40000"/>
                    </a:schemeClr>
                  </a:outerShdw>
                </a:effectLst>
                <a:latin typeface="+mn-lt"/>
              </a:rPr>
              <a:t/>
            </a:r>
            <a:br>
              <a:rPr lang="en-US" b="1" dirty="0" smtClean="0">
                <a:solidFill>
                  <a:srgbClr val="FFFF00"/>
                </a:solidFill>
                <a:effectLst>
                  <a:outerShdw blurRad="50800" dist="50800" dir="5400000" algn="ctr" rotWithShape="0">
                    <a:schemeClr val="accent4">
                      <a:lumMod val="60000"/>
                      <a:lumOff val="40000"/>
                    </a:schemeClr>
                  </a:outerShdw>
                </a:effectLst>
                <a:latin typeface="+mn-lt"/>
              </a:rPr>
            </a:br>
            <a:r>
              <a:rPr lang="en-US" b="1" dirty="0">
                <a:solidFill>
                  <a:srgbClr val="FFFF00"/>
                </a:solidFill>
                <a:effectLst>
                  <a:outerShdw blurRad="50800" dist="50800" dir="5400000" algn="ctr" rotWithShape="0">
                    <a:schemeClr val="accent4">
                      <a:lumMod val="60000"/>
                      <a:lumOff val="40000"/>
                    </a:schemeClr>
                  </a:outerShdw>
                </a:effectLst>
                <a:latin typeface="+mn-lt"/>
              </a:rPr>
              <a:t/>
            </a:r>
            <a:br>
              <a:rPr lang="en-US" b="1" dirty="0">
                <a:solidFill>
                  <a:srgbClr val="FFFF00"/>
                </a:solidFill>
                <a:effectLst>
                  <a:outerShdw blurRad="50800" dist="50800" dir="5400000" algn="ctr" rotWithShape="0">
                    <a:schemeClr val="accent4">
                      <a:lumMod val="60000"/>
                      <a:lumOff val="40000"/>
                    </a:schemeClr>
                  </a:outerShdw>
                </a:effectLst>
                <a:latin typeface="+mn-lt"/>
              </a:rPr>
            </a:br>
            <a:r>
              <a:rPr lang="en-US" b="1" dirty="0" smtClean="0">
                <a:solidFill>
                  <a:srgbClr val="FFFF00"/>
                </a:solidFill>
                <a:effectLst>
                  <a:outerShdw blurRad="50800" dist="50800" dir="5400000" algn="ctr" rotWithShape="0">
                    <a:schemeClr val="accent4">
                      <a:lumMod val="60000"/>
                      <a:lumOff val="40000"/>
                    </a:schemeClr>
                  </a:outerShdw>
                </a:effectLst>
                <a:latin typeface="+mn-lt"/>
              </a:rPr>
              <a:t/>
            </a:r>
            <a:br>
              <a:rPr lang="en-US" b="1" dirty="0" smtClean="0">
                <a:solidFill>
                  <a:srgbClr val="FFFF00"/>
                </a:solidFill>
                <a:effectLst>
                  <a:outerShdw blurRad="50800" dist="50800" dir="5400000" algn="ctr" rotWithShape="0">
                    <a:schemeClr val="accent4">
                      <a:lumMod val="60000"/>
                      <a:lumOff val="40000"/>
                    </a:schemeClr>
                  </a:outerShdw>
                </a:effectLst>
                <a:latin typeface="+mn-lt"/>
              </a:rPr>
            </a:br>
            <a:r>
              <a:rPr lang="en-US" b="1" dirty="0" smtClean="0">
                <a:solidFill>
                  <a:srgbClr val="FFFF00"/>
                </a:solidFill>
                <a:effectLst>
                  <a:outerShdw blurRad="50800" dist="50800" dir="5400000" algn="ctr" rotWithShape="0">
                    <a:schemeClr val="accent4">
                      <a:lumMod val="60000"/>
                      <a:lumOff val="40000"/>
                    </a:schemeClr>
                  </a:outerShdw>
                </a:effectLst>
                <a:latin typeface="+mn-lt"/>
              </a:rPr>
              <a:t>Leadership </a:t>
            </a:r>
            <a:r>
              <a:rPr lang="en-US" b="1" dirty="0">
                <a:solidFill>
                  <a:srgbClr val="FFFF00"/>
                </a:solidFill>
                <a:effectLst>
                  <a:outerShdw blurRad="50800" dist="50800" dir="5400000" algn="ctr" rotWithShape="0">
                    <a:schemeClr val="accent4">
                      <a:lumMod val="60000"/>
                      <a:lumOff val="40000"/>
                    </a:schemeClr>
                  </a:outerShdw>
                </a:effectLst>
                <a:latin typeface="+mn-lt"/>
              </a:rPr>
              <a:t>and Organizational skills/culture</a:t>
            </a:r>
            <a:br>
              <a:rPr lang="en-US" b="1" dirty="0">
                <a:solidFill>
                  <a:srgbClr val="FFFF00"/>
                </a:solidFill>
                <a:effectLst>
                  <a:outerShdw blurRad="50800" dist="50800" dir="5400000" algn="ctr" rotWithShape="0">
                    <a:schemeClr val="accent4">
                      <a:lumMod val="60000"/>
                      <a:lumOff val="40000"/>
                    </a:schemeClr>
                  </a:outerShdw>
                </a:effectLst>
                <a:latin typeface="+mn-lt"/>
              </a:rPr>
            </a:br>
            <a:endParaRPr lang="en-US" b="1" dirty="0">
              <a:solidFill>
                <a:srgbClr val="FFFF00"/>
              </a:solidFill>
              <a:effectLst>
                <a:outerShdw blurRad="50800" dist="50800" dir="5400000" algn="ctr" rotWithShape="0">
                  <a:schemeClr val="accent4">
                    <a:lumMod val="60000"/>
                    <a:lumOff val="40000"/>
                  </a:schemeClr>
                </a:outerShdw>
              </a:effectLst>
              <a:latin typeface="+mn-lt"/>
            </a:endParaRPr>
          </a:p>
        </p:txBody>
      </p:sp>
    </p:spTree>
    <p:extLst>
      <p:ext uri="{BB962C8B-B14F-4D97-AF65-F5344CB8AC3E}">
        <p14:creationId xmlns:p14="http://schemas.microsoft.com/office/powerpoint/2010/main" val="1057174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1025" y="724277"/>
            <a:ext cx="10547287" cy="5386090"/>
          </a:xfrm>
          <a:prstGeom prst="rect">
            <a:avLst/>
          </a:prstGeom>
        </p:spPr>
        <p:txBody>
          <a:bodyPr wrap="square">
            <a:spAutoFit/>
          </a:bodyPr>
          <a:lstStyle/>
          <a:p>
            <a:r>
              <a:rPr lang="en-US" sz="3600" b="1" dirty="0" smtClean="0">
                <a:solidFill>
                  <a:schemeClr val="accent5">
                    <a:lumMod val="75000"/>
                  </a:schemeClr>
                </a:solidFill>
                <a:latin typeface="Calibri" panose="020F0502020204030204" pitchFamily="34" charset="0"/>
                <a:cs typeface="Calibri" panose="020F0502020204030204" pitchFamily="34" charset="0"/>
              </a:rPr>
              <a:t>Characteristics of culture, </a:t>
            </a:r>
            <a:r>
              <a:rPr lang="en-US" sz="3600" b="1" dirty="0" err="1" smtClean="0">
                <a:solidFill>
                  <a:schemeClr val="accent5">
                    <a:lumMod val="75000"/>
                  </a:schemeClr>
                </a:solidFill>
                <a:latin typeface="Calibri" panose="020F0502020204030204" pitchFamily="34" charset="0"/>
                <a:cs typeface="Calibri" panose="020F0502020204030204" pitchFamily="34" charset="0"/>
              </a:rPr>
              <a:t>Furnham</a:t>
            </a:r>
            <a:r>
              <a:rPr lang="en-US" sz="3600" b="1" dirty="0" smtClean="0">
                <a:solidFill>
                  <a:schemeClr val="accent5">
                    <a:lumMod val="75000"/>
                  </a:schemeClr>
                </a:solidFill>
                <a:latin typeface="Calibri" panose="020F0502020204030204" pitchFamily="34" charset="0"/>
                <a:cs typeface="Calibri" panose="020F0502020204030204" pitchFamily="34" charset="0"/>
              </a:rPr>
              <a:t> and Gunter (1993) </a:t>
            </a:r>
          </a:p>
          <a:p>
            <a:endParaRPr lang="en-US" sz="2800" dirty="0" smtClean="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smtClean="0">
                <a:latin typeface="Calibri" panose="020F0502020204030204" pitchFamily="34" charset="0"/>
                <a:cs typeface="Calibri" panose="020F0502020204030204" pitchFamily="34" charset="0"/>
              </a:rPr>
              <a:t>It is difficult to define (often a pointless exercise). </a:t>
            </a:r>
          </a:p>
          <a:p>
            <a:pPr marL="457200" indent="-457200">
              <a:buFont typeface="Wingdings" panose="05000000000000000000" pitchFamily="2" charset="2"/>
              <a:buChar char="Ø"/>
            </a:pPr>
            <a:endParaRPr lang="en-US" sz="2800" dirty="0" smtClean="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smtClean="0">
                <a:latin typeface="Calibri" panose="020F0502020204030204" pitchFamily="34" charset="0"/>
                <a:cs typeface="Calibri" panose="020F0502020204030204" pitchFamily="34" charset="0"/>
              </a:rPr>
              <a:t>It is multi-dimensional, with many different components at different levels.</a:t>
            </a:r>
          </a:p>
          <a:p>
            <a:pPr marL="457200" indent="-457200">
              <a:buFont typeface="Wingdings" panose="05000000000000000000" pitchFamily="2" charset="2"/>
              <a:buChar char="Ø"/>
            </a:pPr>
            <a:endParaRPr lang="en-US" sz="2800" dirty="0" smtClean="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smtClean="0">
                <a:latin typeface="Calibri" panose="020F0502020204030204" pitchFamily="34" charset="0"/>
                <a:cs typeface="Calibri" panose="020F0502020204030204" pitchFamily="34" charset="0"/>
              </a:rPr>
              <a:t>It is not particularly dynamic and ever-changing (being relatively stable over short periods of time). </a:t>
            </a:r>
          </a:p>
          <a:p>
            <a:pPr marL="457200" indent="-457200">
              <a:buFont typeface="Wingdings" panose="05000000000000000000" pitchFamily="2" charset="2"/>
              <a:buChar char="Ø"/>
            </a:pPr>
            <a:endParaRPr lang="en-US" sz="2800" dirty="0" smtClean="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smtClean="0">
                <a:latin typeface="Calibri" panose="020F0502020204030204" pitchFamily="34" charset="0"/>
                <a:cs typeface="Calibri" panose="020F0502020204030204" pitchFamily="34" charset="0"/>
              </a:rPr>
              <a:t>It takes time to establish and therefore time to change a corporate culture.</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79446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1437" y="669957"/>
            <a:ext cx="10438645" cy="4955203"/>
          </a:xfrm>
          <a:prstGeom prst="rect">
            <a:avLst/>
          </a:prstGeom>
        </p:spPr>
        <p:txBody>
          <a:bodyPr wrap="square">
            <a:spAutoFit/>
          </a:bodyPr>
          <a:lstStyle/>
          <a:p>
            <a:r>
              <a:rPr lang="en-US" sz="3600" b="1" dirty="0" smtClean="0">
                <a:solidFill>
                  <a:schemeClr val="accent5">
                    <a:lumMod val="75000"/>
                  </a:schemeClr>
                </a:solidFill>
                <a:latin typeface="Calibri" panose="020F0502020204030204" pitchFamily="34" charset="0"/>
                <a:cs typeface="Calibri" panose="020F0502020204030204" pitchFamily="34" charset="0"/>
              </a:rPr>
              <a:t>Significance of culture, </a:t>
            </a:r>
            <a:r>
              <a:rPr lang="en-US" sz="3600" b="1" dirty="0" err="1" smtClean="0">
                <a:solidFill>
                  <a:schemeClr val="accent5">
                    <a:lumMod val="75000"/>
                  </a:schemeClr>
                </a:solidFill>
                <a:latin typeface="Calibri" panose="020F0502020204030204" pitchFamily="34" charset="0"/>
                <a:cs typeface="Calibri" panose="020F0502020204030204" pitchFamily="34" charset="0"/>
              </a:rPr>
              <a:t>Furnham</a:t>
            </a:r>
            <a:r>
              <a:rPr lang="en-US" sz="3600" b="1" dirty="0" smtClean="0">
                <a:solidFill>
                  <a:schemeClr val="accent5">
                    <a:lumMod val="75000"/>
                  </a:schemeClr>
                </a:solidFill>
                <a:latin typeface="Calibri" panose="020F0502020204030204" pitchFamily="34" charset="0"/>
                <a:cs typeface="Calibri" panose="020F0502020204030204" pitchFamily="34" charset="0"/>
              </a:rPr>
              <a:t> and Gunter (1993) </a:t>
            </a:r>
          </a:p>
          <a:p>
            <a:endParaRPr lang="en-US"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smtClean="0">
                <a:latin typeface="Calibri" panose="020F0502020204030204" pitchFamily="34" charset="0"/>
                <a:cs typeface="Calibri" panose="020F0502020204030204" pitchFamily="34" charset="0"/>
              </a:rPr>
              <a:t>Culture represents the ‘social glue’ and generates a ‘we-feeling’, thus counteracting processes of differentiations that are an unavoidable part of organizational life. </a:t>
            </a:r>
          </a:p>
          <a:p>
            <a:pPr marL="457200" indent="-457200">
              <a:buFont typeface="Wingdings" panose="05000000000000000000" pitchFamily="2" charset="2"/>
              <a:buChar char="Ø"/>
            </a:pPr>
            <a:endParaRPr lang="en-US"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smtClean="0">
                <a:latin typeface="Calibri" panose="020F0502020204030204" pitchFamily="34" charset="0"/>
                <a:cs typeface="Calibri" panose="020F0502020204030204" pitchFamily="34" charset="0"/>
              </a:rPr>
              <a:t>Organizational culture offers a shared system of meanings which is the basis for communications and mutual understanding. </a:t>
            </a:r>
          </a:p>
          <a:p>
            <a:pPr marL="457200" indent="-457200">
              <a:buFont typeface="Wingdings" panose="05000000000000000000" pitchFamily="2" charset="2"/>
              <a:buChar char="Ø"/>
            </a:pPr>
            <a:endParaRPr lang="en-US"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smtClean="0">
                <a:latin typeface="Calibri" panose="020F0502020204030204" pitchFamily="34" charset="0"/>
                <a:cs typeface="Calibri" panose="020F0502020204030204" pitchFamily="34" charset="0"/>
              </a:rPr>
              <a:t>If these functions are not </a:t>
            </a:r>
            <a:r>
              <a:rPr lang="en-US" sz="2800" dirty="0" smtClean="0">
                <a:latin typeface="Calibri" panose="020F0502020204030204" pitchFamily="34" charset="0"/>
                <a:cs typeface="Calibri" panose="020F0502020204030204" pitchFamily="34" charset="0"/>
              </a:rPr>
              <a:t>fulfilled </a:t>
            </a:r>
            <a:r>
              <a:rPr lang="en-US" sz="2800" dirty="0" smtClean="0">
                <a:latin typeface="Calibri" panose="020F0502020204030204" pitchFamily="34" charset="0"/>
                <a:cs typeface="Calibri" panose="020F0502020204030204" pitchFamily="34" charset="0"/>
              </a:rPr>
              <a:t>in a satisfactory way, culture may </a:t>
            </a:r>
            <a:r>
              <a:rPr lang="en-US" sz="2800" dirty="0" smtClean="0">
                <a:latin typeface="Calibri" panose="020F0502020204030204" pitchFamily="34" charset="0"/>
                <a:cs typeface="Calibri" panose="020F0502020204030204" pitchFamily="34" charset="0"/>
              </a:rPr>
              <a:t>significantly </a:t>
            </a:r>
            <a:r>
              <a:rPr lang="en-US" sz="2800" dirty="0" smtClean="0">
                <a:latin typeface="Calibri" panose="020F0502020204030204" pitchFamily="34" charset="0"/>
                <a:cs typeface="Calibri" panose="020F0502020204030204" pitchFamily="34" charset="0"/>
              </a:rPr>
              <a:t>reduce the </a:t>
            </a:r>
            <a:r>
              <a:rPr lang="en-US" sz="2800" dirty="0" smtClean="0">
                <a:latin typeface="Calibri" panose="020F0502020204030204" pitchFamily="34" charset="0"/>
                <a:cs typeface="Calibri" panose="020F0502020204030204" pitchFamily="34" charset="0"/>
              </a:rPr>
              <a:t>efficiency </a:t>
            </a:r>
            <a:r>
              <a:rPr lang="en-US" sz="2800" dirty="0" smtClean="0">
                <a:latin typeface="Calibri" panose="020F0502020204030204" pitchFamily="34" charset="0"/>
                <a:cs typeface="Calibri" panose="020F0502020204030204" pitchFamily="34" charset="0"/>
              </a:rPr>
              <a:t>of an organization.</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6893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74" y="503807"/>
            <a:ext cx="10134679" cy="908533"/>
          </a:xfrm>
        </p:spPr>
        <p:txBody>
          <a:bodyPr>
            <a:normAutofit/>
          </a:bodyPr>
          <a:lstStyle/>
          <a:p>
            <a:r>
              <a:rPr lang="en-US" sz="4000" b="1" dirty="0">
                <a:solidFill>
                  <a:schemeClr val="accent5">
                    <a:lumMod val="75000"/>
                  </a:schemeClr>
                </a:solidFill>
                <a:latin typeface="Calibri" panose="020F0502020204030204" pitchFamily="34" charset="0"/>
                <a:cs typeface="Calibri" panose="020F0502020204030204" pitchFamily="34" charset="0"/>
              </a:rPr>
              <a:t>How organizational culture develops</a:t>
            </a:r>
          </a:p>
        </p:txBody>
      </p:sp>
      <p:sp>
        <p:nvSpPr>
          <p:cNvPr id="4" name="Rectangle 3"/>
          <p:cNvSpPr/>
          <p:nvPr/>
        </p:nvSpPr>
        <p:spPr>
          <a:xfrm>
            <a:off x="749243" y="1412340"/>
            <a:ext cx="10692143" cy="5632311"/>
          </a:xfrm>
          <a:prstGeom prst="rect">
            <a:avLst/>
          </a:prstGeom>
        </p:spPr>
        <p:txBody>
          <a:bodyPr wrap="square">
            <a:spAutoFit/>
          </a:bodyPr>
          <a:lstStyle/>
          <a:p>
            <a:r>
              <a:rPr lang="en-US" sz="2800" dirty="0" smtClean="0">
                <a:latin typeface="Calibri" panose="020F0502020204030204" pitchFamily="34" charset="0"/>
                <a:cs typeface="Calibri" panose="020F0502020204030204" pitchFamily="34" charset="0"/>
              </a:rPr>
              <a:t>The values and norms that are the basis of culture are formed in four ways;</a:t>
            </a:r>
          </a:p>
          <a:p>
            <a:endParaRPr lang="en-US" sz="28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2800" dirty="0" smtClean="0">
                <a:latin typeface="Calibri" panose="020F0502020204030204" pitchFamily="34" charset="0"/>
                <a:cs typeface="Calibri" panose="020F0502020204030204" pitchFamily="34" charset="0"/>
              </a:rPr>
              <a:t>first, by the leaders in the organization, especially those who have shaped it in the past. Schein (1990) indicates that people associate with visionary leaders – how they behave and what they expect. They note what such leaders pay attention to and treat them as role models. </a:t>
            </a:r>
          </a:p>
          <a:p>
            <a:pPr marL="285750" indent="-285750">
              <a:buFont typeface="Wingdings" panose="05000000000000000000" pitchFamily="2" charset="2"/>
              <a:buChar char="Ø"/>
            </a:pPr>
            <a:endParaRPr lang="en-US" sz="28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2800" dirty="0" smtClean="0">
                <a:latin typeface="Calibri" panose="020F0502020204030204" pitchFamily="34" charset="0"/>
                <a:cs typeface="Calibri" panose="020F0502020204030204" pitchFamily="34" charset="0"/>
              </a:rPr>
              <a:t>Second, as Schein also points out, culture is formed around critical incidents – important events from which lessons are learnt about desirable or undesirable </a:t>
            </a:r>
            <a:r>
              <a:rPr lang="en-US" sz="2800" dirty="0" err="1" smtClean="0">
                <a:latin typeface="Calibri" panose="020F0502020204030204" pitchFamily="34" charset="0"/>
                <a:cs typeface="Calibri" panose="020F0502020204030204" pitchFamily="34" charset="0"/>
              </a:rPr>
              <a:t>behaviour</a:t>
            </a:r>
            <a:r>
              <a:rPr lang="en-US" sz="2800" dirty="0" smtClean="0">
                <a:latin typeface="Calibri" panose="020F0502020204030204" pitchFamily="34" charset="0"/>
                <a:cs typeface="Calibri" panose="020F0502020204030204" pitchFamily="34" charset="0"/>
              </a:rPr>
              <a:t>. </a:t>
            </a:r>
          </a:p>
          <a:p>
            <a:pPr marL="285750" indent="-285750">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97277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4473" y="1265382"/>
            <a:ext cx="10113818" cy="3539430"/>
          </a:xfrm>
          <a:prstGeom prst="rect">
            <a:avLst/>
          </a:prstGeom>
        </p:spPr>
        <p:txBody>
          <a:bodyPr wrap="square">
            <a:spAutoFit/>
          </a:bodyPr>
          <a:lstStyle/>
          <a:p>
            <a:pPr marL="285750" indent="-285750">
              <a:buFont typeface="Wingdings" panose="05000000000000000000" pitchFamily="2" charset="2"/>
              <a:buChar char="Ø"/>
            </a:pPr>
            <a:r>
              <a:rPr lang="en-US" sz="2800" dirty="0" smtClean="0">
                <a:latin typeface="Calibri" panose="020F0502020204030204" pitchFamily="34" charset="0"/>
                <a:cs typeface="Calibri" panose="020F0502020204030204" pitchFamily="34" charset="0"/>
              </a:rPr>
              <a:t>Third, as suggested by </a:t>
            </a:r>
            <a:r>
              <a:rPr lang="en-US" sz="2800" dirty="0" err="1" smtClean="0">
                <a:latin typeface="Calibri" panose="020F0502020204030204" pitchFamily="34" charset="0"/>
                <a:cs typeface="Calibri" panose="020F0502020204030204" pitchFamily="34" charset="0"/>
              </a:rPr>
              <a:t>Furnham</a:t>
            </a:r>
            <a:r>
              <a:rPr lang="en-US" sz="2800" dirty="0" smtClean="0">
                <a:latin typeface="Calibri" panose="020F0502020204030204" pitchFamily="34" charset="0"/>
                <a:cs typeface="Calibri" panose="020F0502020204030204" pitchFamily="34" charset="0"/>
              </a:rPr>
              <a:t> and Gunter (1993), culture develops from the need to maintain effective working relationships among organization members, and this establishes values and expectations. </a:t>
            </a:r>
          </a:p>
          <a:p>
            <a:pPr marL="285750" indent="-285750">
              <a:buFont typeface="Wingdings" panose="05000000000000000000" pitchFamily="2" charset="2"/>
              <a:buChar char="Ø"/>
            </a:pPr>
            <a:endParaRPr lang="en-US" sz="28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2800" dirty="0" smtClean="0">
                <a:latin typeface="Calibri" panose="020F0502020204030204" pitchFamily="34" charset="0"/>
                <a:cs typeface="Calibri" panose="020F0502020204030204" pitchFamily="34" charset="0"/>
              </a:rPr>
              <a:t>Finally, culture is influenced by the organization’s environment. The external environment may be relatively dynamic or unchanging.</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9875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922" y="381705"/>
            <a:ext cx="8534400" cy="895927"/>
          </a:xfrm>
        </p:spPr>
        <p:txBody>
          <a:bodyPr>
            <a:normAutofit/>
          </a:bodyPr>
          <a:lstStyle/>
          <a:p>
            <a:r>
              <a:rPr lang="en-US" sz="4000" b="1" dirty="0">
                <a:solidFill>
                  <a:schemeClr val="accent5">
                    <a:lumMod val="75000"/>
                  </a:schemeClr>
                </a:solidFill>
                <a:latin typeface="Calibri" panose="020F0502020204030204" pitchFamily="34" charset="0"/>
                <a:cs typeface="Calibri" panose="020F0502020204030204" pitchFamily="34" charset="0"/>
              </a:rPr>
              <a:t>The components of culture</a:t>
            </a:r>
          </a:p>
        </p:txBody>
      </p:sp>
      <p:sp>
        <p:nvSpPr>
          <p:cNvPr id="4" name="Rectangle 3"/>
          <p:cNvSpPr/>
          <p:nvPr/>
        </p:nvSpPr>
        <p:spPr>
          <a:xfrm>
            <a:off x="711921" y="2333685"/>
            <a:ext cx="10741169" cy="4154984"/>
          </a:xfrm>
          <a:prstGeom prst="rect">
            <a:avLst/>
          </a:prstGeom>
        </p:spPr>
        <p:txBody>
          <a:bodyPr wrap="square">
            <a:spAutoFit/>
          </a:bodyPr>
          <a:lstStyle/>
          <a:p>
            <a:r>
              <a:rPr lang="en-US" sz="2800" dirty="0" smtClean="0">
                <a:latin typeface="Calibri" panose="020F0502020204030204" pitchFamily="34" charset="0"/>
                <a:cs typeface="Calibri" panose="020F0502020204030204" pitchFamily="34" charset="0"/>
              </a:rPr>
              <a:t>					</a:t>
            </a:r>
            <a:r>
              <a:rPr lang="en-US" sz="4000" b="1" dirty="0" smtClean="0">
                <a:solidFill>
                  <a:srgbClr val="FFC000"/>
                </a:solidFill>
                <a:effectLst>
                  <a:innerShdw blurRad="63500" dist="50800" dir="10800000">
                    <a:srgbClr val="FFFF00">
                      <a:alpha val="50000"/>
                    </a:srgbClr>
                  </a:innerShdw>
                </a:effectLst>
                <a:latin typeface="Calibri" panose="020F0502020204030204" pitchFamily="34" charset="0"/>
                <a:cs typeface="Calibri" panose="020F0502020204030204" pitchFamily="34" charset="0"/>
              </a:rPr>
              <a:t>VALUES</a:t>
            </a:r>
            <a:r>
              <a:rPr lang="en-US" sz="4000" b="1" dirty="0" smtClean="0">
                <a:solidFill>
                  <a:srgbClr val="FFC000"/>
                </a:solidFill>
                <a:latin typeface="Calibri" panose="020F0502020204030204" pitchFamily="34" charset="0"/>
                <a:cs typeface="Calibri" panose="020F0502020204030204" pitchFamily="34" charset="0"/>
              </a:rPr>
              <a:t> </a:t>
            </a:r>
          </a:p>
          <a:p>
            <a:r>
              <a:rPr lang="en-US" sz="2800" dirty="0" smtClean="0">
                <a:latin typeface="Calibri" panose="020F0502020204030204" pitchFamily="34" charset="0"/>
                <a:cs typeface="Calibri" panose="020F0502020204030204" pitchFamily="34" charset="0"/>
              </a:rPr>
              <a:t>Values are beliefs in what is best or good for the organization and what should or ought to happen. The stronger the values the more they will influence </a:t>
            </a:r>
            <a:r>
              <a:rPr lang="en-US" sz="2800" dirty="0" err="1" smtClean="0">
                <a:latin typeface="Calibri" panose="020F0502020204030204" pitchFamily="34" charset="0"/>
                <a:cs typeface="Calibri" panose="020F0502020204030204" pitchFamily="34" charset="0"/>
              </a:rPr>
              <a:t>behaviour</a:t>
            </a:r>
            <a:r>
              <a:rPr lang="en-US" sz="2800" dirty="0" smtClean="0">
                <a:latin typeface="Calibri" panose="020F0502020204030204" pitchFamily="34" charset="0"/>
                <a:cs typeface="Calibri" panose="020F0502020204030204" pitchFamily="34" charset="0"/>
              </a:rPr>
              <a:t>. Implicit values that are deeply embedded in the culture of an organization and are reinforced by the </a:t>
            </a:r>
            <a:r>
              <a:rPr lang="en-US" sz="2800" dirty="0" err="1" smtClean="0">
                <a:latin typeface="Calibri" panose="020F0502020204030204" pitchFamily="34" charset="0"/>
                <a:cs typeface="Calibri" panose="020F0502020204030204" pitchFamily="34" charset="0"/>
              </a:rPr>
              <a:t>behaviour</a:t>
            </a:r>
            <a:r>
              <a:rPr lang="en-US" sz="2800" dirty="0" smtClean="0">
                <a:latin typeface="Calibri" panose="020F0502020204030204" pitchFamily="34" charset="0"/>
                <a:cs typeface="Calibri" panose="020F0502020204030204" pitchFamily="34" charset="0"/>
              </a:rPr>
              <a:t> of management can be highly influential, while espoused/adopted values that are idealistic and are not reflected in managerial </a:t>
            </a:r>
            <a:r>
              <a:rPr lang="en-US" sz="2800" dirty="0" err="1" smtClean="0">
                <a:latin typeface="Calibri" panose="020F0502020204030204" pitchFamily="34" charset="0"/>
                <a:cs typeface="Calibri" panose="020F0502020204030204" pitchFamily="34" charset="0"/>
              </a:rPr>
              <a:t>behaviour</a:t>
            </a:r>
            <a:r>
              <a:rPr lang="en-US" sz="2800" dirty="0" smtClean="0">
                <a:latin typeface="Calibri" panose="020F0502020204030204" pitchFamily="34" charset="0"/>
                <a:cs typeface="Calibri" panose="020F0502020204030204" pitchFamily="34" charset="0"/>
              </a:rPr>
              <a:t> may have little or no effect. When values are acted on they are called ‘values in use’.</a:t>
            </a:r>
            <a:endParaRPr lang="en-US" sz="2800" dirty="0">
              <a:latin typeface="Calibri" panose="020F0502020204030204" pitchFamily="34" charset="0"/>
              <a:cs typeface="Calibri" panose="020F0502020204030204" pitchFamily="34" charset="0"/>
            </a:endParaRPr>
          </a:p>
        </p:txBody>
      </p:sp>
      <p:sp>
        <p:nvSpPr>
          <p:cNvPr id="5" name="Rectangle 4"/>
          <p:cNvSpPr/>
          <p:nvPr/>
        </p:nvSpPr>
        <p:spPr>
          <a:xfrm>
            <a:off x="785090" y="1277632"/>
            <a:ext cx="10954327" cy="954107"/>
          </a:xfrm>
          <a:prstGeom prst="rect">
            <a:avLst/>
          </a:prstGeom>
        </p:spPr>
        <p:txBody>
          <a:bodyPr wrap="square">
            <a:spAutoFit/>
          </a:bodyPr>
          <a:lstStyle/>
          <a:p>
            <a:r>
              <a:rPr lang="en-US" sz="2800" dirty="0" smtClean="0">
                <a:solidFill>
                  <a:schemeClr val="accent5">
                    <a:lumMod val="20000"/>
                    <a:lumOff val="80000"/>
                  </a:schemeClr>
                </a:solidFill>
                <a:latin typeface="Calibri" panose="020F0502020204030204" pitchFamily="34" charset="0"/>
                <a:cs typeface="Calibri" panose="020F0502020204030204" pitchFamily="34" charset="0"/>
              </a:rPr>
              <a:t>Organizational culture can be described in terms of values, norms, artefacts and management style.</a:t>
            </a:r>
            <a:endParaRPr lang="en-US" sz="2800" dirty="0">
              <a:solidFill>
                <a:schemeClr val="accent5">
                  <a:lumMod val="20000"/>
                  <a:lumOff val="8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2781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37543" y="697118"/>
            <a:ext cx="9635219" cy="5203620"/>
          </a:xfrm>
          <a:prstGeom prst="rect">
            <a:avLst/>
          </a:prstGeom>
          <a:effectLst>
            <a:innerShdw blurRad="63500" dist="50800" dir="18900000">
              <a:prstClr val="black">
                <a:alpha val="50000"/>
              </a:prstClr>
            </a:innerShdw>
          </a:effectLst>
        </p:spPr>
      </p:pic>
    </p:spTree>
    <p:extLst>
      <p:ext uri="{BB962C8B-B14F-4D97-AF65-F5344CB8AC3E}">
        <p14:creationId xmlns:p14="http://schemas.microsoft.com/office/powerpoint/2010/main" val="1994458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3866" y="534155"/>
            <a:ext cx="10167041" cy="5693866"/>
          </a:xfrm>
          <a:prstGeom prst="rect">
            <a:avLst/>
          </a:prstGeom>
        </p:spPr>
        <p:txBody>
          <a:bodyPr wrap="square">
            <a:spAutoFit/>
          </a:bodyPr>
          <a:lstStyle/>
          <a:p>
            <a:r>
              <a:rPr lang="en-US" sz="3200" dirty="0" smtClean="0">
                <a:latin typeface="Calibri" panose="020F0502020204030204" pitchFamily="34" charset="0"/>
                <a:cs typeface="Calibri" panose="020F0502020204030204" pitchFamily="34" charset="0"/>
              </a:rPr>
              <a:t>				   </a:t>
            </a:r>
            <a:r>
              <a:rPr lang="en-US" sz="4400" b="1" dirty="0" smtClean="0">
                <a:solidFill>
                  <a:schemeClr val="accent5"/>
                </a:solidFill>
                <a:latin typeface="Calibri" panose="020F0502020204030204" pitchFamily="34" charset="0"/>
                <a:cs typeface="Calibri" panose="020F0502020204030204" pitchFamily="34" charset="0"/>
              </a:rPr>
              <a:t>Norms</a:t>
            </a:r>
          </a:p>
          <a:p>
            <a:r>
              <a:rPr lang="en-US" sz="3200" dirty="0" smtClean="0">
                <a:latin typeface="Calibri" panose="020F0502020204030204" pitchFamily="34" charset="0"/>
                <a:cs typeface="Calibri" panose="020F0502020204030204" pitchFamily="34" charset="0"/>
              </a:rPr>
              <a:t>Norms are the unwritten rules of </a:t>
            </a:r>
            <a:r>
              <a:rPr lang="en-US" sz="3200" dirty="0" err="1" smtClean="0">
                <a:latin typeface="Calibri" panose="020F0502020204030204" pitchFamily="34" charset="0"/>
                <a:cs typeface="Calibri" panose="020F0502020204030204" pitchFamily="34" charset="0"/>
              </a:rPr>
              <a:t>behaviour</a:t>
            </a:r>
            <a:r>
              <a:rPr lang="en-US" sz="3200" dirty="0" smtClean="0">
                <a:latin typeface="Calibri" panose="020F0502020204030204" pitchFamily="34" charset="0"/>
                <a:cs typeface="Calibri" panose="020F0502020204030204" pitchFamily="34" charset="0"/>
              </a:rPr>
              <a:t>, the ‘rules of the game’ that provide informal guidelines on how to behave. </a:t>
            </a:r>
          </a:p>
          <a:p>
            <a:r>
              <a:rPr lang="en-US" sz="3200" dirty="0" smtClean="0">
                <a:latin typeface="Calibri" panose="020F0502020204030204" pitchFamily="34" charset="0"/>
                <a:cs typeface="Calibri" panose="020F0502020204030204" pitchFamily="34" charset="0"/>
              </a:rPr>
              <a:t>Norms tell people what they are supposed to be doing, saying, believing, even wearing. </a:t>
            </a:r>
          </a:p>
          <a:p>
            <a:r>
              <a:rPr lang="en-US" sz="3200" dirty="0" smtClean="0">
                <a:latin typeface="Calibri" panose="020F0502020204030204" pitchFamily="34" charset="0"/>
                <a:cs typeface="Calibri" panose="020F0502020204030204" pitchFamily="34" charset="0"/>
              </a:rPr>
              <a:t>They are never expressed in writing – if they were, they would be policies or procedures. They are passed on by word of mouth or </a:t>
            </a:r>
            <a:r>
              <a:rPr lang="en-US" sz="3200" dirty="0" err="1" smtClean="0">
                <a:latin typeface="Calibri" panose="020F0502020204030204" pitchFamily="34" charset="0"/>
                <a:cs typeface="Calibri" panose="020F0502020204030204" pitchFamily="34" charset="0"/>
              </a:rPr>
              <a:t>behaviour</a:t>
            </a:r>
            <a:r>
              <a:rPr lang="en-US" sz="3200" dirty="0" smtClean="0">
                <a:latin typeface="Calibri" panose="020F0502020204030204" pitchFamily="34" charset="0"/>
                <a:cs typeface="Calibri" panose="020F0502020204030204" pitchFamily="34" charset="0"/>
              </a:rPr>
              <a:t> and can be enforced by the reactions of people if they are violated. They can exert very powerful pressure on </a:t>
            </a:r>
            <a:r>
              <a:rPr lang="en-US" sz="3200" dirty="0" err="1" smtClean="0">
                <a:latin typeface="Calibri" panose="020F0502020204030204" pitchFamily="34" charset="0"/>
                <a:cs typeface="Calibri" panose="020F0502020204030204" pitchFamily="34" charset="0"/>
              </a:rPr>
              <a:t>behaviour</a:t>
            </a:r>
            <a:r>
              <a:rPr lang="en-US" sz="3200" dirty="0" smtClean="0">
                <a:latin typeface="Calibri" panose="020F0502020204030204" pitchFamily="34" charset="0"/>
                <a:cs typeface="Calibri" panose="020F0502020204030204" pitchFamily="34" charset="0"/>
              </a:rPr>
              <a:t> because of these reactions – we control others by the way we react to them.</a:t>
            </a: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9806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5350" y="1119187"/>
            <a:ext cx="10401300" cy="4619625"/>
          </a:xfrm>
          <a:prstGeom prst="rect">
            <a:avLst/>
          </a:prstGeom>
        </p:spPr>
      </p:pic>
    </p:spTree>
    <p:extLst>
      <p:ext uri="{BB962C8B-B14F-4D97-AF65-F5344CB8AC3E}">
        <p14:creationId xmlns:p14="http://schemas.microsoft.com/office/powerpoint/2010/main" val="3460843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9650" y="923925"/>
            <a:ext cx="10172700" cy="5010150"/>
          </a:xfrm>
          <a:prstGeom prst="rect">
            <a:avLst/>
          </a:prstGeom>
        </p:spPr>
      </p:pic>
    </p:spTree>
    <p:extLst>
      <p:ext uri="{BB962C8B-B14F-4D97-AF65-F5344CB8AC3E}">
        <p14:creationId xmlns:p14="http://schemas.microsoft.com/office/powerpoint/2010/main" val="3302726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7117" y="597529"/>
            <a:ext cx="9696261" cy="5447645"/>
          </a:xfrm>
          <a:prstGeom prst="rect">
            <a:avLst/>
          </a:prstGeom>
        </p:spPr>
        <p:txBody>
          <a:bodyPr wrap="square">
            <a:spAutoFit/>
          </a:bodyPr>
          <a:lstStyle/>
          <a:p>
            <a:r>
              <a:rPr lang="en-US" sz="4000" b="1" dirty="0" smtClean="0">
                <a:solidFill>
                  <a:schemeClr val="accent5"/>
                </a:solidFill>
                <a:latin typeface="Calibri" panose="020F0502020204030204" pitchFamily="34" charset="0"/>
                <a:cs typeface="Calibri" panose="020F0502020204030204" pitchFamily="34" charset="0"/>
              </a:rPr>
              <a:t>				Artefacts </a:t>
            </a:r>
          </a:p>
          <a:p>
            <a:endParaRPr lang="en-US" sz="2800" dirty="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Artefacts are the visible and tangible aspects of an organization that people hear, see or feel and which contribute to their understanding of the organization’s culture. </a:t>
            </a:r>
          </a:p>
          <a:p>
            <a:endParaRPr lang="en-US" sz="2800" dirty="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Artefacts can include such things as the working environment, the tone and language used in e-mails, letters or memoranda, the manner in which people address each other at meetings, in e-mails or over the telephone, the welcome (or lack of welcome) given to visitors and the way in which </a:t>
            </a:r>
            <a:r>
              <a:rPr lang="en-US" sz="2800" dirty="0" err="1" smtClean="0">
                <a:latin typeface="Calibri" panose="020F0502020204030204" pitchFamily="34" charset="0"/>
                <a:cs typeface="Calibri" panose="020F0502020204030204" pitchFamily="34" charset="0"/>
              </a:rPr>
              <a:t>telephonists</a:t>
            </a:r>
            <a:r>
              <a:rPr lang="en-US" sz="2800" dirty="0" smtClean="0">
                <a:latin typeface="Calibri" panose="020F0502020204030204" pitchFamily="34" charset="0"/>
                <a:cs typeface="Calibri" panose="020F0502020204030204" pitchFamily="34" charset="0"/>
              </a:rPr>
              <a:t> deal with outside calls. Artefacts can be very revealing.</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9501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6003" y="914401"/>
            <a:ext cx="10525706" cy="4832092"/>
          </a:xfrm>
          <a:prstGeom prst="rect">
            <a:avLst/>
          </a:prstGeom>
        </p:spPr>
        <p:txBody>
          <a:bodyPr wrap="square">
            <a:spAutoFit/>
          </a:bodyPr>
          <a:lstStyle/>
          <a:p>
            <a:pPr marL="457200" indent="-457200">
              <a:buFont typeface="Wingdings" panose="05000000000000000000" pitchFamily="2" charset="2"/>
              <a:buChar char="Ø"/>
            </a:pPr>
            <a:r>
              <a:rPr lang="en-US" sz="2800" dirty="0" smtClean="0">
                <a:latin typeface="Calibri" panose="020F0502020204030204" pitchFamily="34" charset="0"/>
                <a:cs typeface="Calibri" panose="020F0502020204030204" pitchFamily="34" charset="0"/>
              </a:rPr>
              <a:t>Culture as a concept has had a long and checkered/inconsistent history. It has been used by the layman as a word to indicate sophistication, as when we say that someone is very “cultured.” </a:t>
            </a:r>
          </a:p>
          <a:p>
            <a:pPr marL="457200" indent="-457200">
              <a:buFont typeface="Wingdings" panose="05000000000000000000" pitchFamily="2" charset="2"/>
              <a:buChar char="Ø"/>
            </a:pPr>
            <a:endParaRPr lang="en-US"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smtClean="0">
                <a:latin typeface="Calibri" panose="020F0502020204030204" pitchFamily="34" charset="0"/>
                <a:cs typeface="Calibri" panose="020F0502020204030204" pitchFamily="34" charset="0"/>
              </a:rPr>
              <a:t>It has been used by anthropologists to refer to the customs and rituals that societies develop over the course of their history. </a:t>
            </a:r>
          </a:p>
          <a:p>
            <a:pPr marL="457200" indent="-457200">
              <a:buFont typeface="Wingdings" panose="05000000000000000000" pitchFamily="2" charset="2"/>
              <a:buChar char="Ø"/>
            </a:pPr>
            <a:endParaRPr lang="en-US"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smtClean="0">
                <a:latin typeface="Calibri" panose="020F0502020204030204" pitchFamily="34" charset="0"/>
                <a:cs typeface="Calibri" panose="020F0502020204030204" pitchFamily="34" charset="0"/>
              </a:rPr>
              <a:t>In the last several decades it has been used by some organizational researchers and managers to refer to the climate and practices that organizations develop around their handling of people, or to the espoused values and credo of an organization</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0869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6170" y="534154"/>
            <a:ext cx="10022186" cy="4585871"/>
          </a:xfrm>
          <a:prstGeom prst="rect">
            <a:avLst/>
          </a:prstGeom>
        </p:spPr>
        <p:txBody>
          <a:bodyPr wrap="square">
            <a:spAutoFit/>
          </a:bodyPr>
          <a:lstStyle/>
          <a:p>
            <a:r>
              <a:rPr lang="en-US" sz="4000" b="1" dirty="0" smtClean="0">
                <a:solidFill>
                  <a:schemeClr val="accent5"/>
                </a:solidFill>
                <a:latin typeface="Calibri" panose="020F0502020204030204" pitchFamily="34" charset="0"/>
                <a:cs typeface="Calibri" panose="020F0502020204030204" pitchFamily="34" charset="0"/>
              </a:rPr>
              <a:t>			Management style </a:t>
            </a:r>
          </a:p>
          <a:p>
            <a:endParaRPr lang="en-US" sz="2800" dirty="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Management style is the approach managers use to deal with people. It is also called ‘leadership style’. It consists of the following extremes: </a:t>
            </a:r>
          </a:p>
          <a:p>
            <a:endParaRPr lang="en-US" sz="2800" dirty="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 Charismatic/non-charismatic. </a:t>
            </a:r>
          </a:p>
          <a:p>
            <a:r>
              <a:rPr lang="en-US" sz="2800" dirty="0" smtClean="0">
                <a:latin typeface="Calibri" panose="020F0502020204030204" pitchFamily="34" charset="0"/>
                <a:cs typeface="Calibri" panose="020F0502020204030204" pitchFamily="34" charset="0"/>
              </a:rPr>
              <a:t>• Autocratic/democratic. </a:t>
            </a:r>
          </a:p>
          <a:p>
            <a:r>
              <a:rPr lang="en-US" sz="2800" dirty="0" smtClean="0">
                <a:latin typeface="Calibri" panose="020F0502020204030204" pitchFamily="34" charset="0"/>
                <a:cs typeface="Calibri" panose="020F0502020204030204" pitchFamily="34" charset="0"/>
              </a:rPr>
              <a:t>• Enabler/controller. </a:t>
            </a:r>
          </a:p>
          <a:p>
            <a:r>
              <a:rPr lang="en-US" sz="2800" dirty="0" smtClean="0">
                <a:latin typeface="Calibri" panose="020F0502020204030204" pitchFamily="34" charset="0"/>
                <a:cs typeface="Calibri" panose="020F0502020204030204" pitchFamily="34" charset="0"/>
              </a:rPr>
              <a:t>• Transactional/transformational.</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2399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8291" y="429993"/>
            <a:ext cx="9809018" cy="6001643"/>
          </a:xfrm>
          <a:prstGeom prst="rect">
            <a:avLst/>
          </a:prstGeom>
        </p:spPr>
        <p:txBody>
          <a:bodyPr wrap="square">
            <a:spAutoFit/>
          </a:bodyPr>
          <a:lstStyle/>
          <a:p>
            <a:r>
              <a:rPr lang="en-US" sz="3600" b="1" dirty="0" smtClean="0">
                <a:solidFill>
                  <a:schemeClr val="accent5"/>
                </a:solidFill>
                <a:latin typeface="Calibri" panose="020F0502020204030204" pitchFamily="34" charset="0"/>
                <a:cs typeface="Calibri" panose="020F0502020204030204" pitchFamily="34" charset="0"/>
              </a:rPr>
              <a:t>Organization ideologies, Harrison (1972) </a:t>
            </a:r>
          </a:p>
          <a:p>
            <a:endParaRPr lang="en-US" sz="28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3200" dirty="0" smtClean="0">
                <a:latin typeface="Calibri" panose="020F0502020204030204" pitchFamily="34" charset="0"/>
                <a:cs typeface="Calibri" panose="020F0502020204030204" pitchFamily="34" charset="0"/>
              </a:rPr>
              <a:t>Power-oriented – competitive, responsive to personality rather than expertise. </a:t>
            </a:r>
          </a:p>
          <a:p>
            <a:endParaRPr lang="en-US" sz="32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3200" dirty="0" smtClean="0">
                <a:latin typeface="Calibri" panose="020F0502020204030204" pitchFamily="34" charset="0"/>
                <a:cs typeface="Calibri" panose="020F0502020204030204" pitchFamily="34" charset="0"/>
              </a:rPr>
              <a:t>People-oriented – consensual, management control rejected. </a:t>
            </a:r>
          </a:p>
          <a:p>
            <a:endParaRPr lang="en-US" sz="32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3200" dirty="0" smtClean="0">
                <a:latin typeface="Calibri" panose="020F0502020204030204" pitchFamily="34" charset="0"/>
                <a:cs typeface="Calibri" panose="020F0502020204030204" pitchFamily="34" charset="0"/>
              </a:rPr>
              <a:t>Task-oriented – focus on competency, dynamic.</a:t>
            </a:r>
          </a:p>
          <a:p>
            <a:endParaRPr lang="en-US" sz="32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3200" dirty="0" smtClean="0">
                <a:latin typeface="Calibri" panose="020F0502020204030204" pitchFamily="34" charset="0"/>
                <a:cs typeface="Calibri" panose="020F0502020204030204" pitchFamily="34" charset="0"/>
              </a:rPr>
              <a:t>Role-oriented – focus on legality, legitimacy and bureaucracy</a:t>
            </a: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2627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2182" y="1191491"/>
            <a:ext cx="9698182" cy="3539430"/>
          </a:xfrm>
          <a:prstGeom prst="rect">
            <a:avLst/>
          </a:prstGeom>
        </p:spPr>
        <p:txBody>
          <a:bodyPr wrap="square">
            <a:spAutoFit/>
          </a:bodyPr>
          <a:lstStyle/>
          <a:p>
            <a:pPr marL="342900" indent="-342900">
              <a:buAutoNum type="arabicPeriod"/>
            </a:pPr>
            <a:r>
              <a:rPr lang="en-US" sz="2800" dirty="0" smtClean="0">
                <a:solidFill>
                  <a:srgbClr val="FF0000"/>
                </a:solidFill>
                <a:latin typeface="Calibri" panose="020F0502020204030204" pitchFamily="34" charset="0"/>
                <a:cs typeface="Calibri" panose="020F0502020204030204" pitchFamily="34" charset="0"/>
              </a:rPr>
              <a:t>The power culture </a:t>
            </a:r>
            <a:r>
              <a:rPr lang="en-US" sz="2800" dirty="0" smtClean="0">
                <a:latin typeface="Calibri" panose="020F0502020204030204" pitchFamily="34" charset="0"/>
                <a:cs typeface="Calibri" panose="020F0502020204030204" pitchFamily="34" charset="0"/>
              </a:rPr>
              <a:t>is one with a central power source that exercises control. There are few rules or procedures and the atmosphere is competitive, power-oriented and political. </a:t>
            </a:r>
          </a:p>
          <a:p>
            <a:pPr marL="342900" indent="-342900">
              <a:buAutoNum type="arabicPeriod"/>
            </a:pPr>
            <a:endParaRPr lang="en-US" sz="2800" dirty="0">
              <a:latin typeface="Calibri" panose="020F0502020204030204" pitchFamily="34" charset="0"/>
              <a:cs typeface="Calibri" panose="020F0502020204030204" pitchFamily="34" charset="0"/>
            </a:endParaRPr>
          </a:p>
          <a:p>
            <a:pPr marL="342900" indent="-342900">
              <a:buAutoNum type="arabicPeriod"/>
            </a:pPr>
            <a:r>
              <a:rPr lang="en-US" sz="2800" dirty="0" smtClean="0">
                <a:solidFill>
                  <a:srgbClr val="FF0000"/>
                </a:solidFill>
                <a:latin typeface="Calibri" panose="020F0502020204030204" pitchFamily="34" charset="0"/>
                <a:cs typeface="Calibri" panose="020F0502020204030204" pitchFamily="34" charset="0"/>
              </a:rPr>
              <a:t>The role culture </a:t>
            </a:r>
            <a:r>
              <a:rPr lang="en-US" sz="2800" dirty="0" smtClean="0">
                <a:latin typeface="Calibri" panose="020F0502020204030204" pitchFamily="34" charset="0"/>
                <a:cs typeface="Calibri" panose="020F0502020204030204" pitchFamily="34" charset="0"/>
              </a:rPr>
              <a:t>in which work is controlled by procedures and rules and the role, or job description, is more important than the person who </a:t>
            </a:r>
            <a:r>
              <a:rPr lang="en-US" sz="2800" dirty="0" smtClean="0">
                <a:latin typeface="Calibri" panose="020F0502020204030204" pitchFamily="34" charset="0"/>
                <a:cs typeface="Calibri" panose="020F0502020204030204" pitchFamily="34" charset="0"/>
              </a:rPr>
              <a:t>fills </a:t>
            </a:r>
            <a:r>
              <a:rPr lang="en-US" sz="2800" dirty="0" smtClean="0">
                <a:latin typeface="Calibri" panose="020F0502020204030204" pitchFamily="34" charset="0"/>
                <a:cs typeface="Calibri" panose="020F0502020204030204" pitchFamily="34" charset="0"/>
              </a:rPr>
              <a:t>it. Power is associated with positions not people.</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6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3855" y="1265382"/>
            <a:ext cx="9458036" cy="3539430"/>
          </a:xfrm>
          <a:prstGeom prst="rect">
            <a:avLst/>
          </a:prstGeom>
        </p:spPr>
        <p:txBody>
          <a:bodyPr wrap="square">
            <a:spAutoFit/>
          </a:bodyPr>
          <a:lstStyle/>
          <a:p>
            <a:r>
              <a:rPr lang="en-US" sz="2800" dirty="0" smtClean="0">
                <a:latin typeface="Calibri" panose="020F0502020204030204" pitchFamily="34" charset="0"/>
                <a:cs typeface="Calibri" panose="020F0502020204030204" pitchFamily="34" charset="0"/>
              </a:rPr>
              <a:t>3. </a:t>
            </a:r>
            <a:r>
              <a:rPr lang="en-US" sz="2800" dirty="0" smtClean="0">
                <a:solidFill>
                  <a:srgbClr val="FF0000"/>
                </a:solidFill>
                <a:latin typeface="Calibri" panose="020F0502020204030204" pitchFamily="34" charset="0"/>
                <a:cs typeface="Calibri" panose="020F0502020204030204" pitchFamily="34" charset="0"/>
              </a:rPr>
              <a:t>The task culture </a:t>
            </a:r>
            <a:r>
              <a:rPr lang="en-US" sz="2800" dirty="0" smtClean="0">
                <a:latin typeface="Calibri" panose="020F0502020204030204" pitchFamily="34" charset="0"/>
                <a:cs typeface="Calibri" panose="020F0502020204030204" pitchFamily="34" charset="0"/>
              </a:rPr>
              <a:t>in which the aim is to bring together the right people and let them get on with it. Influence is based more on expert power than in position or personal power. The culture is adaptable and teamwork is important. </a:t>
            </a:r>
          </a:p>
          <a:p>
            <a:endParaRPr lang="en-US" sz="2800" dirty="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4. </a:t>
            </a:r>
            <a:r>
              <a:rPr lang="en-US" sz="2800" dirty="0" smtClean="0">
                <a:solidFill>
                  <a:srgbClr val="FF0000"/>
                </a:solidFill>
                <a:latin typeface="Calibri" panose="020F0502020204030204" pitchFamily="34" charset="0"/>
                <a:cs typeface="Calibri" panose="020F0502020204030204" pitchFamily="34" charset="0"/>
              </a:rPr>
              <a:t>The person culture </a:t>
            </a:r>
            <a:r>
              <a:rPr lang="en-US" sz="2800" dirty="0" smtClean="0">
                <a:latin typeface="Calibri" panose="020F0502020204030204" pitchFamily="34" charset="0"/>
                <a:cs typeface="Calibri" panose="020F0502020204030204" pitchFamily="34" charset="0"/>
              </a:rPr>
              <a:t>in which the individual is the central point. The organization exists only to serve and assist the individuals in it.</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1863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0461" y="878186"/>
            <a:ext cx="8534400" cy="1060260"/>
          </a:xfrm>
        </p:spPr>
        <p:txBody>
          <a:bodyPr>
            <a:normAutofit/>
          </a:bodyPr>
          <a:lstStyle/>
          <a:p>
            <a:r>
              <a:rPr lang="en-US" sz="4400" b="1" dirty="0" smtClean="0">
                <a:solidFill>
                  <a:schemeClr val="accent5">
                    <a:lumMod val="75000"/>
                  </a:schemeClr>
                </a:solidFill>
                <a:latin typeface="Calibri" panose="020F0502020204030204" pitchFamily="34" charset="0"/>
                <a:cs typeface="Calibri" panose="020F0502020204030204" pitchFamily="34" charset="0"/>
              </a:rPr>
              <a:t>Leadership Skills</a:t>
            </a:r>
            <a:endParaRPr lang="en-US" sz="4400" b="1" dirty="0">
              <a:solidFill>
                <a:schemeClr val="accent5">
                  <a:lumMod val="75000"/>
                </a:schemeClr>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747586" y="2706986"/>
            <a:ext cx="10453661" cy="2824681"/>
          </a:xfrm>
          <a:prstGeom prst="rect">
            <a:avLst/>
          </a:prstGeom>
        </p:spPr>
      </p:pic>
    </p:spTree>
    <p:extLst>
      <p:ext uri="{BB962C8B-B14F-4D97-AF65-F5344CB8AC3E}">
        <p14:creationId xmlns:p14="http://schemas.microsoft.com/office/powerpoint/2010/main" val="194532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55533" y="878186"/>
            <a:ext cx="10441366" cy="5302737"/>
          </a:xfrm>
          <a:prstGeom prst="rect">
            <a:avLst/>
          </a:prstGeom>
        </p:spPr>
      </p:pic>
    </p:spTree>
    <p:extLst>
      <p:ext uri="{BB962C8B-B14F-4D97-AF65-F5344CB8AC3E}">
        <p14:creationId xmlns:p14="http://schemas.microsoft.com/office/powerpoint/2010/main" val="2541818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9150" y="271606"/>
            <a:ext cx="11468504" cy="5558826"/>
          </a:xfrm>
          <a:prstGeom prst="rect">
            <a:avLst/>
          </a:prstGeom>
        </p:spPr>
      </p:pic>
      <p:sp>
        <p:nvSpPr>
          <p:cNvPr id="3" name="TextBox 2"/>
          <p:cNvSpPr txBox="1"/>
          <p:nvPr/>
        </p:nvSpPr>
        <p:spPr>
          <a:xfrm>
            <a:off x="1692998" y="6147303"/>
            <a:ext cx="7378574" cy="369332"/>
          </a:xfrm>
          <a:prstGeom prst="rect">
            <a:avLst/>
          </a:prstGeom>
          <a:noFill/>
        </p:spPr>
        <p:txBody>
          <a:bodyPr wrap="square" rtlCol="0">
            <a:spAutoFit/>
          </a:bodyPr>
          <a:lstStyle/>
          <a:p>
            <a:r>
              <a:rPr lang="en-US" dirty="0" smtClean="0"/>
              <a:t>Reading Leadership skills – page 12 pdf</a:t>
            </a:r>
            <a:endParaRPr lang="en-US" dirty="0"/>
          </a:p>
        </p:txBody>
      </p:sp>
    </p:spTree>
    <p:extLst>
      <p:ext uri="{BB962C8B-B14F-4D97-AF65-F5344CB8AC3E}">
        <p14:creationId xmlns:p14="http://schemas.microsoft.com/office/powerpoint/2010/main" val="2825333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9811" y="1412340"/>
            <a:ext cx="10760866" cy="4058923"/>
          </a:xfrm>
          <a:prstGeom prst="rect">
            <a:avLst/>
          </a:prstGeom>
        </p:spPr>
      </p:pic>
    </p:spTree>
    <p:extLst>
      <p:ext uri="{BB962C8B-B14F-4D97-AF65-F5344CB8AC3E}">
        <p14:creationId xmlns:p14="http://schemas.microsoft.com/office/powerpoint/2010/main" val="3655586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28712" y="476250"/>
            <a:ext cx="9934575" cy="5905500"/>
          </a:xfrm>
          <a:prstGeom prst="rect">
            <a:avLst/>
          </a:prstGeom>
        </p:spPr>
      </p:pic>
    </p:spTree>
    <p:extLst>
      <p:ext uri="{BB962C8B-B14F-4D97-AF65-F5344CB8AC3E}">
        <p14:creationId xmlns:p14="http://schemas.microsoft.com/office/powerpoint/2010/main" val="2321491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7240" y="425513"/>
            <a:ext cx="8519310" cy="584775"/>
          </a:xfrm>
          <a:prstGeom prst="rect">
            <a:avLst/>
          </a:prstGeom>
          <a:noFill/>
        </p:spPr>
        <p:txBody>
          <a:bodyPr wrap="square" rtlCol="0">
            <a:spAutoFit/>
          </a:bodyPr>
          <a:lstStyle/>
          <a:p>
            <a:r>
              <a:rPr lang="en-US" sz="3200" b="1" dirty="0" smtClean="0">
                <a:solidFill>
                  <a:schemeClr val="accent5">
                    <a:lumMod val="75000"/>
                  </a:schemeClr>
                </a:solidFill>
                <a:latin typeface="Calibri" panose="020F0502020204030204" pitchFamily="34" charset="0"/>
                <a:cs typeface="Calibri" panose="020F0502020204030204" pitchFamily="34" charset="0"/>
              </a:rPr>
              <a:t>EMPLOYEE'S OBLIGATION TO FIRM</a:t>
            </a:r>
            <a:endParaRPr lang="en-US" sz="3200" b="1" dirty="0">
              <a:solidFill>
                <a:schemeClr val="accent5">
                  <a:lumMod val="75000"/>
                </a:schemeClr>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887240" y="1140738"/>
            <a:ext cx="10290107" cy="5441132"/>
          </a:xfrm>
          <a:prstGeom prst="rect">
            <a:avLst/>
          </a:prstGeom>
        </p:spPr>
      </p:pic>
    </p:spTree>
    <p:extLst>
      <p:ext uri="{BB962C8B-B14F-4D97-AF65-F5344CB8AC3E}">
        <p14:creationId xmlns:p14="http://schemas.microsoft.com/office/powerpoint/2010/main" val="331523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8291" y="1366982"/>
            <a:ext cx="10363200" cy="3970318"/>
          </a:xfrm>
          <a:prstGeom prst="rect">
            <a:avLst/>
          </a:prstGeom>
        </p:spPr>
        <p:txBody>
          <a:bodyPr wrap="square">
            <a:spAutoFit/>
          </a:bodyPr>
          <a:lstStyle/>
          <a:p>
            <a:pPr marL="457200" indent="-457200">
              <a:buFont typeface="Wingdings" panose="05000000000000000000" pitchFamily="2" charset="2"/>
              <a:buChar char="Ø"/>
            </a:pPr>
            <a:r>
              <a:rPr lang="en-US" sz="2800" dirty="0" smtClean="0">
                <a:latin typeface="Calibri" panose="020F0502020204030204" pitchFamily="34" charset="0"/>
                <a:cs typeface="Calibri" panose="020F0502020204030204" pitchFamily="34" charset="0"/>
              </a:rPr>
              <a:t>The culture of an </a:t>
            </a:r>
            <a:r>
              <a:rPr lang="en-US" sz="2800" dirty="0" err="1" smtClean="0">
                <a:latin typeface="Calibri" panose="020F0502020204030204" pitchFamily="34" charset="0"/>
                <a:cs typeface="Calibri" panose="020F0502020204030204" pitchFamily="34" charset="0"/>
              </a:rPr>
              <a:t>organisation</a:t>
            </a:r>
            <a:r>
              <a:rPr lang="en-US" sz="2800" dirty="0" smtClean="0">
                <a:latin typeface="Calibri" panose="020F0502020204030204" pitchFamily="34" charset="0"/>
                <a:cs typeface="Calibri" panose="020F0502020204030204" pitchFamily="34" charset="0"/>
              </a:rPr>
              <a:t> is its personality and character. </a:t>
            </a:r>
          </a:p>
          <a:p>
            <a:pPr marL="457200" indent="-457200">
              <a:buFont typeface="Wingdings" panose="05000000000000000000" pitchFamily="2" charset="2"/>
              <a:buChar char="Ø"/>
            </a:pPr>
            <a:endParaRPr lang="en-US"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err="1" smtClean="0">
                <a:latin typeface="Calibri" panose="020F0502020204030204" pitchFamily="34" charset="0"/>
                <a:cs typeface="Calibri" panose="020F0502020204030204" pitchFamily="34" charset="0"/>
              </a:rPr>
              <a:t>Organisational</a:t>
            </a:r>
            <a:r>
              <a:rPr lang="en-US" sz="2800" dirty="0" smtClean="0">
                <a:latin typeface="Calibri" panose="020F0502020204030204" pitchFamily="34" charset="0"/>
                <a:cs typeface="Calibri" panose="020F0502020204030204" pitchFamily="34" charset="0"/>
              </a:rPr>
              <a:t> culture is made up of shared values, beliefs and assumptions about how people should behave and interact, how decisions should be made and how work activities should be carried out. </a:t>
            </a:r>
          </a:p>
          <a:p>
            <a:pPr marL="457200" indent="-457200">
              <a:buFont typeface="Wingdings" panose="05000000000000000000" pitchFamily="2" charset="2"/>
              <a:buChar char="Ø"/>
            </a:pPr>
            <a:endParaRPr lang="en-US"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smtClean="0">
                <a:latin typeface="Calibri" panose="020F0502020204030204" pitchFamily="34" charset="0"/>
                <a:cs typeface="Calibri" panose="020F0502020204030204" pitchFamily="34" charset="0"/>
              </a:rPr>
              <a:t>Key factors in an </a:t>
            </a:r>
            <a:r>
              <a:rPr lang="en-US" sz="2800" dirty="0" err="1" smtClean="0">
                <a:latin typeface="Calibri" panose="020F0502020204030204" pitchFamily="34" charset="0"/>
                <a:cs typeface="Calibri" panose="020F0502020204030204" pitchFamily="34" charset="0"/>
              </a:rPr>
              <a:t>organisation’s</a:t>
            </a:r>
            <a:r>
              <a:rPr lang="en-US" sz="2800" dirty="0" smtClean="0">
                <a:latin typeface="Calibri" panose="020F0502020204030204" pitchFamily="34" charset="0"/>
                <a:cs typeface="Calibri" panose="020F0502020204030204" pitchFamily="34" charset="0"/>
              </a:rPr>
              <a:t> culture include its history and environment as well as the people who lead and work for it. </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88444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0324" y="1176951"/>
            <a:ext cx="9533299" cy="3293209"/>
          </a:xfrm>
          <a:prstGeom prst="rect">
            <a:avLst/>
          </a:prstGeom>
        </p:spPr>
        <p:txBody>
          <a:bodyPr wrap="square">
            <a:spAutoFit/>
          </a:bodyPr>
          <a:lstStyle/>
          <a:p>
            <a:r>
              <a:rPr lang="en-US" sz="4000" b="1" dirty="0" smtClean="0">
                <a:solidFill>
                  <a:schemeClr val="tx2">
                    <a:lumMod val="10000"/>
                  </a:schemeClr>
                </a:solidFill>
                <a:latin typeface="Calibri" panose="020F0502020204030204" pitchFamily="34" charset="0"/>
                <a:cs typeface="Calibri" panose="020F0502020204030204" pitchFamily="34" charset="0"/>
              </a:rPr>
              <a:t>		1.Obligations </a:t>
            </a:r>
            <a:r>
              <a:rPr lang="en-US" sz="4000" b="1" dirty="0">
                <a:solidFill>
                  <a:schemeClr val="tx2">
                    <a:lumMod val="10000"/>
                  </a:schemeClr>
                </a:solidFill>
                <a:latin typeface="Calibri" panose="020F0502020204030204" pitchFamily="34" charset="0"/>
                <a:cs typeface="Calibri" panose="020F0502020204030204" pitchFamily="34" charset="0"/>
              </a:rPr>
              <a:t>to the </a:t>
            </a:r>
            <a:r>
              <a:rPr lang="en-US" sz="4000" b="1" dirty="0" smtClean="0">
                <a:solidFill>
                  <a:schemeClr val="tx2">
                    <a:lumMod val="10000"/>
                  </a:schemeClr>
                </a:solidFill>
                <a:latin typeface="Calibri" panose="020F0502020204030204" pitchFamily="34" charset="0"/>
                <a:cs typeface="Calibri" panose="020F0502020204030204" pitchFamily="34" charset="0"/>
              </a:rPr>
              <a:t>Firm</a:t>
            </a:r>
          </a:p>
          <a:p>
            <a:endParaRPr lang="en-US" sz="2800" dirty="0">
              <a:latin typeface="Calibri" panose="020F0502020204030204" pitchFamily="34" charset="0"/>
              <a:cs typeface="Calibri" panose="020F0502020204030204" pitchFamily="34" charset="0"/>
            </a:endParaRPr>
          </a:p>
          <a:p>
            <a:pPr algn="just"/>
            <a:r>
              <a:rPr lang="en-US" sz="2800" dirty="0">
                <a:latin typeface="Calibri" panose="020F0502020204030204" pitchFamily="34" charset="0"/>
                <a:cs typeface="Calibri" panose="020F0502020204030204" pitchFamily="34" charset="0"/>
              </a:rPr>
              <a:t>Employees are hired for the company’s tasks. The employees may obligate </a:t>
            </a:r>
            <a:r>
              <a:rPr lang="en-US" sz="2800" i="1" dirty="0">
                <a:latin typeface="Calibri" panose="020F0502020204030204" pitchFamily="34" charset="0"/>
                <a:cs typeface="Calibri" panose="020F0502020204030204" pitchFamily="34" charset="0"/>
              </a:rPr>
              <a:t>themselves</a:t>
            </a:r>
            <a:r>
              <a:rPr lang="en-US" sz="2800" dirty="0">
                <a:latin typeface="Calibri" panose="020F0502020204030204" pitchFamily="34" charset="0"/>
                <a:cs typeface="Calibri" panose="020F0502020204030204" pitchFamily="34" charset="0"/>
              </a:rPr>
              <a:t> to do the work of the particular company for financial gains. The employers often have numerous conditions to employment which the employee has to follow. These may include dress codes and respectful behavior.</a:t>
            </a:r>
            <a:endParaRPr lang="en-US" sz="2800"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708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4812" y="425513"/>
            <a:ext cx="10529181" cy="6063198"/>
          </a:xfrm>
          <a:prstGeom prst="rect">
            <a:avLst/>
          </a:prstGeom>
        </p:spPr>
        <p:txBody>
          <a:bodyPr wrap="square">
            <a:spAutoFit/>
          </a:bodyPr>
          <a:lstStyle/>
          <a:p>
            <a:r>
              <a:rPr lang="en-US" sz="4000" b="1" dirty="0" smtClean="0">
                <a:solidFill>
                  <a:srgbClr val="000000"/>
                </a:solidFill>
                <a:latin typeface="Calibri" panose="020F0502020204030204" pitchFamily="34" charset="0"/>
                <a:cs typeface="Calibri" panose="020F0502020204030204" pitchFamily="34" charset="0"/>
              </a:rPr>
              <a:t>			</a:t>
            </a:r>
            <a:r>
              <a:rPr lang="en-US" sz="4000" b="1" dirty="0" err="1" smtClean="0">
                <a:solidFill>
                  <a:srgbClr val="000000"/>
                </a:solidFill>
                <a:latin typeface="Calibri" panose="020F0502020204030204" pitchFamily="34" charset="0"/>
                <a:cs typeface="Calibri" panose="020F0502020204030204" pitchFamily="34" charset="0"/>
              </a:rPr>
              <a:t>a.Loyalty</a:t>
            </a:r>
            <a:r>
              <a:rPr lang="en-US" sz="4000" b="1" dirty="0" smtClean="0">
                <a:solidFill>
                  <a:srgbClr val="000000"/>
                </a:solidFill>
                <a:latin typeface="Calibri" panose="020F0502020204030204" pitchFamily="34" charset="0"/>
                <a:cs typeface="Calibri" panose="020F0502020204030204" pitchFamily="34" charset="0"/>
              </a:rPr>
              <a:t> </a:t>
            </a:r>
            <a:r>
              <a:rPr lang="en-US" sz="4000" b="1" dirty="0">
                <a:solidFill>
                  <a:srgbClr val="000000"/>
                </a:solidFill>
                <a:latin typeface="Calibri" panose="020F0502020204030204" pitchFamily="34" charset="0"/>
                <a:cs typeface="Calibri" panose="020F0502020204030204" pitchFamily="34" charset="0"/>
              </a:rPr>
              <a:t>to the </a:t>
            </a:r>
            <a:r>
              <a:rPr lang="en-US" sz="4000" b="1" dirty="0" smtClean="0">
                <a:solidFill>
                  <a:srgbClr val="000000"/>
                </a:solidFill>
                <a:latin typeface="Calibri" panose="020F0502020204030204" pitchFamily="34" charset="0"/>
                <a:cs typeface="Calibri" panose="020F0502020204030204" pitchFamily="34" charset="0"/>
              </a:rPr>
              <a:t>Company</a:t>
            </a:r>
          </a:p>
          <a:p>
            <a:endParaRPr lang="en-US" sz="4000" b="1" dirty="0">
              <a:solidFill>
                <a:srgbClr val="000000"/>
              </a:solidFill>
              <a:latin typeface="Calibri" panose="020F0502020204030204" pitchFamily="34" charset="0"/>
              <a:cs typeface="Calibri" panose="020F0502020204030204" pitchFamily="34" charset="0"/>
            </a:endParaRPr>
          </a:p>
          <a:p>
            <a:pPr algn="just"/>
            <a:r>
              <a:rPr lang="en-US" sz="2800" dirty="0">
                <a:latin typeface="Calibri" panose="020F0502020204030204" pitchFamily="34" charset="0"/>
                <a:cs typeface="Calibri" panose="020F0502020204030204" pitchFamily="34" charset="0"/>
              </a:rPr>
              <a:t>Most people have a viewpoint that employees must have some moral obligations to stay loyal to their organizations. It is true that employees are obligated to do the tasks offered to them, but is it acceptable to have an obligation to work for the company in a manner that is beyond the assigned jobs?</a:t>
            </a:r>
          </a:p>
          <a:p>
            <a:pPr algn="just"/>
            <a:r>
              <a:rPr lang="en-US" sz="2800" dirty="0">
                <a:latin typeface="Calibri" panose="020F0502020204030204" pitchFamily="34" charset="0"/>
                <a:cs typeface="Calibri" panose="020F0502020204030204" pitchFamily="34" charset="0"/>
              </a:rPr>
              <a:t>Many employers may think so, but is not mentioned anywhere. The employees are not bound or </a:t>
            </a:r>
            <a:r>
              <a:rPr lang="en-US" sz="2800" i="1" dirty="0">
                <a:latin typeface="Calibri" panose="020F0502020204030204" pitchFamily="34" charset="0"/>
                <a:cs typeface="Calibri" panose="020F0502020204030204" pitchFamily="34" charset="0"/>
              </a:rPr>
              <a:t>obligated</a:t>
            </a:r>
            <a:r>
              <a:rPr lang="en-US" sz="2800" dirty="0">
                <a:latin typeface="Calibri" panose="020F0502020204030204" pitchFamily="34" charset="0"/>
                <a:cs typeface="Calibri" panose="020F0502020204030204" pitchFamily="34" charset="0"/>
              </a:rPr>
              <a:t> to have any kind of loyalty to the employers. But on a moral ground, loyalty to the company is often considered to be a good thing and it is plausible that the loyalty is rewarded through pay-raises, promotions, and good recommendations etc.</a:t>
            </a:r>
            <a:endParaRPr lang="en-US" sz="2800"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7761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4644" y="398353"/>
            <a:ext cx="9234535" cy="6063198"/>
          </a:xfrm>
          <a:prstGeom prst="rect">
            <a:avLst/>
          </a:prstGeom>
        </p:spPr>
        <p:txBody>
          <a:bodyPr wrap="square">
            <a:spAutoFit/>
          </a:bodyPr>
          <a:lstStyle/>
          <a:p>
            <a:r>
              <a:rPr lang="en-US" sz="4000" b="1" dirty="0" smtClean="0">
                <a:solidFill>
                  <a:srgbClr val="000000"/>
                </a:solidFill>
                <a:latin typeface="Heebo"/>
              </a:rPr>
              <a:t>		</a:t>
            </a:r>
            <a:r>
              <a:rPr lang="en-US" sz="4000" b="1" dirty="0" err="1" smtClean="0">
                <a:solidFill>
                  <a:srgbClr val="000000"/>
                </a:solidFill>
                <a:latin typeface="Heebo"/>
              </a:rPr>
              <a:t>b.Conflicts</a:t>
            </a:r>
            <a:r>
              <a:rPr lang="en-US" sz="4000" b="1" dirty="0" smtClean="0">
                <a:solidFill>
                  <a:srgbClr val="000000"/>
                </a:solidFill>
                <a:latin typeface="Heebo"/>
              </a:rPr>
              <a:t> </a:t>
            </a:r>
            <a:r>
              <a:rPr lang="en-US" sz="4000" b="1" dirty="0">
                <a:solidFill>
                  <a:srgbClr val="000000"/>
                </a:solidFill>
                <a:latin typeface="Heebo"/>
              </a:rPr>
              <a:t>of </a:t>
            </a:r>
            <a:r>
              <a:rPr lang="en-US" sz="4000" b="1" dirty="0" smtClean="0">
                <a:solidFill>
                  <a:srgbClr val="000000"/>
                </a:solidFill>
                <a:latin typeface="Heebo"/>
              </a:rPr>
              <a:t>Interest</a:t>
            </a:r>
          </a:p>
          <a:p>
            <a:endParaRPr lang="en-US" sz="4000" b="1" dirty="0">
              <a:solidFill>
                <a:srgbClr val="000000"/>
              </a:solidFill>
              <a:latin typeface="Heebo"/>
            </a:endParaRPr>
          </a:p>
          <a:p>
            <a:pPr algn="just"/>
            <a:r>
              <a:rPr lang="en-US" sz="2800" dirty="0">
                <a:latin typeface="Nunito"/>
              </a:rPr>
              <a:t>Employees can have a conflict of interest with the company. Some of these conflicts of interest are minor and include general workplace conditions or situations. However, some other conflicts may be serious and can let the employees to show disloyalty</a:t>
            </a:r>
            <a:r>
              <a:rPr lang="en-US" sz="2800" dirty="0" smtClean="0">
                <a:latin typeface="Nunito"/>
              </a:rPr>
              <a:t>.</a:t>
            </a:r>
          </a:p>
          <a:p>
            <a:pPr algn="just"/>
            <a:endParaRPr lang="en-US" sz="2800" dirty="0">
              <a:latin typeface="Nunito"/>
            </a:endParaRPr>
          </a:p>
          <a:p>
            <a:pPr algn="just"/>
            <a:r>
              <a:rPr lang="en-US" sz="2800" dirty="0">
                <a:latin typeface="Nunito"/>
              </a:rPr>
              <a:t>Generally, employees must avoid significant conflicts of interest by not involving themselves in disloyal activities. However, it is difficult enough to decide when a conflict is significant and it may not always clear what employees should do besides resisting the temptation to be disloyal.</a:t>
            </a:r>
            <a:endParaRPr lang="en-US" sz="2800" b="0" i="0" dirty="0">
              <a:effectLst/>
              <a:latin typeface="Nunito"/>
            </a:endParaRPr>
          </a:p>
        </p:txBody>
      </p:sp>
    </p:spTree>
    <p:extLst>
      <p:ext uri="{BB962C8B-B14F-4D97-AF65-F5344CB8AC3E}">
        <p14:creationId xmlns:p14="http://schemas.microsoft.com/office/powerpoint/2010/main" val="2676132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3742" y="362139"/>
            <a:ext cx="10782677" cy="6217087"/>
          </a:xfrm>
          <a:prstGeom prst="rect">
            <a:avLst/>
          </a:prstGeom>
        </p:spPr>
        <p:txBody>
          <a:bodyPr wrap="square">
            <a:spAutoFit/>
          </a:bodyPr>
          <a:lstStyle/>
          <a:p>
            <a:r>
              <a:rPr lang="en-US" dirty="0" smtClean="0">
                <a:solidFill>
                  <a:srgbClr val="000000"/>
                </a:solidFill>
                <a:latin typeface="Heebo"/>
              </a:rPr>
              <a:t>		</a:t>
            </a:r>
            <a:r>
              <a:rPr lang="en-US" sz="3600" b="1" dirty="0">
                <a:solidFill>
                  <a:srgbClr val="000000"/>
                </a:solidFill>
                <a:latin typeface="Heebo"/>
              </a:rPr>
              <a:t>2</a:t>
            </a:r>
            <a:r>
              <a:rPr lang="en-US" sz="3600" b="1" dirty="0" smtClean="0">
                <a:solidFill>
                  <a:srgbClr val="000000"/>
                </a:solidFill>
                <a:latin typeface="Heebo"/>
              </a:rPr>
              <a:t>.Abuse </a:t>
            </a:r>
            <a:r>
              <a:rPr lang="en-US" sz="3600" b="1" dirty="0">
                <a:solidFill>
                  <a:srgbClr val="000000"/>
                </a:solidFill>
                <a:latin typeface="Heebo"/>
              </a:rPr>
              <a:t>of Official </a:t>
            </a:r>
            <a:r>
              <a:rPr lang="en-US" sz="3600" b="1" dirty="0" smtClean="0">
                <a:solidFill>
                  <a:srgbClr val="000000"/>
                </a:solidFill>
                <a:latin typeface="Heebo"/>
              </a:rPr>
              <a:t>Position</a:t>
            </a:r>
          </a:p>
          <a:p>
            <a:endParaRPr lang="en-US" sz="3600" b="1" dirty="0">
              <a:solidFill>
                <a:srgbClr val="000000"/>
              </a:solidFill>
              <a:latin typeface="Heebo"/>
            </a:endParaRPr>
          </a:p>
          <a:p>
            <a:pPr algn="just"/>
            <a:r>
              <a:rPr lang="en-US" sz="2800" dirty="0">
                <a:latin typeface="Calibri" panose="020F0502020204030204" pitchFamily="34" charset="0"/>
                <a:cs typeface="Calibri" panose="020F0502020204030204" pitchFamily="34" charset="0"/>
              </a:rPr>
              <a:t>Using the official position for private or personal gains is often considered as an abuse of power. Such abuse can result from disloyalty</a:t>
            </a:r>
            <a:r>
              <a:rPr lang="en-US" sz="2800" dirty="0" smtClean="0">
                <a:latin typeface="Calibri" panose="020F0502020204030204" pitchFamily="34" charset="0"/>
                <a:cs typeface="Calibri" panose="020F0502020204030204" pitchFamily="34" charset="0"/>
              </a:rPr>
              <a:t>.</a:t>
            </a:r>
          </a:p>
          <a:p>
            <a:pPr algn="just"/>
            <a:endParaRPr lang="en-US" sz="2800" b="0" i="0" dirty="0">
              <a:effectLst/>
              <a:latin typeface="Calibri" panose="020F0502020204030204" pitchFamily="34" charset="0"/>
              <a:cs typeface="Calibri" panose="020F0502020204030204" pitchFamily="34" charset="0"/>
            </a:endParaRPr>
          </a:p>
          <a:p>
            <a:r>
              <a:rPr lang="en-US" sz="2800" dirty="0" smtClean="0">
                <a:solidFill>
                  <a:schemeClr val="bg1"/>
                </a:solidFill>
                <a:latin typeface="Calibri" panose="020F0502020204030204" pitchFamily="34" charset="0"/>
                <a:cs typeface="Calibri" panose="020F0502020204030204" pitchFamily="34" charset="0"/>
              </a:rPr>
              <a:t>a. Insider </a:t>
            </a:r>
            <a:r>
              <a:rPr lang="en-US" sz="2800" dirty="0">
                <a:solidFill>
                  <a:schemeClr val="bg1"/>
                </a:solidFill>
                <a:latin typeface="Calibri" panose="020F0502020204030204" pitchFamily="34" charset="0"/>
                <a:cs typeface="Calibri" panose="020F0502020204030204" pitchFamily="34" charset="0"/>
              </a:rPr>
              <a:t>Trading</a:t>
            </a:r>
          </a:p>
          <a:p>
            <a:r>
              <a:rPr lang="en-US" sz="2800" dirty="0">
                <a:latin typeface="Calibri" panose="020F0502020204030204" pitchFamily="34" charset="0"/>
                <a:cs typeface="Calibri" panose="020F0502020204030204" pitchFamily="34" charset="0"/>
              </a:rPr>
              <a:t>Insider trading occurs when an employee has access to company information that’s usually unavailable to the public and can have an impact on the stock prices. For example, some employees may come to know that their company is going to be bankrupt before general public and they can sell all their stock. People who tend to buy the stocks will be deceived. It is also a kind of insider trading to encourage near ones to sell their stock having such “insider information.”</a:t>
            </a:r>
          </a:p>
          <a:p>
            <a:pPr algn="just"/>
            <a:endParaRPr lang="en-US" b="0" i="0" dirty="0">
              <a:solidFill>
                <a:srgbClr val="000000"/>
              </a:solidFill>
              <a:effectLst/>
              <a:latin typeface="Nunito"/>
            </a:endParaRPr>
          </a:p>
        </p:txBody>
      </p:sp>
    </p:spTree>
    <p:extLst>
      <p:ext uri="{BB962C8B-B14F-4D97-AF65-F5344CB8AC3E}">
        <p14:creationId xmlns:p14="http://schemas.microsoft.com/office/powerpoint/2010/main" val="519600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399" y="706171"/>
            <a:ext cx="10963747" cy="5693866"/>
          </a:xfrm>
          <a:prstGeom prst="rect">
            <a:avLst/>
          </a:prstGeom>
        </p:spPr>
        <p:txBody>
          <a:bodyPr wrap="square">
            <a:spAutoFit/>
          </a:bodyPr>
          <a:lstStyle/>
          <a:p>
            <a:r>
              <a:rPr lang="en-US" sz="2800" dirty="0" smtClean="0">
                <a:solidFill>
                  <a:schemeClr val="bg1"/>
                </a:solidFill>
                <a:latin typeface="Heebo"/>
              </a:rPr>
              <a:t>b. Proprietary </a:t>
            </a:r>
            <a:r>
              <a:rPr lang="en-US" sz="2800" dirty="0">
                <a:solidFill>
                  <a:schemeClr val="bg1"/>
                </a:solidFill>
                <a:latin typeface="Heebo"/>
              </a:rPr>
              <a:t>Data</a:t>
            </a:r>
          </a:p>
          <a:p>
            <a:pPr algn="just"/>
            <a:r>
              <a:rPr lang="en-US" sz="2800" dirty="0">
                <a:latin typeface="Nunito"/>
              </a:rPr>
              <a:t>Companies can often have “trade secrets” which they don’t want to share with other </a:t>
            </a:r>
            <a:r>
              <a:rPr lang="en-US" sz="2800" dirty="0" smtClean="0">
                <a:latin typeface="Nunito"/>
              </a:rPr>
              <a:t>organizations.</a:t>
            </a:r>
          </a:p>
          <a:p>
            <a:pPr algn="just"/>
            <a:r>
              <a:rPr lang="en-US" sz="2800" dirty="0" smtClean="0">
                <a:latin typeface="Nunito"/>
              </a:rPr>
              <a:t>Three </a:t>
            </a:r>
            <a:r>
              <a:rPr lang="en-US" sz="2800" dirty="0">
                <a:latin typeface="Nunito"/>
              </a:rPr>
              <a:t>major arguments why trade secrets should be protected by the law are −</a:t>
            </a:r>
          </a:p>
          <a:p>
            <a:pPr>
              <a:buFont typeface="Arial" panose="020B0604020202020204" pitchFamily="34" charset="0"/>
              <a:buChar char="•"/>
            </a:pPr>
            <a:r>
              <a:rPr lang="en-US" sz="2800" dirty="0">
                <a:latin typeface="Nunito"/>
              </a:rPr>
              <a:t>These are intellectual property.</a:t>
            </a:r>
          </a:p>
          <a:p>
            <a:pPr>
              <a:buFont typeface="Arial" panose="020B0604020202020204" pitchFamily="34" charset="0"/>
              <a:buChar char="•"/>
            </a:pPr>
            <a:r>
              <a:rPr lang="en-US" sz="2800" dirty="0">
                <a:latin typeface="Nunito"/>
              </a:rPr>
              <a:t>Trade secrets theft is wrong.</a:t>
            </a:r>
          </a:p>
          <a:p>
            <a:pPr>
              <a:buFont typeface="Arial" panose="020B0604020202020204" pitchFamily="34" charset="0"/>
              <a:buChar char="•"/>
            </a:pPr>
            <a:r>
              <a:rPr lang="en-US" sz="2800" dirty="0">
                <a:latin typeface="Nunito"/>
              </a:rPr>
              <a:t>Stealing trade secrets is a violation of the confidentiality terms</a:t>
            </a:r>
            <a:r>
              <a:rPr lang="en-US" sz="2800" dirty="0" smtClean="0">
                <a:latin typeface="Nunito"/>
              </a:rPr>
              <a:t>.</a:t>
            </a:r>
          </a:p>
          <a:p>
            <a:pPr>
              <a:buFont typeface="Arial" panose="020B0604020202020204" pitchFamily="34" charset="0"/>
              <a:buChar char="•"/>
            </a:pPr>
            <a:endParaRPr lang="en-US" sz="2800" dirty="0">
              <a:latin typeface="Nunito"/>
            </a:endParaRPr>
          </a:p>
          <a:p>
            <a:pPr algn="just"/>
            <a:r>
              <a:rPr lang="en-US" sz="2800" dirty="0">
                <a:latin typeface="Nunito"/>
              </a:rPr>
              <a:t>Sharing trade secrets and obeying confidentiality information is a difficult moral issue. People have the right to seek and advance employment and it is not easy to separate proprietary information from a worker’s own skills and technical knowledge</a:t>
            </a:r>
            <a:endParaRPr lang="en-US" sz="2800" b="0" i="0" dirty="0">
              <a:effectLst/>
              <a:latin typeface="Nunito"/>
            </a:endParaRPr>
          </a:p>
        </p:txBody>
      </p:sp>
    </p:spTree>
    <p:extLst>
      <p:ext uri="{BB962C8B-B14F-4D97-AF65-F5344CB8AC3E}">
        <p14:creationId xmlns:p14="http://schemas.microsoft.com/office/powerpoint/2010/main" val="127148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5" y="688064"/>
            <a:ext cx="10583501" cy="4216539"/>
          </a:xfrm>
          <a:prstGeom prst="rect">
            <a:avLst/>
          </a:prstGeom>
        </p:spPr>
        <p:txBody>
          <a:bodyPr wrap="square">
            <a:spAutoFit/>
          </a:bodyPr>
          <a:lstStyle/>
          <a:p>
            <a:r>
              <a:rPr lang="en-US" sz="3600" b="1" dirty="0" smtClean="0">
                <a:solidFill>
                  <a:schemeClr val="bg1"/>
                </a:solidFill>
                <a:latin typeface="Heebo"/>
              </a:rPr>
              <a:t>			3.Bribes </a:t>
            </a:r>
            <a:r>
              <a:rPr lang="en-US" sz="3600" b="1" dirty="0">
                <a:solidFill>
                  <a:schemeClr val="bg1"/>
                </a:solidFill>
                <a:latin typeface="Heebo"/>
              </a:rPr>
              <a:t>and </a:t>
            </a:r>
            <a:r>
              <a:rPr lang="en-US" sz="3600" b="1" dirty="0" smtClean="0">
                <a:solidFill>
                  <a:schemeClr val="bg1"/>
                </a:solidFill>
                <a:latin typeface="Heebo"/>
              </a:rPr>
              <a:t>Kickbacks</a:t>
            </a:r>
          </a:p>
          <a:p>
            <a:endParaRPr lang="en-US" sz="3600" b="1" dirty="0">
              <a:solidFill>
                <a:schemeClr val="bg1"/>
              </a:solidFill>
              <a:latin typeface="Heebo"/>
            </a:endParaRPr>
          </a:p>
          <a:p>
            <a:pPr algn="just"/>
            <a:r>
              <a:rPr lang="en-US" sz="2800" dirty="0" smtClean="0">
                <a:latin typeface="Calibri" panose="020F0502020204030204" pitchFamily="34" charset="0"/>
                <a:cs typeface="Calibri" panose="020F0502020204030204" pitchFamily="34" charset="0"/>
              </a:rPr>
              <a:t>Bribery is aimed to letting someone to act against their duties. Bribes can be very serious when it can injure people. Kickbacks are also a form of bribery that involves a person to uses his/her position to benefit a party or someone.</a:t>
            </a:r>
          </a:p>
          <a:p>
            <a:pPr algn="just"/>
            <a:r>
              <a:rPr lang="en-US" sz="2800" dirty="0" smtClean="0">
                <a:latin typeface="Calibri" panose="020F0502020204030204" pitchFamily="34" charset="0"/>
                <a:cs typeface="Calibri" panose="020F0502020204030204" pitchFamily="34" charset="0"/>
              </a:rPr>
              <a:t>Bribing foreign officials for favors could harm people. However, instances of bribing are numerous and they include both large and small organizations.</a:t>
            </a:r>
            <a:endParaRPr lang="en-US" sz="2800"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0931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3621" y="226338"/>
            <a:ext cx="11217242" cy="6124754"/>
          </a:xfrm>
          <a:prstGeom prst="rect">
            <a:avLst/>
          </a:prstGeom>
        </p:spPr>
        <p:txBody>
          <a:bodyPr wrap="square">
            <a:spAutoFit/>
          </a:bodyPr>
          <a:lstStyle/>
          <a:p>
            <a:r>
              <a:rPr lang="en-US" sz="2800" dirty="0" err="1" smtClean="0">
                <a:solidFill>
                  <a:schemeClr val="bg1"/>
                </a:solidFill>
                <a:latin typeface="Calibri" panose="020F0502020204030204" pitchFamily="34" charset="0"/>
                <a:cs typeface="Calibri" panose="020F0502020204030204" pitchFamily="34" charset="0"/>
              </a:rPr>
              <a:t>a.Gifts</a:t>
            </a:r>
            <a:r>
              <a:rPr lang="en-US" sz="2800" dirty="0" smtClean="0">
                <a:solidFill>
                  <a:schemeClr val="bg1"/>
                </a:solidFill>
                <a:latin typeface="Calibri" panose="020F0502020204030204" pitchFamily="34" charset="0"/>
                <a:cs typeface="Calibri" panose="020F0502020204030204" pitchFamily="34" charset="0"/>
              </a:rPr>
              <a:t> </a:t>
            </a:r>
            <a:r>
              <a:rPr lang="en-US" sz="2800" dirty="0">
                <a:solidFill>
                  <a:schemeClr val="bg1"/>
                </a:solidFill>
                <a:latin typeface="Calibri" panose="020F0502020204030204" pitchFamily="34" charset="0"/>
                <a:cs typeface="Calibri" panose="020F0502020204030204" pitchFamily="34" charset="0"/>
              </a:rPr>
              <a:t>and Entertainment</a:t>
            </a:r>
          </a:p>
          <a:p>
            <a:pPr algn="just"/>
            <a:r>
              <a:rPr lang="en-US" sz="2800" dirty="0">
                <a:latin typeface="Calibri" panose="020F0502020204030204" pitchFamily="34" charset="0"/>
                <a:cs typeface="Calibri" panose="020F0502020204030204" pitchFamily="34" charset="0"/>
              </a:rPr>
              <a:t>Gifts and entertainment may be used to reward and encourage certain behavior from employees. </a:t>
            </a:r>
            <a:endParaRPr lang="en-US" sz="2800" dirty="0" smtClean="0">
              <a:latin typeface="Calibri" panose="020F0502020204030204" pitchFamily="34" charset="0"/>
              <a:cs typeface="Calibri" panose="020F0502020204030204" pitchFamily="34" charset="0"/>
            </a:endParaRPr>
          </a:p>
          <a:p>
            <a:pPr algn="just"/>
            <a:r>
              <a:rPr lang="en-US" sz="2800" dirty="0" smtClean="0">
                <a:latin typeface="Calibri" panose="020F0502020204030204" pitchFamily="34" charset="0"/>
                <a:cs typeface="Calibri" panose="020F0502020204030204" pitchFamily="34" charset="0"/>
              </a:rPr>
              <a:t>The </a:t>
            </a:r>
            <a:r>
              <a:rPr lang="en-US" sz="2800" dirty="0">
                <a:latin typeface="Calibri" panose="020F0502020204030204" pitchFamily="34" charset="0"/>
                <a:cs typeface="Calibri" panose="020F0502020204030204" pitchFamily="34" charset="0"/>
              </a:rPr>
              <a:t>following considerations may be considered while judging the ethics of gifting </a:t>
            </a:r>
            <a:r>
              <a:rPr lang="en-US" sz="2800" dirty="0" smtClean="0">
                <a:latin typeface="Calibri" panose="020F0502020204030204" pitchFamily="34" charset="0"/>
                <a:cs typeface="Calibri" panose="020F0502020204030204" pitchFamily="34" charset="0"/>
              </a:rPr>
              <a:t>−</a:t>
            </a:r>
          </a:p>
          <a:p>
            <a:pPr algn="just"/>
            <a:endParaRPr lang="en-US" sz="28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sz="2800" b="1" dirty="0">
                <a:latin typeface="Calibri" panose="020F0502020204030204" pitchFamily="34" charset="0"/>
                <a:cs typeface="Calibri" panose="020F0502020204030204" pitchFamily="34" charset="0"/>
              </a:rPr>
              <a:t>The Price of the Gift</a:t>
            </a:r>
            <a:r>
              <a:rPr lang="en-US" sz="2800" dirty="0">
                <a:latin typeface="Calibri" panose="020F0502020204030204" pitchFamily="34" charset="0"/>
                <a:cs typeface="Calibri" panose="020F0502020204030204" pitchFamily="34" charset="0"/>
              </a:rPr>
              <a:t> − Gifts of huge prices are more likely a bribe</a:t>
            </a:r>
            <a:r>
              <a:rPr lang="en-US" sz="2800" dirty="0" smtClean="0">
                <a:latin typeface="Calibri" panose="020F0502020204030204" pitchFamily="34" charset="0"/>
                <a:cs typeface="Calibri" panose="020F0502020204030204" pitchFamily="34" charset="0"/>
              </a:rPr>
              <a:t>.</a:t>
            </a:r>
          </a:p>
          <a:p>
            <a:pPr algn="just"/>
            <a:endParaRPr lang="en-US" sz="28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sz="2800" b="1" dirty="0">
                <a:latin typeface="Calibri" panose="020F0502020204030204" pitchFamily="34" charset="0"/>
                <a:cs typeface="Calibri" panose="020F0502020204030204" pitchFamily="34" charset="0"/>
              </a:rPr>
              <a:t>The Purpose of the Gift</a:t>
            </a:r>
            <a:r>
              <a:rPr lang="en-US" sz="2800" dirty="0">
                <a:latin typeface="Calibri" panose="020F0502020204030204" pitchFamily="34" charset="0"/>
                <a:cs typeface="Calibri" panose="020F0502020204030204" pitchFamily="34" charset="0"/>
              </a:rPr>
              <a:t> − Gift can be used to encourage, for advertising, or as a bribe</a:t>
            </a:r>
            <a:r>
              <a:rPr lang="en-US" sz="2800" dirty="0" smtClean="0">
                <a:latin typeface="Calibri" panose="020F0502020204030204" pitchFamily="34" charset="0"/>
                <a:cs typeface="Calibri" panose="020F0502020204030204" pitchFamily="34" charset="0"/>
              </a:rPr>
              <a:t>.</a:t>
            </a:r>
          </a:p>
          <a:p>
            <a:pPr algn="just"/>
            <a:endParaRPr lang="en-US" sz="28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sz="2800" b="1" dirty="0">
                <a:latin typeface="Calibri" panose="020F0502020204030204" pitchFamily="34" charset="0"/>
                <a:cs typeface="Calibri" panose="020F0502020204030204" pitchFamily="34" charset="0"/>
              </a:rPr>
              <a:t>The Circumstances</a:t>
            </a:r>
            <a:r>
              <a:rPr lang="en-US" sz="2800" dirty="0">
                <a:latin typeface="Calibri" panose="020F0502020204030204" pitchFamily="34" charset="0"/>
                <a:cs typeface="Calibri" panose="020F0502020204030204" pitchFamily="34" charset="0"/>
              </a:rPr>
              <a:t> − A gift given at a special occasion is different than a gift on non-special occasions, and a gift given openly is more ethical</a:t>
            </a:r>
            <a:r>
              <a:rPr lang="en-US" sz="2800" dirty="0" smtClean="0">
                <a:latin typeface="Calibri" panose="020F0502020204030204" pitchFamily="34" charset="0"/>
                <a:cs typeface="Calibri" panose="020F0502020204030204" pitchFamily="34" charset="0"/>
              </a:rPr>
              <a:t>.</a:t>
            </a:r>
          </a:p>
          <a:p>
            <a:pPr algn="just"/>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92658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8309" y="1167898"/>
            <a:ext cx="10239469" cy="3539430"/>
          </a:xfrm>
          <a:prstGeom prst="rect">
            <a:avLst/>
          </a:prstGeom>
        </p:spPr>
        <p:txBody>
          <a:bodyPr wrap="square">
            <a:spAutoFit/>
          </a:bodyPr>
          <a:lstStyle/>
          <a:p>
            <a:pPr algn="just">
              <a:buFont typeface="Arial" panose="020B0604020202020204" pitchFamily="34" charset="0"/>
              <a:buChar char="•"/>
            </a:pPr>
            <a:r>
              <a:rPr lang="en-US" sz="2800" b="1" dirty="0">
                <a:latin typeface="Calibri" panose="020F0502020204030204" pitchFamily="34" charset="0"/>
                <a:cs typeface="Calibri" panose="020F0502020204030204" pitchFamily="34" charset="0"/>
              </a:rPr>
              <a:t>The Position of the Person Receiving the Gift</a:t>
            </a:r>
            <a:r>
              <a:rPr lang="en-US" sz="2800" dirty="0">
                <a:latin typeface="Calibri" panose="020F0502020204030204" pitchFamily="34" charset="0"/>
                <a:cs typeface="Calibri" panose="020F0502020204030204" pitchFamily="34" charset="0"/>
              </a:rPr>
              <a:t> − A person in a position to reciprocate is more likely to be taking a bribe.</a:t>
            </a:r>
          </a:p>
          <a:p>
            <a:pPr algn="just"/>
            <a:endParaRPr lang="en-US" sz="28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sz="2800" b="1" dirty="0" smtClean="0">
                <a:latin typeface="Calibri" panose="020F0502020204030204" pitchFamily="34" charset="0"/>
                <a:cs typeface="Calibri" panose="020F0502020204030204" pitchFamily="34" charset="0"/>
              </a:rPr>
              <a:t>The </a:t>
            </a:r>
            <a:r>
              <a:rPr lang="en-US" sz="2800" b="1" dirty="0">
                <a:latin typeface="Calibri" panose="020F0502020204030204" pitchFamily="34" charset="0"/>
                <a:cs typeface="Calibri" panose="020F0502020204030204" pitchFamily="34" charset="0"/>
              </a:rPr>
              <a:t>Accepted Practices</a:t>
            </a:r>
            <a:r>
              <a:rPr lang="en-US" sz="2800" dirty="0">
                <a:latin typeface="Calibri" panose="020F0502020204030204" pitchFamily="34" charset="0"/>
                <a:cs typeface="Calibri" panose="020F0502020204030204" pitchFamily="34" charset="0"/>
              </a:rPr>
              <a:t> − Gifts as “tips” for a waiter or waitress is norm, but to a CEO; it is clearly unethical.</a:t>
            </a:r>
          </a:p>
          <a:p>
            <a:pPr algn="just"/>
            <a:endParaRPr lang="en-US" sz="28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sz="2800" b="1" dirty="0">
                <a:latin typeface="Calibri" panose="020F0502020204030204" pitchFamily="34" charset="0"/>
                <a:cs typeface="Calibri" panose="020F0502020204030204" pitchFamily="34" charset="0"/>
              </a:rPr>
              <a:t>The Company’s Policy</a:t>
            </a:r>
            <a:r>
              <a:rPr lang="en-US" sz="2800" dirty="0">
                <a:latin typeface="Calibri" panose="020F0502020204030204" pitchFamily="34" charset="0"/>
                <a:cs typeface="Calibri" panose="020F0502020204030204" pitchFamily="34" charset="0"/>
              </a:rPr>
              <a:t> − Some companies may have stricter rules about gifts than others.</a:t>
            </a:r>
          </a:p>
        </p:txBody>
      </p:sp>
    </p:spTree>
    <p:extLst>
      <p:ext uri="{BB962C8B-B14F-4D97-AF65-F5344CB8AC3E}">
        <p14:creationId xmlns:p14="http://schemas.microsoft.com/office/powerpoint/2010/main" val="942328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2506" y="959667"/>
            <a:ext cx="10257577" cy="3785652"/>
          </a:xfrm>
          <a:prstGeom prst="rect">
            <a:avLst/>
          </a:prstGeom>
        </p:spPr>
        <p:txBody>
          <a:bodyPr wrap="square">
            <a:spAutoFit/>
          </a:bodyPr>
          <a:lstStyle/>
          <a:p>
            <a:r>
              <a:rPr lang="en-US" sz="2800" dirty="0" smtClean="0">
                <a:latin typeface="Calibri" panose="020F0502020204030204" pitchFamily="34" charset="0"/>
                <a:cs typeface="Calibri" panose="020F0502020204030204" pitchFamily="34" charset="0"/>
              </a:rPr>
              <a:t>		</a:t>
            </a:r>
            <a:r>
              <a:rPr lang="en-US" sz="3600" b="1" dirty="0" smtClean="0">
                <a:solidFill>
                  <a:schemeClr val="bg1"/>
                </a:solidFill>
                <a:latin typeface="Calibri" panose="020F0502020204030204" pitchFamily="34" charset="0"/>
                <a:cs typeface="Calibri" panose="020F0502020204030204" pitchFamily="34" charset="0"/>
              </a:rPr>
              <a:t>4.Obligations </a:t>
            </a:r>
            <a:r>
              <a:rPr lang="en-US" sz="3600" b="1" dirty="0">
                <a:solidFill>
                  <a:schemeClr val="bg1"/>
                </a:solidFill>
                <a:latin typeface="Calibri" panose="020F0502020204030204" pitchFamily="34" charset="0"/>
                <a:cs typeface="Calibri" panose="020F0502020204030204" pitchFamily="34" charset="0"/>
              </a:rPr>
              <a:t>to Third </a:t>
            </a:r>
            <a:r>
              <a:rPr lang="en-US" sz="3600" b="1" dirty="0" smtClean="0">
                <a:solidFill>
                  <a:schemeClr val="bg1"/>
                </a:solidFill>
                <a:latin typeface="Calibri" panose="020F0502020204030204" pitchFamily="34" charset="0"/>
                <a:cs typeface="Calibri" panose="020F0502020204030204" pitchFamily="34" charset="0"/>
              </a:rPr>
              <a:t>Parties</a:t>
            </a:r>
          </a:p>
          <a:p>
            <a:endParaRPr lang="en-US" sz="3600" b="1" dirty="0">
              <a:solidFill>
                <a:schemeClr val="bg1"/>
              </a:solidFill>
              <a:latin typeface="Calibri" panose="020F0502020204030204" pitchFamily="34" charset="0"/>
              <a:cs typeface="Calibri" panose="020F0502020204030204" pitchFamily="34" charset="0"/>
            </a:endParaRPr>
          </a:p>
          <a:p>
            <a:pPr algn="just"/>
            <a:r>
              <a:rPr lang="en-US" sz="2800" dirty="0">
                <a:latin typeface="Calibri" panose="020F0502020204030204" pitchFamily="34" charset="0"/>
                <a:cs typeface="Calibri" panose="020F0502020204030204" pitchFamily="34" charset="0"/>
              </a:rPr>
              <a:t>A person is morally obligated to let others know about dangerous and deceptive business practice. However, employees should compare and judge the importance of their job duties and personal interests with the importance of the interests of others. It can be morally preferable to let the third parties know about immoral and illegal business practices, even when it is not a moral obligation to do so.</a:t>
            </a:r>
            <a:endParaRPr lang="en-US" sz="2800"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20072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7240" y="470780"/>
            <a:ext cx="10773624" cy="5632311"/>
          </a:xfrm>
          <a:prstGeom prst="rect">
            <a:avLst/>
          </a:prstGeom>
        </p:spPr>
        <p:txBody>
          <a:bodyPr wrap="square">
            <a:spAutoFit/>
          </a:bodyPr>
          <a:lstStyle/>
          <a:p>
            <a:r>
              <a:rPr lang="en-US" sz="2800" dirty="0" smtClean="0">
                <a:latin typeface="Calibri" panose="020F0502020204030204" pitchFamily="34" charset="0"/>
                <a:cs typeface="Calibri" panose="020F0502020204030204" pitchFamily="34" charset="0"/>
              </a:rPr>
              <a:t>			</a:t>
            </a:r>
            <a:r>
              <a:rPr lang="en-US" sz="4000" b="1" dirty="0" smtClean="0">
                <a:solidFill>
                  <a:schemeClr val="bg1"/>
                </a:solidFill>
                <a:latin typeface="Calibri" panose="020F0502020204030204" pitchFamily="34" charset="0"/>
                <a:cs typeface="Calibri" panose="020F0502020204030204" pitchFamily="34" charset="0"/>
              </a:rPr>
              <a:t>5.Whistleblowing</a:t>
            </a:r>
          </a:p>
          <a:p>
            <a:endParaRPr lang="en-US" sz="4000" b="1" dirty="0">
              <a:solidFill>
                <a:schemeClr val="bg1"/>
              </a:solidFill>
              <a:latin typeface="Calibri" panose="020F0502020204030204" pitchFamily="34" charset="0"/>
              <a:cs typeface="Calibri" panose="020F0502020204030204" pitchFamily="34" charset="0"/>
            </a:endParaRPr>
          </a:p>
          <a:p>
            <a:pPr algn="just"/>
            <a:r>
              <a:rPr lang="en-US" sz="2800" dirty="0">
                <a:latin typeface="Calibri" panose="020F0502020204030204" pitchFamily="34" charset="0"/>
                <a:cs typeface="Calibri" panose="020F0502020204030204" pitchFamily="34" charset="0"/>
              </a:rPr>
              <a:t>Whistleblowing is the act of going public with significantly immoral or illegal acts of an organization one is part of. However, someone is not a whistle blower for discussing the embarrassing or rude behavior with public, and a whistle blower doesn’t need to involve in </a:t>
            </a:r>
            <a:r>
              <a:rPr lang="en-US" sz="2800" dirty="0" smtClean="0">
                <a:latin typeface="Calibri" panose="020F0502020204030204" pitchFamily="34" charset="0"/>
                <a:cs typeface="Calibri" panose="020F0502020204030204" pitchFamily="34" charset="0"/>
              </a:rPr>
              <a:t>damage </a:t>
            </a:r>
            <a:r>
              <a:rPr lang="en-US" sz="2800" dirty="0">
                <a:latin typeface="Calibri" panose="020F0502020204030204" pitchFamily="34" charset="0"/>
                <a:cs typeface="Calibri" panose="020F0502020204030204" pitchFamily="34" charset="0"/>
              </a:rPr>
              <a:t>or violence</a:t>
            </a:r>
            <a:r>
              <a:rPr lang="en-US" sz="2800" dirty="0" smtClean="0">
                <a:latin typeface="Calibri" panose="020F0502020204030204" pitchFamily="34" charset="0"/>
                <a:cs typeface="Calibri" panose="020F0502020204030204" pitchFamily="34" charset="0"/>
              </a:rPr>
              <a:t>.</a:t>
            </a:r>
          </a:p>
          <a:p>
            <a:pPr algn="just"/>
            <a:endParaRPr lang="en-US" sz="2800" dirty="0">
              <a:latin typeface="Calibri" panose="020F0502020204030204" pitchFamily="34" charset="0"/>
              <a:cs typeface="Calibri" panose="020F0502020204030204" pitchFamily="34" charset="0"/>
            </a:endParaRPr>
          </a:p>
          <a:p>
            <a:pPr algn="just"/>
            <a:r>
              <a:rPr lang="en-US" sz="2800" dirty="0">
                <a:latin typeface="Calibri" panose="020F0502020204030204" pitchFamily="34" charset="0"/>
                <a:cs typeface="Calibri" panose="020F0502020204030204" pitchFamily="34" charset="0"/>
              </a:rPr>
              <a:t>The reasoning given to judge a whistle-blowing activity may include the following −</a:t>
            </a:r>
          </a:p>
          <a:p>
            <a:pPr algn="just">
              <a:buFont typeface="Arial" panose="020B0604020202020204" pitchFamily="34" charset="0"/>
              <a:buChar char="•"/>
            </a:pPr>
            <a:r>
              <a:rPr lang="en-US" sz="2800" dirty="0">
                <a:latin typeface="Calibri" panose="020F0502020204030204" pitchFamily="34" charset="0"/>
                <a:cs typeface="Calibri" panose="020F0502020204030204" pitchFamily="34" charset="0"/>
              </a:rPr>
              <a:t>The motive must be ethical. The employee must act against the organization that committed a significant immoral or illegal act.</a:t>
            </a:r>
            <a:endParaRPr lang="en-US" sz="2800"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6159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6363" y="1551709"/>
            <a:ext cx="9208655" cy="3970318"/>
          </a:xfrm>
          <a:prstGeom prst="rect">
            <a:avLst/>
          </a:prstGeom>
        </p:spPr>
        <p:txBody>
          <a:bodyPr wrap="square">
            <a:spAutoFit/>
          </a:bodyPr>
          <a:lstStyle/>
          <a:p>
            <a:pPr marL="457200" indent="-457200">
              <a:buFont typeface="Wingdings" panose="05000000000000000000" pitchFamily="2" charset="2"/>
              <a:buChar char="Ø"/>
            </a:pPr>
            <a:r>
              <a:rPr lang="en-US" sz="2800" dirty="0" smtClean="0">
                <a:latin typeface="Calibri" panose="020F0502020204030204" pitchFamily="34" charset="0"/>
                <a:cs typeface="Calibri" panose="020F0502020204030204" pitchFamily="34" charset="0"/>
              </a:rPr>
              <a:t>The culture of an organization affects the way in which people behave and has to be taken into account as a contingency factor in any </a:t>
            </a:r>
            <a:r>
              <a:rPr lang="en-US" sz="2800" dirty="0" err="1" smtClean="0">
                <a:latin typeface="Calibri" panose="020F0502020204030204" pitchFamily="34" charset="0"/>
                <a:cs typeface="Calibri" panose="020F0502020204030204" pitchFamily="34" charset="0"/>
              </a:rPr>
              <a:t>programme</a:t>
            </a:r>
            <a:r>
              <a:rPr lang="en-US" sz="2800" dirty="0" smtClean="0">
                <a:latin typeface="Calibri" panose="020F0502020204030204" pitchFamily="34" charset="0"/>
                <a:cs typeface="Calibri" panose="020F0502020204030204" pitchFamily="34" charset="0"/>
              </a:rPr>
              <a:t> for developing organizations and HR policies and practices. </a:t>
            </a:r>
          </a:p>
          <a:p>
            <a:pPr marL="457200" indent="-457200">
              <a:buFont typeface="Wingdings" panose="05000000000000000000" pitchFamily="2" charset="2"/>
              <a:buChar char="Ø"/>
            </a:pPr>
            <a:endParaRPr lang="en-US"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smtClean="0">
                <a:latin typeface="Calibri" panose="020F0502020204030204" pitchFamily="34" charset="0"/>
                <a:cs typeface="Calibri" panose="020F0502020204030204" pitchFamily="34" charset="0"/>
              </a:rPr>
              <a:t>This is why it is important for HR specialists to understand the concept of organizational culture, how it affects organizations and how it can be managed, as discussed in this chapter.</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23674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6837" y="1311564"/>
            <a:ext cx="10169236" cy="4401205"/>
          </a:xfrm>
          <a:prstGeom prst="rect">
            <a:avLst/>
          </a:prstGeom>
        </p:spPr>
        <p:txBody>
          <a:bodyPr wrap="square">
            <a:spAutoFit/>
          </a:bodyPr>
          <a:lstStyle/>
          <a:p>
            <a:pPr algn="just">
              <a:buFont typeface="Arial" panose="020B0604020202020204" pitchFamily="34" charset="0"/>
              <a:buChar char="•"/>
            </a:pPr>
            <a:r>
              <a:rPr lang="en-US" sz="2800" dirty="0">
                <a:latin typeface="Calibri" panose="020F0502020204030204" pitchFamily="34" charset="0"/>
                <a:cs typeface="Calibri" panose="020F0502020204030204" pitchFamily="34" charset="0"/>
              </a:rPr>
              <a:t>The whistleblower should look for less harmful ways to resolve the issue first. Employees should tell the management and executives of wrong-doing before making the information public</a:t>
            </a:r>
            <a:r>
              <a:rPr lang="en-US" sz="2800" dirty="0" smtClean="0">
                <a:latin typeface="Calibri" panose="020F0502020204030204" pitchFamily="34" charset="0"/>
                <a:cs typeface="Calibri" panose="020F0502020204030204" pitchFamily="34" charset="0"/>
              </a:rPr>
              <a:t>.</a:t>
            </a:r>
          </a:p>
          <a:p>
            <a:pPr algn="just"/>
            <a:endParaRPr lang="en-US" sz="28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sz="2800" dirty="0">
                <a:latin typeface="Calibri" panose="020F0502020204030204" pitchFamily="34" charset="0"/>
                <a:cs typeface="Calibri" panose="020F0502020204030204" pitchFamily="34" charset="0"/>
              </a:rPr>
              <a:t>The whistleblower should have enough evidence. It is unethical to accuse a company when there’s a possibility of company being innocent</a:t>
            </a:r>
            <a:r>
              <a:rPr lang="en-US" sz="2800" dirty="0" smtClean="0">
                <a:latin typeface="Calibri" panose="020F0502020204030204" pitchFamily="34" charset="0"/>
                <a:cs typeface="Calibri" panose="020F0502020204030204" pitchFamily="34" charset="0"/>
              </a:rPr>
              <a:t>.</a:t>
            </a:r>
          </a:p>
          <a:p>
            <a:pPr algn="just"/>
            <a:endParaRPr lang="en-US" sz="28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sz="2800" dirty="0">
                <a:latin typeface="Calibri" panose="020F0502020204030204" pitchFamily="34" charset="0"/>
                <a:cs typeface="Calibri" panose="020F0502020204030204" pitchFamily="34" charset="0"/>
              </a:rPr>
              <a:t>The company’s fault must be specific and significant. The wrong-doing must have specific and significant reasons.</a:t>
            </a:r>
            <a:endParaRPr lang="en-US" sz="2800"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52927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2799" y="443347"/>
            <a:ext cx="10501745" cy="5878532"/>
          </a:xfrm>
          <a:prstGeom prst="rect">
            <a:avLst/>
          </a:prstGeom>
        </p:spPr>
        <p:txBody>
          <a:bodyPr wrap="square">
            <a:spAutoFit/>
          </a:bodyPr>
          <a:lstStyle/>
          <a:p>
            <a:r>
              <a:rPr lang="en-US" sz="4000" b="1" dirty="0" smtClean="0">
                <a:solidFill>
                  <a:schemeClr val="bg1"/>
                </a:solidFill>
                <a:latin typeface="Calibri" panose="020F0502020204030204" pitchFamily="34" charset="0"/>
                <a:cs typeface="Calibri" panose="020F0502020204030204" pitchFamily="34" charset="0"/>
              </a:rPr>
              <a:t>			  6.Self-Interest</a:t>
            </a:r>
            <a:endParaRPr lang="en-US" sz="4000" b="1" dirty="0">
              <a:solidFill>
                <a:schemeClr val="bg1"/>
              </a:solidFill>
              <a:latin typeface="Calibri" panose="020F0502020204030204" pitchFamily="34" charset="0"/>
              <a:cs typeface="Calibri" panose="020F0502020204030204" pitchFamily="34" charset="0"/>
            </a:endParaRPr>
          </a:p>
          <a:p>
            <a:pPr algn="just"/>
            <a:r>
              <a:rPr lang="en-US" sz="2800" dirty="0">
                <a:latin typeface="Calibri" panose="020F0502020204030204" pitchFamily="34" charset="0"/>
                <a:cs typeface="Calibri" panose="020F0502020204030204" pitchFamily="34" charset="0"/>
              </a:rPr>
              <a:t>Are the people obligated to save the interests of others by making misconducts known to the management or by alerting the public by making significant immoral acts committed by companies publicly</a:t>
            </a:r>
            <a:r>
              <a:rPr lang="en-US" sz="2800" dirty="0" smtClean="0">
                <a:latin typeface="Calibri" panose="020F0502020204030204" pitchFamily="34" charset="0"/>
                <a:cs typeface="Calibri" panose="020F0502020204030204" pitchFamily="34" charset="0"/>
              </a:rPr>
              <a:t>?</a:t>
            </a:r>
          </a:p>
          <a:p>
            <a:pPr algn="just"/>
            <a:endParaRPr lang="en-US" sz="2800" dirty="0">
              <a:latin typeface="Calibri" panose="020F0502020204030204" pitchFamily="34" charset="0"/>
              <a:cs typeface="Calibri" panose="020F0502020204030204" pitchFamily="34" charset="0"/>
            </a:endParaRPr>
          </a:p>
          <a:p>
            <a:pPr algn="just"/>
            <a:r>
              <a:rPr lang="en-US" sz="2800" dirty="0">
                <a:latin typeface="Calibri" panose="020F0502020204030204" pitchFamily="34" charset="0"/>
                <a:cs typeface="Calibri" panose="020F0502020204030204" pitchFamily="34" charset="0"/>
              </a:rPr>
              <a:t>It is always preferable to think rationally and impartially regarding morality. It is important to think about our life and ask the following questions −</a:t>
            </a:r>
          </a:p>
          <a:p>
            <a:pPr algn="just">
              <a:buFont typeface="Arial" panose="020B0604020202020204" pitchFamily="34" charset="0"/>
              <a:buChar char="•"/>
            </a:pPr>
            <a:r>
              <a:rPr lang="en-US" sz="2800" dirty="0">
                <a:latin typeface="Calibri" panose="020F0502020204030204" pitchFamily="34" charset="0"/>
                <a:cs typeface="Calibri" panose="020F0502020204030204" pitchFamily="34" charset="0"/>
              </a:rPr>
              <a:t>Are we following authorities blindly?</a:t>
            </a:r>
          </a:p>
          <a:p>
            <a:pPr algn="just">
              <a:buFont typeface="Arial" panose="020B0604020202020204" pitchFamily="34" charset="0"/>
              <a:buChar char="•"/>
            </a:pPr>
            <a:r>
              <a:rPr lang="en-US" sz="2800" dirty="0">
                <a:latin typeface="Calibri" panose="020F0502020204030204" pitchFamily="34" charset="0"/>
                <a:cs typeface="Calibri" panose="020F0502020204030204" pitchFamily="34" charset="0"/>
              </a:rPr>
              <a:t>Are we suffering from a moral tunnel vision</a:t>
            </a:r>
            <a:r>
              <a:rPr lang="en-US" sz="2800" dirty="0" smtClean="0">
                <a:latin typeface="Calibri" panose="020F0502020204030204" pitchFamily="34" charset="0"/>
                <a:cs typeface="Calibri" panose="020F0502020204030204" pitchFamily="34" charset="0"/>
              </a:rPr>
              <a:t>?</a:t>
            </a:r>
            <a:r>
              <a:rPr lang="en-US" sz="2800" dirty="0"/>
              <a:t> </a:t>
            </a:r>
            <a:r>
              <a:rPr lang="en-US" sz="1600" dirty="0">
                <a:latin typeface="Calibri" panose="020F0502020204030204" pitchFamily="34" charset="0"/>
                <a:cs typeface="Calibri" panose="020F0502020204030204" pitchFamily="34" charset="0"/>
              </a:rPr>
              <a:t>Tunnel vision is defined as </a:t>
            </a:r>
            <a:r>
              <a:rPr lang="en-US" sz="1600" b="1" dirty="0">
                <a:latin typeface="Calibri" panose="020F0502020204030204" pitchFamily="34" charset="0"/>
                <a:cs typeface="Calibri" panose="020F0502020204030204" pitchFamily="34" charset="0"/>
              </a:rPr>
              <a:t>one's tendency to focus on a single goal or point of view</a:t>
            </a:r>
            <a:r>
              <a:rPr lang="en-US" sz="1600" dirty="0">
                <a:latin typeface="Calibri" panose="020F0502020204030204" pitchFamily="34" charset="0"/>
                <a:cs typeface="Calibri" panose="020F0502020204030204" pitchFamily="34" charset="0"/>
              </a:rPr>
              <a:t>.</a:t>
            </a:r>
          </a:p>
          <a:p>
            <a:pPr algn="just">
              <a:buFont typeface="Arial" panose="020B0604020202020204" pitchFamily="34" charset="0"/>
              <a:buChar char="•"/>
            </a:pPr>
            <a:r>
              <a:rPr lang="en-US" sz="2800" dirty="0">
                <a:latin typeface="Calibri" panose="020F0502020204030204" pitchFamily="34" charset="0"/>
                <a:cs typeface="Calibri" panose="020F0502020204030204" pitchFamily="34" charset="0"/>
              </a:rPr>
              <a:t>Are we mindlessly doing what is asked from us, without considering the impact on outside parties?</a:t>
            </a:r>
            <a:endParaRPr lang="en-US" sz="2800"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26985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4617" y="1514764"/>
            <a:ext cx="9790545" cy="3539430"/>
          </a:xfrm>
          <a:prstGeom prst="rect">
            <a:avLst/>
          </a:prstGeom>
        </p:spPr>
        <p:txBody>
          <a:bodyPr wrap="square">
            <a:spAutoFit/>
          </a:bodyPr>
          <a:lstStyle/>
          <a:p>
            <a:pPr algn="just">
              <a:buFont typeface="Arial" panose="020B0604020202020204" pitchFamily="34" charset="0"/>
              <a:buChar char="•"/>
            </a:pPr>
            <a:r>
              <a:rPr lang="en-US" sz="2800" dirty="0">
                <a:latin typeface="Calibri" panose="020F0502020204030204" pitchFamily="34" charset="0"/>
                <a:cs typeface="Calibri" panose="020F0502020204030204" pitchFamily="34" charset="0"/>
              </a:rPr>
              <a:t>Are we having a proper view of our interests against those of others?</a:t>
            </a:r>
          </a:p>
          <a:p>
            <a:pPr algn="just">
              <a:buFont typeface="Arial" panose="020B0604020202020204" pitchFamily="34" charset="0"/>
              <a:buChar char="•"/>
            </a:pPr>
            <a:r>
              <a:rPr lang="en-US" sz="2800" dirty="0">
                <a:latin typeface="Calibri" panose="020F0502020204030204" pitchFamily="34" charset="0"/>
                <a:cs typeface="Calibri" panose="020F0502020204030204" pitchFamily="34" charset="0"/>
              </a:rPr>
              <a:t>Is there any substantial evidence for acting against the norms</a:t>
            </a:r>
            <a:r>
              <a:rPr lang="en-US" sz="2800" dirty="0" smtClean="0">
                <a:latin typeface="Calibri" panose="020F0502020204030204" pitchFamily="34" charset="0"/>
                <a:cs typeface="Calibri" panose="020F0502020204030204" pitchFamily="34" charset="0"/>
              </a:rPr>
              <a:t>?</a:t>
            </a:r>
          </a:p>
          <a:p>
            <a:pPr algn="just"/>
            <a:endParaRPr lang="en-US" sz="2800" dirty="0">
              <a:latin typeface="Calibri" panose="020F0502020204030204" pitchFamily="34" charset="0"/>
              <a:cs typeface="Calibri" panose="020F0502020204030204" pitchFamily="34" charset="0"/>
            </a:endParaRPr>
          </a:p>
          <a:p>
            <a:pPr algn="just"/>
            <a:r>
              <a:rPr lang="en-US" sz="2800" dirty="0">
                <a:latin typeface="Calibri" panose="020F0502020204030204" pitchFamily="34" charset="0"/>
                <a:cs typeface="Calibri" panose="020F0502020204030204" pitchFamily="34" charset="0"/>
              </a:rPr>
              <a:t>Morality often wants us to consider the interests of everyone who can be affected by our decisions and also about the situations we are in. We can have serious social and personal obligations and depends on all these important and unique factors.</a:t>
            </a:r>
            <a:endParaRPr lang="en-US" sz="2800"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0499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3454" y="589587"/>
            <a:ext cx="8534400" cy="915941"/>
          </a:xfrm>
        </p:spPr>
        <p:txBody>
          <a:bodyPr/>
          <a:lstStyle/>
          <a:p>
            <a:r>
              <a:rPr lang="en-US" b="1" dirty="0" smtClean="0">
                <a:solidFill>
                  <a:srgbClr val="FF0000"/>
                </a:solidFill>
              </a:rPr>
              <a:t>Organizational culture defined</a:t>
            </a:r>
            <a:endParaRPr lang="en-US" b="1" dirty="0">
              <a:solidFill>
                <a:srgbClr val="FF0000"/>
              </a:solidFill>
            </a:endParaRPr>
          </a:p>
        </p:txBody>
      </p:sp>
      <p:sp>
        <p:nvSpPr>
          <p:cNvPr id="3" name="Rectangle 2"/>
          <p:cNvSpPr/>
          <p:nvPr/>
        </p:nvSpPr>
        <p:spPr>
          <a:xfrm>
            <a:off x="1690254" y="1690688"/>
            <a:ext cx="8940801" cy="4524315"/>
          </a:xfrm>
          <a:prstGeom prst="rect">
            <a:avLst/>
          </a:prstGeom>
        </p:spPr>
        <p:txBody>
          <a:bodyPr wrap="square">
            <a:spAutoFit/>
          </a:bodyPr>
          <a:lstStyle/>
          <a:p>
            <a:pPr algn="ctr"/>
            <a:r>
              <a:rPr lang="en-US" sz="3200" b="1" dirty="0" smtClean="0"/>
              <a:t>Organizational or corporate culture is the pattern of values, norms, beliefs, attitudes and assumptions that may not have been articulated but shape the ways in which people in organizations behave and things get done. ‘Values’ refer to what is believed to be important about how people and organizations behave. ‘Norms’ are the unwritten rules of </a:t>
            </a:r>
            <a:r>
              <a:rPr lang="en-US" sz="3200" b="1" dirty="0" err="1" smtClean="0"/>
              <a:t>behaviour</a:t>
            </a:r>
            <a:r>
              <a:rPr lang="en-US" sz="3200" b="1" dirty="0" smtClean="0"/>
              <a:t>.</a:t>
            </a:r>
            <a:endParaRPr lang="en-US" sz="3200" b="1" dirty="0"/>
          </a:p>
        </p:txBody>
      </p:sp>
    </p:spTree>
    <p:extLst>
      <p:ext uri="{BB962C8B-B14F-4D97-AF65-F5344CB8AC3E}">
        <p14:creationId xmlns:p14="http://schemas.microsoft.com/office/powerpoint/2010/main" val="1819245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6908" y="1108364"/>
            <a:ext cx="9735127" cy="4832092"/>
          </a:xfrm>
          <a:prstGeom prst="rect">
            <a:avLst/>
          </a:prstGeom>
        </p:spPr>
        <p:txBody>
          <a:bodyPr wrap="square">
            <a:spAutoFit/>
          </a:bodyPr>
          <a:lstStyle/>
          <a:p>
            <a:pPr marL="457200" indent="-457200">
              <a:buFont typeface="Wingdings" panose="05000000000000000000" pitchFamily="2" charset="2"/>
              <a:buChar char="Ø"/>
            </a:pPr>
            <a:r>
              <a:rPr lang="en-US" sz="2800" dirty="0" smtClean="0">
                <a:latin typeface="Calibri" panose="020F0502020204030204" pitchFamily="34" charset="0"/>
                <a:cs typeface="Calibri" panose="020F0502020204030204" pitchFamily="34" charset="0"/>
              </a:rPr>
              <a:t>The definition emphasizes that organizational culture is concerned with the subjective aspect of what goes on in organizations. </a:t>
            </a:r>
          </a:p>
          <a:p>
            <a:pPr marL="457200" indent="-457200">
              <a:buFont typeface="Wingdings" panose="05000000000000000000" pitchFamily="2" charset="2"/>
              <a:buChar char="Ø"/>
            </a:pPr>
            <a:endParaRPr lang="en-US"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smtClean="0">
                <a:latin typeface="Calibri" panose="020F0502020204030204" pitchFamily="34" charset="0"/>
                <a:cs typeface="Calibri" panose="020F0502020204030204" pitchFamily="34" charset="0"/>
              </a:rPr>
              <a:t>It refers to abstractions such as values and norms that pervade the whole or part of a business, which may not be defined, discussed or even noticed. </a:t>
            </a:r>
          </a:p>
          <a:p>
            <a:pPr marL="457200" indent="-457200">
              <a:buFont typeface="Wingdings" panose="05000000000000000000" pitchFamily="2" charset="2"/>
              <a:buChar char="Ø"/>
            </a:pPr>
            <a:endParaRPr lang="en-US" sz="2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smtClean="0">
                <a:latin typeface="Calibri" panose="020F0502020204030204" pitchFamily="34" charset="0"/>
                <a:cs typeface="Calibri" panose="020F0502020204030204" pitchFamily="34" charset="0"/>
              </a:rPr>
              <a:t>Nevertheless, culture can have a significant influence on people’s </a:t>
            </a:r>
            <a:r>
              <a:rPr lang="en-US" sz="2800" dirty="0" err="1" smtClean="0">
                <a:latin typeface="Calibri" panose="020F0502020204030204" pitchFamily="34" charset="0"/>
                <a:cs typeface="Calibri" panose="020F0502020204030204" pitchFamily="34" charset="0"/>
              </a:rPr>
              <a:t>behaviour</a:t>
            </a:r>
            <a:r>
              <a:rPr lang="en-US" sz="2800" dirty="0" smtClean="0">
                <a:latin typeface="Calibri" panose="020F0502020204030204" pitchFamily="34" charset="0"/>
                <a:cs typeface="Calibri" panose="020F0502020204030204" pitchFamily="34" charset="0"/>
              </a:rPr>
              <a:t>. The following are some other definitions of organizational culture:</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549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21154512">
            <a:off x="1008292" y="619477"/>
            <a:ext cx="10025450" cy="5043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Calibri" panose="020F0502020204030204" pitchFamily="34" charset="0"/>
                <a:cs typeface="Calibri" panose="020F0502020204030204" pitchFamily="34" charset="0"/>
              </a:rPr>
              <a:t>The culture of an organization refers to the unique configuration of norms, values, beliefs and ways of behaving that characterize the manner in which groups </a:t>
            </a:r>
          </a:p>
          <a:p>
            <a:pPr algn="ctr"/>
            <a:r>
              <a:rPr lang="en-US" sz="3200" dirty="0" smtClean="0">
                <a:latin typeface="Calibri" panose="020F0502020204030204" pitchFamily="34" charset="0"/>
                <a:cs typeface="Calibri" panose="020F0502020204030204" pitchFamily="34" charset="0"/>
              </a:rPr>
              <a:t>and individuals combine to get things done. Eldridge and Crombie (1974)</a:t>
            </a: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5272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rot="251830">
            <a:off x="1607127" y="1450109"/>
            <a:ext cx="9494982" cy="44611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Calibri" panose="020F0502020204030204" pitchFamily="34" charset="0"/>
                <a:cs typeface="Calibri" panose="020F0502020204030204" pitchFamily="34" charset="0"/>
              </a:rPr>
              <a:t>Culture is a system of informal rules that spells out how people are to behave most of the time. Deal and Kennedy (1982)</a:t>
            </a: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5558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rot="20666309">
            <a:off x="1865745" y="1080655"/>
            <a:ext cx="9033164" cy="4941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Calibri" panose="020F0502020204030204" pitchFamily="34" charset="0"/>
                <a:cs typeface="Calibri" panose="020F0502020204030204" pitchFamily="34" charset="0"/>
              </a:rPr>
              <a:t>Culture is the commonly held beliefs, attitudes and values that exist in an organization. Put more simply, culture is ‘the way we do things around here’. </a:t>
            </a:r>
            <a:r>
              <a:rPr lang="en-US" sz="3200" dirty="0" err="1" smtClean="0">
                <a:latin typeface="Calibri" panose="020F0502020204030204" pitchFamily="34" charset="0"/>
                <a:cs typeface="Calibri" panose="020F0502020204030204" pitchFamily="34" charset="0"/>
              </a:rPr>
              <a:t>Furnham</a:t>
            </a:r>
            <a:r>
              <a:rPr lang="en-US" sz="3200" dirty="0" smtClean="0">
                <a:latin typeface="Calibri" panose="020F0502020204030204" pitchFamily="34" charset="0"/>
                <a:cs typeface="Calibri" panose="020F0502020204030204" pitchFamily="34" charset="0"/>
              </a:rPr>
              <a:t> and Gunter (1993)</a:t>
            </a: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0916927"/>
      </p:ext>
    </p:extLst>
  </p:cSld>
  <p:clrMapOvr>
    <a:masterClrMapping/>
  </p:clrMapOvr>
</p:sld>
</file>

<file path=ppt/theme/theme1.xml><?xml version="1.0" encoding="utf-8"?>
<a:theme xmlns:a="http://schemas.openxmlformats.org/drawingml/2006/main" name="Slic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187</TotalTime>
  <Words>1275</Words>
  <Application>Microsoft Office PowerPoint</Application>
  <PresentationFormat>Widescreen</PresentationFormat>
  <Paragraphs>158</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Century Gothic</vt:lpstr>
      <vt:lpstr>Heebo</vt:lpstr>
      <vt:lpstr>Nunito</vt:lpstr>
      <vt:lpstr>Wingdings</vt:lpstr>
      <vt:lpstr>Wingdings 3</vt:lpstr>
      <vt:lpstr>Slice</vt:lpstr>
      <vt:lpstr>   Leadership and Organizational skills/culture </vt:lpstr>
      <vt:lpstr>PowerPoint Presentation</vt:lpstr>
      <vt:lpstr>PowerPoint Presentation</vt:lpstr>
      <vt:lpstr>PowerPoint Presentation</vt:lpstr>
      <vt:lpstr>Organizational culture defined</vt:lpstr>
      <vt:lpstr>PowerPoint Presentation</vt:lpstr>
      <vt:lpstr>PowerPoint Presentation</vt:lpstr>
      <vt:lpstr>PowerPoint Presentation</vt:lpstr>
      <vt:lpstr>PowerPoint Presentation</vt:lpstr>
      <vt:lpstr>PowerPoint Presentation</vt:lpstr>
      <vt:lpstr>PowerPoint Presentation</vt:lpstr>
      <vt:lpstr>How organizational culture develops</vt:lpstr>
      <vt:lpstr>PowerPoint Presentation</vt:lpstr>
      <vt:lpstr>The components of culture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Leadership Skills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Leadership and Organizational skills/culture </dc:title>
  <dc:creator>Microsoft account</dc:creator>
  <cp:lastModifiedBy>Microsoft account</cp:lastModifiedBy>
  <cp:revision>37</cp:revision>
  <dcterms:created xsi:type="dcterms:W3CDTF">2023-02-19T17:31:18Z</dcterms:created>
  <dcterms:modified xsi:type="dcterms:W3CDTF">2023-02-26T17:48:44Z</dcterms:modified>
</cp:coreProperties>
</file>