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86" r:id="rId6"/>
    <p:sldId id="287" r:id="rId7"/>
    <p:sldId id="288" r:id="rId8"/>
    <p:sldId id="289" r:id="rId9"/>
    <p:sldId id="290" r:id="rId10"/>
    <p:sldId id="291" r:id="rId11"/>
    <p:sldId id="292" r:id="rId12"/>
    <p:sldId id="293" r:id="rId13"/>
    <p:sldId id="317" r:id="rId14"/>
    <p:sldId id="318"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20" r:id="rId35"/>
    <p:sldId id="319"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13" r:id="rId51"/>
    <p:sldId id="314" r:id="rId52"/>
    <p:sldId id="315" r:id="rId53"/>
    <p:sldId id="31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BA2BBD-7715-4222-BF52-99B5E152EECC}"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284490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BA2BBD-7715-4222-BF52-99B5E152EECC}"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2628133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BA2BBD-7715-4222-BF52-99B5E152EECC}"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17671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BA2BBD-7715-4222-BF52-99B5E152EECC}"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115594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BA2BBD-7715-4222-BF52-99B5E152EECC}"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122501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BA2BBD-7715-4222-BF52-99B5E152EECC}"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1734539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BA2BBD-7715-4222-BF52-99B5E152EECC}" type="datetimeFigureOut">
              <a:rPr lang="en-US" smtClean="0"/>
              <a:t>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169504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BA2BBD-7715-4222-BF52-99B5E152EECC}" type="datetimeFigureOut">
              <a:rPr lang="en-US" smtClean="0"/>
              <a:t>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193620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BA2BBD-7715-4222-BF52-99B5E152EECC}" type="datetimeFigureOut">
              <a:rPr lang="en-US" smtClean="0"/>
              <a:t>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3005074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BA2BBD-7715-4222-BF52-99B5E152EECC}"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272437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BA2BBD-7715-4222-BF52-99B5E152EECC}"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FE202-790B-47D9-AC96-3283BDA0A1B4}" type="slidenum">
              <a:rPr lang="en-US" smtClean="0"/>
              <a:t>‹#›</a:t>
            </a:fld>
            <a:endParaRPr lang="en-US"/>
          </a:p>
        </p:txBody>
      </p:sp>
    </p:spTree>
    <p:extLst>
      <p:ext uri="{BB962C8B-B14F-4D97-AF65-F5344CB8AC3E}">
        <p14:creationId xmlns:p14="http://schemas.microsoft.com/office/powerpoint/2010/main" val="152401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BA2BBD-7715-4222-BF52-99B5E152EECC}" type="datetimeFigureOut">
              <a:rPr lang="en-US" smtClean="0"/>
              <a:t>2/28/2024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FE202-790B-47D9-AC96-3283BDA0A1B4}" type="slidenum">
              <a:rPr lang="en-US" smtClean="0"/>
              <a:t>‹#›</a:t>
            </a:fld>
            <a:endParaRPr lang="en-US"/>
          </a:p>
        </p:txBody>
      </p:sp>
    </p:spTree>
    <p:extLst>
      <p:ext uri="{BB962C8B-B14F-4D97-AF65-F5344CB8AC3E}">
        <p14:creationId xmlns:p14="http://schemas.microsoft.com/office/powerpoint/2010/main" val="2646991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7786" y="1638411"/>
            <a:ext cx="9144000" cy="2387600"/>
          </a:xfrm>
        </p:spPr>
        <p:txBody>
          <a:bodyPr>
            <a:normAutofit/>
          </a:bodyPr>
          <a:lstStyle/>
          <a:p>
            <a:r>
              <a:rPr lang="en-US" sz="8800" b="1" dirty="0">
                <a:solidFill>
                  <a:schemeClr val="accent5"/>
                </a:solidFill>
                <a:latin typeface="+mn-lt"/>
              </a:rPr>
              <a:t>Moral Reasoning</a:t>
            </a:r>
          </a:p>
        </p:txBody>
      </p:sp>
    </p:spTree>
    <p:extLst>
      <p:ext uri="{BB962C8B-B14F-4D97-AF65-F5344CB8AC3E}">
        <p14:creationId xmlns:p14="http://schemas.microsoft.com/office/powerpoint/2010/main" val="1469527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2341" y="1149791"/>
            <a:ext cx="10022186" cy="1384995"/>
          </a:xfrm>
          <a:prstGeom prst="rect">
            <a:avLst/>
          </a:prstGeom>
        </p:spPr>
        <p:txBody>
          <a:bodyPr wrap="square">
            <a:spAutoFit/>
          </a:bodyPr>
          <a:lstStyle/>
          <a:p>
            <a:r>
              <a:rPr lang="en-US" sz="2800" dirty="0"/>
              <a:t>That is, you must apply the same moral standards to the action of one person in one situation that you applied to another that was relevantly similar. Page 53 pdf</a:t>
            </a:r>
          </a:p>
        </p:txBody>
      </p:sp>
    </p:spTree>
    <p:extLst>
      <p:ext uri="{BB962C8B-B14F-4D97-AF65-F5344CB8AC3E}">
        <p14:creationId xmlns:p14="http://schemas.microsoft.com/office/powerpoint/2010/main" val="1865986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5800" cy="1103457"/>
          </a:xfrm>
        </p:spPr>
        <p:txBody>
          <a:bodyPr>
            <a:normAutofit fontScale="90000"/>
          </a:bodyPr>
          <a:lstStyle/>
          <a:p>
            <a:r>
              <a:rPr lang="en-US" sz="4800" b="1" dirty="0">
                <a:solidFill>
                  <a:srgbClr val="FF0000"/>
                </a:solidFill>
                <a:latin typeface="+mn-lt"/>
              </a:rPr>
              <a:t>Moral Behavior and Its Impediments/Barriers  </a:t>
            </a:r>
          </a:p>
        </p:txBody>
      </p:sp>
      <p:sp>
        <p:nvSpPr>
          <p:cNvPr id="3" name="Rectangle 2"/>
          <p:cNvSpPr/>
          <p:nvPr/>
        </p:nvSpPr>
        <p:spPr>
          <a:xfrm>
            <a:off x="746991" y="1382857"/>
            <a:ext cx="11028218" cy="5262979"/>
          </a:xfrm>
          <a:prstGeom prst="rect">
            <a:avLst/>
          </a:prstGeom>
        </p:spPr>
        <p:txBody>
          <a:bodyPr wrap="square">
            <a:spAutoFit/>
          </a:bodyPr>
          <a:lstStyle/>
          <a:p>
            <a:r>
              <a:rPr lang="en-US" sz="2800" dirty="0"/>
              <a:t>Moral reasoning is only one of the processes that lead up to ethical or unethical behavior.</a:t>
            </a:r>
          </a:p>
          <a:p>
            <a:endParaRPr lang="en-US" sz="2800" dirty="0"/>
          </a:p>
          <a:p>
            <a:r>
              <a:rPr lang="en-US" sz="2800" dirty="0"/>
              <a:t>Moral psychologist James Rest, proposed that </a:t>
            </a:r>
            <a:r>
              <a:rPr lang="en-US" sz="2800" dirty="0">
                <a:solidFill>
                  <a:srgbClr val="FF0000"/>
                </a:solidFill>
              </a:rPr>
              <a:t>four main processes </a:t>
            </a:r>
            <a:r>
              <a:rPr lang="en-US" sz="2800" dirty="0"/>
              <a:t>precede ethical action:</a:t>
            </a:r>
          </a:p>
          <a:p>
            <a:endParaRPr lang="en-US" sz="2800" dirty="0"/>
          </a:p>
          <a:p>
            <a:r>
              <a:rPr lang="en-US" sz="2800" dirty="0"/>
              <a:t>1.	Recognizing or becoming aware that we are faced with an ethical issue or situation, i.e., an issue or situation to which we can respond ethically or unethically. </a:t>
            </a:r>
            <a:r>
              <a:rPr lang="en-US" sz="2800" b="1" dirty="0"/>
              <a:t>moral awareness</a:t>
            </a:r>
            <a:endParaRPr lang="en-US" sz="2800" dirty="0"/>
          </a:p>
          <a:p>
            <a:endParaRPr lang="en-US" sz="2800" dirty="0"/>
          </a:p>
          <a:p>
            <a:pPr marL="514350" indent="-514350">
              <a:buAutoNum type="arabicPeriod" startAt="2"/>
            </a:pPr>
            <a:r>
              <a:rPr lang="en-US" sz="2800" dirty="0"/>
              <a:t>Making a judgment about what the ethical course of action is. </a:t>
            </a:r>
          </a:p>
          <a:p>
            <a:r>
              <a:rPr lang="en-US" sz="2800" b="1" dirty="0"/>
              <a:t>      moral judgment</a:t>
            </a:r>
            <a:endParaRPr lang="en-US" sz="2800" dirty="0"/>
          </a:p>
        </p:txBody>
      </p:sp>
    </p:spTree>
    <p:extLst>
      <p:ext uri="{BB962C8B-B14F-4D97-AF65-F5344CB8AC3E}">
        <p14:creationId xmlns:p14="http://schemas.microsoft.com/office/powerpoint/2010/main" val="1841775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017" y="563418"/>
            <a:ext cx="10788073" cy="4832092"/>
          </a:xfrm>
          <a:prstGeom prst="rect">
            <a:avLst/>
          </a:prstGeom>
        </p:spPr>
        <p:txBody>
          <a:bodyPr wrap="square">
            <a:spAutoFit/>
          </a:bodyPr>
          <a:lstStyle/>
          <a:p>
            <a:r>
              <a:rPr lang="en-US" sz="2800" dirty="0"/>
              <a:t>3.	Forming an intention or decision to do or not do what we judge is right. </a:t>
            </a:r>
            <a:r>
              <a:rPr lang="en-US" sz="2800" b="1" dirty="0"/>
              <a:t>resolve to place moral concerns ahead of other concerns (moral intention)</a:t>
            </a:r>
          </a:p>
          <a:p>
            <a:endParaRPr lang="en-US" sz="2800" dirty="0"/>
          </a:p>
          <a:p>
            <a:pPr marL="342900" indent="-342900">
              <a:buAutoNum type="arabicPeriod" startAt="4"/>
            </a:pPr>
            <a:r>
              <a:rPr lang="en-US" sz="2800" dirty="0"/>
              <a:t>Carrying out or acting on the intention or decision we have made. </a:t>
            </a:r>
            <a:r>
              <a:rPr lang="en-US" sz="2800" b="1"/>
              <a:t>Moral action.</a:t>
            </a:r>
            <a:endParaRPr lang="en-US" sz="2800" dirty="0"/>
          </a:p>
          <a:p>
            <a:pPr marL="342900" indent="-342900">
              <a:buAutoNum type="arabicPeriod" startAt="4"/>
            </a:pPr>
            <a:endParaRPr lang="en-US" sz="2800" dirty="0"/>
          </a:p>
          <a:p>
            <a:r>
              <a:rPr lang="en-US" sz="2800" dirty="0"/>
              <a:t>These four processes do not have to occur in sequence; in fact, one or all of them may occur simultaneously. Moreover, it is not always easy to distinguish them from each other, especially when they are simultaneous.</a:t>
            </a:r>
          </a:p>
        </p:txBody>
      </p:sp>
    </p:spTree>
    <p:extLst>
      <p:ext uri="{BB962C8B-B14F-4D97-AF65-F5344CB8AC3E}">
        <p14:creationId xmlns:p14="http://schemas.microsoft.com/office/powerpoint/2010/main" val="4139447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2329" y="598986"/>
            <a:ext cx="4810408" cy="5738440"/>
          </a:xfrm>
          <a:prstGeom prst="rect">
            <a:avLst/>
          </a:prstGeom>
        </p:spPr>
        <p:txBody>
          <a:bodyPr wrap="square">
            <a:spAutoFit/>
          </a:bodyPr>
          <a:lstStyle/>
          <a:p>
            <a:r>
              <a:rPr lang="en-US" sz="2800" b="1" dirty="0"/>
              <a:t>	Moral Awareness </a:t>
            </a:r>
          </a:p>
          <a:p>
            <a:r>
              <a:rPr lang="en-US" sz="2800" dirty="0"/>
              <a:t>The first step, moral awareness or the “I feel” step, is the recognition that a situation contains a moral issue. This awareness may result from a “gut” feeling that something is wrong in a particular situation. Individuals may experience a strong emotion, like disgust, and/or a physiological response to situations that contain ethical conflicts.</a:t>
            </a:r>
          </a:p>
        </p:txBody>
      </p:sp>
      <p:sp>
        <p:nvSpPr>
          <p:cNvPr id="3" name="Rectangle 2"/>
          <p:cNvSpPr/>
          <p:nvPr/>
        </p:nvSpPr>
        <p:spPr>
          <a:xfrm>
            <a:off x="6364585" y="506994"/>
            <a:ext cx="5314385" cy="6124754"/>
          </a:xfrm>
          <a:prstGeom prst="rect">
            <a:avLst/>
          </a:prstGeom>
        </p:spPr>
        <p:txBody>
          <a:bodyPr wrap="square">
            <a:spAutoFit/>
          </a:bodyPr>
          <a:lstStyle/>
          <a:p>
            <a:r>
              <a:rPr lang="en-US" sz="2800" b="1" dirty="0"/>
              <a:t>	Moral Judgment </a:t>
            </a:r>
          </a:p>
          <a:p>
            <a:r>
              <a:rPr lang="en-US" sz="2800" dirty="0"/>
              <a:t>The second step, “I ask,” refers to Rest’s component of moral judgment. At this point in the process, the decision maker formulates and evaluates potential choices and possible outcomes. Research suggests that the intensity factors of Social Consensus, Magnitude of Consequences, and Probability of Effect are particularly relevant for the decision maker at this stage of the process. </a:t>
            </a:r>
          </a:p>
        </p:txBody>
      </p:sp>
    </p:spTree>
    <p:extLst>
      <p:ext uri="{BB962C8B-B14F-4D97-AF65-F5344CB8AC3E}">
        <p14:creationId xmlns:p14="http://schemas.microsoft.com/office/powerpoint/2010/main" val="517295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7117" y="461727"/>
            <a:ext cx="4562946" cy="5693866"/>
          </a:xfrm>
          <a:prstGeom prst="rect">
            <a:avLst/>
          </a:prstGeom>
        </p:spPr>
        <p:txBody>
          <a:bodyPr wrap="square">
            <a:spAutoFit/>
          </a:bodyPr>
          <a:lstStyle/>
          <a:p>
            <a:r>
              <a:rPr lang="en-US" sz="2800" b="1" dirty="0"/>
              <a:t>	Moral Intention </a:t>
            </a:r>
          </a:p>
          <a:p>
            <a:r>
              <a:rPr lang="en-US" sz="2800" dirty="0"/>
              <a:t>After evaluating possible solutions and their consequences, the individual decides his or her intention to act. This third step, “I think I will,” refers to Rest’s component of moral intention. The research shows that the power of Social Consensus is significantly related to the individual’s intention to act. </a:t>
            </a:r>
          </a:p>
        </p:txBody>
      </p:sp>
      <p:sp>
        <p:nvSpPr>
          <p:cNvPr id="4" name="Rectangle 3"/>
          <p:cNvSpPr/>
          <p:nvPr/>
        </p:nvSpPr>
        <p:spPr>
          <a:xfrm>
            <a:off x="6029608" y="760491"/>
            <a:ext cx="5413972" cy="3970318"/>
          </a:xfrm>
          <a:prstGeom prst="rect">
            <a:avLst/>
          </a:prstGeom>
        </p:spPr>
        <p:txBody>
          <a:bodyPr wrap="square">
            <a:spAutoFit/>
          </a:bodyPr>
          <a:lstStyle/>
          <a:p>
            <a:r>
              <a:rPr lang="en-US" sz="2800" b="1" dirty="0"/>
              <a:t>	Moral Action </a:t>
            </a:r>
          </a:p>
          <a:p>
            <a:r>
              <a:rPr lang="en-US" sz="2800" dirty="0"/>
              <a:t>The final step, “I act,” indicates moral courage or moral action. This step refers to the decision maker’s behavior. Choosing to follow through on a morally right decision requires the individual to marshal the courage to act despite fear or adversity.</a:t>
            </a:r>
          </a:p>
        </p:txBody>
      </p:sp>
    </p:spTree>
    <p:extLst>
      <p:ext uri="{BB962C8B-B14F-4D97-AF65-F5344CB8AC3E}">
        <p14:creationId xmlns:p14="http://schemas.microsoft.com/office/powerpoint/2010/main" val="2822834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Callout 1"/>
          <p:cNvSpPr/>
          <p:nvPr/>
        </p:nvSpPr>
        <p:spPr>
          <a:xfrm>
            <a:off x="2000816" y="841972"/>
            <a:ext cx="6418907" cy="472590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Notice that moral reasoning is concerned only with the second of these processes, i.e., making a judgment about what the ethical response to an issue or situation should be.</a:t>
            </a:r>
          </a:p>
        </p:txBody>
      </p:sp>
    </p:spTree>
    <p:extLst>
      <p:ext uri="{BB962C8B-B14F-4D97-AF65-F5344CB8AC3E}">
        <p14:creationId xmlns:p14="http://schemas.microsoft.com/office/powerpoint/2010/main" val="622366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3643" y="1286088"/>
            <a:ext cx="9192285" cy="3539430"/>
          </a:xfrm>
          <a:prstGeom prst="rect">
            <a:avLst/>
          </a:prstGeom>
        </p:spPr>
        <p:txBody>
          <a:bodyPr wrap="square">
            <a:spAutoFit/>
          </a:bodyPr>
          <a:lstStyle/>
          <a:p>
            <a:pPr marL="457200" indent="-457200">
              <a:buFont typeface="Wingdings" panose="05000000000000000000" pitchFamily="2" charset="2"/>
              <a:buChar char="Ø"/>
            </a:pPr>
            <a:r>
              <a:rPr lang="en-US" sz="2800" dirty="0"/>
              <a:t>Moreover, moral reasoning, as we will see, is not the only way to make a decision about what the right thing to do is.</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We will discuss four main processes that lead up to ethical (or unethical) action. </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We will discuss several impediments that can hamper these processes.</a:t>
            </a:r>
          </a:p>
        </p:txBody>
      </p:sp>
    </p:spTree>
    <p:extLst>
      <p:ext uri="{BB962C8B-B14F-4D97-AF65-F5344CB8AC3E}">
        <p14:creationId xmlns:p14="http://schemas.microsoft.com/office/powerpoint/2010/main" val="182405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995" y="238376"/>
            <a:ext cx="11244404" cy="1201125"/>
          </a:xfrm>
        </p:spPr>
        <p:txBody>
          <a:bodyPr>
            <a:normAutofit fontScale="90000"/>
          </a:bodyPr>
          <a:lstStyle/>
          <a:p>
            <a:r>
              <a:rPr lang="en-US" b="1" dirty="0">
                <a:solidFill>
                  <a:srgbClr val="FF0000"/>
                </a:solidFill>
                <a:latin typeface="+mn-lt"/>
              </a:rPr>
              <a:t>The First Step toward Ethical Behavior: Recognizing an Ethical Situation. (</a:t>
            </a:r>
            <a:r>
              <a:rPr lang="en-US" b="1" dirty="0">
                <a:solidFill>
                  <a:srgbClr val="FF0000"/>
                </a:solidFill>
              </a:rPr>
              <a:t>moral awareness</a:t>
            </a:r>
            <a:r>
              <a:rPr lang="en-US" dirty="0">
                <a:solidFill>
                  <a:srgbClr val="FF0000"/>
                </a:solidFill>
              </a:rPr>
              <a:t>)</a:t>
            </a:r>
            <a:endParaRPr lang="en-US" b="1" dirty="0">
              <a:solidFill>
                <a:srgbClr val="FF0000"/>
              </a:solidFill>
              <a:latin typeface="+mn-lt"/>
            </a:endParaRPr>
          </a:p>
        </p:txBody>
      </p:sp>
      <p:sp>
        <p:nvSpPr>
          <p:cNvPr id="3" name="Rectangle 2"/>
          <p:cNvSpPr/>
          <p:nvPr/>
        </p:nvSpPr>
        <p:spPr>
          <a:xfrm>
            <a:off x="353085" y="1629624"/>
            <a:ext cx="11244404" cy="4832092"/>
          </a:xfrm>
          <a:prstGeom prst="rect">
            <a:avLst/>
          </a:prstGeom>
        </p:spPr>
        <p:txBody>
          <a:bodyPr wrap="square">
            <a:spAutoFit/>
          </a:bodyPr>
          <a:lstStyle/>
          <a:p>
            <a:pPr marL="457200" indent="-457200">
              <a:buFont typeface="Wingdings" panose="05000000000000000000" pitchFamily="2" charset="2"/>
              <a:buChar char="Ø"/>
            </a:pPr>
            <a:r>
              <a:rPr lang="en-US" sz="2800" dirty="0"/>
              <a:t>Every day we encounter situations that raise ethical issues. But before we will even start thinking about those issues, we first have to recognize that the situation we have encountered is one that calls for ethical reasoning.</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There are many different ways we can see or categorize a situation. To deal with each type of situation, we use ways of thinking that are appropriate for that type of situation.</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For example, we can see a situation as being a “business” situation that calls for using business rules and business reasoning, or we can see it as a “legal” situation, or a “family” situation.</a:t>
            </a:r>
          </a:p>
        </p:txBody>
      </p:sp>
    </p:spTree>
    <p:extLst>
      <p:ext uri="{BB962C8B-B14F-4D97-AF65-F5344CB8AC3E}">
        <p14:creationId xmlns:p14="http://schemas.microsoft.com/office/powerpoint/2010/main" val="689768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796" y="914400"/>
            <a:ext cx="10800784" cy="5262979"/>
          </a:xfrm>
          <a:prstGeom prst="rect">
            <a:avLst/>
          </a:prstGeom>
        </p:spPr>
        <p:txBody>
          <a:bodyPr wrap="square">
            <a:spAutoFit/>
          </a:bodyPr>
          <a:lstStyle/>
          <a:p>
            <a:pPr marL="457200" indent="-457200">
              <a:buFont typeface="Wingdings" panose="05000000000000000000" pitchFamily="2" charset="2"/>
              <a:buChar char="Ø"/>
            </a:pPr>
            <a:r>
              <a:rPr lang="en-US" sz="2800" dirty="0"/>
              <a:t>When a situation is recognized as a business situation we may start thinking about what we can do to save money, or about the impact our actions will have on revenues or sales or profits. </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When a situation is seen as a legal situation, we may start thinking about the laws or regulations that apply to the situation and ask whether this or that course of action would be legal and what we need to do to comply with the law. And </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when we see a situation as a family situation, we may start thinking of what a parent or son or daughter or husband should do in this kind of situation.</a:t>
            </a:r>
          </a:p>
        </p:txBody>
      </p:sp>
    </p:spTree>
    <p:extLst>
      <p:ext uri="{BB962C8B-B14F-4D97-AF65-F5344CB8AC3E}">
        <p14:creationId xmlns:p14="http://schemas.microsoft.com/office/powerpoint/2010/main" val="2097587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956" y="588475"/>
            <a:ext cx="10782678" cy="5262979"/>
          </a:xfrm>
          <a:prstGeom prst="rect">
            <a:avLst/>
          </a:prstGeom>
        </p:spPr>
        <p:txBody>
          <a:bodyPr wrap="square">
            <a:spAutoFit/>
          </a:bodyPr>
          <a:lstStyle/>
          <a:p>
            <a:pPr marL="457200" indent="-457200">
              <a:buFont typeface="Wingdings" panose="05000000000000000000" pitchFamily="2" charset="2"/>
              <a:buChar char="Ø"/>
            </a:pPr>
            <a:r>
              <a:rPr lang="en-US" sz="2800" dirty="0"/>
              <a:t>We can use the word “frame” to refer to the way we see a situation—i.e., the type of situation we think we have encountered— and the kind of thinking that should be used to deal with that type of situation. </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Most situations, of course, will fall within several frames.</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A business situation can also be a personal one, and a legal situation can also involve family.</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i="1" dirty="0">
                <a:solidFill>
                  <a:srgbClr val="FF0000"/>
                </a:solidFill>
              </a:rPr>
              <a:t>Besides business, legal, and personal frames, we also apply moral or ethical frames to situations.</a:t>
            </a:r>
          </a:p>
        </p:txBody>
      </p:sp>
    </p:spTree>
    <p:extLst>
      <p:ext uri="{BB962C8B-B14F-4D97-AF65-F5344CB8AC3E}">
        <p14:creationId xmlns:p14="http://schemas.microsoft.com/office/powerpoint/2010/main" val="369693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5414" y="723482"/>
            <a:ext cx="9978013" cy="5262979"/>
          </a:xfrm>
          <a:prstGeom prst="rect">
            <a:avLst/>
          </a:prstGeom>
        </p:spPr>
        <p:txBody>
          <a:bodyPr wrap="square">
            <a:spAutoFit/>
          </a:bodyPr>
          <a:lstStyle/>
          <a:p>
            <a:r>
              <a:rPr lang="en-US" sz="2800" b="1" dirty="0">
                <a:solidFill>
                  <a:srgbClr val="FF0000"/>
                </a:solidFill>
              </a:rPr>
              <a:t>Moral reasoning </a:t>
            </a:r>
            <a:r>
              <a:rPr lang="en-US" sz="2800" dirty="0"/>
              <a:t>refers to the reasoning process by which human behaviors, institutions, or policies are judged to be in accordance with or in violation of moral standards. </a:t>
            </a:r>
          </a:p>
          <a:p>
            <a:endParaRPr lang="en-US" sz="2800" dirty="0"/>
          </a:p>
          <a:p>
            <a:r>
              <a:rPr lang="en-US" sz="2800" dirty="0"/>
              <a:t>Moral reasoning always involves three components:</a:t>
            </a:r>
          </a:p>
          <a:p>
            <a:endParaRPr lang="en-US" sz="2800" dirty="0"/>
          </a:p>
          <a:p>
            <a:pPr marL="514350" indent="-514350">
              <a:buFont typeface="+mj-lt"/>
              <a:buAutoNum type="arabicPeriod"/>
            </a:pPr>
            <a:r>
              <a:rPr lang="en-US" sz="2800" dirty="0"/>
              <a:t>an understanding of our moral standards and what they require, prohibit, value, or condemn;</a:t>
            </a:r>
          </a:p>
          <a:p>
            <a:pPr marL="514350" indent="-514350">
              <a:buFont typeface="+mj-lt"/>
              <a:buAutoNum type="arabicPeriod"/>
            </a:pPr>
            <a:endParaRPr lang="en-US" sz="2800" dirty="0"/>
          </a:p>
          <a:p>
            <a:pPr marL="514350" indent="-514350">
              <a:buFont typeface="+mj-lt"/>
              <a:buAutoNum type="arabicPeriod"/>
            </a:pPr>
            <a:r>
              <a:rPr lang="en-US" sz="2800" dirty="0"/>
              <a:t>evidence or information about whether a particular person, policy, institution, or behavior has the features that these moral standards require, prohibit, value, or condemn;</a:t>
            </a:r>
          </a:p>
        </p:txBody>
      </p:sp>
    </p:spTree>
    <p:extLst>
      <p:ext uri="{BB962C8B-B14F-4D97-AF65-F5344CB8AC3E}">
        <p14:creationId xmlns:p14="http://schemas.microsoft.com/office/powerpoint/2010/main" val="413927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8597" y="1520981"/>
            <a:ext cx="10031240" cy="3539430"/>
          </a:xfrm>
          <a:prstGeom prst="rect">
            <a:avLst/>
          </a:prstGeom>
        </p:spPr>
        <p:txBody>
          <a:bodyPr wrap="square">
            <a:spAutoFit/>
          </a:bodyPr>
          <a:lstStyle/>
          <a:p>
            <a:pPr marL="457200" indent="-457200">
              <a:buFont typeface="Wingdings" panose="05000000000000000000" pitchFamily="2" charset="2"/>
              <a:buChar char="Ø"/>
            </a:pPr>
            <a:r>
              <a:rPr lang="en-US" sz="2800" dirty="0"/>
              <a:t>When we “frame” a situation as a moral or ethical situation, we recognize it as one that raises ethical questions or issues and we start thinking about it in moral ways, i.e., we start using moral reasoning and moral standards to deal with it. </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Some psychologists have argued that there </a:t>
            </a:r>
            <a:r>
              <a:rPr lang="en-US" sz="2800" dirty="0">
                <a:solidFill>
                  <a:srgbClr val="FF0000"/>
                </a:solidFill>
              </a:rPr>
              <a:t>are six criteria </a:t>
            </a:r>
            <a:r>
              <a:rPr lang="en-US" sz="2800" dirty="0"/>
              <a:t>that we can and do use to decide whether to frame a situation as an ethical situation calling for ethical reasoning. </a:t>
            </a:r>
          </a:p>
        </p:txBody>
      </p:sp>
    </p:spTree>
    <p:extLst>
      <p:ext uri="{BB962C8B-B14F-4D97-AF65-F5344CB8AC3E}">
        <p14:creationId xmlns:p14="http://schemas.microsoft.com/office/powerpoint/2010/main" val="3920906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224" y="516048"/>
            <a:ext cx="10701196" cy="5842497"/>
          </a:xfrm>
          <a:prstGeom prst="rect">
            <a:avLst/>
          </a:prstGeom>
        </p:spPr>
        <p:txBody>
          <a:bodyPr wrap="square">
            <a:spAutoFit/>
          </a:bodyPr>
          <a:lstStyle/>
          <a:p>
            <a:pPr marL="342900" indent="-342900">
              <a:lnSpc>
                <a:spcPct val="150000"/>
              </a:lnSpc>
              <a:buAutoNum type="arabicParenBoth"/>
            </a:pPr>
            <a:r>
              <a:rPr lang="en-US" sz="2800" i="1" dirty="0"/>
              <a:t>Does the situation involve the infliction of serious harm on one or more people? </a:t>
            </a:r>
          </a:p>
          <a:p>
            <a:pPr marL="342900" indent="-342900">
              <a:lnSpc>
                <a:spcPct val="150000"/>
              </a:lnSpc>
              <a:buAutoNum type="arabicParenBoth"/>
            </a:pPr>
            <a:r>
              <a:rPr lang="en-US" sz="2800" i="1" dirty="0"/>
              <a:t>Is the harm concentrated on its victims so that each victim will, or already has, sustained a significant amount of harm? </a:t>
            </a:r>
          </a:p>
          <a:p>
            <a:pPr marL="342900" indent="-342900">
              <a:lnSpc>
                <a:spcPct val="150000"/>
              </a:lnSpc>
              <a:buAutoNum type="arabicParenBoth"/>
            </a:pPr>
            <a:r>
              <a:rPr lang="en-US" sz="2800" i="1" dirty="0"/>
              <a:t>Is it likely that the harm will occur (or has actually occurred)? </a:t>
            </a:r>
          </a:p>
          <a:p>
            <a:pPr marL="342900" indent="-342900">
              <a:lnSpc>
                <a:spcPct val="150000"/>
              </a:lnSpc>
              <a:buAutoNum type="arabicParenBoth"/>
            </a:pPr>
            <a:r>
              <a:rPr lang="en-US" sz="2800" i="1" dirty="0"/>
              <a:t>Are the victims proximate, i.e., close or accessible to us? </a:t>
            </a:r>
          </a:p>
          <a:p>
            <a:pPr marL="342900" indent="-342900">
              <a:lnSpc>
                <a:spcPct val="150000"/>
              </a:lnSpc>
              <a:buAutoNum type="arabicParenBoth"/>
            </a:pPr>
            <a:r>
              <a:rPr lang="en-US" sz="2800" i="1" dirty="0"/>
              <a:t>Will the harm occur fairly soon (or has it already occurred)? </a:t>
            </a:r>
          </a:p>
          <a:p>
            <a:pPr marL="342900" indent="-342900">
              <a:lnSpc>
                <a:spcPct val="150000"/>
              </a:lnSpc>
              <a:buAutoNum type="arabicParenBoth"/>
            </a:pPr>
            <a:r>
              <a:rPr lang="en-US" sz="2800" i="1" dirty="0"/>
              <a:t>Is there a possibility the infliction of harm violates the moral standards we or most people accept? </a:t>
            </a:r>
          </a:p>
        </p:txBody>
      </p:sp>
    </p:spTree>
    <p:extLst>
      <p:ext uri="{BB962C8B-B14F-4D97-AF65-F5344CB8AC3E}">
        <p14:creationId xmlns:p14="http://schemas.microsoft.com/office/powerpoint/2010/main" val="307476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1850" y="959666"/>
            <a:ext cx="10737410" cy="4832092"/>
          </a:xfrm>
          <a:prstGeom prst="rect">
            <a:avLst/>
          </a:prstGeom>
        </p:spPr>
        <p:txBody>
          <a:bodyPr wrap="square">
            <a:spAutoFit/>
          </a:bodyPr>
          <a:lstStyle/>
          <a:p>
            <a:pPr marL="457200" indent="-457200">
              <a:buFont typeface="Wingdings" panose="05000000000000000000" pitchFamily="2" charset="2"/>
              <a:buChar char="Ø"/>
            </a:pPr>
            <a:r>
              <a:rPr lang="en-US" sz="2800" dirty="0"/>
              <a:t>The more of these questions that we answer affirmatively, the more “important” the situation will be for us, and the more likely we will frame it as an ethical situation calling for ethical reasoning.</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Albert Bandura identified six forms of “moral disengagement,” for example, that can prevent us (or that we can deliberately use to prevent ourselves) from recognizing or becoming aware that a situation is an ethical one. </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The main forms of moral disengagement that function as impediments to framing a situation as an ethical one are: </a:t>
            </a:r>
          </a:p>
        </p:txBody>
      </p:sp>
    </p:spTree>
    <p:extLst>
      <p:ext uri="{BB962C8B-B14F-4D97-AF65-F5344CB8AC3E}">
        <p14:creationId xmlns:p14="http://schemas.microsoft.com/office/powerpoint/2010/main" val="3053174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383" y="248416"/>
            <a:ext cx="11220123" cy="6247864"/>
          </a:xfrm>
          <a:prstGeom prst="rect">
            <a:avLst/>
          </a:prstGeom>
        </p:spPr>
        <p:txBody>
          <a:bodyPr wrap="none">
            <a:spAutoFit/>
          </a:bodyPr>
          <a:lstStyle/>
          <a:p>
            <a:r>
              <a:rPr lang="en-US" sz="3600" b="1" dirty="0">
                <a:solidFill>
                  <a:srgbClr val="FF0000"/>
                </a:solidFill>
              </a:rPr>
              <a:t>		1.EUPHEMISTIC LABELING</a:t>
            </a:r>
          </a:p>
          <a:p>
            <a:endParaRPr lang="en-US" sz="2800" dirty="0"/>
          </a:p>
          <a:p>
            <a:r>
              <a:rPr lang="en-US" sz="2800" dirty="0"/>
              <a:t>This mechanism refers to the process of sanitizing language in order to </a:t>
            </a:r>
          </a:p>
          <a:p>
            <a:r>
              <a:rPr lang="en-US" sz="2800" dirty="0"/>
              <a:t>detract from the emotional intensity of the reality being referenced.</a:t>
            </a:r>
          </a:p>
          <a:p>
            <a:endParaRPr lang="en-US" sz="2800" dirty="0"/>
          </a:p>
          <a:p>
            <a:r>
              <a:rPr lang="en-US" sz="2800" dirty="0"/>
              <a:t>Instead of thinking about the fact that we are firing people,</a:t>
            </a:r>
          </a:p>
          <a:p>
            <a:r>
              <a:rPr lang="en-US" sz="2800" dirty="0"/>
              <a:t>for example, we try to think of what we are doing as “downsizing,” </a:t>
            </a:r>
          </a:p>
          <a:p>
            <a:r>
              <a:rPr lang="en-US" sz="2800" dirty="0"/>
              <a:t>“rightsizing,” or “outsourcing.” </a:t>
            </a:r>
          </a:p>
          <a:p>
            <a:endParaRPr lang="en-US" sz="2800" dirty="0"/>
          </a:p>
          <a:p>
            <a:r>
              <a:rPr lang="en-US" sz="2800" dirty="0"/>
              <a:t>The U.S. military refers to the killing of civilians as “collateral damage.” </a:t>
            </a:r>
          </a:p>
          <a:p>
            <a:endParaRPr lang="en-US" sz="2800" dirty="0"/>
          </a:p>
          <a:p>
            <a:r>
              <a:rPr lang="en-US" sz="2800" dirty="0"/>
              <a:t>Politicians have referred to torture as “enhanced interrogation techniques,” </a:t>
            </a:r>
          </a:p>
          <a:p>
            <a:r>
              <a:rPr lang="en-US" sz="2800" dirty="0"/>
              <a:t>And to lies as “misstatements,” “technically inaccurate statements,” or </a:t>
            </a:r>
          </a:p>
          <a:p>
            <a:r>
              <a:rPr lang="en-US" sz="2800" dirty="0"/>
              <a:t>“less than precise words.” </a:t>
            </a:r>
          </a:p>
        </p:txBody>
      </p:sp>
    </p:spTree>
    <p:extLst>
      <p:ext uri="{BB962C8B-B14F-4D97-AF65-F5344CB8AC3E}">
        <p14:creationId xmlns:p14="http://schemas.microsoft.com/office/powerpoint/2010/main" val="710077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299" y="878186"/>
            <a:ext cx="10882265" cy="1815882"/>
          </a:xfrm>
          <a:prstGeom prst="rect">
            <a:avLst/>
          </a:prstGeom>
        </p:spPr>
        <p:txBody>
          <a:bodyPr wrap="square">
            <a:spAutoFit/>
          </a:bodyPr>
          <a:lstStyle/>
          <a:p>
            <a:endParaRPr lang="en-US" sz="2800" dirty="0"/>
          </a:p>
          <a:p>
            <a:r>
              <a:rPr lang="en-US" sz="2800" dirty="0"/>
              <a:t>By using such euphemisms, we change how we see the situation and instead of framing it as an ethical situation, we frame it to ourselves as only a business, a military, or a political one. </a:t>
            </a:r>
          </a:p>
        </p:txBody>
      </p:sp>
    </p:spTree>
    <p:extLst>
      <p:ext uri="{BB962C8B-B14F-4D97-AF65-F5344CB8AC3E}">
        <p14:creationId xmlns:p14="http://schemas.microsoft.com/office/powerpoint/2010/main" val="2670590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3497" y="334978"/>
            <a:ext cx="11534115" cy="5816977"/>
          </a:xfrm>
          <a:prstGeom prst="rect">
            <a:avLst/>
          </a:prstGeom>
        </p:spPr>
        <p:txBody>
          <a:bodyPr wrap="square">
            <a:spAutoFit/>
          </a:bodyPr>
          <a:lstStyle/>
          <a:p>
            <a:r>
              <a:rPr lang="en-US" sz="3600" b="1" dirty="0">
                <a:solidFill>
                  <a:srgbClr val="FF0000"/>
                </a:solidFill>
              </a:rPr>
              <a:t>		    2.RATIONALIZING OUR ACTIONS</a:t>
            </a:r>
          </a:p>
          <a:p>
            <a:endParaRPr lang="en-US" sz="2800" dirty="0"/>
          </a:p>
          <a:p>
            <a:r>
              <a:rPr lang="en-US" sz="2800" dirty="0"/>
              <a:t>We can tell ourselves that the harm we intend is justified because we are pursuing a worthy and moral cause, so we do not need to look at our actions through an ethical frame. </a:t>
            </a:r>
          </a:p>
          <a:p>
            <a:endParaRPr lang="en-US" sz="2800" dirty="0"/>
          </a:p>
          <a:p>
            <a:r>
              <a:rPr lang="en-US" sz="2800" dirty="0"/>
              <a:t>When a terrorist is planning to plant a bomb that will kill innocent civilians, for example, he or she might see himself or herself as a courageous fighter against a brutal oppressor. Therefore, the terrorist feels that what he or she plans to do is justified.</a:t>
            </a:r>
          </a:p>
          <a:p>
            <a:endParaRPr lang="en-US" sz="2800" dirty="0"/>
          </a:p>
          <a:p>
            <a:r>
              <a:rPr lang="en-US" sz="2800" dirty="0"/>
              <a:t>When rationalization is used after an injury has been inflicted, it is usually part of an attempt to escape responsibility for the injury. </a:t>
            </a:r>
          </a:p>
        </p:txBody>
      </p:sp>
    </p:spTree>
    <p:extLst>
      <p:ext uri="{BB962C8B-B14F-4D97-AF65-F5344CB8AC3E}">
        <p14:creationId xmlns:p14="http://schemas.microsoft.com/office/powerpoint/2010/main" val="2975134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137" y="153909"/>
            <a:ext cx="11298725" cy="6247864"/>
          </a:xfrm>
          <a:prstGeom prst="rect">
            <a:avLst/>
          </a:prstGeom>
        </p:spPr>
        <p:txBody>
          <a:bodyPr wrap="square">
            <a:spAutoFit/>
          </a:bodyPr>
          <a:lstStyle/>
          <a:p>
            <a:r>
              <a:rPr lang="en-US" sz="2800" dirty="0"/>
              <a:t>			</a:t>
            </a:r>
            <a:r>
              <a:rPr lang="en-US" sz="3600" b="1" dirty="0">
                <a:solidFill>
                  <a:srgbClr val="FF0000"/>
                </a:solidFill>
              </a:rPr>
              <a:t>3.DIMINISHING COMPARISONS </a:t>
            </a:r>
          </a:p>
          <a:p>
            <a:pPr marL="457200" indent="-457200">
              <a:buFont typeface="Wingdings" panose="05000000000000000000" pitchFamily="2" charset="2"/>
              <a:buChar char="Ø"/>
            </a:pPr>
            <a:r>
              <a:rPr lang="en-US" sz="2800" dirty="0"/>
              <a:t>By seeing a situation in the context of other larger evils, we can diminish the magnitude of our own wrongdoing and make the harms that we inflict appear minor or inconsequential. </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For example, when we see the losses our company inflicted on customers, we may think “Well, it’s not as bad as what that other company did.” Or </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we may steal office supplies while thinking, “This is minor in comparison to what the company has done to me.”</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Such comparisons allow us to see the harms we inflict as so small they do not need to be seen through an ethical frame.</a:t>
            </a:r>
          </a:p>
        </p:txBody>
      </p:sp>
    </p:spTree>
    <p:extLst>
      <p:ext uri="{BB962C8B-B14F-4D97-AF65-F5344CB8AC3E}">
        <p14:creationId xmlns:p14="http://schemas.microsoft.com/office/powerpoint/2010/main" val="3616021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817" y="425513"/>
            <a:ext cx="11054281" cy="5386090"/>
          </a:xfrm>
          <a:prstGeom prst="rect">
            <a:avLst/>
          </a:prstGeom>
        </p:spPr>
        <p:txBody>
          <a:bodyPr wrap="square">
            <a:spAutoFit/>
          </a:bodyPr>
          <a:lstStyle/>
          <a:p>
            <a:r>
              <a:rPr lang="en-US" sz="2800" dirty="0"/>
              <a:t>		</a:t>
            </a:r>
            <a:r>
              <a:rPr lang="en-US" sz="3600" b="1" dirty="0">
                <a:solidFill>
                  <a:srgbClr val="FF0000"/>
                </a:solidFill>
              </a:rPr>
              <a:t>4.DISPLACEMENT OF RESPONSIBILITY </a:t>
            </a:r>
          </a:p>
          <a:p>
            <a:endParaRPr lang="en-US" sz="2800" dirty="0"/>
          </a:p>
          <a:p>
            <a:r>
              <a:rPr lang="en-US" sz="2800" dirty="0"/>
              <a:t>When we do our jobs in a way that harm others, we can see the harm as inflicted by whoever told us to do it and thereby, we mentally remove ourselves from the chain of actors responsible for the harm. </a:t>
            </a:r>
          </a:p>
          <a:p>
            <a:endParaRPr lang="en-US" sz="2800" dirty="0"/>
          </a:p>
          <a:p>
            <a:r>
              <a:rPr lang="en-US" sz="2800" dirty="0"/>
              <a:t>For example, if I learn that customers are being badly injured by a product I help manufacture, I can tell myself that my bosses are the ones who are responsible for the injuries because they ordered me to do what I did, and so I am not involved in these harms. I then do not have to put a moral frame on my own actions since “I wasn’t really involved in injuring our customers.” </a:t>
            </a:r>
          </a:p>
        </p:txBody>
      </p:sp>
    </p:spTree>
    <p:extLst>
      <p:ext uri="{BB962C8B-B14F-4D97-AF65-F5344CB8AC3E}">
        <p14:creationId xmlns:p14="http://schemas.microsoft.com/office/powerpoint/2010/main" val="768079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721" y="724277"/>
            <a:ext cx="9895437" cy="5386090"/>
          </a:xfrm>
          <a:prstGeom prst="rect">
            <a:avLst/>
          </a:prstGeom>
        </p:spPr>
        <p:txBody>
          <a:bodyPr wrap="square">
            <a:spAutoFit/>
          </a:bodyPr>
          <a:lstStyle/>
          <a:p>
            <a:r>
              <a:rPr lang="en-US" sz="3600" b="1" dirty="0">
                <a:solidFill>
                  <a:srgbClr val="FF0000"/>
                </a:solidFill>
              </a:rPr>
              <a:t>		    5.Diffusion of Responsibility </a:t>
            </a:r>
          </a:p>
          <a:p>
            <a:r>
              <a:rPr lang="en-US" sz="2800" dirty="0"/>
              <a:t>I can obscure my involvement in activities that harm someone by seeing myself as playing only a small role in a large group that is responsible for the harm. </a:t>
            </a:r>
          </a:p>
          <a:p>
            <a:endParaRPr lang="en-US" sz="2800" dirty="0"/>
          </a:p>
          <a:p>
            <a:r>
              <a:rPr lang="en-US" sz="2800" dirty="0"/>
              <a:t>For instance, if I am a member of an engineering team that designed a product that harmed buyers, then I may tell myself it was really the team that produced the injury and I had only a minor or negligible role in what happened. Again, I do not have to apply an ethical frame to my own actions since “I was just one person out of a lot of people, so I wasn’t very involved in the situation.” </a:t>
            </a:r>
          </a:p>
        </p:txBody>
      </p:sp>
    </p:spTree>
    <p:extLst>
      <p:ext uri="{BB962C8B-B14F-4D97-AF65-F5344CB8AC3E}">
        <p14:creationId xmlns:p14="http://schemas.microsoft.com/office/powerpoint/2010/main" val="1238445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3287" y="1285592"/>
            <a:ext cx="4037846" cy="479833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Under displacement of responsibility,</a:t>
            </a:r>
          </a:p>
          <a:p>
            <a:pPr algn="ctr"/>
            <a:r>
              <a:rPr lang="en-US" sz="2800" dirty="0">
                <a:solidFill>
                  <a:srgbClr val="FF0000"/>
                </a:solidFill>
              </a:rPr>
              <a:t> </a:t>
            </a:r>
            <a:r>
              <a:rPr lang="en-US" sz="2800" b="1" dirty="0">
                <a:solidFill>
                  <a:srgbClr val="FF0000"/>
                </a:solidFill>
              </a:rPr>
              <a:t>people avoid feelings of responsibility for unethical behavior by shifting responsibility for those actions onto someone else</a:t>
            </a:r>
            <a:endParaRPr lang="en-US" sz="2800" dirty="0">
              <a:solidFill>
                <a:srgbClr val="FF0000"/>
              </a:solidFill>
            </a:endParaRPr>
          </a:p>
        </p:txBody>
      </p:sp>
      <p:sp>
        <p:nvSpPr>
          <p:cNvPr id="3" name="Rectangle 2"/>
          <p:cNvSpPr/>
          <p:nvPr/>
        </p:nvSpPr>
        <p:spPr>
          <a:xfrm>
            <a:off x="6815750" y="1285591"/>
            <a:ext cx="4037846" cy="479833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Diffusion of responsibility </a:t>
            </a:r>
          </a:p>
          <a:p>
            <a:pPr algn="ctr"/>
            <a:r>
              <a:rPr lang="en-US" sz="2400" b="1" dirty="0">
                <a:solidFill>
                  <a:srgbClr val="FF0000"/>
                </a:solidFill>
              </a:rPr>
              <a:t>occurs when people who need to make a decision wait for someone else to act instead</a:t>
            </a:r>
            <a:r>
              <a:rPr lang="en-US" sz="2400" dirty="0">
                <a:solidFill>
                  <a:srgbClr val="FF0000"/>
                </a:solidFill>
              </a:rPr>
              <a:t>. The more people involved, the more likely it is that each person will do nothing, believing someone else from the group will probably respond.</a:t>
            </a:r>
          </a:p>
        </p:txBody>
      </p:sp>
    </p:spTree>
    <p:extLst>
      <p:ext uri="{BB962C8B-B14F-4D97-AF65-F5344CB8AC3E}">
        <p14:creationId xmlns:p14="http://schemas.microsoft.com/office/powerpoint/2010/main" val="3408787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5802" y="1568381"/>
            <a:ext cx="9777047" cy="1384995"/>
          </a:xfrm>
          <a:prstGeom prst="rect">
            <a:avLst/>
          </a:prstGeom>
        </p:spPr>
        <p:txBody>
          <a:bodyPr wrap="square">
            <a:spAutoFit/>
          </a:bodyPr>
          <a:lstStyle/>
          <a:p>
            <a:r>
              <a:rPr lang="en-US" sz="2800" dirty="0"/>
              <a:t>3.	a conclusion or moral judgment that the person, policy, institution, or behavior is prohibited or required, right or wrong, just or unjust, valuable or condemnable, and so on.</a:t>
            </a:r>
          </a:p>
        </p:txBody>
      </p:sp>
    </p:spTree>
    <p:extLst>
      <p:ext uri="{BB962C8B-B14F-4D97-AF65-F5344CB8AC3E}">
        <p14:creationId xmlns:p14="http://schemas.microsoft.com/office/powerpoint/2010/main" val="1377618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1849" y="679010"/>
            <a:ext cx="10402431" cy="4955203"/>
          </a:xfrm>
          <a:prstGeom prst="rect">
            <a:avLst/>
          </a:prstGeom>
        </p:spPr>
        <p:txBody>
          <a:bodyPr wrap="square">
            <a:spAutoFit/>
          </a:bodyPr>
          <a:lstStyle/>
          <a:p>
            <a:r>
              <a:rPr lang="en-US" sz="3600" b="1" dirty="0">
                <a:solidFill>
                  <a:srgbClr val="FF0000"/>
                </a:solidFill>
              </a:rPr>
              <a:t>	    6.Disregarding or Distorting the Harm </a:t>
            </a:r>
          </a:p>
          <a:p>
            <a:endParaRPr lang="en-US" sz="2800" dirty="0"/>
          </a:p>
          <a:p>
            <a:r>
              <a:rPr lang="en-US" sz="2800" dirty="0"/>
              <a:t>We can deny, disregard, or distort the harm that our actions produced. I can choose to believe, for example, that “There’s really no good evidence that anyone was hurt.” </a:t>
            </a:r>
          </a:p>
          <a:p>
            <a:endParaRPr lang="en-US" sz="2800" dirty="0"/>
          </a:p>
          <a:p>
            <a:r>
              <a:rPr lang="en-US" sz="2800" dirty="0"/>
              <a:t>Or I can discredit the evidence by thinking, “You can’t believe the victims since they probably exaggerated their injuries so they could sue us for a lot of money.” If we convince ourselves that there is no real harm involved, then we do not have to frame our actions as needing ethical scrutiny</a:t>
            </a:r>
          </a:p>
        </p:txBody>
      </p:sp>
    </p:spTree>
    <p:extLst>
      <p:ext uri="{BB962C8B-B14F-4D97-AF65-F5344CB8AC3E}">
        <p14:creationId xmlns:p14="http://schemas.microsoft.com/office/powerpoint/2010/main" val="3083170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903" y="525101"/>
            <a:ext cx="10655929" cy="5816977"/>
          </a:xfrm>
          <a:prstGeom prst="rect">
            <a:avLst/>
          </a:prstGeom>
        </p:spPr>
        <p:txBody>
          <a:bodyPr wrap="square">
            <a:spAutoFit/>
          </a:bodyPr>
          <a:lstStyle/>
          <a:p>
            <a:r>
              <a:rPr lang="en-US" sz="3600" b="1" dirty="0">
                <a:solidFill>
                  <a:srgbClr val="FF0000"/>
                </a:solidFill>
              </a:rPr>
              <a:t>			7.Dehumanizing the Victim </a:t>
            </a:r>
          </a:p>
          <a:p>
            <a:endParaRPr lang="en-US" sz="2800" dirty="0"/>
          </a:p>
          <a:p>
            <a:r>
              <a:rPr lang="en-US" sz="2800" dirty="0"/>
              <a:t>We can think of the victims we injure as not real or not full human beings with human feelings and concerns so that we can avoid seeing we are harming real people. </a:t>
            </a:r>
          </a:p>
          <a:p>
            <a:endParaRPr lang="en-US" sz="2800" dirty="0"/>
          </a:p>
          <a:p>
            <a:r>
              <a:rPr lang="en-US" sz="2800" dirty="0"/>
              <a:t>During wars, countries often dehumanize their “enemies,” by putting nonhuman labels on them so they do not have to think about their actions through an ethical frame. </a:t>
            </a:r>
          </a:p>
          <a:p>
            <a:endParaRPr lang="en-US" sz="2800" dirty="0"/>
          </a:p>
          <a:p>
            <a:r>
              <a:rPr lang="en-US" sz="2800" dirty="0"/>
              <a:t>Before Hitler and the German Nazis murdered six million Jews, they labeled them “parasites,” “an infestation,” and “a disease.”</a:t>
            </a:r>
          </a:p>
          <a:p>
            <a:endParaRPr lang="en-US" sz="2800" dirty="0"/>
          </a:p>
        </p:txBody>
      </p:sp>
    </p:spTree>
    <p:extLst>
      <p:ext uri="{BB962C8B-B14F-4D97-AF65-F5344CB8AC3E}">
        <p14:creationId xmlns:p14="http://schemas.microsoft.com/office/powerpoint/2010/main" val="3956253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7117" y="624689"/>
            <a:ext cx="10492966" cy="5016758"/>
          </a:xfrm>
          <a:prstGeom prst="rect">
            <a:avLst/>
          </a:prstGeom>
        </p:spPr>
        <p:txBody>
          <a:bodyPr wrap="square">
            <a:spAutoFit/>
          </a:bodyPr>
          <a:lstStyle/>
          <a:p>
            <a:r>
              <a:rPr lang="en-US" sz="4000" b="1" dirty="0">
                <a:solidFill>
                  <a:srgbClr val="FF0000"/>
                </a:solidFill>
              </a:rPr>
              <a:t>			8.Redirecting Blame </a:t>
            </a:r>
          </a:p>
          <a:p>
            <a:endParaRPr lang="en-US" sz="2800" dirty="0"/>
          </a:p>
          <a:p>
            <a:r>
              <a:rPr lang="en-US" sz="2800" dirty="0"/>
              <a:t>We can blame what we have done on our adversary/enemy or on the circumstances so that we </a:t>
            </a:r>
            <a:r>
              <a:rPr lang="en-US" sz="2800" dirty="0">
                <a:solidFill>
                  <a:srgbClr val="FF0000"/>
                </a:solidFill>
              </a:rPr>
              <a:t>see ourselves as innocent victims </a:t>
            </a:r>
            <a:r>
              <a:rPr lang="en-US" sz="2800" dirty="0"/>
              <a:t>provoked by others or by the circumstances. </a:t>
            </a:r>
          </a:p>
          <a:p>
            <a:endParaRPr lang="en-US" sz="2800" dirty="0"/>
          </a:p>
          <a:p>
            <a:r>
              <a:rPr lang="en-US" sz="2800" dirty="0"/>
              <a:t>When a worker complains to the human resources department that his manager is harassing other workers, the manager may get angry and retaliate against the worker by firing him while thinking that the worker “deserved it” for being disloyal, or that the worker “started it” and as a manager he was “forced” to fire him to establish his authority. </a:t>
            </a:r>
          </a:p>
        </p:txBody>
      </p:sp>
    </p:spTree>
    <p:extLst>
      <p:ext uri="{BB962C8B-B14F-4D97-AF65-F5344CB8AC3E}">
        <p14:creationId xmlns:p14="http://schemas.microsoft.com/office/powerpoint/2010/main" val="4159285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7309" y="572655"/>
            <a:ext cx="10760364" cy="1384995"/>
          </a:xfrm>
          <a:prstGeom prst="rect">
            <a:avLst/>
          </a:prstGeom>
        </p:spPr>
        <p:txBody>
          <a:bodyPr wrap="square">
            <a:spAutoFit/>
          </a:bodyPr>
          <a:lstStyle/>
          <a:p>
            <a:r>
              <a:rPr lang="en-US" sz="2800" dirty="0"/>
              <a:t>Above mentioned forms of moral disengagement are obstacles that, without our knowledge, can prevent us from framing the situation we are in as an ethical situation</a:t>
            </a:r>
          </a:p>
        </p:txBody>
      </p:sp>
    </p:spTree>
    <p:extLst>
      <p:ext uri="{BB962C8B-B14F-4D97-AF65-F5344CB8AC3E}">
        <p14:creationId xmlns:p14="http://schemas.microsoft.com/office/powerpoint/2010/main" val="4012087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422" y="301751"/>
            <a:ext cx="11036929" cy="1325563"/>
          </a:xfrm>
        </p:spPr>
        <p:txBody>
          <a:bodyPr>
            <a:normAutofit fontScale="90000"/>
          </a:bodyPr>
          <a:lstStyle/>
          <a:p>
            <a:r>
              <a:rPr lang="en-US" b="1" dirty="0">
                <a:solidFill>
                  <a:srgbClr val="FF0000"/>
                </a:solidFill>
                <a:latin typeface="+mn-lt"/>
              </a:rPr>
              <a:t>The Second Step toward Ethical Behavior: Making a Judgment about the Ethical Course of Action </a:t>
            </a:r>
          </a:p>
        </p:txBody>
      </p:sp>
      <p:sp>
        <p:nvSpPr>
          <p:cNvPr id="3" name="Rectangle 2"/>
          <p:cNvSpPr/>
          <p:nvPr/>
        </p:nvSpPr>
        <p:spPr>
          <a:xfrm>
            <a:off x="579422" y="1765426"/>
            <a:ext cx="11135762" cy="4832092"/>
          </a:xfrm>
          <a:prstGeom prst="rect">
            <a:avLst/>
          </a:prstGeom>
        </p:spPr>
        <p:txBody>
          <a:bodyPr wrap="square">
            <a:spAutoFit/>
          </a:bodyPr>
          <a:lstStyle/>
          <a:p>
            <a:pPr marL="457200" indent="-457200">
              <a:buFont typeface="Wingdings" panose="05000000000000000000" pitchFamily="2" charset="2"/>
              <a:buChar char="q"/>
            </a:pPr>
            <a:r>
              <a:rPr lang="en-US" sz="2800" dirty="0"/>
              <a:t>As we saw earlier, before we judge a situation we should try to gather information about it that is accurate, relevant, and complete.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Our attempts to gather such information, however, can be affected by biases that prevent us from getting the information we need.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A bias is an assumption that distorts our beliefs, perceptions, and understanding of a situation. Several forms of bias have been studied, and these are usually put into three groups: biased theories about the world, biased theories about other people, and biased theories about ourselves.</a:t>
            </a:r>
          </a:p>
        </p:txBody>
      </p:sp>
    </p:spTree>
    <p:extLst>
      <p:ext uri="{BB962C8B-B14F-4D97-AF65-F5344CB8AC3E}">
        <p14:creationId xmlns:p14="http://schemas.microsoft.com/office/powerpoint/2010/main" val="2475785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523" y="642796"/>
            <a:ext cx="9678154" cy="5386090"/>
          </a:xfrm>
          <a:prstGeom prst="rect">
            <a:avLst/>
          </a:prstGeom>
        </p:spPr>
        <p:txBody>
          <a:bodyPr wrap="square">
            <a:spAutoFit/>
          </a:bodyPr>
          <a:lstStyle/>
          <a:p>
            <a:r>
              <a:rPr lang="en-US" sz="2800" dirty="0"/>
              <a:t>	</a:t>
            </a:r>
            <a:r>
              <a:rPr lang="en-US" sz="2800" i="1" dirty="0"/>
              <a:t>	(</a:t>
            </a:r>
            <a:r>
              <a:rPr lang="en-US" sz="2800" i="1" dirty="0" err="1"/>
              <a:t>i</a:t>
            </a:r>
            <a:r>
              <a:rPr lang="en-US" sz="2800" i="1" dirty="0"/>
              <a:t>) </a:t>
            </a:r>
            <a:r>
              <a:rPr lang="en-US" sz="3600" i="1" dirty="0"/>
              <a:t>Biased Theories about the World</a:t>
            </a:r>
          </a:p>
          <a:p>
            <a:endParaRPr lang="en-US" sz="2800" i="1" dirty="0"/>
          </a:p>
          <a:p>
            <a:r>
              <a:rPr lang="en-US" sz="2800" i="1" dirty="0"/>
              <a:t>Theories about the world refer to the beliefs we have about how the world works, the causes that make things happen, and  how our actions affect the world. </a:t>
            </a:r>
          </a:p>
          <a:p>
            <a:endParaRPr lang="en-US" sz="2800" i="1" dirty="0"/>
          </a:p>
          <a:p>
            <a:r>
              <a:rPr lang="en-US" sz="2800" i="1" dirty="0"/>
              <a:t>We often simplify complicated information about the world. One way we simplify is by limiting the amount of information we allow ourselves to think about. </a:t>
            </a:r>
          </a:p>
          <a:p>
            <a:endParaRPr lang="en-US" sz="2800" i="1" dirty="0"/>
          </a:p>
          <a:p>
            <a:r>
              <a:rPr lang="en-US" sz="2800" i="1" dirty="0"/>
              <a:t>When we are thinking about the consequences of our actions, however, these limits can create biases.</a:t>
            </a:r>
          </a:p>
        </p:txBody>
      </p:sp>
    </p:spTree>
    <p:extLst>
      <p:ext uri="{BB962C8B-B14F-4D97-AF65-F5344CB8AC3E}">
        <p14:creationId xmlns:p14="http://schemas.microsoft.com/office/powerpoint/2010/main" val="3516933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775" y="334978"/>
            <a:ext cx="10293790" cy="6340197"/>
          </a:xfrm>
          <a:prstGeom prst="rect">
            <a:avLst/>
          </a:prstGeom>
        </p:spPr>
        <p:txBody>
          <a:bodyPr wrap="square">
            <a:spAutoFit/>
          </a:bodyPr>
          <a:lstStyle/>
          <a:p>
            <a:r>
              <a:rPr lang="en-US" sz="2800" dirty="0"/>
              <a:t>In particular: </a:t>
            </a:r>
          </a:p>
          <a:p>
            <a:pPr marL="457200" indent="-457200">
              <a:lnSpc>
                <a:spcPct val="150000"/>
              </a:lnSpc>
              <a:buFont typeface="Courier New" panose="02070309020205020404" pitchFamily="49" charset="0"/>
              <a:buChar char="o"/>
            </a:pPr>
            <a:r>
              <a:rPr lang="en-US" sz="2800" dirty="0"/>
              <a:t>we tend to ignore low-probability consequences; </a:t>
            </a:r>
          </a:p>
          <a:p>
            <a:pPr marL="457200" indent="-457200">
              <a:lnSpc>
                <a:spcPct val="150000"/>
              </a:lnSpc>
              <a:buFont typeface="Courier New" panose="02070309020205020404" pitchFamily="49" charset="0"/>
              <a:buChar char="o"/>
            </a:pPr>
            <a:r>
              <a:rPr lang="en-US" sz="2800" dirty="0"/>
              <a:t>we discount the role of chance and err in assessing the risks attached to our actions; </a:t>
            </a:r>
          </a:p>
          <a:p>
            <a:pPr marL="457200" indent="-457200">
              <a:lnSpc>
                <a:spcPct val="150000"/>
              </a:lnSpc>
              <a:buFont typeface="Courier New" panose="02070309020205020404" pitchFamily="49" charset="0"/>
              <a:buChar char="o"/>
            </a:pPr>
            <a:r>
              <a:rPr lang="en-US" sz="2800" dirty="0"/>
              <a:t>we do not consider all of the stakeholders our actions will impact; </a:t>
            </a:r>
          </a:p>
          <a:p>
            <a:pPr marL="457200" indent="-457200">
              <a:lnSpc>
                <a:spcPct val="150000"/>
              </a:lnSpc>
              <a:buFont typeface="Courier New" panose="02070309020205020404" pitchFamily="49" charset="0"/>
              <a:buChar char="o"/>
            </a:pPr>
            <a:r>
              <a:rPr lang="en-US" sz="2800" dirty="0"/>
              <a:t>we ignore the possibility that the public will find out what we did; </a:t>
            </a:r>
          </a:p>
          <a:p>
            <a:pPr marL="457200" indent="-457200">
              <a:lnSpc>
                <a:spcPct val="150000"/>
              </a:lnSpc>
              <a:buFont typeface="Courier New" panose="02070309020205020404" pitchFamily="49" charset="0"/>
              <a:buChar char="o"/>
            </a:pPr>
            <a:r>
              <a:rPr lang="en-US" sz="2800" dirty="0"/>
              <a:t>we discount consequences relatively far in the future; and </a:t>
            </a:r>
          </a:p>
          <a:p>
            <a:pPr marL="457200" indent="-457200">
              <a:lnSpc>
                <a:spcPct val="150000"/>
              </a:lnSpc>
              <a:buFont typeface="Courier New" panose="02070309020205020404" pitchFamily="49" charset="0"/>
              <a:buChar char="o"/>
            </a:pPr>
            <a:r>
              <a:rPr lang="en-US" sz="2800" dirty="0"/>
              <a:t>we do not take into account the indirect effects of our actions. </a:t>
            </a:r>
          </a:p>
          <a:p>
            <a:pPr>
              <a:lnSpc>
                <a:spcPct val="150000"/>
              </a:lnSpc>
            </a:pPr>
            <a:r>
              <a:rPr lang="en-US" sz="2800" b="1" dirty="0"/>
              <a:t>These biases can lead us to ignore critically important information about the ethical situations we face. (</a:t>
            </a:r>
            <a:r>
              <a:rPr lang="en-US" sz="2800" b="1" dirty="0" err="1"/>
              <a:t>pg</a:t>
            </a:r>
            <a:r>
              <a:rPr lang="en-US" sz="2800" b="1" dirty="0"/>
              <a:t> 57, British Petroleum)</a:t>
            </a:r>
          </a:p>
        </p:txBody>
      </p:sp>
    </p:spTree>
    <p:extLst>
      <p:ext uri="{BB962C8B-B14F-4D97-AF65-F5344CB8AC3E}">
        <p14:creationId xmlns:p14="http://schemas.microsoft.com/office/powerpoint/2010/main" val="120502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8018" y="470780"/>
            <a:ext cx="9334123" cy="5816977"/>
          </a:xfrm>
          <a:prstGeom prst="rect">
            <a:avLst/>
          </a:prstGeom>
        </p:spPr>
        <p:txBody>
          <a:bodyPr wrap="square">
            <a:spAutoFit/>
          </a:bodyPr>
          <a:lstStyle/>
          <a:p>
            <a:r>
              <a:rPr lang="en-US" sz="2800" i="1" dirty="0"/>
              <a:t>	</a:t>
            </a:r>
            <a:r>
              <a:rPr lang="en-US" sz="3600" i="1" dirty="0"/>
              <a:t>   (ii)Biased Theories about Others </a:t>
            </a:r>
          </a:p>
          <a:p>
            <a:endParaRPr lang="en-US" sz="2800" i="1" dirty="0"/>
          </a:p>
          <a:p>
            <a:pPr marL="457200" indent="-457200">
              <a:buFont typeface="Wingdings" panose="05000000000000000000" pitchFamily="2" charset="2"/>
              <a:buChar char="q"/>
            </a:pPr>
            <a:r>
              <a:rPr lang="en-US" sz="2800" i="1" dirty="0"/>
              <a:t>Biased theories about others include the beliefs we have about how “we” differ from “them” or what the members of certain groups are like. </a:t>
            </a:r>
          </a:p>
          <a:p>
            <a:pPr marL="457200" indent="-457200">
              <a:buFont typeface="Wingdings" panose="05000000000000000000" pitchFamily="2" charset="2"/>
              <a:buChar char="q"/>
            </a:pPr>
            <a:endParaRPr lang="en-US" sz="2800" i="1" dirty="0"/>
          </a:p>
          <a:p>
            <a:pPr marL="457200" indent="-457200">
              <a:buFont typeface="Wingdings" panose="05000000000000000000" pitchFamily="2" charset="2"/>
              <a:buChar char="q"/>
            </a:pPr>
            <a:r>
              <a:rPr lang="en-US" sz="2800" b="1" i="1" dirty="0">
                <a:solidFill>
                  <a:srgbClr val="FF0000"/>
                </a:solidFill>
              </a:rPr>
              <a:t>Ethnocentrism</a:t>
            </a:r>
            <a:r>
              <a:rPr lang="en-US" sz="2800" i="1" dirty="0"/>
              <a:t> refers to one important class of such beliefs. </a:t>
            </a:r>
          </a:p>
          <a:p>
            <a:pPr marL="457200" indent="-457200">
              <a:buFont typeface="Wingdings" panose="05000000000000000000" pitchFamily="2" charset="2"/>
              <a:buChar char="q"/>
            </a:pPr>
            <a:endParaRPr lang="en-US" sz="2800" i="1" dirty="0"/>
          </a:p>
          <a:p>
            <a:pPr marL="457200" indent="-457200">
              <a:buFont typeface="Wingdings" panose="05000000000000000000" pitchFamily="2" charset="2"/>
              <a:buChar char="q"/>
            </a:pPr>
            <a:r>
              <a:rPr lang="en-US" sz="2800" i="1" dirty="0"/>
              <a:t>Ethnocentrism refers to the belief that what our nation, group, or culture (“we”) does, seems normal, ordinary, and good, while what others (“they”) do, seems foreign, strange, and less good. “Our” way is superior while “their” way is inferior. Such beliefs lead to unintentional discrimination. </a:t>
            </a:r>
          </a:p>
        </p:txBody>
      </p:sp>
    </p:spTree>
    <p:extLst>
      <p:ext uri="{BB962C8B-B14F-4D97-AF65-F5344CB8AC3E}">
        <p14:creationId xmlns:p14="http://schemas.microsoft.com/office/powerpoint/2010/main" val="2974917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4277" y="552261"/>
            <a:ext cx="10293790" cy="5693866"/>
          </a:xfrm>
          <a:prstGeom prst="rect">
            <a:avLst/>
          </a:prstGeom>
        </p:spPr>
        <p:txBody>
          <a:bodyPr wrap="square">
            <a:spAutoFit/>
          </a:bodyPr>
          <a:lstStyle/>
          <a:p>
            <a:r>
              <a:rPr lang="en-US" sz="2800" dirty="0"/>
              <a:t>Banks with mostly white mortgage lending agents, for example, tend to reject a larger proportion of non-white loan applicants than white loan applicants. </a:t>
            </a:r>
          </a:p>
          <a:p>
            <a:endParaRPr lang="en-US" sz="2800" dirty="0"/>
          </a:p>
          <a:p>
            <a:r>
              <a:rPr lang="en-US" sz="2800" dirty="0"/>
              <a:t>Even after taking into account differences in income, employment, and credit history, etc., the difference in rejection rates remains. When this is pointed out, lending agents vigorously deny that they are intentionally discriminating. </a:t>
            </a:r>
          </a:p>
          <a:p>
            <a:endParaRPr lang="en-US" sz="2800" dirty="0"/>
          </a:p>
          <a:p>
            <a:r>
              <a:rPr lang="en-US" sz="2800" dirty="0"/>
              <a:t>Their denial is probably an honest one because the differences are likely due to an unconscious bias that leads them to unintentionally favor white people like themselves over nonwhites who are “different.” </a:t>
            </a:r>
          </a:p>
        </p:txBody>
      </p:sp>
    </p:spTree>
    <p:extLst>
      <p:ext uri="{BB962C8B-B14F-4D97-AF65-F5344CB8AC3E}">
        <p14:creationId xmlns:p14="http://schemas.microsoft.com/office/powerpoint/2010/main" val="495590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5636" y="1041149"/>
            <a:ext cx="10601608" cy="4401205"/>
          </a:xfrm>
          <a:prstGeom prst="rect">
            <a:avLst/>
          </a:prstGeom>
        </p:spPr>
        <p:txBody>
          <a:bodyPr wrap="square">
            <a:spAutoFit/>
          </a:bodyPr>
          <a:lstStyle/>
          <a:p>
            <a:r>
              <a:rPr lang="en-US" sz="2800" b="1" dirty="0"/>
              <a:t>Stereotypes</a:t>
            </a:r>
            <a:r>
              <a:rPr lang="en-US" sz="2800" dirty="0"/>
              <a:t> are beliefs that work like ethnocentric beliefs but they are beliefs we can have about the members of any group, not just groups that are culturally or ethnically different from ours. </a:t>
            </a:r>
          </a:p>
          <a:p>
            <a:endParaRPr lang="en-US" sz="2800" dirty="0"/>
          </a:p>
          <a:p>
            <a:r>
              <a:rPr lang="en-US" sz="2800" dirty="0"/>
              <a:t>Stereotypes are fixed beliefs we have about what “all” or “most” members of various groups are like, such as people of a certain nationality, or a certain gender, or race, or religion, or occupation. </a:t>
            </a:r>
          </a:p>
          <a:p>
            <a:endParaRPr lang="en-US" sz="2800" dirty="0"/>
          </a:p>
          <a:p>
            <a:r>
              <a:rPr lang="en-US" sz="2800" dirty="0"/>
              <a:t>Stereotypes can also lead to unfair, false, and possibly illegal decisions about people</a:t>
            </a:r>
          </a:p>
        </p:txBody>
      </p:sp>
    </p:spTree>
    <p:extLst>
      <p:ext uri="{BB962C8B-B14F-4D97-AF65-F5344CB8AC3E}">
        <p14:creationId xmlns:p14="http://schemas.microsoft.com/office/powerpoint/2010/main" val="84658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835" y="763675"/>
            <a:ext cx="10751736" cy="5693866"/>
          </a:xfrm>
          <a:prstGeom prst="rect">
            <a:avLst/>
          </a:prstGeom>
        </p:spPr>
        <p:txBody>
          <a:bodyPr wrap="square">
            <a:spAutoFit/>
          </a:bodyPr>
          <a:lstStyle/>
          <a:p>
            <a:r>
              <a:rPr lang="en-US" sz="2800" dirty="0">
                <a:solidFill>
                  <a:srgbClr val="FF0000"/>
                </a:solidFill>
              </a:rPr>
              <a:t>Discussion from book Page 50 pdf/ 45 book.</a:t>
            </a:r>
          </a:p>
          <a:p>
            <a:endParaRPr lang="en-US" sz="2800" dirty="0">
              <a:solidFill>
                <a:srgbClr val="FF0000"/>
              </a:solidFill>
            </a:endParaRPr>
          </a:p>
          <a:p>
            <a:pPr marL="457200" indent="-457200">
              <a:buFont typeface="Arial" panose="020B0604020202020204" pitchFamily="34" charset="0"/>
              <a:buChar char="•"/>
            </a:pPr>
            <a:r>
              <a:rPr lang="en-US" sz="2800" dirty="0">
                <a:solidFill>
                  <a:srgbClr val="FF0000"/>
                </a:solidFill>
              </a:rPr>
              <a:t>Example of Blacks and other minorities  in US.</a:t>
            </a:r>
          </a:p>
          <a:p>
            <a:pPr marL="457200" indent="-457200">
              <a:buFont typeface="Arial" panose="020B0604020202020204" pitchFamily="34" charset="0"/>
              <a:buChar char="•"/>
            </a:pPr>
            <a:endParaRPr lang="en-US" sz="2800" dirty="0">
              <a:solidFill>
                <a:srgbClr val="FF0000"/>
              </a:solidFill>
            </a:endParaRPr>
          </a:p>
          <a:p>
            <a:pPr marL="457200" indent="-457200">
              <a:buFont typeface="Arial" panose="020B0604020202020204" pitchFamily="34" charset="0"/>
              <a:buChar char="•"/>
            </a:pPr>
            <a:r>
              <a:rPr lang="en-US" sz="2800" dirty="0">
                <a:solidFill>
                  <a:srgbClr val="FF0000"/>
                </a:solidFill>
              </a:rPr>
              <a:t>Analysis of the example.</a:t>
            </a:r>
          </a:p>
          <a:p>
            <a:pPr marL="457200" indent="-457200">
              <a:buFont typeface="Arial" panose="020B0604020202020204" pitchFamily="34" charset="0"/>
              <a:buChar char="•"/>
            </a:pPr>
            <a:endParaRPr lang="en-US" sz="2800" dirty="0">
              <a:solidFill>
                <a:srgbClr val="FF0000"/>
              </a:solidFill>
            </a:endParaRPr>
          </a:p>
          <a:p>
            <a:pPr marL="457200" indent="-457200">
              <a:buFont typeface="Arial" panose="020B0604020202020204" pitchFamily="34" charset="0"/>
              <a:buChar char="•"/>
            </a:pPr>
            <a:r>
              <a:rPr lang="en-US" sz="2800" dirty="0">
                <a:solidFill>
                  <a:srgbClr val="FF0000"/>
                </a:solidFill>
              </a:rPr>
              <a:t>Identification of three components of moral reasoning.</a:t>
            </a:r>
          </a:p>
          <a:p>
            <a:pPr marL="457200" indent="-457200">
              <a:buFont typeface="Arial" panose="020B0604020202020204" pitchFamily="34" charset="0"/>
              <a:buChar char="•"/>
            </a:pPr>
            <a:endParaRPr lang="en-US" sz="2800" dirty="0">
              <a:solidFill>
                <a:srgbClr val="FF0000"/>
              </a:solidFill>
            </a:endParaRPr>
          </a:p>
          <a:p>
            <a:pPr marL="457200" indent="-457200">
              <a:buFont typeface="Arial" panose="020B0604020202020204" pitchFamily="34" charset="0"/>
              <a:buChar char="•"/>
            </a:pPr>
            <a:r>
              <a:rPr lang="en-US" sz="2800" dirty="0">
                <a:solidFill>
                  <a:srgbClr val="FF0000"/>
                </a:solidFill>
              </a:rPr>
              <a:t>Why sometimes one of the three parts of moral reasoning is not expressed?</a:t>
            </a:r>
          </a:p>
          <a:p>
            <a:pPr marL="457200" indent="-457200">
              <a:buFont typeface="Arial" panose="020B0604020202020204" pitchFamily="34" charset="0"/>
              <a:buChar char="•"/>
            </a:pPr>
            <a:endParaRPr lang="en-US" sz="2800" dirty="0">
              <a:solidFill>
                <a:srgbClr val="FF0000"/>
              </a:solidFill>
            </a:endParaRPr>
          </a:p>
          <a:p>
            <a:pPr marL="457200" indent="-457200">
              <a:buFont typeface="Arial" panose="020B0604020202020204" pitchFamily="34" charset="0"/>
              <a:buChar char="•"/>
            </a:pPr>
            <a:r>
              <a:rPr lang="en-US" sz="2800" dirty="0">
                <a:solidFill>
                  <a:srgbClr val="FF0000"/>
                </a:solidFill>
              </a:rPr>
              <a:t>One reason--we generally assume these moral standards are obvious. (</a:t>
            </a:r>
            <a:r>
              <a:rPr lang="en-US" sz="2800" dirty="0" err="1">
                <a:solidFill>
                  <a:srgbClr val="FF0000"/>
                </a:solidFill>
              </a:rPr>
              <a:t>pg</a:t>
            </a:r>
            <a:r>
              <a:rPr lang="en-US" sz="2800" dirty="0">
                <a:solidFill>
                  <a:srgbClr val="FF0000"/>
                </a:solidFill>
              </a:rPr>
              <a:t> 51)</a:t>
            </a:r>
          </a:p>
        </p:txBody>
      </p:sp>
    </p:spTree>
    <p:extLst>
      <p:ext uri="{BB962C8B-B14F-4D97-AF65-F5344CB8AC3E}">
        <p14:creationId xmlns:p14="http://schemas.microsoft.com/office/powerpoint/2010/main" val="3253921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720" y="878186"/>
            <a:ext cx="10130828" cy="3970318"/>
          </a:xfrm>
          <a:prstGeom prst="rect">
            <a:avLst/>
          </a:prstGeom>
        </p:spPr>
        <p:txBody>
          <a:bodyPr wrap="square">
            <a:spAutoFit/>
          </a:bodyPr>
          <a:lstStyle/>
          <a:p>
            <a:r>
              <a:rPr lang="en-US" sz="2800" dirty="0"/>
              <a:t>Stereotypes, for example, can lead us to unconsciously and wrongly think that men are more effective leaders than women, that blacks are all good at sports, that Asians always study hard, that Mexicans are lazy</a:t>
            </a:r>
            <a:r>
              <a:rPr lang="en-US" sz="2800"/>
              <a:t>, that </a:t>
            </a:r>
            <a:r>
              <a:rPr lang="en-US" sz="2800" dirty="0"/>
              <a:t>all Muslims support terrorism, that women are better nurses than men, etc. </a:t>
            </a:r>
          </a:p>
          <a:p>
            <a:endParaRPr lang="en-US" sz="2800" dirty="0"/>
          </a:p>
          <a:p>
            <a:r>
              <a:rPr lang="en-US" sz="2800" dirty="0"/>
              <a:t>Stereotypes can result in unethical decisions regarding promotions, hiring, firing, salaries, job placement, and other decisions that depend on our judgments of people. </a:t>
            </a:r>
          </a:p>
        </p:txBody>
      </p:sp>
    </p:spTree>
    <p:extLst>
      <p:ext uri="{BB962C8B-B14F-4D97-AF65-F5344CB8AC3E}">
        <p14:creationId xmlns:p14="http://schemas.microsoft.com/office/powerpoint/2010/main" val="436030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2261" y="679010"/>
            <a:ext cx="10583501" cy="5509200"/>
          </a:xfrm>
          <a:prstGeom prst="rect">
            <a:avLst/>
          </a:prstGeom>
        </p:spPr>
        <p:txBody>
          <a:bodyPr wrap="square">
            <a:spAutoFit/>
          </a:bodyPr>
          <a:lstStyle/>
          <a:p>
            <a:r>
              <a:rPr lang="en-US" sz="3600" i="1" dirty="0"/>
              <a:t>		(iii)Biased Theories about Oneself </a:t>
            </a:r>
          </a:p>
          <a:p>
            <a:endParaRPr lang="en-US" sz="3600" i="1" dirty="0"/>
          </a:p>
          <a:p>
            <a:r>
              <a:rPr lang="en-US" sz="2800" i="1" dirty="0"/>
              <a:t>Perhaps not surprisingly, research has shown that our own views of ourselves tend to be flawed. We generally—and unrealistically—believe we are more capable, insightful, courteous, honest, ethical, and fair than others, and are overconfident about our ability to control random events. </a:t>
            </a:r>
          </a:p>
          <a:p>
            <a:endParaRPr lang="en-US" sz="2800" i="1" dirty="0"/>
          </a:p>
          <a:p>
            <a:r>
              <a:rPr lang="en-US" sz="2800" i="1" dirty="0"/>
              <a:t>We tend to believe that we deserve any rewards, bonuses, or pay-increases that we receive for the work we do, in part because we believe that we contribute more to the organization’s successes than others who hold similar positions.</a:t>
            </a:r>
          </a:p>
        </p:txBody>
      </p:sp>
    </p:spTree>
    <p:extLst>
      <p:ext uri="{BB962C8B-B14F-4D97-AF65-F5344CB8AC3E}">
        <p14:creationId xmlns:p14="http://schemas.microsoft.com/office/powerpoint/2010/main" val="2865235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935" y="769545"/>
            <a:ext cx="9922598" cy="4401205"/>
          </a:xfrm>
          <a:prstGeom prst="rect">
            <a:avLst/>
          </a:prstGeom>
        </p:spPr>
        <p:txBody>
          <a:bodyPr wrap="square">
            <a:spAutoFit/>
          </a:bodyPr>
          <a:lstStyle/>
          <a:p>
            <a:r>
              <a:rPr lang="en-US" sz="2800" dirty="0"/>
              <a:t>For example, people believe that they are less likely than others to experience divorce, alcoholism, or a serious auto injury. Because they believe they are immune to risks, managers sometimes commit their organization to risky courses of action. </a:t>
            </a:r>
          </a:p>
          <a:p>
            <a:endParaRPr lang="en-US" sz="2800" dirty="0"/>
          </a:p>
          <a:p>
            <a:r>
              <a:rPr lang="en-US" sz="2800" dirty="0"/>
              <a:t>British Petroleum’s managers, for example, decided to take the risk of not investing in safety measures, thereby committing the company to a course that led to the disastrous 2010 Gulf oil spill. They had, perhaps, a false confidence that matters could not go wrong when they were in charge. </a:t>
            </a:r>
          </a:p>
        </p:txBody>
      </p:sp>
    </p:spTree>
    <p:extLst>
      <p:ext uri="{BB962C8B-B14F-4D97-AF65-F5344CB8AC3E}">
        <p14:creationId xmlns:p14="http://schemas.microsoft.com/office/powerpoint/2010/main" val="3038755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5758" y="525101"/>
            <a:ext cx="10465806" cy="2677656"/>
          </a:xfrm>
          <a:prstGeom prst="rect">
            <a:avLst/>
          </a:prstGeom>
        </p:spPr>
        <p:txBody>
          <a:bodyPr wrap="square">
            <a:spAutoFit/>
          </a:bodyPr>
          <a:lstStyle/>
          <a:p>
            <a:r>
              <a:rPr lang="en-US" sz="2800" dirty="0"/>
              <a:t>There are, then, a number of biases about ourselves, about others, and about the world around us that lead us to mistaken beliefs about the situations we encounter. If we are not aware of, and alert to, the influence of such biases, we may think that we are basing our decisions on solid information when, in fact, we are basing our judgments on distortions or falsehoods. </a:t>
            </a:r>
          </a:p>
        </p:txBody>
      </p:sp>
    </p:spTree>
    <p:extLst>
      <p:ext uri="{BB962C8B-B14F-4D97-AF65-F5344CB8AC3E}">
        <p14:creationId xmlns:p14="http://schemas.microsoft.com/office/powerpoint/2010/main" val="2373321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925" y="365125"/>
            <a:ext cx="11552222" cy="1325563"/>
          </a:xfrm>
        </p:spPr>
        <p:txBody>
          <a:bodyPr/>
          <a:lstStyle/>
          <a:p>
            <a:r>
              <a:rPr lang="en-US" b="1" dirty="0">
                <a:solidFill>
                  <a:srgbClr val="FF0000"/>
                </a:solidFill>
                <a:latin typeface="+mn-lt"/>
              </a:rPr>
              <a:t>The Third Step toward Ethical Behavior: Deciding to Do What Is Right </a:t>
            </a:r>
          </a:p>
        </p:txBody>
      </p:sp>
      <p:sp>
        <p:nvSpPr>
          <p:cNvPr id="3" name="Rectangle 2"/>
          <p:cNvSpPr/>
          <p:nvPr/>
        </p:nvSpPr>
        <p:spPr>
          <a:xfrm>
            <a:off x="525101" y="1530037"/>
            <a:ext cx="11353046" cy="5262979"/>
          </a:xfrm>
          <a:prstGeom prst="rect">
            <a:avLst/>
          </a:prstGeom>
        </p:spPr>
        <p:txBody>
          <a:bodyPr wrap="square">
            <a:spAutoFit/>
          </a:bodyPr>
          <a:lstStyle/>
          <a:p>
            <a:r>
              <a:rPr lang="en-US" sz="2800" dirty="0"/>
              <a:t>Even after I determine what the morally right and morally wrong course of action should be in a given situation, there is no guarantee that I will decide to do what is right. </a:t>
            </a:r>
          </a:p>
          <a:p>
            <a:endParaRPr lang="en-US" sz="2800" dirty="0"/>
          </a:p>
          <a:p>
            <a:r>
              <a:rPr lang="en-US" sz="2800" dirty="0"/>
              <a:t>People often decide on unethical behavior even though they realize it is unethical, or they fail to commit to what is ethical although they know it is the ethical course of action. </a:t>
            </a:r>
          </a:p>
          <a:p>
            <a:endParaRPr lang="en-US" sz="2800" dirty="0"/>
          </a:p>
          <a:p>
            <a:r>
              <a:rPr lang="en-US" sz="2800" dirty="0"/>
              <a:t>That is, in fact, the essential nature of evil: knowing something is wrong but deciding to do it anyway. There are a number of factors that influence whether we decide to do what we know is right, or decide instead to do what we know is wrong. </a:t>
            </a:r>
          </a:p>
        </p:txBody>
      </p:sp>
    </p:spTree>
    <p:extLst>
      <p:ext uri="{BB962C8B-B14F-4D97-AF65-F5344CB8AC3E}">
        <p14:creationId xmlns:p14="http://schemas.microsoft.com/office/powerpoint/2010/main" val="3561279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1971" y="1285592"/>
            <a:ext cx="9976919" cy="3108543"/>
          </a:xfrm>
          <a:prstGeom prst="rect">
            <a:avLst/>
          </a:prstGeom>
        </p:spPr>
        <p:txBody>
          <a:bodyPr wrap="square">
            <a:spAutoFit/>
          </a:bodyPr>
          <a:lstStyle/>
          <a:p>
            <a:r>
              <a:rPr lang="en-US" sz="2800" dirty="0"/>
              <a:t>People’s decisions to do what is ethical are greatly influenced by their surroundings, particularly by their organizational surroundings such as the “ethical climate” and the “ethical culture” of the organization. </a:t>
            </a:r>
          </a:p>
          <a:p>
            <a:endParaRPr lang="en-US" sz="2800" dirty="0"/>
          </a:p>
          <a:p>
            <a:r>
              <a:rPr lang="en-US" sz="2800" dirty="0" err="1"/>
              <a:t>Pg</a:t>
            </a:r>
            <a:r>
              <a:rPr lang="en-US" sz="2800" dirty="0"/>
              <a:t> 59 Ethical culture and climate</a:t>
            </a:r>
          </a:p>
          <a:p>
            <a:r>
              <a:rPr lang="en-US" sz="2800" dirty="0" err="1"/>
              <a:t>Pg</a:t>
            </a:r>
            <a:r>
              <a:rPr lang="en-US" sz="2800" dirty="0"/>
              <a:t> 60, moral seduction</a:t>
            </a:r>
          </a:p>
        </p:txBody>
      </p:sp>
    </p:spTree>
    <p:extLst>
      <p:ext uri="{BB962C8B-B14F-4D97-AF65-F5344CB8AC3E}">
        <p14:creationId xmlns:p14="http://schemas.microsoft.com/office/powerpoint/2010/main" val="1531760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138" y="126750"/>
            <a:ext cx="11073143" cy="1554886"/>
          </a:xfrm>
        </p:spPr>
        <p:txBody>
          <a:bodyPr/>
          <a:lstStyle/>
          <a:p>
            <a:r>
              <a:rPr lang="en-US" b="1" dirty="0">
                <a:solidFill>
                  <a:srgbClr val="FF0000"/>
                </a:solidFill>
                <a:latin typeface="+mn-lt"/>
              </a:rPr>
              <a:t>The Fourth Step toward Ethical Behavior: Carrying Out One’s Decision</a:t>
            </a:r>
          </a:p>
        </p:txBody>
      </p:sp>
      <p:sp>
        <p:nvSpPr>
          <p:cNvPr id="3" name="Rectangle 2"/>
          <p:cNvSpPr/>
          <p:nvPr/>
        </p:nvSpPr>
        <p:spPr>
          <a:xfrm>
            <a:off x="516048" y="1681637"/>
            <a:ext cx="11371152" cy="4832092"/>
          </a:xfrm>
          <a:prstGeom prst="rect">
            <a:avLst/>
          </a:prstGeom>
        </p:spPr>
        <p:txBody>
          <a:bodyPr wrap="square">
            <a:spAutoFit/>
          </a:bodyPr>
          <a:lstStyle/>
          <a:p>
            <a:pPr marL="457200" indent="-457200">
              <a:buFont typeface="Wingdings" panose="05000000000000000000" pitchFamily="2" charset="2"/>
              <a:buChar char="§"/>
            </a:pPr>
            <a:r>
              <a:rPr lang="en-US" sz="2800" dirty="0"/>
              <a:t>Good intentions do not always result in good behavior because we often fail to do what we intended to do.</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I may be genuinely committed to doing what is right, but when the time comes to act, I may lack the determination to do what I intended.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What factors influence whether a person acts on the moral decisions he or she has made?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First, there is the personal or individual factor that the Greek philosopher Aristotle called “weakness of will” and its opposite, “strength of will.</a:t>
            </a:r>
          </a:p>
        </p:txBody>
      </p:sp>
    </p:spTree>
    <p:extLst>
      <p:ext uri="{BB962C8B-B14F-4D97-AF65-F5344CB8AC3E}">
        <p14:creationId xmlns:p14="http://schemas.microsoft.com/office/powerpoint/2010/main" val="4185324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673" y="995882"/>
            <a:ext cx="10764570" cy="4832092"/>
          </a:xfrm>
          <a:prstGeom prst="rect">
            <a:avLst/>
          </a:prstGeom>
        </p:spPr>
        <p:txBody>
          <a:bodyPr wrap="square">
            <a:spAutoFit/>
          </a:bodyPr>
          <a:lstStyle/>
          <a:p>
            <a:r>
              <a:rPr lang="en-US" sz="2800" b="1" dirty="0">
                <a:solidFill>
                  <a:srgbClr val="FF0000"/>
                </a:solidFill>
              </a:rPr>
              <a:t>Strength of will </a:t>
            </a:r>
            <a:r>
              <a:rPr lang="en-US" sz="2800" dirty="0"/>
              <a:t>refers to our ability to regulate our actions so that we resolutely do what we know is right even when powerful emotions, desires, or social pressures urge us not to.</a:t>
            </a:r>
          </a:p>
          <a:p>
            <a:endParaRPr lang="en-US" sz="2800" dirty="0"/>
          </a:p>
          <a:p>
            <a:r>
              <a:rPr lang="en-US" sz="2800" b="1" dirty="0">
                <a:solidFill>
                  <a:srgbClr val="FF0000"/>
                </a:solidFill>
              </a:rPr>
              <a:t>Weakness of will </a:t>
            </a:r>
            <a:r>
              <a:rPr lang="en-US" sz="2800" dirty="0"/>
              <a:t>refers to the inability (or low ability) to regulate our actions so that we fail to do what we know is right when emotions, desires, or external pressures tempt us.</a:t>
            </a:r>
          </a:p>
          <a:p>
            <a:endParaRPr lang="en-US" sz="2800" dirty="0"/>
          </a:p>
          <a:p>
            <a:r>
              <a:rPr lang="en-US" sz="2800" dirty="0"/>
              <a:t>Some psychologists refer to this ability as </a:t>
            </a:r>
            <a:r>
              <a:rPr lang="en-US" sz="2800" b="1" dirty="0">
                <a:solidFill>
                  <a:srgbClr val="FF0000"/>
                </a:solidFill>
              </a:rPr>
              <a:t>“ego strength</a:t>
            </a:r>
            <a:r>
              <a:rPr lang="en-US" sz="2800" dirty="0"/>
              <a:t>”: the ability to be resistant to impulses and to follow one’s own convictions. Some people have a high level of ego strength, while others have low levels.</a:t>
            </a:r>
          </a:p>
        </p:txBody>
      </p:sp>
    </p:spTree>
    <p:extLst>
      <p:ext uri="{BB962C8B-B14F-4D97-AF65-F5344CB8AC3E}">
        <p14:creationId xmlns:p14="http://schemas.microsoft.com/office/powerpoint/2010/main" val="2562280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6994" y="724277"/>
            <a:ext cx="10882266" cy="5755422"/>
          </a:xfrm>
          <a:prstGeom prst="rect">
            <a:avLst/>
          </a:prstGeom>
        </p:spPr>
        <p:txBody>
          <a:bodyPr wrap="square">
            <a:spAutoFit/>
          </a:bodyPr>
          <a:lstStyle/>
          <a:p>
            <a:r>
              <a:rPr lang="en-US" sz="3200" dirty="0">
                <a:effectLst>
                  <a:outerShdw blurRad="38100" dist="38100" dir="2700000" algn="tl">
                    <a:srgbClr val="000000">
                      <a:alpha val="43137"/>
                    </a:srgbClr>
                  </a:outerShdw>
                </a:effectLst>
              </a:rPr>
              <a:t>A second important factor </a:t>
            </a:r>
            <a:r>
              <a:rPr lang="en-US" sz="2800" dirty="0"/>
              <a:t>that affects whether a person will decide to do what the person judges is their belief about their </a:t>
            </a:r>
            <a:r>
              <a:rPr lang="en-US" sz="2800" b="1" dirty="0">
                <a:solidFill>
                  <a:srgbClr val="FF0000"/>
                </a:solidFill>
              </a:rPr>
              <a:t>locus of control.</a:t>
            </a:r>
          </a:p>
          <a:p>
            <a:endParaRPr lang="en-US" sz="2800" b="1" dirty="0">
              <a:solidFill>
                <a:srgbClr val="FF0000"/>
              </a:solidFill>
            </a:endParaRPr>
          </a:p>
          <a:p>
            <a:r>
              <a:rPr lang="en-US" sz="2800" dirty="0"/>
              <a:t>Locus of control refers to whether a person believes that what happens to him or her is primarily within his or her control, or instead believes that what happens to him or her is primarily the result of external forces such as other powerful people, or luck, or circumstances. </a:t>
            </a:r>
          </a:p>
          <a:p>
            <a:endParaRPr lang="en-US" sz="2800" dirty="0"/>
          </a:p>
          <a:p>
            <a:r>
              <a:rPr lang="en-US" sz="2800" dirty="0"/>
              <a:t>People who believe they are in control of their own lives tend to have better control of their behavior and are more likely to do what they believe is right, whereas those who believe that what happens to them is not in their control, but is determined by external forces, are more often swayed by external forces to do what they do not think is right.</a:t>
            </a:r>
            <a:endParaRPr lang="en-US" sz="2800" b="1" dirty="0">
              <a:solidFill>
                <a:srgbClr val="FF0000"/>
              </a:solidFill>
            </a:endParaRPr>
          </a:p>
        </p:txBody>
      </p:sp>
    </p:spTree>
    <p:extLst>
      <p:ext uri="{BB962C8B-B14F-4D97-AF65-F5344CB8AC3E}">
        <p14:creationId xmlns:p14="http://schemas.microsoft.com/office/powerpoint/2010/main" val="2195543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6705" y="597528"/>
            <a:ext cx="10474859" cy="2739211"/>
          </a:xfrm>
          <a:prstGeom prst="rect">
            <a:avLst/>
          </a:prstGeom>
        </p:spPr>
        <p:txBody>
          <a:bodyPr wrap="square">
            <a:spAutoFit/>
          </a:bodyPr>
          <a:lstStyle/>
          <a:p>
            <a:r>
              <a:rPr lang="en-US" sz="3200" dirty="0">
                <a:effectLst>
                  <a:outerShdw blurRad="38100" dist="38100" dir="2700000" algn="tl">
                    <a:srgbClr val="000000">
                      <a:alpha val="43137"/>
                    </a:srgbClr>
                  </a:outerShdw>
                </a:effectLst>
              </a:rPr>
              <a:t>A third important factor </a:t>
            </a:r>
            <a:r>
              <a:rPr lang="en-US" sz="2800" dirty="0"/>
              <a:t>that can keep a person from doing what he or she knows is right is the person’s willingness to obey authority figures. Studies in social psychology have demonstrated that many people willingly obey authority figures even when they believe or suspect they are doing something wrong.  </a:t>
            </a:r>
            <a:r>
              <a:rPr lang="en-US" sz="2800" dirty="0" err="1"/>
              <a:t>Pg</a:t>
            </a:r>
            <a:r>
              <a:rPr lang="en-US" sz="2800" dirty="0"/>
              <a:t> 61 discussion and highlighted text.</a:t>
            </a:r>
          </a:p>
        </p:txBody>
      </p:sp>
    </p:spTree>
    <p:extLst>
      <p:ext uri="{BB962C8B-B14F-4D97-AF65-F5344CB8AC3E}">
        <p14:creationId xmlns:p14="http://schemas.microsoft.com/office/powerpoint/2010/main" val="75276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7917"/>
          </a:xfrm>
        </p:spPr>
        <p:txBody>
          <a:bodyPr>
            <a:normAutofit fontScale="90000"/>
          </a:bodyPr>
          <a:lstStyle/>
          <a:p>
            <a:r>
              <a:rPr lang="en-US" b="1" dirty="0">
                <a:solidFill>
                  <a:srgbClr val="FF0000"/>
                </a:solidFill>
                <a:latin typeface="+mn-lt"/>
              </a:rPr>
              <a:t>Analyzing Moral Reasoning </a:t>
            </a:r>
          </a:p>
        </p:txBody>
      </p:sp>
      <p:sp>
        <p:nvSpPr>
          <p:cNvPr id="3" name="Rectangle 2"/>
          <p:cNvSpPr/>
          <p:nvPr/>
        </p:nvSpPr>
        <p:spPr>
          <a:xfrm>
            <a:off x="1305451" y="1506068"/>
            <a:ext cx="5696944" cy="954107"/>
          </a:xfrm>
          <a:prstGeom prst="rect">
            <a:avLst/>
          </a:prstGeom>
        </p:spPr>
        <p:txBody>
          <a:bodyPr wrap="none">
            <a:spAutoFit/>
          </a:bodyPr>
          <a:lstStyle/>
          <a:p>
            <a:r>
              <a:rPr lang="en-US" sz="2800" dirty="0"/>
              <a:t>First, moral reasoning must be logical.</a:t>
            </a:r>
          </a:p>
          <a:p>
            <a:endParaRPr lang="en-US" sz="2800" dirty="0"/>
          </a:p>
        </p:txBody>
      </p:sp>
      <p:sp>
        <p:nvSpPr>
          <p:cNvPr id="4" name="Rectangle 3"/>
          <p:cNvSpPr/>
          <p:nvPr/>
        </p:nvSpPr>
        <p:spPr>
          <a:xfrm>
            <a:off x="1305450" y="2289287"/>
            <a:ext cx="9151301" cy="3108543"/>
          </a:xfrm>
          <a:prstGeom prst="rect">
            <a:avLst/>
          </a:prstGeom>
        </p:spPr>
        <p:txBody>
          <a:bodyPr wrap="square">
            <a:spAutoFit/>
          </a:bodyPr>
          <a:lstStyle/>
          <a:p>
            <a:pPr marL="285750" indent="-285750">
              <a:buFont typeface="Arial" panose="020B0604020202020204" pitchFamily="34" charset="0"/>
              <a:buChar char="•"/>
            </a:pPr>
            <a:r>
              <a:rPr lang="en-US" sz="2800" dirty="0"/>
              <a:t>what evidence the person offers to support his or her conclusion, and know exactly what the person’s conclusion is.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Then, we can determine whether the person’s moral standards together with the evidence he or she offers logically support his or her conclusion. </a:t>
            </a:r>
          </a:p>
        </p:txBody>
      </p:sp>
    </p:spTree>
    <p:extLst>
      <p:ext uri="{BB962C8B-B14F-4D97-AF65-F5344CB8AC3E}">
        <p14:creationId xmlns:p14="http://schemas.microsoft.com/office/powerpoint/2010/main" val="2532816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08" y="245053"/>
            <a:ext cx="10975109" cy="817130"/>
          </a:xfrm>
        </p:spPr>
        <p:txBody>
          <a:bodyPr/>
          <a:lstStyle/>
          <a:p>
            <a:r>
              <a:rPr lang="en-US" b="1" dirty="0">
                <a:solidFill>
                  <a:srgbClr val="FF0000"/>
                </a:solidFill>
                <a:latin typeface="+mn-lt"/>
              </a:rPr>
              <a:t>Challenges involved in ethical decision making</a:t>
            </a:r>
          </a:p>
        </p:txBody>
      </p:sp>
      <p:sp>
        <p:nvSpPr>
          <p:cNvPr id="3" name="Rectangle 2"/>
          <p:cNvSpPr/>
          <p:nvPr/>
        </p:nvSpPr>
        <p:spPr>
          <a:xfrm>
            <a:off x="561107" y="1228436"/>
            <a:ext cx="10698019" cy="2246769"/>
          </a:xfrm>
          <a:prstGeom prst="rect">
            <a:avLst/>
          </a:prstGeom>
        </p:spPr>
        <p:txBody>
          <a:bodyPr wrap="square">
            <a:spAutoFit/>
          </a:bodyPr>
          <a:lstStyle/>
          <a:p>
            <a:r>
              <a:rPr lang="en-US" sz="2800" dirty="0"/>
              <a:t>Ethical decision making is an essential aspect of creating a healthy and responsible work environment. However, it can be challenging to navigate ethical dilemmas in the workplace due to various factors. Some of the challenges involved in ethical decision making at the workplace include:</a:t>
            </a:r>
          </a:p>
        </p:txBody>
      </p:sp>
      <p:sp>
        <p:nvSpPr>
          <p:cNvPr id="4" name="Rectangle 3"/>
          <p:cNvSpPr/>
          <p:nvPr/>
        </p:nvSpPr>
        <p:spPr>
          <a:xfrm>
            <a:off x="628073" y="3749964"/>
            <a:ext cx="10631053" cy="1815882"/>
          </a:xfrm>
          <a:prstGeom prst="rect">
            <a:avLst/>
          </a:prstGeom>
        </p:spPr>
        <p:txBody>
          <a:bodyPr wrap="square">
            <a:spAutoFit/>
          </a:bodyPr>
          <a:lstStyle/>
          <a:p>
            <a:pPr>
              <a:buFont typeface="+mj-lt"/>
              <a:buAutoNum type="arabicPeriod"/>
            </a:pPr>
            <a:r>
              <a:rPr lang="en-US" sz="2800" dirty="0">
                <a:solidFill>
                  <a:srgbClr val="FF0000"/>
                </a:solidFill>
              </a:rPr>
              <a:t>Conflicting values: </a:t>
            </a:r>
          </a:p>
          <a:p>
            <a:endParaRPr lang="en-US" sz="2800" dirty="0"/>
          </a:p>
          <a:p>
            <a:r>
              <a:rPr lang="en-US" sz="2800" dirty="0"/>
              <a:t>Employees may have different values, beliefs, and perspectives, which may conflict with each other, leading to ethical dilemmas.</a:t>
            </a:r>
          </a:p>
        </p:txBody>
      </p:sp>
    </p:spTree>
    <p:extLst>
      <p:ext uri="{BB962C8B-B14F-4D97-AF65-F5344CB8AC3E}">
        <p14:creationId xmlns:p14="http://schemas.microsoft.com/office/powerpoint/2010/main" val="27692449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672" y="1126836"/>
            <a:ext cx="10769600" cy="4832092"/>
          </a:xfrm>
          <a:prstGeom prst="rect">
            <a:avLst/>
          </a:prstGeom>
        </p:spPr>
        <p:txBody>
          <a:bodyPr wrap="square">
            <a:spAutoFit/>
          </a:bodyPr>
          <a:lstStyle/>
          <a:p>
            <a:pPr marL="514350" indent="-514350">
              <a:buAutoNum type="arabicPeriod" startAt="2"/>
            </a:pPr>
            <a:r>
              <a:rPr lang="en-US" sz="2800" dirty="0">
                <a:solidFill>
                  <a:srgbClr val="FF0000"/>
                </a:solidFill>
              </a:rPr>
              <a:t>Limited time and resources: </a:t>
            </a:r>
          </a:p>
          <a:p>
            <a:r>
              <a:rPr lang="en-US" sz="2800" dirty="0"/>
              <a:t>In some cases, employees may face tight deadlines or limited resources, which can lead to shortcuts and ethical compromises.</a:t>
            </a:r>
          </a:p>
          <a:p>
            <a:endParaRPr lang="en-US" sz="2800" dirty="0"/>
          </a:p>
          <a:p>
            <a:pPr marL="514350" indent="-514350">
              <a:buAutoNum type="arabicPeriod" startAt="3"/>
            </a:pPr>
            <a:r>
              <a:rPr lang="en-US" sz="2800" dirty="0">
                <a:solidFill>
                  <a:srgbClr val="FF0000"/>
                </a:solidFill>
              </a:rPr>
              <a:t>Pressure to meet targets: </a:t>
            </a:r>
          </a:p>
          <a:p>
            <a:r>
              <a:rPr lang="en-US" sz="2800" dirty="0"/>
              <a:t>Employees may face pressure to meet targets or achieve results, leading to unethical behaviors such as manipulation of data or cutting corners.</a:t>
            </a:r>
          </a:p>
          <a:p>
            <a:endParaRPr lang="en-US" sz="2800" dirty="0"/>
          </a:p>
          <a:p>
            <a:pPr marL="514350" indent="-514350">
              <a:buAutoNum type="arabicPeriod" startAt="4"/>
            </a:pPr>
            <a:r>
              <a:rPr lang="en-US" sz="2800" dirty="0">
                <a:solidFill>
                  <a:srgbClr val="FF0000"/>
                </a:solidFill>
              </a:rPr>
              <a:t>Lack of clear guidelines: </a:t>
            </a:r>
          </a:p>
          <a:p>
            <a:r>
              <a:rPr lang="en-US" sz="2800" dirty="0"/>
              <a:t>In some cases, there may be no clear guidelines or policies on ethical behavior, making it difficult for employees to make informed decisions.</a:t>
            </a:r>
            <a:endParaRPr lang="en-US" sz="2800" b="0" i="0" dirty="0">
              <a:effectLst/>
            </a:endParaRPr>
          </a:p>
        </p:txBody>
      </p:sp>
    </p:spTree>
    <p:extLst>
      <p:ext uri="{BB962C8B-B14F-4D97-AF65-F5344CB8AC3E}">
        <p14:creationId xmlns:p14="http://schemas.microsoft.com/office/powerpoint/2010/main" val="3192868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436" y="988291"/>
            <a:ext cx="10972800" cy="5262979"/>
          </a:xfrm>
          <a:prstGeom prst="rect">
            <a:avLst/>
          </a:prstGeom>
        </p:spPr>
        <p:txBody>
          <a:bodyPr wrap="square">
            <a:spAutoFit/>
          </a:bodyPr>
          <a:lstStyle/>
          <a:p>
            <a:pPr marL="514350" indent="-514350">
              <a:buAutoNum type="arabicPeriod" startAt="5"/>
            </a:pPr>
            <a:r>
              <a:rPr lang="en-US" sz="2800" dirty="0">
                <a:solidFill>
                  <a:srgbClr val="FF0000"/>
                </a:solidFill>
              </a:rPr>
              <a:t>Fear of retaliation: </a:t>
            </a:r>
          </a:p>
          <a:p>
            <a:r>
              <a:rPr lang="en-US" sz="2800" dirty="0"/>
              <a:t>Employees may fear retaliation or negative consequences for speaking up about ethical concerns or reporting unethical behavior.</a:t>
            </a:r>
          </a:p>
          <a:p>
            <a:endParaRPr lang="en-US" sz="2800" dirty="0"/>
          </a:p>
          <a:p>
            <a:pPr marL="514350" indent="-514350">
              <a:buAutoNum type="arabicPeriod" startAt="7"/>
            </a:pPr>
            <a:r>
              <a:rPr lang="en-US" sz="2800" dirty="0">
                <a:solidFill>
                  <a:srgbClr val="FF0000"/>
                </a:solidFill>
              </a:rPr>
              <a:t>Groupthink: </a:t>
            </a:r>
          </a:p>
          <a:p>
            <a:r>
              <a:rPr lang="en-US" sz="2800" dirty="0"/>
              <a:t>In some cases, employees may be influenced by group dynamics or pressure to conform, leading to the acceptance of unethical behavior.</a:t>
            </a:r>
          </a:p>
          <a:p>
            <a:endParaRPr lang="en-US" sz="2800" dirty="0"/>
          </a:p>
          <a:p>
            <a:pPr marL="514350" indent="-514350">
              <a:buAutoNum type="arabicPeriod" startAt="8"/>
            </a:pPr>
            <a:r>
              <a:rPr lang="en-US" sz="2800" dirty="0">
                <a:solidFill>
                  <a:srgbClr val="FF0000"/>
                </a:solidFill>
              </a:rPr>
              <a:t>Personal biases: </a:t>
            </a:r>
          </a:p>
          <a:p>
            <a:r>
              <a:rPr lang="en-US" sz="2800" dirty="0"/>
              <a:t>Employees may have personal biases or prejudices that affect their decision making and may lead to unethical behavior.</a:t>
            </a:r>
          </a:p>
          <a:p>
            <a:endParaRPr lang="en-US" sz="2800" dirty="0"/>
          </a:p>
        </p:txBody>
      </p:sp>
    </p:spTree>
    <p:extLst>
      <p:ext uri="{BB962C8B-B14F-4D97-AF65-F5344CB8AC3E}">
        <p14:creationId xmlns:p14="http://schemas.microsoft.com/office/powerpoint/2010/main" val="26434037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0582" y="979055"/>
            <a:ext cx="10243127" cy="4832092"/>
          </a:xfrm>
          <a:prstGeom prst="rect">
            <a:avLst/>
          </a:prstGeom>
        </p:spPr>
        <p:txBody>
          <a:bodyPr wrap="square">
            <a:spAutoFit/>
          </a:bodyPr>
          <a:lstStyle/>
          <a:p>
            <a:pPr marL="514350" indent="-514350">
              <a:buAutoNum type="arabicPeriod" startAt="9"/>
            </a:pPr>
            <a:r>
              <a:rPr lang="en-US" sz="2800" dirty="0">
                <a:solidFill>
                  <a:srgbClr val="FF0000"/>
                </a:solidFill>
              </a:rPr>
              <a:t>Lack of ethical awareness or training: </a:t>
            </a:r>
          </a:p>
          <a:p>
            <a:r>
              <a:rPr lang="en-US" sz="2800" dirty="0"/>
              <a:t>Employees may not have the necessary ethical awareness or training to recognize and address ethical issues.</a:t>
            </a:r>
          </a:p>
          <a:p>
            <a:endParaRPr lang="en-US" sz="2800" dirty="0"/>
          </a:p>
          <a:p>
            <a:r>
              <a:rPr lang="en-US" sz="2800" dirty="0"/>
              <a:t>To address these challenges, organizations should create a culture that values ethical behavior and provides clear guidelines and policies for ethical decision making. Training programs and resources can also help employees develop the skills and knowledge needed to navigate ethical dilemmas effectively. Additionally, organizations should create an environment that encourages open communication and reporting of ethical concerns without fear of retaliation.</a:t>
            </a:r>
          </a:p>
        </p:txBody>
      </p:sp>
    </p:spTree>
    <p:extLst>
      <p:ext uri="{BB962C8B-B14F-4D97-AF65-F5344CB8AC3E}">
        <p14:creationId xmlns:p14="http://schemas.microsoft.com/office/powerpoint/2010/main" val="209353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167898"/>
            <a:ext cx="10438645" cy="4832092"/>
          </a:xfrm>
          <a:prstGeom prst="rect">
            <a:avLst/>
          </a:prstGeom>
        </p:spPr>
        <p:txBody>
          <a:bodyPr wrap="square">
            <a:spAutoFit/>
          </a:bodyPr>
          <a:lstStyle/>
          <a:p>
            <a:pPr marL="457200" indent="-457200">
              <a:buFont typeface="Wingdings" panose="05000000000000000000" pitchFamily="2" charset="2"/>
              <a:buChar char="Ø"/>
            </a:pPr>
            <a:r>
              <a:rPr lang="en-US" sz="2800" b="1" dirty="0"/>
              <a:t>Second, The factual </a:t>
            </a:r>
            <a:r>
              <a:rPr lang="en-US" sz="2800" dirty="0"/>
              <a:t>evidence the person cites in support of his or her moral judgment must be accurate, relevant, and complete.</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If the moral reasoning is to be adequate, the statistics and relationships must be accurate. </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They must rest on reliable statistical methods and well supported scientific theory. In addition, evidence must be relevant: It must show that the behavior, policy, or institution being judged has precisely those characteristics that are condemned by the moral standards involved. </a:t>
            </a:r>
          </a:p>
        </p:txBody>
      </p:sp>
    </p:spTree>
    <p:extLst>
      <p:ext uri="{BB962C8B-B14F-4D97-AF65-F5344CB8AC3E}">
        <p14:creationId xmlns:p14="http://schemas.microsoft.com/office/powerpoint/2010/main" val="167230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903" y="1511929"/>
            <a:ext cx="10628769" cy="3539430"/>
          </a:xfrm>
          <a:prstGeom prst="rect">
            <a:avLst/>
          </a:prstGeom>
        </p:spPr>
        <p:txBody>
          <a:bodyPr wrap="square">
            <a:spAutoFit/>
          </a:bodyPr>
          <a:lstStyle/>
          <a:p>
            <a:pPr marL="457200" indent="-457200">
              <a:buFont typeface="Wingdings" panose="05000000000000000000" pitchFamily="2" charset="2"/>
              <a:buChar char="Ø"/>
            </a:pPr>
            <a:r>
              <a:rPr lang="en-US" sz="2800" dirty="0"/>
              <a:t>Finally, evidence must be complete in this sense: It should take into account all relevant information and must not selectively consider only evidence that tends to support a single point of view. (Page 51 and 52 pdf)</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b="1" dirty="0"/>
              <a:t>Third, the moral standards </a:t>
            </a:r>
            <a:r>
              <a:rPr lang="en-US" sz="2800" dirty="0"/>
              <a:t>involved in a person’s moral reasoning must be consistent. They must be consistent with each other and with the other standards and belief the person holds.</a:t>
            </a:r>
          </a:p>
        </p:txBody>
      </p:sp>
    </p:spTree>
    <p:extLst>
      <p:ext uri="{BB962C8B-B14F-4D97-AF65-F5344CB8AC3E}">
        <p14:creationId xmlns:p14="http://schemas.microsoft.com/office/powerpoint/2010/main" val="9335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0491" y="751438"/>
            <a:ext cx="10619715" cy="5262979"/>
          </a:xfrm>
          <a:prstGeom prst="rect">
            <a:avLst/>
          </a:prstGeom>
        </p:spPr>
        <p:txBody>
          <a:bodyPr wrap="square">
            <a:spAutoFit/>
          </a:bodyPr>
          <a:lstStyle/>
          <a:p>
            <a:r>
              <a:rPr lang="en-US" sz="2800" dirty="0"/>
              <a:t>Suppose I believe that (1) it is wrong to disobey an employer whom one has contractually agreed to obey, and I also believe that (2) it is wrong to help a person who is putting people’s lives at risk. Then, suppose that one day my employer tells me to sell a product that may be dangerous, perhaps fatal, to people who use it. The situation now reveals an inconsistency between these two moral standards: I can either obey my employer and avoid disloyalty, or I can disobey my employer and avoid helping him or her do something that endangers people’s lives, but I cannot do both. </a:t>
            </a:r>
          </a:p>
          <a:p>
            <a:endParaRPr lang="en-US" sz="2800" dirty="0"/>
          </a:p>
          <a:p>
            <a:r>
              <a:rPr lang="en-US" sz="2800" dirty="0"/>
              <a:t>When inconsistencies between one’s moral standards are uncovered in this way, one (or both) of the standards has to be changed.</a:t>
            </a:r>
          </a:p>
        </p:txBody>
      </p:sp>
    </p:spTree>
    <p:extLst>
      <p:ext uri="{BB962C8B-B14F-4D97-AF65-F5344CB8AC3E}">
        <p14:creationId xmlns:p14="http://schemas.microsoft.com/office/powerpoint/2010/main" val="3659679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8597" y="497941"/>
            <a:ext cx="10456753" cy="5693866"/>
          </a:xfrm>
          <a:prstGeom prst="rect">
            <a:avLst/>
          </a:prstGeom>
        </p:spPr>
        <p:txBody>
          <a:bodyPr wrap="square">
            <a:spAutoFit/>
          </a:bodyPr>
          <a:lstStyle/>
          <a:p>
            <a:pPr marL="457200" indent="-457200">
              <a:buFont typeface="Wingdings" panose="05000000000000000000" pitchFamily="2" charset="2"/>
              <a:buChar char="Ø"/>
            </a:pPr>
            <a:r>
              <a:rPr lang="en-US" sz="2800" dirty="0"/>
              <a:t>In this example, for instance, I may have decided that the reason that employee loyalty is important is that it safeguards property, but the reason that the refusal to endanger people is important is that it safeguards human life. Human life, I then decide, is more important than property. This sort of criticism and adjustment of one’s moral standards is an important part of the process through which moral development takes place. </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b="1" dirty="0"/>
              <a:t>There is another kind of consistency </a:t>
            </a:r>
            <a:r>
              <a:rPr lang="en-US" sz="2800" dirty="0"/>
              <a:t>that is perhaps even more important in ethical reasoning. Consistency also refers to the requirement that one must be willing to accept the consequences of applying one’s moral standards consistently to all persons in similar circumstances.</a:t>
            </a:r>
          </a:p>
        </p:txBody>
      </p:sp>
    </p:spTree>
    <p:extLst>
      <p:ext uri="{BB962C8B-B14F-4D97-AF65-F5344CB8AC3E}">
        <p14:creationId xmlns:p14="http://schemas.microsoft.com/office/powerpoint/2010/main" val="1640283053"/>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953</TotalTime>
  <Words>4836</Words>
  <Application>Microsoft Office PowerPoint</Application>
  <PresentationFormat>Widescreen</PresentationFormat>
  <Paragraphs>266</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Courier New</vt:lpstr>
      <vt:lpstr>Wingdings</vt:lpstr>
      <vt:lpstr>Office Theme</vt:lpstr>
      <vt:lpstr>Moral Reasoning</vt:lpstr>
      <vt:lpstr>PowerPoint Presentation</vt:lpstr>
      <vt:lpstr>PowerPoint Presentation</vt:lpstr>
      <vt:lpstr>PowerPoint Presentation</vt:lpstr>
      <vt:lpstr>Analyzing Moral Reasoning </vt:lpstr>
      <vt:lpstr>PowerPoint Presentation</vt:lpstr>
      <vt:lpstr>PowerPoint Presentation</vt:lpstr>
      <vt:lpstr>PowerPoint Presentation</vt:lpstr>
      <vt:lpstr>PowerPoint Presentation</vt:lpstr>
      <vt:lpstr>PowerPoint Presentation</vt:lpstr>
      <vt:lpstr>Moral Behavior and Its Impediments/Barriers  </vt:lpstr>
      <vt:lpstr>PowerPoint Presentation</vt:lpstr>
      <vt:lpstr>PowerPoint Presentation</vt:lpstr>
      <vt:lpstr>PowerPoint Presentation</vt:lpstr>
      <vt:lpstr>PowerPoint Presentation</vt:lpstr>
      <vt:lpstr>PowerPoint Presentation</vt:lpstr>
      <vt:lpstr>The First Step toward Ethical Behavior: Recognizing an Ethical Situation. (moral awareness)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Second Step toward Ethical Behavior: Making a Judgment about the Ethical Course of Action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Third Step toward Ethical Behavior: Deciding to Do What Is Right </vt:lpstr>
      <vt:lpstr>PowerPoint Presentation</vt:lpstr>
      <vt:lpstr>The Fourth Step toward Ethical Behavior: Carrying Out One’s Decision</vt:lpstr>
      <vt:lpstr>PowerPoint Presentation</vt:lpstr>
      <vt:lpstr>PowerPoint Presentation</vt:lpstr>
      <vt:lpstr>PowerPoint Presentation</vt:lpstr>
      <vt:lpstr>Challenges involved in ethical decision making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Hina Yousaf</cp:lastModifiedBy>
  <cp:revision>119</cp:revision>
  <dcterms:created xsi:type="dcterms:W3CDTF">2023-02-21T06:33:43Z</dcterms:created>
  <dcterms:modified xsi:type="dcterms:W3CDTF">2024-02-28T05:46:33Z</dcterms:modified>
</cp:coreProperties>
</file>