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0" r:id="rId4"/>
    <p:sldId id="291" r:id="rId5"/>
    <p:sldId id="292" r:id="rId6"/>
    <p:sldId id="293" r:id="rId7"/>
    <p:sldId id="260" r:id="rId8"/>
    <p:sldId id="259" r:id="rId9"/>
    <p:sldId id="261" r:id="rId10"/>
    <p:sldId id="262" r:id="rId11"/>
    <p:sldId id="263" r:id="rId12"/>
    <p:sldId id="264" r:id="rId13"/>
    <p:sldId id="265" r:id="rId14"/>
    <p:sldId id="266" r:id="rId15"/>
    <p:sldId id="267" r:id="rId16"/>
    <p:sldId id="268" r:id="rId17"/>
    <p:sldId id="270" r:id="rId18"/>
    <p:sldId id="269" r:id="rId19"/>
    <p:sldId id="271" r:id="rId20"/>
    <p:sldId id="272" r:id="rId21"/>
    <p:sldId id="273" r:id="rId22"/>
    <p:sldId id="274" r:id="rId23"/>
    <p:sldId id="275" r:id="rId24"/>
    <p:sldId id="276" r:id="rId25"/>
    <p:sldId id="278" r:id="rId26"/>
    <p:sldId id="294" r:id="rId27"/>
    <p:sldId id="277" r:id="rId28"/>
    <p:sldId id="279" r:id="rId29"/>
    <p:sldId id="295"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45179-3C0B-44DC-BF2D-0CE1143D558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90639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5179-3C0B-44DC-BF2D-0CE1143D558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307462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5179-3C0B-44DC-BF2D-0CE1143D558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271739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45179-3C0B-44DC-BF2D-0CE1143D558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197431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45179-3C0B-44DC-BF2D-0CE1143D5589}"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63946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45179-3C0B-44DC-BF2D-0CE1143D558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12193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45179-3C0B-44DC-BF2D-0CE1143D5589}"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98045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45179-3C0B-44DC-BF2D-0CE1143D5589}"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315888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45179-3C0B-44DC-BF2D-0CE1143D5589}"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45357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5179-3C0B-44DC-BF2D-0CE1143D558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20993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5179-3C0B-44DC-BF2D-0CE1143D5589}"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08E7E-7996-4623-A558-87F00281AA85}" type="slidenum">
              <a:rPr lang="en-US" smtClean="0"/>
              <a:t>‹#›</a:t>
            </a:fld>
            <a:endParaRPr lang="en-US"/>
          </a:p>
        </p:txBody>
      </p:sp>
    </p:spTree>
    <p:extLst>
      <p:ext uri="{BB962C8B-B14F-4D97-AF65-F5344CB8AC3E}">
        <p14:creationId xmlns:p14="http://schemas.microsoft.com/office/powerpoint/2010/main" val="152390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45179-3C0B-44DC-BF2D-0CE1143D5589}" type="datetimeFigureOut">
              <a:rPr lang="en-US" smtClean="0"/>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08E7E-7996-4623-A558-87F00281AA85}" type="slidenum">
              <a:rPr lang="en-US" smtClean="0"/>
              <a:t>‹#›</a:t>
            </a:fld>
            <a:endParaRPr lang="en-US"/>
          </a:p>
        </p:txBody>
      </p:sp>
    </p:spTree>
    <p:extLst>
      <p:ext uri="{BB962C8B-B14F-4D97-AF65-F5344CB8AC3E}">
        <p14:creationId xmlns:p14="http://schemas.microsoft.com/office/powerpoint/2010/main" val="331680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yg16u_bzjPE" TargetMode="External"/><Relationship Id="rId2" Type="http://schemas.openxmlformats.org/officeDocument/2006/relationships/hyperlink" Target="https://youtu.be/-FrZl22_79Q"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FF0000"/>
                </a:solidFill>
                <a:latin typeface="+mn-lt"/>
              </a:rPr>
              <a:t>Utilitarianism</a:t>
            </a:r>
            <a:endParaRPr lang="en-US" sz="8000" b="1" dirty="0">
              <a:solidFill>
                <a:srgbClr val="FF0000"/>
              </a:solidFill>
              <a:latin typeface="+mn-lt"/>
            </a:endParaRPr>
          </a:p>
        </p:txBody>
      </p:sp>
      <p:sp>
        <p:nvSpPr>
          <p:cNvPr id="3" name="Subtitle 2"/>
          <p:cNvSpPr>
            <a:spLocks noGrp="1"/>
          </p:cNvSpPr>
          <p:nvPr>
            <p:ph type="subTitle" idx="1"/>
          </p:nvPr>
        </p:nvSpPr>
        <p:spPr/>
        <p:txBody>
          <a:bodyPr>
            <a:normAutofit/>
          </a:bodyPr>
          <a:lstStyle/>
          <a:p>
            <a:r>
              <a:rPr lang="en-US" sz="3600" b="1" dirty="0" smtClean="0">
                <a:solidFill>
                  <a:srgbClr val="C00000"/>
                </a:solidFill>
              </a:rPr>
              <a:t>Weighing Social Costs and Benefits</a:t>
            </a:r>
            <a:endParaRPr lang="en-US" sz="3600" b="1" dirty="0">
              <a:solidFill>
                <a:srgbClr val="C00000"/>
              </a:solidFill>
            </a:endParaRPr>
          </a:p>
        </p:txBody>
      </p:sp>
    </p:spTree>
    <p:extLst>
      <p:ext uri="{BB962C8B-B14F-4D97-AF65-F5344CB8AC3E}">
        <p14:creationId xmlns:p14="http://schemas.microsoft.com/office/powerpoint/2010/main" val="112416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998" y="834013"/>
            <a:ext cx="11012993" cy="5262979"/>
          </a:xfrm>
          <a:prstGeom prst="rect">
            <a:avLst/>
          </a:prstGeom>
        </p:spPr>
        <p:txBody>
          <a:bodyPr wrap="square">
            <a:spAutoFit/>
          </a:bodyPr>
          <a:lstStyle/>
          <a:p>
            <a:r>
              <a:rPr lang="en-US" sz="2800" dirty="0" smtClean="0">
                <a:solidFill>
                  <a:srgbClr val="FF0000"/>
                </a:solidFill>
              </a:rPr>
              <a:t>First, when the utilitarian </a:t>
            </a:r>
            <a:r>
              <a:rPr lang="en-US" sz="2800" dirty="0" smtClean="0"/>
              <a:t>principle says that the right action for a particular occasion is the one that produces more utility than any other possible action, it does not mean that the right action is the one that produces the most utility for the person performing the action. Rather, an action is right if it produces the most utility for all persons affected by the action, including of course, the person who performed the action. As John Stuart Mill wrote: </a:t>
            </a:r>
          </a:p>
          <a:p>
            <a:endParaRPr lang="en-US" sz="2800" dirty="0"/>
          </a:p>
          <a:p>
            <a:r>
              <a:rPr lang="en-US" sz="2800" i="1" dirty="0" smtClean="0">
                <a:solidFill>
                  <a:schemeClr val="accent5">
                    <a:lumMod val="75000"/>
                  </a:schemeClr>
                </a:solidFill>
              </a:rPr>
              <a:t>The happiness which forms the utilitarian standard of what is right in conduct, is not the agent’s own happiness, but that of all concerned. As between his own happiness and that of others, utilitarianism requires him to be as strictly impartial as a disinterested and benevolent spectator.</a:t>
            </a:r>
            <a:endParaRPr lang="en-US" sz="2800" i="1" dirty="0">
              <a:solidFill>
                <a:schemeClr val="accent5">
                  <a:lumMod val="75000"/>
                </a:schemeClr>
              </a:solidFill>
            </a:endParaRPr>
          </a:p>
        </p:txBody>
      </p:sp>
    </p:spTree>
    <p:extLst>
      <p:ext uri="{BB962C8B-B14F-4D97-AF65-F5344CB8AC3E}">
        <p14:creationId xmlns:p14="http://schemas.microsoft.com/office/powerpoint/2010/main" val="20697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447" y="1639574"/>
            <a:ext cx="10601011" cy="3108543"/>
          </a:xfrm>
          <a:prstGeom prst="rect">
            <a:avLst/>
          </a:prstGeom>
        </p:spPr>
        <p:txBody>
          <a:bodyPr wrap="square">
            <a:spAutoFit/>
          </a:bodyPr>
          <a:lstStyle/>
          <a:p>
            <a:r>
              <a:rPr lang="en-US" sz="2800" dirty="0" smtClean="0">
                <a:solidFill>
                  <a:srgbClr val="FF0000"/>
                </a:solidFill>
              </a:rPr>
              <a:t>A second misunderstanding </a:t>
            </a:r>
            <a:r>
              <a:rPr lang="en-US" sz="2800" dirty="0" smtClean="0"/>
              <a:t>is to think that the utilitarian principle requires us to consider only the direct and immediate consequences of our actions. </a:t>
            </a:r>
          </a:p>
          <a:p>
            <a:endParaRPr lang="en-US" sz="2800" dirty="0"/>
          </a:p>
          <a:p>
            <a:r>
              <a:rPr lang="en-US" sz="2800" dirty="0" smtClean="0"/>
              <a:t>Instead, both the immediate and all foreseeable future costs and benefits that each alternative will provide for each individual must be taken into account, as well as any significant indirect effects.</a:t>
            </a:r>
            <a:endParaRPr lang="en-US" sz="2800" dirty="0"/>
          </a:p>
        </p:txBody>
      </p:sp>
    </p:spTree>
    <p:extLst>
      <p:ext uri="{BB962C8B-B14F-4D97-AF65-F5344CB8AC3E}">
        <p14:creationId xmlns:p14="http://schemas.microsoft.com/office/powerpoint/2010/main" val="24430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3" y="724277"/>
            <a:ext cx="10583501" cy="5693866"/>
          </a:xfrm>
          <a:prstGeom prst="rect">
            <a:avLst/>
          </a:prstGeom>
        </p:spPr>
        <p:txBody>
          <a:bodyPr wrap="square">
            <a:spAutoFit/>
          </a:bodyPr>
          <a:lstStyle/>
          <a:p>
            <a:r>
              <a:rPr lang="en-US" sz="2800" dirty="0" smtClean="0">
                <a:solidFill>
                  <a:srgbClr val="FF0000"/>
                </a:solidFill>
              </a:rPr>
              <a:t>Third common misunderstanding</a:t>
            </a:r>
            <a:r>
              <a:rPr lang="en-US" sz="2800" dirty="0" smtClean="0"/>
              <a:t>: the utilitarian principle does not say that an action is right so long as its own benefits outweigh its own costs. </a:t>
            </a:r>
          </a:p>
          <a:p>
            <a:endParaRPr lang="en-US" sz="2800" dirty="0"/>
          </a:p>
          <a:p>
            <a:r>
              <a:rPr lang="en-US" sz="2800" dirty="0" smtClean="0"/>
              <a:t>Instead, utilitarianism says that the right action is the one whose combined benefits and costs outweigh the combined benefits and costs of every other action the agent could carry out.</a:t>
            </a:r>
          </a:p>
          <a:p>
            <a:endParaRPr lang="en-US" sz="2800" dirty="0"/>
          </a:p>
          <a:p>
            <a:r>
              <a:rPr lang="en-US" sz="2800" dirty="0" smtClean="0"/>
              <a:t>In other words, utilitarianism holds that to determine the morally right action in any given situation, we must compare the utility of all of the actions that one could carry out in that situation; only then can we determine which action will produce more utility than any of the others.</a:t>
            </a:r>
            <a:endParaRPr lang="en-US" sz="2800" dirty="0"/>
          </a:p>
        </p:txBody>
      </p:sp>
    </p:spTree>
    <p:extLst>
      <p:ext uri="{BB962C8B-B14F-4D97-AF65-F5344CB8AC3E}">
        <p14:creationId xmlns:p14="http://schemas.microsoft.com/office/powerpoint/2010/main" val="257889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733332"/>
            <a:ext cx="4418091" cy="5693866"/>
          </a:xfrm>
          <a:prstGeom prst="rect">
            <a:avLst/>
          </a:prstGeom>
        </p:spPr>
        <p:txBody>
          <a:bodyPr wrap="square">
            <a:spAutoFit/>
          </a:bodyPr>
          <a:lstStyle/>
          <a:p>
            <a:r>
              <a:rPr lang="en-US" sz="2800" dirty="0" smtClean="0"/>
              <a:t>Utilitarianism claims that in any situation only one action is morally right: that one action whose utility is greatest by comparison to the utility of all the other alternatives.</a:t>
            </a:r>
          </a:p>
          <a:p>
            <a:endParaRPr lang="en-US" sz="2800" dirty="0"/>
          </a:p>
          <a:p>
            <a:r>
              <a:rPr lang="en-US" sz="2800" dirty="0" smtClean="0"/>
              <a:t>To determine, then, how I should behave in a particular situation according to utilitarianism, I must do four things.</a:t>
            </a:r>
            <a:endParaRPr lang="en-US" sz="2800" dirty="0"/>
          </a:p>
        </p:txBody>
      </p:sp>
      <p:sp>
        <p:nvSpPr>
          <p:cNvPr id="3" name="Rounded Rectangle 2"/>
          <p:cNvSpPr/>
          <p:nvPr/>
        </p:nvSpPr>
        <p:spPr>
          <a:xfrm>
            <a:off x="6337426" y="516047"/>
            <a:ext cx="5649362" cy="1819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First, I must determine what alternative actions or policies are available to me in that situation.</a:t>
            </a:r>
            <a:endParaRPr lang="en-US" sz="2800" dirty="0"/>
          </a:p>
        </p:txBody>
      </p:sp>
      <p:sp>
        <p:nvSpPr>
          <p:cNvPr id="4" name="Rounded Rectangle 3"/>
          <p:cNvSpPr/>
          <p:nvPr/>
        </p:nvSpPr>
        <p:spPr>
          <a:xfrm>
            <a:off x="6554709" y="2860895"/>
            <a:ext cx="5269117" cy="3820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Second, for each alternative action, I must estimate the direct and indirect benefits and costs that the action will probably produce for each and every person affected by the action in the near future.</a:t>
            </a:r>
            <a:endParaRPr lang="en-US" sz="2800" dirty="0"/>
          </a:p>
        </p:txBody>
      </p:sp>
    </p:spTree>
    <p:extLst>
      <p:ext uri="{BB962C8B-B14F-4D97-AF65-F5344CB8AC3E}">
        <p14:creationId xmlns:p14="http://schemas.microsoft.com/office/powerpoint/2010/main" val="302473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04111" y="344032"/>
            <a:ext cx="5939073" cy="2915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Third, for each action I must subtract the costs from the benefits to determine the net utility of each action.</a:t>
            </a:r>
            <a:endParaRPr lang="en-US" sz="2800" dirty="0"/>
          </a:p>
        </p:txBody>
      </p:sp>
      <p:sp>
        <p:nvSpPr>
          <p:cNvPr id="3" name="Rounded Rectangle 2"/>
          <p:cNvSpPr/>
          <p:nvPr/>
        </p:nvSpPr>
        <p:spPr>
          <a:xfrm>
            <a:off x="5875699" y="3856776"/>
            <a:ext cx="5305331" cy="2833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Fourth, the action that produces the greatest sum total of utility must be chosen as the ethically appropriate course of action.</a:t>
            </a:r>
            <a:endParaRPr lang="en-US" sz="2800" dirty="0"/>
          </a:p>
        </p:txBody>
      </p:sp>
    </p:spTree>
    <p:extLst>
      <p:ext uri="{BB962C8B-B14F-4D97-AF65-F5344CB8AC3E}">
        <p14:creationId xmlns:p14="http://schemas.microsoft.com/office/powerpoint/2010/main" val="76223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476" y="190123"/>
            <a:ext cx="11181030" cy="5693866"/>
          </a:xfrm>
          <a:prstGeom prst="rect">
            <a:avLst/>
          </a:prstGeom>
        </p:spPr>
        <p:txBody>
          <a:bodyPr wrap="square">
            <a:spAutoFit/>
          </a:bodyPr>
          <a:lstStyle/>
          <a:p>
            <a:pPr marL="457200" indent="-457200">
              <a:buFont typeface="Arial" panose="020B0604020202020204" pitchFamily="34" charset="0"/>
              <a:buChar char="•"/>
            </a:pPr>
            <a:r>
              <a:rPr lang="en-US" sz="2800" dirty="0" smtClean="0"/>
              <a:t>Utilitarianism matches fairly nice the views that we tend to advocate when discussing the choice of </a:t>
            </a:r>
            <a:r>
              <a:rPr lang="en-US" sz="2800" dirty="0" smtClean="0">
                <a:solidFill>
                  <a:srgbClr val="FF0000"/>
                </a:solidFill>
              </a:rPr>
              <a:t>government policies and public goods</a:t>
            </a:r>
            <a:r>
              <a:rPr lang="en-US" sz="2800" dirty="0" smtClean="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Utilitarianism also seems consistent with the intuitive criteria that </a:t>
            </a:r>
            <a:r>
              <a:rPr lang="en-US" sz="2800" dirty="0" smtClean="0">
                <a:solidFill>
                  <a:srgbClr val="FF0000"/>
                </a:solidFill>
              </a:rPr>
              <a:t>people use when discussing moral conduct. </a:t>
            </a:r>
            <a:r>
              <a:rPr lang="en-US" sz="2800" dirty="0" smtClean="0"/>
              <a:t>For example, when people explain why they have a moral obligation to perform some action, they often proceed by pointing out how the action will benefit or harm people.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Moreover, morality requires that one impartially take everyone’s interests equally into account. Utilitarianism </a:t>
            </a:r>
            <a:r>
              <a:rPr lang="en-US" sz="2800" dirty="0" smtClean="0"/>
              <a:t>requires </a:t>
            </a:r>
            <a:r>
              <a:rPr lang="en-US" sz="2800" dirty="0" smtClean="0"/>
              <a:t>us to be impartial when we choose the action with the greatest net utility regardless of who gets the benefits or who gets the costs.</a:t>
            </a:r>
            <a:endParaRPr lang="en-US" sz="2800" dirty="0"/>
          </a:p>
        </p:txBody>
      </p:sp>
    </p:spTree>
    <p:extLst>
      <p:ext uri="{BB962C8B-B14F-4D97-AF65-F5344CB8AC3E}">
        <p14:creationId xmlns:p14="http://schemas.microsoft.com/office/powerpoint/2010/main" val="34283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422" y="624690"/>
            <a:ext cx="10366218" cy="6124754"/>
          </a:xfrm>
          <a:prstGeom prst="rect">
            <a:avLst/>
          </a:prstGeom>
        </p:spPr>
        <p:txBody>
          <a:bodyPr wrap="square">
            <a:spAutoFit/>
          </a:bodyPr>
          <a:lstStyle/>
          <a:p>
            <a:pPr marL="457200" indent="-457200">
              <a:buFont typeface="Arial" panose="020B0604020202020204" pitchFamily="34" charset="0"/>
              <a:buChar char="•"/>
            </a:pPr>
            <a:r>
              <a:rPr lang="en-US" sz="2800" dirty="0" smtClean="0"/>
              <a:t>Utilitarianism also has the advantage of being able to </a:t>
            </a:r>
            <a:r>
              <a:rPr lang="en-US" sz="2800" dirty="0" smtClean="0">
                <a:solidFill>
                  <a:srgbClr val="FF0000"/>
                </a:solidFill>
              </a:rPr>
              <a:t>explain why we hold that certain types of activities are generally morally wrong </a:t>
            </a:r>
            <a:r>
              <a:rPr lang="en-US" sz="2800" dirty="0" smtClean="0"/>
              <a:t>(lying, adultery, killing) while others are generally morally right (telling the truth, fidelity, keeping one’s promises</a:t>
            </a:r>
            <a:r>
              <a:rPr lang="en-US" sz="2800" dirty="0" smtClean="0"/>
              <a:t>). </a:t>
            </a:r>
            <a:r>
              <a:rPr lang="en-US" sz="2800" dirty="0"/>
              <a:t>Traditional </a:t>
            </a:r>
            <a:r>
              <a:rPr lang="en-US" sz="2800" dirty="0" smtClean="0"/>
              <a:t>utilitarian </a:t>
            </a:r>
            <a:r>
              <a:rPr lang="en-US" sz="2800" dirty="0"/>
              <a:t>would deny, however, that any kinds of actions are always right or always wrong.</a:t>
            </a:r>
            <a:r>
              <a:rPr lang="en-US" sz="2800" dirty="0" smtClean="0"/>
              <a:t> </a:t>
            </a:r>
            <a:r>
              <a:rPr lang="en-US" sz="2800" dirty="0" err="1" smtClean="0"/>
              <a:t>Pg</a:t>
            </a:r>
            <a:r>
              <a:rPr lang="en-US" sz="2800" dirty="0" smtClean="0"/>
              <a:t> 93 pdf</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solidFill>
                  <a:srgbClr val="FF0000"/>
                </a:solidFill>
              </a:rPr>
              <a:t>Utilitarian views have also been highly influential in economics</a:t>
            </a:r>
            <a:r>
              <a:rPr lang="en-US" sz="2800" dirty="0" smtClean="0"/>
              <a:t>. </a:t>
            </a:r>
            <a:r>
              <a:rPr lang="en-US" sz="2800" dirty="0" smtClean="0"/>
              <a:t> </a:t>
            </a:r>
            <a:r>
              <a:rPr lang="en-US" sz="2800" dirty="0" smtClean="0"/>
              <a:t>A long line of economists, beginning in the nineteenth century, argued that economic behavior could be explained by assuming that human beings always attempt to maximize their utility and that the utilities of commodities can be measured by the prices people are willing to pay for them.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56260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rot="490073">
            <a:off x="7496267" y="598239"/>
            <a:ext cx="4282289" cy="403784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Cost–benefit analysis </a:t>
            </a:r>
          </a:p>
          <a:p>
            <a:pPr algn="ctr"/>
            <a:r>
              <a:rPr lang="en-US" sz="2000" dirty="0" smtClean="0"/>
              <a:t>A type of analysis used to determine the desirability of investing in a project by calculating whether its present and future economic benefits outweigh its present and future economic costs.</a:t>
            </a:r>
            <a:endParaRPr lang="en-US" sz="2000" dirty="0"/>
          </a:p>
        </p:txBody>
      </p:sp>
      <p:sp>
        <p:nvSpPr>
          <p:cNvPr id="3" name="Rectangle 2"/>
          <p:cNvSpPr/>
          <p:nvPr/>
        </p:nvSpPr>
        <p:spPr>
          <a:xfrm>
            <a:off x="522084" y="779094"/>
            <a:ext cx="6096000" cy="3108543"/>
          </a:xfrm>
          <a:prstGeom prst="rect">
            <a:avLst/>
          </a:prstGeom>
        </p:spPr>
        <p:txBody>
          <a:bodyPr>
            <a:spAutoFit/>
          </a:bodyPr>
          <a:lstStyle/>
          <a:p>
            <a:pPr marL="457200" indent="-457200">
              <a:buFont typeface="Arial" panose="020B0604020202020204" pitchFamily="34" charset="0"/>
              <a:buChar char="•"/>
            </a:pPr>
            <a:r>
              <a:rPr lang="en-US" sz="2800" dirty="0" smtClean="0"/>
              <a:t>Utilitarianism is also the basis of the techniques of </a:t>
            </a:r>
            <a:r>
              <a:rPr lang="en-US" sz="2800" dirty="0" smtClean="0">
                <a:solidFill>
                  <a:srgbClr val="FF0000"/>
                </a:solidFill>
              </a:rPr>
              <a:t>economic cost-benefit analysis.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Finally, we can note that utilitarianism fits nicely with a value </a:t>
            </a:r>
            <a:r>
              <a:rPr lang="en-US" sz="2800" dirty="0" smtClean="0">
                <a:solidFill>
                  <a:srgbClr val="FF0000"/>
                </a:solidFill>
              </a:rPr>
              <a:t>that many people prize: efficiency.</a:t>
            </a:r>
            <a:endParaRPr lang="en-US" sz="2800" dirty="0">
              <a:solidFill>
                <a:srgbClr val="FF0000"/>
              </a:solidFill>
            </a:endParaRPr>
          </a:p>
        </p:txBody>
      </p:sp>
      <p:sp>
        <p:nvSpPr>
          <p:cNvPr id="4" name="Oval Callout 3"/>
          <p:cNvSpPr/>
          <p:nvPr/>
        </p:nvSpPr>
        <p:spPr>
          <a:xfrm rot="20779320">
            <a:off x="2996697" y="3963840"/>
            <a:ext cx="3259247" cy="28427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Efficiency </a:t>
            </a:r>
          </a:p>
          <a:p>
            <a:pPr algn="ctr"/>
            <a:r>
              <a:rPr lang="en-US" dirty="0" smtClean="0"/>
              <a:t>Operating in such a way that one produces a desired output with the lowest resource input. </a:t>
            </a:r>
            <a:endParaRPr lang="en-US" dirty="0"/>
          </a:p>
        </p:txBody>
      </p:sp>
    </p:spTree>
    <p:extLst>
      <p:ext uri="{BB962C8B-B14F-4D97-AF65-F5344CB8AC3E}">
        <p14:creationId xmlns:p14="http://schemas.microsoft.com/office/powerpoint/2010/main" val="23320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956" y="1285592"/>
            <a:ext cx="10520127" cy="3539430"/>
          </a:xfrm>
          <a:prstGeom prst="rect">
            <a:avLst/>
          </a:prstGeom>
        </p:spPr>
        <p:txBody>
          <a:bodyPr wrap="square">
            <a:spAutoFit/>
          </a:bodyPr>
          <a:lstStyle/>
          <a:p>
            <a:pPr marL="457200" indent="-457200">
              <a:buFont typeface="Arial" panose="020B0604020202020204" pitchFamily="34" charset="0"/>
              <a:buChar char="•"/>
            </a:pPr>
            <a:r>
              <a:rPr lang="en-US" sz="2800" dirty="0" smtClean="0"/>
              <a:t>Efficiency can mean different things to different people, but for many it means operating in the manner that produces the most from a given amount of resources, or that produces a desired output with the lowest resource input. </a:t>
            </a: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Such </a:t>
            </a:r>
            <a:r>
              <a:rPr lang="en-US" sz="2800" dirty="0" smtClean="0"/>
              <a:t>efficiency is precisely what utilitarianism advocates because it holds that one should always adopt the course of action that will produce the greatest benefits at the lowest cost.</a:t>
            </a:r>
            <a:endParaRPr lang="en-US" sz="2800" dirty="0"/>
          </a:p>
        </p:txBody>
      </p:sp>
    </p:spTree>
    <p:extLst>
      <p:ext uri="{BB962C8B-B14F-4D97-AF65-F5344CB8AC3E}">
        <p14:creationId xmlns:p14="http://schemas.microsoft.com/office/powerpoint/2010/main" val="7358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109"/>
          </a:xfrm>
        </p:spPr>
        <p:txBody>
          <a:bodyPr/>
          <a:lstStyle/>
          <a:p>
            <a:r>
              <a:rPr lang="en-US" b="1" dirty="0" smtClean="0">
                <a:solidFill>
                  <a:srgbClr val="FF0000"/>
                </a:solidFill>
                <a:latin typeface="+mn-lt"/>
              </a:rPr>
              <a:t>Measurement Problems</a:t>
            </a:r>
            <a:endParaRPr lang="en-US" b="1" dirty="0">
              <a:solidFill>
                <a:srgbClr val="FF0000"/>
              </a:solidFill>
              <a:latin typeface="+mn-lt"/>
            </a:endParaRPr>
          </a:p>
        </p:txBody>
      </p:sp>
      <p:sp>
        <p:nvSpPr>
          <p:cNvPr id="3" name="Rectangle 2"/>
          <p:cNvSpPr/>
          <p:nvPr/>
        </p:nvSpPr>
        <p:spPr>
          <a:xfrm>
            <a:off x="979055" y="1496292"/>
            <a:ext cx="9827490" cy="4401205"/>
          </a:xfrm>
          <a:prstGeom prst="rect">
            <a:avLst/>
          </a:prstGeom>
        </p:spPr>
        <p:txBody>
          <a:bodyPr wrap="square">
            <a:spAutoFit/>
          </a:bodyPr>
          <a:lstStyle/>
          <a:p>
            <a:pPr marL="457200" indent="-457200">
              <a:buFont typeface="Arial" panose="020B0604020202020204" pitchFamily="34" charset="0"/>
              <a:buChar char="•"/>
            </a:pPr>
            <a:r>
              <a:rPr lang="en-US" sz="2800" dirty="0" smtClean="0">
                <a:solidFill>
                  <a:srgbClr val="FF0000"/>
                </a:solidFill>
              </a:rPr>
              <a:t>difficulties </a:t>
            </a:r>
            <a:r>
              <a:rPr lang="en-US" sz="2800" dirty="0">
                <a:solidFill>
                  <a:srgbClr val="FF0000"/>
                </a:solidFill>
              </a:rPr>
              <a:t>of trying to measure utility. </a:t>
            </a:r>
            <a:r>
              <a:rPr lang="en-US" sz="2800" dirty="0" smtClean="0"/>
              <a:t>One </a:t>
            </a:r>
            <a:r>
              <a:rPr lang="en-US" sz="2800" dirty="0"/>
              <a:t>problem is this: How can the utilities different actions have for different people be measured and compared as utilitarianism requires? </a:t>
            </a:r>
            <a:endParaRPr lang="en-US" sz="2800" dirty="0" smtClean="0"/>
          </a:p>
          <a:p>
            <a:endParaRPr lang="en-US" sz="2800" dirty="0" smtClean="0"/>
          </a:p>
          <a:p>
            <a:r>
              <a:rPr lang="en-US" sz="2800" dirty="0"/>
              <a:t>Suppose you and I would both enjoy getting a certain job: How can we figure out whether the utility you would get out of having the job is more or less than the utility I would get out of having it? </a:t>
            </a:r>
            <a:endParaRPr lang="en-US" sz="2800" dirty="0" smtClean="0"/>
          </a:p>
          <a:p>
            <a:r>
              <a:rPr lang="en-US" sz="2800" dirty="0"/>
              <a:t>Each of us may be sure that he or she would benefit most from the job, but because we cannot get “into each other’s skin,” we have no objective way of making this judgment.</a:t>
            </a:r>
          </a:p>
        </p:txBody>
      </p:sp>
    </p:spTree>
    <p:extLst>
      <p:ext uri="{BB962C8B-B14F-4D97-AF65-F5344CB8AC3E}">
        <p14:creationId xmlns:p14="http://schemas.microsoft.com/office/powerpoint/2010/main" val="347921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828" y="1077363"/>
            <a:ext cx="9823010" cy="5262979"/>
          </a:xfrm>
          <a:prstGeom prst="rect">
            <a:avLst/>
          </a:prstGeom>
        </p:spPr>
        <p:txBody>
          <a:bodyPr wrap="square">
            <a:spAutoFit/>
          </a:bodyPr>
          <a:lstStyle/>
          <a:p>
            <a:r>
              <a:rPr lang="en-US" sz="2800" dirty="0" smtClean="0"/>
              <a:t>Utilitarianism is the moral view that in any situation the right course of action is the one that will provide people with the greatest amount of benefits while minimizing harms.</a:t>
            </a:r>
          </a:p>
          <a:p>
            <a:endParaRPr lang="en-US" sz="2800" dirty="0"/>
          </a:p>
          <a:p>
            <a:endParaRPr lang="en-US" sz="2800" dirty="0" smtClean="0"/>
          </a:p>
          <a:p>
            <a:r>
              <a:rPr lang="en-US" sz="2800" dirty="0" smtClean="0">
                <a:hlinkClick r:id="rId2"/>
              </a:rPr>
              <a:t>https://youtu.be/-FrZl22_79Q</a:t>
            </a:r>
            <a:r>
              <a:rPr lang="en-US" sz="2800" dirty="0" smtClean="0"/>
              <a:t> </a:t>
            </a:r>
          </a:p>
          <a:p>
            <a:endParaRPr lang="en-US" sz="2800" dirty="0"/>
          </a:p>
          <a:p>
            <a:r>
              <a:rPr lang="en-US" sz="2800" dirty="0">
                <a:hlinkClick r:id="rId3"/>
              </a:rPr>
              <a:t>https://</a:t>
            </a:r>
            <a:r>
              <a:rPr lang="en-US" sz="2800" dirty="0" smtClean="0">
                <a:hlinkClick r:id="rId3"/>
              </a:rPr>
              <a:t>youtu.be/yg16u_bzjPE</a:t>
            </a:r>
            <a:r>
              <a:rPr lang="en-US" sz="2800" dirty="0" smtClean="0"/>
              <a:t> </a:t>
            </a:r>
          </a:p>
          <a:p>
            <a:endParaRPr lang="en-US" sz="2800" dirty="0"/>
          </a:p>
          <a:p>
            <a:r>
              <a:rPr lang="en-US" sz="2800" dirty="0" smtClean="0"/>
              <a:t>Read pdf from pdf 85-87 case study of CALTEX</a:t>
            </a:r>
          </a:p>
          <a:p>
            <a:r>
              <a:rPr lang="en-US" sz="2800" dirty="0" smtClean="0"/>
              <a:t>FORD MOTOR case study pdf </a:t>
            </a:r>
            <a:r>
              <a:rPr lang="en-US" sz="2800" dirty="0" err="1" smtClean="0"/>
              <a:t>pg</a:t>
            </a:r>
            <a:r>
              <a:rPr lang="en-US" sz="2800" dirty="0" smtClean="0"/>
              <a:t> 88</a:t>
            </a:r>
          </a:p>
          <a:p>
            <a:endParaRPr lang="en-US" sz="2800" dirty="0"/>
          </a:p>
        </p:txBody>
      </p:sp>
    </p:spTree>
    <p:extLst>
      <p:ext uri="{BB962C8B-B14F-4D97-AF65-F5344CB8AC3E}">
        <p14:creationId xmlns:p14="http://schemas.microsoft.com/office/powerpoint/2010/main" val="427836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255" y="877455"/>
            <a:ext cx="10834254" cy="5262979"/>
          </a:xfrm>
          <a:prstGeom prst="rect">
            <a:avLst/>
          </a:prstGeom>
        </p:spPr>
        <p:txBody>
          <a:bodyPr wrap="square">
            <a:spAutoFit/>
          </a:bodyPr>
          <a:lstStyle/>
          <a:p>
            <a:r>
              <a:rPr lang="en-US" sz="2800" dirty="0" smtClean="0"/>
              <a:t>So critics argue that If </a:t>
            </a:r>
            <a:r>
              <a:rPr lang="en-US" sz="2800" dirty="0"/>
              <a:t>we cannot know which actions will produce the greatest amounts of utility, then we cannot apply the utilitarian principle. </a:t>
            </a:r>
            <a:endParaRPr lang="en-US" sz="2800" dirty="0" smtClean="0"/>
          </a:p>
          <a:p>
            <a:endParaRPr lang="en-US" sz="2800" dirty="0"/>
          </a:p>
          <a:p>
            <a:r>
              <a:rPr lang="en-US" sz="2800" b="1" dirty="0" smtClean="0">
                <a:solidFill>
                  <a:srgbClr val="FF0000"/>
                </a:solidFill>
              </a:rPr>
              <a:t>A second </a:t>
            </a:r>
            <a:r>
              <a:rPr lang="en-US" sz="2800" b="1" dirty="0">
                <a:solidFill>
                  <a:srgbClr val="FF0000"/>
                </a:solidFill>
              </a:rPr>
              <a:t>problem is that </a:t>
            </a:r>
            <a:r>
              <a:rPr lang="en-US" sz="2800" dirty="0"/>
              <a:t>there are certain kinds of benefits and costs that seem impossible to measure. For example, critics say, how can you measure the value of health or life? </a:t>
            </a:r>
            <a:r>
              <a:rPr lang="en-US" sz="2800" dirty="0" smtClean="0"/>
              <a:t>Suppose </a:t>
            </a:r>
            <a:r>
              <a:rPr lang="en-US" sz="2800" dirty="0"/>
              <a:t>that installing an expensive exhaust system in a workshop will eliminate a large portion of certain carcinogenic particles that workers might otherwise inhale. Suppose that as a result some of the workers will live 10 years </a:t>
            </a:r>
            <a:r>
              <a:rPr lang="en-US" sz="2800" dirty="0" smtClean="0"/>
              <a:t>longer </a:t>
            </a:r>
            <a:r>
              <a:rPr lang="en-US" sz="2800" dirty="0"/>
              <a:t>than they would have. How can we calculate the value of those years of added life, and how can we compare this value to the costs of installing the exhaust system? </a:t>
            </a:r>
          </a:p>
        </p:txBody>
      </p:sp>
    </p:spTree>
    <p:extLst>
      <p:ext uri="{BB962C8B-B14F-4D97-AF65-F5344CB8AC3E}">
        <p14:creationId xmlns:p14="http://schemas.microsoft.com/office/powerpoint/2010/main" val="1027830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09" y="526473"/>
            <a:ext cx="10372436" cy="5262979"/>
          </a:xfrm>
          <a:prstGeom prst="rect">
            <a:avLst/>
          </a:prstGeom>
        </p:spPr>
        <p:txBody>
          <a:bodyPr wrap="square">
            <a:spAutoFit/>
          </a:bodyPr>
          <a:lstStyle/>
          <a:p>
            <a:r>
              <a:rPr lang="en-US" sz="2800" dirty="0"/>
              <a:t>Yet another problem is that it is unclear exactly </a:t>
            </a:r>
            <a:r>
              <a:rPr lang="en-US" sz="2800" b="1" dirty="0">
                <a:solidFill>
                  <a:srgbClr val="FF0000"/>
                </a:solidFill>
              </a:rPr>
              <a:t>what should count as a benefit and what should count as a cost. </a:t>
            </a:r>
            <a:r>
              <a:rPr lang="en-US" sz="2800" dirty="0" smtClean="0"/>
              <a:t>This </a:t>
            </a:r>
            <a:r>
              <a:rPr lang="en-US" sz="2800" dirty="0"/>
              <a:t>lack of clarity is especially a problem when we are dealing with controversial things on which different people place very different values. </a:t>
            </a:r>
            <a:r>
              <a:rPr lang="en-US" sz="2800" dirty="0" smtClean="0"/>
              <a:t>pg95</a:t>
            </a:r>
            <a:endParaRPr lang="en-US" sz="2800" dirty="0" smtClean="0"/>
          </a:p>
          <a:p>
            <a:endParaRPr lang="en-US" sz="2800" b="1" dirty="0">
              <a:solidFill>
                <a:srgbClr val="FF0000"/>
              </a:solidFill>
            </a:endParaRPr>
          </a:p>
          <a:p>
            <a:r>
              <a:rPr lang="en-US" sz="2800" b="1" dirty="0">
                <a:solidFill>
                  <a:srgbClr val="FF0000"/>
                </a:solidFill>
              </a:rPr>
              <a:t>Finally, the utilitarian assumption </a:t>
            </a:r>
            <a:r>
              <a:rPr lang="en-US" sz="2800" dirty="0"/>
              <a:t>that all benefits are measurable implies that all benefits can be traded for equivalents of each other: For a given quantity of one good, there is some quantity of any other good that you should be willing to trade for the first good. </a:t>
            </a:r>
            <a:r>
              <a:rPr lang="en-US" sz="2800" dirty="0" smtClean="0"/>
              <a:t>(pizza example page 95)</a:t>
            </a:r>
          </a:p>
          <a:p>
            <a:r>
              <a:rPr lang="en-US" sz="2800" dirty="0" smtClean="0"/>
              <a:t>Utilitarianism </a:t>
            </a:r>
            <a:r>
              <a:rPr lang="en-US" sz="2800" dirty="0"/>
              <a:t>implies, then, that we should be willing to trade any one good for some quantity of any other good. </a:t>
            </a:r>
          </a:p>
        </p:txBody>
      </p:sp>
    </p:spTree>
    <p:extLst>
      <p:ext uri="{BB962C8B-B14F-4D97-AF65-F5344CB8AC3E}">
        <p14:creationId xmlns:p14="http://schemas.microsoft.com/office/powerpoint/2010/main" val="414672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52801" y="785091"/>
            <a:ext cx="5209309" cy="205047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Noneconomic </a:t>
            </a:r>
            <a:r>
              <a:rPr lang="en-US" sz="2400" dirty="0"/>
              <a:t>goods </a:t>
            </a:r>
            <a:r>
              <a:rPr lang="en-US" sz="2400" dirty="0" err="1"/>
              <a:t>Goods</a:t>
            </a:r>
            <a:r>
              <a:rPr lang="en-US" sz="2400" dirty="0"/>
              <a:t>, such as life, love, freedom, equality, health, beauty, whose value is such that it cannot be measured in economic terms. </a:t>
            </a:r>
          </a:p>
        </p:txBody>
      </p:sp>
      <p:sp>
        <p:nvSpPr>
          <p:cNvPr id="3" name="Rectangle 2"/>
          <p:cNvSpPr/>
          <p:nvPr/>
        </p:nvSpPr>
        <p:spPr>
          <a:xfrm>
            <a:off x="1163782" y="3362036"/>
            <a:ext cx="9901381" cy="2677656"/>
          </a:xfrm>
          <a:prstGeom prst="rect">
            <a:avLst/>
          </a:prstGeom>
        </p:spPr>
        <p:txBody>
          <a:bodyPr wrap="square">
            <a:spAutoFit/>
          </a:bodyPr>
          <a:lstStyle/>
          <a:p>
            <a:r>
              <a:rPr lang="en-US" sz="2800" dirty="0" smtClean="0">
                <a:solidFill>
                  <a:srgbClr val="FF0000"/>
                </a:solidFill>
              </a:rPr>
              <a:t>Critics </a:t>
            </a:r>
            <a:r>
              <a:rPr lang="en-US" sz="2800" dirty="0">
                <a:solidFill>
                  <a:srgbClr val="FF0000"/>
                </a:solidFill>
              </a:rPr>
              <a:t>say </a:t>
            </a:r>
            <a:r>
              <a:rPr lang="en-US" sz="2800" dirty="0" smtClean="0">
                <a:solidFill>
                  <a:srgbClr val="FF0000"/>
                </a:solidFill>
              </a:rPr>
              <a:t>that utilitarianism </a:t>
            </a:r>
            <a:r>
              <a:rPr lang="en-US" sz="2800" dirty="0">
                <a:solidFill>
                  <a:srgbClr val="FF0000"/>
                </a:solidFill>
              </a:rPr>
              <a:t>is mistaken</a:t>
            </a:r>
            <a:r>
              <a:rPr lang="en-US" sz="2800" dirty="0"/>
              <a:t>. For example, utilitarianism </a:t>
            </a:r>
            <a:r>
              <a:rPr lang="en-US" sz="2800" dirty="0" smtClean="0"/>
              <a:t>implies </a:t>
            </a:r>
            <a:r>
              <a:rPr lang="en-US" sz="2800" dirty="0"/>
              <a:t>that if you enjoy spending time with your son (or your mother or your lover), and you also enjoy drinking </a:t>
            </a:r>
            <a:r>
              <a:rPr lang="en-US" sz="2800" dirty="0" smtClean="0"/>
              <a:t>coke, </a:t>
            </a:r>
            <a:r>
              <a:rPr lang="en-US" sz="2800" dirty="0"/>
              <a:t>then you should be willing to trade all the time you will ever spend enjoying your son (or your mother or your lover) for some quantity of the enjoyment you get from drinking </a:t>
            </a:r>
            <a:r>
              <a:rPr lang="en-US" sz="2800" dirty="0" smtClean="0"/>
              <a:t>coke. </a:t>
            </a:r>
            <a:endParaRPr lang="en-US" sz="2800" dirty="0"/>
          </a:p>
        </p:txBody>
      </p:sp>
    </p:spTree>
    <p:extLst>
      <p:ext uri="{BB962C8B-B14F-4D97-AF65-F5344CB8AC3E}">
        <p14:creationId xmlns:p14="http://schemas.microsoft.com/office/powerpoint/2010/main" val="384216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656" y="528027"/>
            <a:ext cx="11046691" cy="5693866"/>
          </a:xfrm>
          <a:prstGeom prst="rect">
            <a:avLst/>
          </a:prstGeom>
        </p:spPr>
        <p:txBody>
          <a:bodyPr wrap="square">
            <a:spAutoFit/>
          </a:bodyPr>
          <a:lstStyle/>
          <a:p>
            <a:r>
              <a:rPr lang="en-US" sz="2800" dirty="0" smtClean="0"/>
              <a:t>Critics argue that who </a:t>
            </a:r>
            <a:r>
              <a:rPr lang="en-US" sz="2800" dirty="0"/>
              <a:t>would ever agree to trade all the time they will ever have enjoying their son (or mother or lover) for the enjoyment of </a:t>
            </a:r>
            <a:r>
              <a:rPr lang="en-US" sz="2800" dirty="0" smtClean="0"/>
              <a:t>coke?</a:t>
            </a:r>
          </a:p>
          <a:p>
            <a:endParaRPr lang="en-US" sz="2800" dirty="0" smtClean="0"/>
          </a:p>
          <a:p>
            <a:r>
              <a:rPr lang="en-US" sz="2800" dirty="0" smtClean="0"/>
              <a:t>There </a:t>
            </a:r>
            <a:r>
              <a:rPr lang="en-US" sz="2800" dirty="0"/>
              <a:t>are some noneconomic </a:t>
            </a:r>
            <a:r>
              <a:rPr lang="en-US" sz="2800" dirty="0" smtClean="0"/>
              <a:t>goods—that </a:t>
            </a:r>
            <a:r>
              <a:rPr lang="en-US" sz="2800" dirty="0"/>
              <a:t>we would not be willing to trade for any amount of the enjoyment of economic goods because noneconomic goods cannot be measured in economic terms. </a:t>
            </a:r>
            <a:r>
              <a:rPr lang="en-US" sz="2800" dirty="0" smtClean="0"/>
              <a:t>For </a:t>
            </a:r>
            <a:r>
              <a:rPr lang="en-US" sz="2800" dirty="0"/>
              <a:t>example, no matter how much money you would offer me, I would never be willing to trade away all the hours of enjoyment my son will give me, for the enjoyment of that amount of money</a:t>
            </a:r>
            <a:r>
              <a:rPr lang="en-US" sz="2800" dirty="0" smtClean="0"/>
              <a:t>.</a:t>
            </a:r>
          </a:p>
          <a:p>
            <a:endParaRPr lang="en-US" sz="2800" dirty="0" smtClean="0"/>
          </a:p>
          <a:p>
            <a:pPr algn="ctr"/>
            <a:r>
              <a:rPr lang="en-US" sz="2800" b="1" dirty="0" smtClean="0">
                <a:solidFill>
                  <a:srgbClr val="FF0000"/>
                </a:solidFill>
              </a:rPr>
              <a:t>Critics </a:t>
            </a:r>
            <a:r>
              <a:rPr lang="en-US" sz="2800" b="1" dirty="0">
                <a:solidFill>
                  <a:srgbClr val="FF0000"/>
                </a:solidFill>
              </a:rPr>
              <a:t>of utilitarianism claim that the enjoyment of some things just cannot be traded for our enjoyment of other things; there are values that are “incommensurable.”</a:t>
            </a:r>
          </a:p>
        </p:txBody>
      </p:sp>
    </p:spTree>
    <p:extLst>
      <p:ext uri="{BB962C8B-B14F-4D97-AF65-F5344CB8AC3E}">
        <p14:creationId xmlns:p14="http://schemas.microsoft.com/office/powerpoint/2010/main" val="150850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564" y="1412278"/>
            <a:ext cx="10538691" cy="4401205"/>
          </a:xfrm>
          <a:prstGeom prst="rect">
            <a:avLst/>
          </a:prstGeom>
        </p:spPr>
        <p:txBody>
          <a:bodyPr wrap="square">
            <a:spAutoFit/>
          </a:bodyPr>
          <a:lstStyle/>
          <a:p>
            <a:r>
              <a:rPr lang="en-US" sz="2800" dirty="0"/>
              <a:t>critics of utilitarianism contend that </a:t>
            </a: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all </a:t>
            </a:r>
            <a:r>
              <a:rPr lang="en-US" sz="2800" dirty="0"/>
              <a:t>these measurement problems </a:t>
            </a:r>
            <a:r>
              <a:rPr lang="en-US" sz="2800" dirty="0" smtClean="0"/>
              <a:t>weakened </a:t>
            </a:r>
            <a:r>
              <a:rPr lang="en-US" sz="2800" dirty="0"/>
              <a:t>whatever claims utilitarian theory makes to provide an objective basis for determining moral questions. </a:t>
            </a: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In </a:t>
            </a:r>
            <a:r>
              <a:rPr lang="en-US" sz="2800" dirty="0"/>
              <a:t>too many cases</a:t>
            </a:r>
            <a:r>
              <a:rPr lang="en-US" sz="2800" dirty="0" smtClean="0"/>
              <a:t>, </a:t>
            </a:r>
            <a:r>
              <a:rPr lang="en-US" sz="2800" dirty="0"/>
              <a:t>there are no objective quantitative measures of the values we prize, and too many differences of opinion even over what should be valued. </a:t>
            </a:r>
          </a:p>
          <a:p>
            <a:pPr marL="457200" indent="-4572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398059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2" y="378691"/>
            <a:ext cx="10956636" cy="1325563"/>
          </a:xfrm>
        </p:spPr>
        <p:txBody>
          <a:bodyPr/>
          <a:lstStyle/>
          <a:p>
            <a:r>
              <a:rPr lang="en-US" b="1" dirty="0">
                <a:solidFill>
                  <a:srgbClr val="FF0000"/>
                </a:solidFill>
                <a:latin typeface="+mn-lt"/>
              </a:rPr>
              <a:t>Utilitarian Replies to Measurement Objections</a:t>
            </a:r>
          </a:p>
        </p:txBody>
      </p:sp>
      <p:sp>
        <p:nvSpPr>
          <p:cNvPr id="3" name="Rectangle 2"/>
          <p:cNvSpPr/>
          <p:nvPr/>
        </p:nvSpPr>
        <p:spPr>
          <a:xfrm>
            <a:off x="711201" y="2142836"/>
            <a:ext cx="10852727" cy="3970318"/>
          </a:xfrm>
          <a:prstGeom prst="rect">
            <a:avLst/>
          </a:prstGeom>
        </p:spPr>
        <p:txBody>
          <a:bodyPr wrap="square">
            <a:spAutoFit/>
          </a:bodyPr>
          <a:lstStyle/>
          <a:p>
            <a:r>
              <a:rPr lang="en-US" sz="2800" b="1" dirty="0">
                <a:solidFill>
                  <a:srgbClr val="FF0000"/>
                </a:solidFill>
              </a:rPr>
              <a:t>First, the utilitarian may argue that</a:t>
            </a:r>
            <a:r>
              <a:rPr lang="en-US" sz="2800" dirty="0"/>
              <a:t>, although utilitarianism ideally requires accurate quantifiable measurements of all costs and benefits, this requirement can be relaxed when such measurements are not possible</a:t>
            </a:r>
            <a:r>
              <a:rPr lang="en-US" sz="2800" dirty="0" smtClean="0"/>
              <a:t>.</a:t>
            </a:r>
          </a:p>
          <a:p>
            <a:r>
              <a:rPr lang="en-US" sz="2800" dirty="0" smtClean="0"/>
              <a:t> </a:t>
            </a:r>
            <a:r>
              <a:rPr lang="en-US" sz="2800" dirty="0"/>
              <a:t>However, where quantitative data are unavailable, one may legitimately rely on shared and commonsense judgments of the comparative values things have for most people. For example, we know that, by and large, cancer is a greater injury than a cold no matter who has the cancer and who has the cold.</a:t>
            </a:r>
          </a:p>
        </p:txBody>
      </p:sp>
    </p:spTree>
    <p:extLst>
      <p:ext uri="{BB962C8B-B14F-4D97-AF65-F5344CB8AC3E}">
        <p14:creationId xmlns:p14="http://schemas.microsoft.com/office/powerpoint/2010/main" val="2084618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6539" y="1973655"/>
            <a:ext cx="9551406" cy="2308324"/>
          </a:xfrm>
          <a:prstGeom prst="rect">
            <a:avLst/>
          </a:prstGeom>
        </p:spPr>
        <p:txBody>
          <a:bodyPr wrap="square">
            <a:spAutoFit/>
          </a:bodyPr>
          <a:lstStyle/>
          <a:p>
            <a:r>
              <a:rPr lang="en-US" sz="3600" dirty="0"/>
              <a:t>The </a:t>
            </a:r>
            <a:r>
              <a:rPr lang="en-US" sz="3600" dirty="0" smtClean="0"/>
              <a:t>utilitarian </a:t>
            </a:r>
            <a:r>
              <a:rPr lang="en-US" sz="3600" dirty="0"/>
              <a:t>also point to several</a:t>
            </a:r>
            <a:r>
              <a:rPr lang="en-US" sz="3600" dirty="0">
                <a:solidFill>
                  <a:srgbClr val="FF0000"/>
                </a:solidFill>
              </a:rPr>
              <a:t> commonsense </a:t>
            </a:r>
            <a:r>
              <a:rPr lang="en-US" sz="3600" dirty="0"/>
              <a:t>criteria that can be used to determine the relative values that should be given to various categories of goods. </a:t>
            </a:r>
          </a:p>
        </p:txBody>
      </p:sp>
    </p:spTree>
    <p:extLst>
      <p:ext uri="{BB962C8B-B14F-4D97-AF65-F5344CB8AC3E}">
        <p14:creationId xmlns:p14="http://schemas.microsoft.com/office/powerpoint/2010/main" val="385435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383" y="304800"/>
            <a:ext cx="7970981" cy="2918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Instrumental goods </a:t>
            </a:r>
            <a:r>
              <a:rPr lang="en-US" sz="2800" dirty="0"/>
              <a:t>are things that are considered valuable only because they lead to other good things. A painful visit to the dentist, for example, is only an instrumental good </a:t>
            </a:r>
            <a:r>
              <a:rPr lang="en-US" sz="2800" dirty="0" smtClean="0"/>
              <a:t>since </a:t>
            </a:r>
            <a:r>
              <a:rPr lang="en-US" sz="2800" dirty="0"/>
              <a:t>it is desired only as a means to health.</a:t>
            </a:r>
          </a:p>
        </p:txBody>
      </p:sp>
      <p:sp>
        <p:nvSpPr>
          <p:cNvPr id="3" name="Rectangle 2"/>
          <p:cNvSpPr/>
          <p:nvPr/>
        </p:nvSpPr>
        <p:spPr>
          <a:xfrm>
            <a:off x="2964874" y="3629891"/>
            <a:ext cx="8959272" cy="3038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Intrinsic </a:t>
            </a:r>
            <a:r>
              <a:rPr lang="en-US" sz="2400" dirty="0">
                <a:solidFill>
                  <a:srgbClr val="FF0000"/>
                </a:solidFill>
              </a:rPr>
              <a:t>goods, </a:t>
            </a:r>
            <a:r>
              <a:rPr lang="en-US" sz="2400" dirty="0"/>
              <a:t>however, are things that are desirable independent of any other benefits they may produce. For example, health is an intrinsic good: It is desired for its own sake. (Many things, of course, have both intrinsic and </a:t>
            </a:r>
            <a:r>
              <a:rPr lang="en-US" sz="2400" dirty="0" smtClean="0"/>
              <a:t>instrumental </a:t>
            </a:r>
            <a:r>
              <a:rPr lang="en-US" sz="2400" dirty="0"/>
              <a:t>value. I may use a skateboard, for example, not only because skateboarding is a means to health and rapid transportation but also because I simply enjoy </a:t>
            </a:r>
            <a:r>
              <a:rPr lang="en-US" sz="2400" dirty="0" smtClean="0"/>
              <a:t>skateboarding.)</a:t>
            </a:r>
          </a:p>
          <a:p>
            <a:pPr algn="ctr"/>
            <a:r>
              <a:rPr lang="en-US" sz="2400" dirty="0" err="1" smtClean="0"/>
              <a:t>Pg</a:t>
            </a:r>
            <a:r>
              <a:rPr lang="en-US" sz="2400" dirty="0" smtClean="0"/>
              <a:t> 96 pdf</a:t>
            </a:r>
            <a:endParaRPr lang="en-US" sz="2400" dirty="0"/>
          </a:p>
        </p:txBody>
      </p:sp>
    </p:spTree>
    <p:extLst>
      <p:ext uri="{BB962C8B-B14F-4D97-AF65-F5344CB8AC3E}">
        <p14:creationId xmlns:p14="http://schemas.microsoft.com/office/powerpoint/2010/main" val="2321146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945" y="1191491"/>
            <a:ext cx="10215418" cy="4832092"/>
          </a:xfrm>
          <a:prstGeom prst="rect">
            <a:avLst/>
          </a:prstGeom>
        </p:spPr>
        <p:txBody>
          <a:bodyPr wrap="square">
            <a:spAutoFit/>
          </a:bodyPr>
          <a:lstStyle/>
          <a:p>
            <a:r>
              <a:rPr lang="en-US" sz="2800" dirty="0" smtClean="0">
                <a:solidFill>
                  <a:srgbClr val="FF0000"/>
                </a:solidFill>
              </a:rPr>
              <a:t>A second </a:t>
            </a:r>
            <a:r>
              <a:rPr lang="en-US" sz="2800" dirty="0">
                <a:solidFill>
                  <a:srgbClr val="FF0000"/>
                </a:solidFill>
              </a:rPr>
              <a:t>common-sense criterion </a:t>
            </a:r>
            <a:r>
              <a:rPr lang="en-US" sz="2800" dirty="0"/>
              <a:t>that can be used to weigh goods turns on the distinction </a:t>
            </a:r>
            <a:r>
              <a:rPr lang="en-US" sz="2800" dirty="0">
                <a:solidFill>
                  <a:srgbClr val="FF0000"/>
                </a:solidFill>
              </a:rPr>
              <a:t>between needs and wants</a:t>
            </a:r>
            <a:r>
              <a:rPr lang="en-US" sz="2800" dirty="0" smtClean="0">
                <a:solidFill>
                  <a:srgbClr val="FF0000"/>
                </a:solidFill>
              </a:rPr>
              <a:t>.</a:t>
            </a:r>
          </a:p>
          <a:p>
            <a:r>
              <a:rPr lang="en-US" sz="2800" dirty="0" smtClean="0">
                <a:solidFill>
                  <a:srgbClr val="FF0000"/>
                </a:solidFill>
              </a:rPr>
              <a:t>Discussion </a:t>
            </a:r>
            <a:r>
              <a:rPr lang="en-US" sz="2800" dirty="0" err="1" smtClean="0">
                <a:solidFill>
                  <a:srgbClr val="FF0000"/>
                </a:solidFill>
              </a:rPr>
              <a:t>pg</a:t>
            </a:r>
            <a:r>
              <a:rPr lang="en-US" sz="2800" dirty="0" smtClean="0">
                <a:solidFill>
                  <a:srgbClr val="FF0000"/>
                </a:solidFill>
              </a:rPr>
              <a:t> 97 </a:t>
            </a:r>
            <a:r>
              <a:rPr lang="en-US" sz="2800" dirty="0" smtClean="0">
                <a:solidFill>
                  <a:srgbClr val="FF0000"/>
                </a:solidFill>
              </a:rPr>
              <a:t>pdf</a:t>
            </a:r>
          </a:p>
          <a:p>
            <a:endParaRPr lang="en-US" sz="2800" dirty="0" smtClean="0"/>
          </a:p>
          <a:p>
            <a:r>
              <a:rPr lang="en-US" sz="2800" dirty="0" smtClean="0"/>
              <a:t>However</a:t>
            </a:r>
            <a:r>
              <a:rPr lang="en-US" sz="2800" dirty="0"/>
              <a:t>, these commonsense methods of weighing goods are only intended to aid us in situations where quantitative methods fail</a:t>
            </a:r>
            <a:r>
              <a:rPr lang="en-US" sz="2800" dirty="0" smtClean="0"/>
              <a:t>.</a:t>
            </a:r>
          </a:p>
          <a:p>
            <a:endParaRPr lang="en-US" sz="2800" dirty="0">
              <a:solidFill>
                <a:srgbClr val="FF0000"/>
              </a:solidFill>
            </a:endParaRPr>
          </a:p>
          <a:p>
            <a:r>
              <a:rPr lang="en-US" sz="2800" dirty="0" smtClean="0"/>
              <a:t>A common </a:t>
            </a:r>
            <a:r>
              <a:rPr lang="en-US" sz="2800" dirty="0"/>
              <a:t>quantitative measure for the benefits and </a:t>
            </a:r>
            <a:r>
              <a:rPr lang="en-US" sz="2800" dirty="0" smtClean="0"/>
              <a:t>costs in </a:t>
            </a:r>
            <a:r>
              <a:rPr lang="en-US" sz="2800" dirty="0" smtClean="0">
                <a:solidFill>
                  <a:srgbClr val="FF0000"/>
                </a:solidFill>
              </a:rPr>
              <a:t>monitory terms. T</a:t>
            </a:r>
            <a:r>
              <a:rPr lang="en-US" sz="2800" dirty="0" smtClean="0"/>
              <a:t>his </a:t>
            </a:r>
            <a:r>
              <a:rPr lang="en-US" sz="2800" dirty="0"/>
              <a:t>means that the value a thing has for a person can be </a:t>
            </a:r>
            <a:r>
              <a:rPr lang="en-US" sz="2800" dirty="0" smtClean="0"/>
              <a:t>measured </a:t>
            </a:r>
            <a:r>
              <a:rPr lang="en-US" sz="2800" dirty="0"/>
              <a:t>by the price the person is willing to pay for it.</a:t>
            </a:r>
            <a:endParaRPr lang="en-US" sz="2800" dirty="0" smtClean="0">
              <a:solidFill>
                <a:srgbClr val="FF0000"/>
              </a:solidFill>
            </a:endParaRPr>
          </a:p>
          <a:p>
            <a:endParaRPr lang="en-US" sz="2800" b="1" dirty="0">
              <a:solidFill>
                <a:srgbClr val="FF0000"/>
              </a:solidFill>
            </a:endParaRPr>
          </a:p>
        </p:txBody>
      </p:sp>
    </p:spTree>
    <p:extLst>
      <p:ext uri="{BB962C8B-B14F-4D97-AF65-F5344CB8AC3E}">
        <p14:creationId xmlns:p14="http://schemas.microsoft.com/office/powerpoint/2010/main" val="1622018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223" y="986828"/>
            <a:ext cx="10339057" cy="5016758"/>
          </a:xfrm>
          <a:prstGeom prst="rect">
            <a:avLst/>
          </a:prstGeom>
        </p:spPr>
        <p:txBody>
          <a:bodyPr wrap="square">
            <a:spAutoFit/>
          </a:bodyPr>
          <a:lstStyle/>
          <a:p>
            <a:r>
              <a:rPr lang="en-US" sz="3200" dirty="0">
                <a:solidFill>
                  <a:srgbClr val="FF0000"/>
                </a:solidFill>
              </a:rPr>
              <a:t>Finally, the utilitarian may say</a:t>
            </a:r>
            <a:r>
              <a:rPr lang="en-US" sz="3200" dirty="0"/>
              <a:t>, where market prices are incapable of providing quantitative data for comparing the costs and benefits of various decisions, other sorts of quantitative measures are available. </a:t>
            </a:r>
            <a:endParaRPr lang="en-US" sz="3200" dirty="0" smtClean="0"/>
          </a:p>
          <a:p>
            <a:endParaRPr lang="en-US" sz="3200" dirty="0"/>
          </a:p>
          <a:p>
            <a:r>
              <a:rPr lang="en-US" sz="3200" dirty="0" smtClean="0"/>
              <a:t>Sociological </a:t>
            </a:r>
            <a:r>
              <a:rPr lang="en-US" sz="3200" dirty="0"/>
              <a:t>surveys or political votes can be used to measure the intensity and extensiveness of people’s attitudes. </a:t>
            </a:r>
            <a:endParaRPr lang="en-US" sz="3200" dirty="0" smtClean="0"/>
          </a:p>
          <a:p>
            <a:endParaRPr lang="en-US" sz="3200" dirty="0"/>
          </a:p>
          <a:p>
            <a:r>
              <a:rPr lang="en-US" sz="3200" dirty="0" smtClean="0"/>
              <a:t>Economic </a:t>
            </a:r>
            <a:r>
              <a:rPr lang="en-US" sz="3200" dirty="0"/>
              <a:t>experts can also provide informed judgments of the relative quantitative values of various costs and benefits.</a:t>
            </a:r>
            <a:endParaRPr lang="en-US" sz="3200" b="1" dirty="0">
              <a:solidFill>
                <a:srgbClr val="FF0000"/>
              </a:solidFill>
            </a:endParaRPr>
          </a:p>
        </p:txBody>
      </p:sp>
    </p:spTree>
    <p:extLst>
      <p:ext uri="{BB962C8B-B14F-4D97-AF65-F5344CB8AC3E}">
        <p14:creationId xmlns:p14="http://schemas.microsoft.com/office/powerpoint/2010/main" val="53720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98900" y="306422"/>
            <a:ext cx="10524141" cy="1569660"/>
          </a:xfrm>
          <a:prstGeom prst="rect">
            <a:avLst/>
          </a:prstGeom>
        </p:spPr>
        <p:txBody>
          <a:bodyPr wrap="square">
            <a:spAutoFit/>
          </a:bodyPr>
          <a:lstStyle/>
          <a:p>
            <a:r>
              <a:rPr lang="en-US" sz="3200" dirty="0" smtClean="0"/>
              <a:t>We will discuss four basic </a:t>
            </a:r>
            <a:r>
              <a:rPr lang="en-US" sz="3200" dirty="0"/>
              <a:t>kinds of moral standards: </a:t>
            </a:r>
            <a:endParaRPr lang="en-US" sz="3200" dirty="0" smtClean="0"/>
          </a:p>
          <a:p>
            <a:r>
              <a:rPr lang="en-US" sz="3200" dirty="0" smtClean="0"/>
              <a:t>utilitarianism</a:t>
            </a:r>
            <a:r>
              <a:rPr lang="en-US" sz="3200" dirty="0"/>
              <a:t>, rights, justice, and </a:t>
            </a:r>
            <a:r>
              <a:rPr lang="en-US" sz="3200" dirty="0" smtClean="0"/>
              <a:t>caring.</a:t>
            </a:r>
          </a:p>
          <a:p>
            <a:endParaRPr lang="en-US" sz="3200" dirty="0"/>
          </a:p>
        </p:txBody>
      </p:sp>
      <p:sp>
        <p:nvSpPr>
          <p:cNvPr id="3" name="Rectangle 2"/>
          <p:cNvSpPr/>
          <p:nvPr/>
        </p:nvSpPr>
        <p:spPr>
          <a:xfrm>
            <a:off x="1798058" y="2176213"/>
            <a:ext cx="8782856" cy="4154247"/>
          </a:xfrm>
          <a:prstGeom prst="rect">
            <a:avLst/>
          </a:prstGeom>
          <a:blipFill>
            <a:blip r:embed="rId2"/>
            <a:tile tx="0" ty="0" sx="100000" sy="100000" flip="none" algn="tl"/>
          </a:blip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JUSTICE</a:t>
            </a:r>
          </a:p>
          <a:p>
            <a:pPr algn="ctr"/>
            <a:endParaRPr lang="en-US" sz="3200" b="1" dirty="0" smtClean="0">
              <a:solidFill>
                <a:srgbClr val="FF0000"/>
              </a:solidFill>
            </a:endParaRPr>
          </a:p>
          <a:p>
            <a:pPr algn="ctr"/>
            <a:r>
              <a:rPr lang="en-US" sz="3200" b="1" dirty="0" smtClean="0">
                <a:solidFill>
                  <a:srgbClr val="FF0000"/>
                </a:solidFill>
              </a:rPr>
              <a:t> </a:t>
            </a:r>
            <a:r>
              <a:rPr lang="en-US" sz="3200" b="1" dirty="0">
                <a:solidFill>
                  <a:srgbClr val="FF0000"/>
                </a:solidFill>
              </a:rPr>
              <a:t>Judgments about justice are based on moral principles that identify fair ways of distributing benefits and burdens among the members of a society.</a:t>
            </a:r>
          </a:p>
        </p:txBody>
      </p:sp>
    </p:spTree>
    <p:extLst>
      <p:ext uri="{BB962C8B-B14F-4D97-AF65-F5344CB8AC3E}">
        <p14:creationId xmlns:p14="http://schemas.microsoft.com/office/powerpoint/2010/main" val="2335878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65125"/>
            <a:ext cx="11517744" cy="1057275"/>
          </a:xfrm>
        </p:spPr>
        <p:txBody>
          <a:bodyPr/>
          <a:lstStyle/>
          <a:p>
            <a:r>
              <a:rPr lang="en-US" b="1" dirty="0">
                <a:solidFill>
                  <a:srgbClr val="FF0000"/>
                </a:solidFill>
                <a:latin typeface="+mn-lt"/>
              </a:rPr>
              <a:t>Rights and Justice Problems with Utilitarianism</a:t>
            </a:r>
          </a:p>
        </p:txBody>
      </p:sp>
      <p:sp>
        <p:nvSpPr>
          <p:cNvPr id="3" name="Rectangle 2"/>
          <p:cNvSpPr/>
          <p:nvPr/>
        </p:nvSpPr>
        <p:spPr>
          <a:xfrm>
            <a:off x="497941" y="2101409"/>
            <a:ext cx="10999960" cy="3539430"/>
          </a:xfrm>
          <a:prstGeom prst="rect">
            <a:avLst/>
          </a:prstGeom>
        </p:spPr>
        <p:txBody>
          <a:bodyPr wrap="square">
            <a:spAutoFit/>
          </a:bodyPr>
          <a:lstStyle/>
          <a:p>
            <a:r>
              <a:rPr lang="en-US" sz="2800" dirty="0" smtClean="0"/>
              <a:t>The </a:t>
            </a:r>
            <a:r>
              <a:rPr lang="en-US" sz="2800" dirty="0"/>
              <a:t>major difficulty with utilitarianism, according to some critics, is that it is unable to deal with two kinds of moral issues: those relating </a:t>
            </a:r>
            <a:r>
              <a:rPr lang="en-US" sz="2800" dirty="0">
                <a:solidFill>
                  <a:srgbClr val="FF0000"/>
                </a:solidFill>
              </a:rPr>
              <a:t>to rights </a:t>
            </a:r>
            <a:r>
              <a:rPr lang="en-US" sz="2800" dirty="0"/>
              <a:t>and those relating </a:t>
            </a:r>
            <a:r>
              <a:rPr lang="en-US" sz="2800" dirty="0">
                <a:solidFill>
                  <a:srgbClr val="FF0000"/>
                </a:solidFill>
              </a:rPr>
              <a:t>to justice</a:t>
            </a:r>
            <a:r>
              <a:rPr lang="en-US" sz="2800" dirty="0" smtClean="0">
                <a:solidFill>
                  <a:srgbClr val="FF0000"/>
                </a:solidFill>
              </a:rPr>
              <a:t>.</a:t>
            </a:r>
          </a:p>
          <a:p>
            <a:endParaRPr lang="en-US" sz="2800" dirty="0" smtClean="0">
              <a:solidFill>
                <a:srgbClr val="FF0000"/>
              </a:solidFill>
            </a:endParaRPr>
          </a:p>
          <a:p>
            <a:r>
              <a:rPr lang="en-US" sz="2800" dirty="0"/>
              <a:t>That is, the utilitarian principle implies that certain actions are morally right when in fact, they are unjust or they violate people’s rights. </a:t>
            </a:r>
            <a:endParaRPr lang="en-US" sz="2800" dirty="0" smtClean="0"/>
          </a:p>
          <a:p>
            <a:r>
              <a:rPr lang="en-US" sz="2800" dirty="0" smtClean="0"/>
              <a:t>Some </a:t>
            </a:r>
            <a:r>
              <a:rPr lang="en-US" sz="2800" dirty="0"/>
              <a:t>of the following examples may serve to indicate the sort of difficult counterexamples critics pose for utilitarianism. </a:t>
            </a:r>
            <a:endParaRPr lang="en-US" sz="2800" dirty="0" smtClean="0"/>
          </a:p>
        </p:txBody>
      </p:sp>
    </p:spTree>
    <p:extLst>
      <p:ext uri="{BB962C8B-B14F-4D97-AF65-F5344CB8AC3E}">
        <p14:creationId xmlns:p14="http://schemas.microsoft.com/office/powerpoint/2010/main" val="1841994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550" y="416459"/>
            <a:ext cx="11642757" cy="628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First, suppose that your uncle has an incurable and painful disease, so that he is quite unhappy but does not choose to die. Although he is hospitalized and will die within a year, he continues to run his chemical plant. Because of his misery, he deliberately makes life miserable for his workers and has insisted on not installing safety devices in his chemical plant, although he knows that as a result, one life will certainly be lost over the next year. You, his only living relative, know that upon your uncle’s death you will inherit his </a:t>
            </a:r>
            <a:r>
              <a:rPr lang="en-US" sz="2400" dirty="0" smtClean="0"/>
              <a:t>business </a:t>
            </a:r>
            <a:r>
              <a:rPr lang="en-US" sz="2400" dirty="0"/>
              <a:t>and not only will you be wealthy and immensely happy, but you also intend to </a:t>
            </a:r>
            <a:r>
              <a:rPr lang="en-US" sz="2400" dirty="0" smtClean="0"/>
              <a:t>prevent </a:t>
            </a:r>
            <a:r>
              <a:rPr lang="en-US" sz="2400" dirty="0"/>
              <a:t>any future loss of life by installing the needed safety devices. You are cold-blooded and correctly judge that you could secretly murder your uncle without being caught and without your happiness being at all affected by it afterward. If it is possible for you to </a:t>
            </a:r>
            <a:r>
              <a:rPr lang="en-US" sz="2400" dirty="0" smtClean="0"/>
              <a:t>murder </a:t>
            </a:r>
            <a:r>
              <a:rPr lang="en-US" sz="2400" dirty="0"/>
              <a:t>your uncle without in any way diminishing anyone else’s happiness, then according to utilitarianism, you have a moral obligation to do so.</a:t>
            </a:r>
            <a:endParaRPr lang="en-US" sz="2400" dirty="0">
              <a:solidFill>
                <a:srgbClr val="FF0000"/>
              </a:solidFill>
            </a:endParaRPr>
          </a:p>
        </p:txBody>
      </p:sp>
    </p:spTree>
    <p:extLst>
      <p:ext uri="{BB962C8B-B14F-4D97-AF65-F5344CB8AC3E}">
        <p14:creationId xmlns:p14="http://schemas.microsoft.com/office/powerpoint/2010/main" val="2736515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p:cNvSpPr/>
          <p:nvPr/>
        </p:nvSpPr>
        <p:spPr>
          <a:xfrm>
            <a:off x="2272419" y="778598"/>
            <a:ext cx="6880634" cy="512426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However, the critics of utilitarianism claim, it seems quite clear that the murder of your uncle would be a gross violation of his right to life. Utilitarianism has led us to approve an act of </a:t>
            </a:r>
            <a:r>
              <a:rPr lang="en-US" sz="2800" dirty="0" smtClean="0"/>
              <a:t>murder </a:t>
            </a:r>
            <a:r>
              <a:rPr lang="en-US" sz="2800" dirty="0"/>
              <a:t>that is an obvious violation of an individual’s most important right. </a:t>
            </a:r>
          </a:p>
        </p:txBody>
      </p:sp>
    </p:spTree>
    <p:extLst>
      <p:ext uri="{BB962C8B-B14F-4D97-AF65-F5344CB8AC3E}">
        <p14:creationId xmlns:p14="http://schemas.microsoft.com/office/powerpoint/2010/main" val="598792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3" y="461819"/>
            <a:ext cx="11129818" cy="6124754"/>
          </a:xfrm>
          <a:prstGeom prst="rect">
            <a:avLst/>
          </a:prstGeom>
        </p:spPr>
        <p:txBody>
          <a:bodyPr wrap="square">
            <a:spAutoFit/>
          </a:bodyPr>
          <a:lstStyle/>
          <a:p>
            <a:r>
              <a:rPr lang="en-US" sz="2800" dirty="0" smtClean="0"/>
              <a:t>Second</a:t>
            </a:r>
            <a:r>
              <a:rPr lang="en-US" sz="2800" dirty="0"/>
              <a:t>, utilitarianism can also go wrong, according to the critics, when it is applied to </a:t>
            </a:r>
            <a:r>
              <a:rPr lang="en-US" sz="2800" b="1" dirty="0">
                <a:solidFill>
                  <a:srgbClr val="FF0000"/>
                </a:solidFill>
              </a:rPr>
              <a:t>situations that involve justice</a:t>
            </a:r>
            <a:r>
              <a:rPr lang="en-US" sz="2800" dirty="0"/>
              <a:t>. </a:t>
            </a:r>
            <a:endParaRPr lang="en-US" sz="2800" dirty="0" smtClean="0"/>
          </a:p>
          <a:p>
            <a:endParaRPr lang="en-US" sz="2800" dirty="0"/>
          </a:p>
          <a:p>
            <a:r>
              <a:rPr lang="en-US" sz="2800" dirty="0" smtClean="0"/>
              <a:t>For </a:t>
            </a:r>
            <a:r>
              <a:rPr lang="en-US" sz="2800" dirty="0"/>
              <a:t>example, suppose that subsistence wages force a small group of migrant workers to continue doing the most undesirable agricultural jobs in an economy, but produce immense amounts of satisfaction for the vast majority of society’s members, because they enjoy cheap vegetables and savings that allow them to indulge other wants. </a:t>
            </a:r>
            <a:endParaRPr lang="en-US" sz="2800" dirty="0" smtClean="0"/>
          </a:p>
          <a:p>
            <a:r>
              <a:rPr lang="en-US" sz="2800" dirty="0" smtClean="0"/>
              <a:t>Suppose </a:t>
            </a:r>
            <a:r>
              <a:rPr lang="en-US" sz="2800" dirty="0"/>
              <a:t>also that the amounts of satisfaction thereby produced, when balanced against the unhappiness and pain imposed on the small group of farm workers, results in a greater net utility than would exist if everyone had to share the burdens of farm work. Then, according to the utilitarian criterion, it would be morally right to continue this system of subsistence wages for farm workers.</a:t>
            </a:r>
          </a:p>
        </p:txBody>
      </p:sp>
    </p:spTree>
    <p:extLst>
      <p:ext uri="{BB962C8B-B14F-4D97-AF65-F5344CB8AC3E}">
        <p14:creationId xmlns:p14="http://schemas.microsoft.com/office/powerpoint/2010/main" val="192019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309" y="1052945"/>
            <a:ext cx="9984509" cy="3970318"/>
          </a:xfrm>
          <a:prstGeom prst="rect">
            <a:avLst/>
          </a:prstGeom>
        </p:spPr>
        <p:txBody>
          <a:bodyPr wrap="square">
            <a:spAutoFit/>
          </a:bodyPr>
          <a:lstStyle/>
          <a:p>
            <a:r>
              <a:rPr lang="en-US" sz="2800" dirty="0" smtClean="0"/>
              <a:t>However</a:t>
            </a:r>
            <a:r>
              <a:rPr lang="en-US" sz="2800" dirty="0"/>
              <a:t>, </a:t>
            </a:r>
            <a:r>
              <a:rPr lang="en-US" sz="2800" dirty="0">
                <a:solidFill>
                  <a:srgbClr val="FF0000"/>
                </a:solidFill>
              </a:rPr>
              <a:t>to the critics of utilitarianism</a:t>
            </a:r>
            <a:r>
              <a:rPr lang="en-US" sz="2800" dirty="0"/>
              <a:t>, a social system that imposes such unequal sharing of burdens is clearly immoral and offends against </a:t>
            </a:r>
            <a:r>
              <a:rPr lang="en-US" sz="2800" dirty="0" smtClean="0"/>
              <a:t>justice. </a:t>
            </a:r>
            <a:r>
              <a:rPr lang="en-US" sz="2800" dirty="0" err="1" smtClean="0"/>
              <a:t>Pg</a:t>
            </a:r>
            <a:r>
              <a:rPr lang="en-US" sz="2800" dirty="0" smtClean="0"/>
              <a:t> 98 pdf</a:t>
            </a:r>
          </a:p>
          <a:p>
            <a:endParaRPr lang="en-US" sz="2800" dirty="0" smtClean="0"/>
          </a:p>
          <a:p>
            <a:r>
              <a:rPr lang="en-US" sz="2800" dirty="0" smtClean="0"/>
              <a:t>Considerations </a:t>
            </a:r>
            <a:r>
              <a:rPr lang="en-US" sz="2800" dirty="0"/>
              <a:t>of justice (which look at how benefits and burdens are distributed among people) and rights (which look at individual </a:t>
            </a:r>
            <a:r>
              <a:rPr lang="en-US" sz="2800" dirty="0" smtClean="0"/>
              <a:t>entitlements </a:t>
            </a:r>
            <a:r>
              <a:rPr lang="en-US" sz="2800" dirty="0"/>
              <a:t>to freedom of choice and well-being) seem to be ignored by an analysis that looks only at the costs and benefits of decisions.</a:t>
            </a:r>
          </a:p>
        </p:txBody>
      </p:sp>
    </p:spTree>
    <p:extLst>
      <p:ext uri="{BB962C8B-B14F-4D97-AF65-F5344CB8AC3E}">
        <p14:creationId xmlns:p14="http://schemas.microsoft.com/office/powerpoint/2010/main" val="2073939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Utilitarian </a:t>
            </a:r>
            <a:r>
              <a:rPr lang="en-US" b="1" dirty="0">
                <a:solidFill>
                  <a:srgbClr val="FF0000"/>
                </a:solidFill>
                <a:latin typeface="+mn-lt"/>
              </a:rPr>
              <a:t>Replies to Objections on Rights and Justice </a:t>
            </a:r>
          </a:p>
        </p:txBody>
      </p:sp>
      <p:sp>
        <p:nvSpPr>
          <p:cNvPr id="3" name="Rectangle 2"/>
          <p:cNvSpPr/>
          <p:nvPr/>
        </p:nvSpPr>
        <p:spPr>
          <a:xfrm>
            <a:off x="1163782" y="1958109"/>
            <a:ext cx="10668000" cy="4154984"/>
          </a:xfrm>
          <a:prstGeom prst="rect">
            <a:avLst/>
          </a:prstGeom>
        </p:spPr>
        <p:txBody>
          <a:bodyPr wrap="square">
            <a:spAutoFit/>
          </a:bodyPr>
          <a:lstStyle/>
          <a:p>
            <a:r>
              <a:rPr lang="en-US" sz="2400" b="1" dirty="0" smtClean="0">
                <a:solidFill>
                  <a:srgbClr val="FF0000"/>
                </a:solidFill>
              </a:rPr>
              <a:t>Rule-utilitarianism </a:t>
            </a:r>
          </a:p>
          <a:p>
            <a:r>
              <a:rPr lang="en-US" sz="2400" b="1" dirty="0" smtClean="0">
                <a:solidFill>
                  <a:srgbClr val="FF0000"/>
                </a:solidFill>
              </a:rPr>
              <a:t>A </a:t>
            </a:r>
            <a:r>
              <a:rPr lang="en-US" sz="2400" b="1" dirty="0">
                <a:solidFill>
                  <a:srgbClr val="FF0000"/>
                </a:solidFill>
              </a:rPr>
              <a:t>form of utilitarianism that limits utilitarian analysis to evaluations of moral rules. </a:t>
            </a:r>
            <a:endParaRPr lang="en-US" sz="2400" b="1" dirty="0" smtClean="0">
              <a:solidFill>
                <a:srgbClr val="FF0000"/>
              </a:solidFill>
            </a:endParaRPr>
          </a:p>
          <a:p>
            <a:endParaRPr lang="en-US" sz="2400" dirty="0" smtClean="0"/>
          </a:p>
          <a:p>
            <a:r>
              <a:rPr lang="en-US" sz="2400" dirty="0" smtClean="0"/>
              <a:t>According </a:t>
            </a:r>
            <a:r>
              <a:rPr lang="en-US" sz="2400" dirty="0"/>
              <a:t>to the </a:t>
            </a:r>
            <a:r>
              <a:rPr lang="en-US" sz="2400" dirty="0" smtClean="0"/>
              <a:t>rule-utilitarian</a:t>
            </a:r>
            <a:r>
              <a:rPr lang="en-US" sz="2400" dirty="0"/>
              <a:t>, when trying to determine whether a particular action is ethical, one is never </a:t>
            </a:r>
            <a:r>
              <a:rPr lang="en-US" sz="2400" dirty="0" smtClean="0"/>
              <a:t>supposed </a:t>
            </a:r>
            <a:r>
              <a:rPr lang="en-US" sz="2400" dirty="0"/>
              <a:t>to ask whether that particular action will produce the greatest amount of utility. </a:t>
            </a:r>
            <a:endParaRPr lang="en-US" sz="2400" dirty="0" smtClean="0"/>
          </a:p>
          <a:p>
            <a:r>
              <a:rPr lang="en-US" sz="2400" dirty="0" smtClean="0">
                <a:solidFill>
                  <a:schemeClr val="accent1">
                    <a:lumMod val="75000"/>
                  </a:schemeClr>
                </a:solidFill>
              </a:rPr>
              <a:t>Instead</a:t>
            </a:r>
            <a:r>
              <a:rPr lang="en-US" sz="2400" dirty="0">
                <a:solidFill>
                  <a:schemeClr val="accent1">
                    <a:lumMod val="75000"/>
                  </a:schemeClr>
                </a:solidFill>
              </a:rPr>
              <a:t>, one is supposed to ask whether the action is required by the correct moral rules that everyone should follow. </a:t>
            </a:r>
            <a:r>
              <a:rPr lang="en-US" sz="2400" dirty="0"/>
              <a:t>If the action is required by such rules, then one should carry out the action. But what are the “correct” moral rules</a:t>
            </a:r>
            <a:r>
              <a:rPr lang="en-US" sz="2400" dirty="0" smtClean="0"/>
              <a:t>? </a:t>
            </a:r>
            <a:r>
              <a:rPr lang="en-US" sz="2400" dirty="0"/>
              <a:t>The correct moral rules are those that would produce the greatest amount of utility if everyone were to follow them. </a:t>
            </a:r>
          </a:p>
        </p:txBody>
      </p:sp>
    </p:spTree>
    <p:extLst>
      <p:ext uri="{BB962C8B-B14F-4D97-AF65-F5344CB8AC3E}">
        <p14:creationId xmlns:p14="http://schemas.microsoft.com/office/powerpoint/2010/main" val="129386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364" y="517236"/>
            <a:ext cx="10723417" cy="5693866"/>
          </a:xfrm>
          <a:prstGeom prst="rect">
            <a:avLst/>
          </a:prstGeom>
        </p:spPr>
        <p:txBody>
          <a:bodyPr wrap="square">
            <a:spAutoFit/>
          </a:bodyPr>
          <a:lstStyle/>
          <a:p>
            <a:r>
              <a:rPr lang="en-US" sz="2800" dirty="0">
                <a:solidFill>
                  <a:srgbClr val="000000"/>
                </a:solidFill>
              </a:rPr>
              <a:t>The rule utilitarian approach to morality can be illustrated by considering the rules of the road. If we are devising a code for drivers, we can adopt either open-ended rules like “drive safely” or specific rules like “stop at red lights,” “do not travel more than 30 miles per hour in residential areas,” “do not drive when drunk,” etc. The rule “drive safely”, like the act utilitarian principle, is a very general rule that leaves it up to individuals to determine what the best way to drive in each circumstance is.  </a:t>
            </a:r>
            <a:endParaRPr lang="en-US" sz="2800" dirty="0" smtClean="0">
              <a:solidFill>
                <a:srgbClr val="000000"/>
              </a:solidFill>
            </a:endParaRPr>
          </a:p>
          <a:p>
            <a:endParaRPr lang="en-US" sz="2800" dirty="0">
              <a:solidFill>
                <a:srgbClr val="000000"/>
              </a:solidFill>
            </a:endParaRPr>
          </a:p>
          <a:p>
            <a:r>
              <a:rPr lang="en-US" sz="2800" dirty="0" smtClean="0">
                <a:solidFill>
                  <a:srgbClr val="000000"/>
                </a:solidFill>
              </a:rPr>
              <a:t>More </a:t>
            </a:r>
            <a:r>
              <a:rPr lang="en-US" sz="2800" dirty="0">
                <a:solidFill>
                  <a:srgbClr val="000000"/>
                </a:solidFill>
              </a:rPr>
              <a:t>specific rules that require stopping at lights, forbid going faster than 30 miles per hour, or prohibit driving while drunk do not give drivers the discretion to judge what is best to do. They simply tell drivers what to do or not do while driving.</a:t>
            </a:r>
            <a:endParaRPr lang="en-US" sz="2800" dirty="0"/>
          </a:p>
        </p:txBody>
      </p:sp>
    </p:spTree>
    <p:extLst>
      <p:ext uri="{BB962C8B-B14F-4D97-AF65-F5344CB8AC3E}">
        <p14:creationId xmlns:p14="http://schemas.microsoft.com/office/powerpoint/2010/main" val="3931669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6981" y="1764147"/>
            <a:ext cx="9273309" cy="2677656"/>
          </a:xfrm>
          <a:prstGeom prst="rect">
            <a:avLst/>
          </a:prstGeom>
        </p:spPr>
        <p:txBody>
          <a:bodyPr wrap="square">
            <a:spAutoFit/>
          </a:bodyPr>
          <a:lstStyle/>
          <a:p>
            <a:r>
              <a:rPr lang="en-US" sz="2800" dirty="0">
                <a:solidFill>
                  <a:srgbClr val="000000"/>
                </a:solidFill>
              </a:rPr>
              <a:t>The reason why a more rigid rule-based system leads to greater overall utility is that people are notoriously bad at judging what is the best thing to do when they are driving a car. Having specific rules maximizes utility by limiting drivers’ discretionary judgments and thereby decreasing the ways in which drivers may endanger themselves and others.</a:t>
            </a:r>
            <a:endParaRPr lang="en-US" sz="2800" dirty="0"/>
          </a:p>
        </p:txBody>
      </p:sp>
    </p:spTree>
    <p:extLst>
      <p:ext uri="{BB962C8B-B14F-4D97-AF65-F5344CB8AC3E}">
        <p14:creationId xmlns:p14="http://schemas.microsoft.com/office/powerpoint/2010/main" val="330616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08" y="1348509"/>
            <a:ext cx="10363200" cy="4401205"/>
          </a:xfrm>
          <a:prstGeom prst="rect">
            <a:avLst/>
          </a:prstGeom>
        </p:spPr>
        <p:txBody>
          <a:bodyPr wrap="square">
            <a:spAutoFit/>
          </a:bodyPr>
          <a:lstStyle/>
          <a:p>
            <a:r>
              <a:rPr lang="en-US" sz="2800" dirty="0" smtClean="0">
                <a:solidFill>
                  <a:srgbClr val="FF0000"/>
                </a:solidFill>
              </a:rPr>
              <a:t>This </a:t>
            </a:r>
            <a:r>
              <a:rPr lang="en-US" sz="2800" dirty="0">
                <a:solidFill>
                  <a:srgbClr val="FF0000"/>
                </a:solidFill>
              </a:rPr>
              <a:t>does not mean that rule </a:t>
            </a:r>
            <a:r>
              <a:rPr lang="en-US" sz="2800" dirty="0" smtClean="0">
                <a:solidFill>
                  <a:srgbClr val="FF0000"/>
                </a:solidFill>
              </a:rPr>
              <a:t>utilitarian </a:t>
            </a:r>
            <a:r>
              <a:rPr lang="en-US" sz="2800" dirty="0">
                <a:solidFill>
                  <a:srgbClr val="FF0000"/>
                </a:solidFill>
              </a:rPr>
              <a:t>always support rigid rules without exceptions. </a:t>
            </a:r>
            <a:r>
              <a:rPr lang="en-US" sz="2800" dirty="0">
                <a:solidFill>
                  <a:srgbClr val="000000"/>
                </a:solidFill>
              </a:rPr>
              <a:t>Some rules can identify types of situations in which the prohibition is over-ridden. In emergency medical situations, for example, a driver may justifiably go through a red light or stop sign based on the driver’s own assessment that </a:t>
            </a:r>
            <a:endParaRPr lang="en-US" sz="2800" dirty="0" smtClean="0">
              <a:solidFill>
                <a:srgbClr val="000000"/>
              </a:solidFill>
            </a:endParaRPr>
          </a:p>
          <a:p>
            <a:pPr marL="514350" indent="-514350">
              <a:buAutoNum type="alphaLcParenR"/>
            </a:pPr>
            <a:r>
              <a:rPr lang="en-US" sz="2800" dirty="0" smtClean="0">
                <a:solidFill>
                  <a:srgbClr val="000000"/>
                </a:solidFill>
              </a:rPr>
              <a:t>this </a:t>
            </a:r>
            <a:r>
              <a:rPr lang="en-US" sz="2800" dirty="0">
                <a:solidFill>
                  <a:srgbClr val="000000"/>
                </a:solidFill>
              </a:rPr>
              <a:t>can be done safely and </a:t>
            </a:r>
            <a:endParaRPr lang="en-US" sz="2800" dirty="0" smtClean="0">
              <a:solidFill>
                <a:srgbClr val="000000"/>
              </a:solidFill>
            </a:endParaRPr>
          </a:p>
          <a:p>
            <a:pPr marL="514350" indent="-514350">
              <a:buAutoNum type="alphaLcParenR"/>
            </a:pPr>
            <a:r>
              <a:rPr lang="en-US" sz="2800" dirty="0" smtClean="0">
                <a:solidFill>
                  <a:srgbClr val="000000"/>
                </a:solidFill>
              </a:rPr>
              <a:t>the </a:t>
            </a:r>
            <a:r>
              <a:rPr lang="en-US" sz="2800" dirty="0">
                <a:solidFill>
                  <a:srgbClr val="000000"/>
                </a:solidFill>
              </a:rPr>
              <a:t>situation is one in which even a short delay might cause dire harms. So the correct rule need not be “never go through a stop sign” but rather can be something like “never go through a stop sign except in cases that have properties a and b.” </a:t>
            </a:r>
            <a:endParaRPr lang="en-US" sz="2800" dirty="0"/>
          </a:p>
        </p:txBody>
      </p:sp>
    </p:spTree>
    <p:extLst>
      <p:ext uri="{BB962C8B-B14F-4D97-AF65-F5344CB8AC3E}">
        <p14:creationId xmlns:p14="http://schemas.microsoft.com/office/powerpoint/2010/main" val="1985161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927" y="1108364"/>
            <a:ext cx="10224654" cy="5262979"/>
          </a:xfrm>
          <a:prstGeom prst="rect">
            <a:avLst/>
          </a:prstGeom>
        </p:spPr>
        <p:txBody>
          <a:bodyPr wrap="square">
            <a:spAutoFit/>
          </a:bodyPr>
          <a:lstStyle/>
          <a:p>
            <a:r>
              <a:rPr lang="en-US" sz="2800" dirty="0"/>
              <a:t>The theory of the rule-utilitarian, then has two parts, which we can summarize in the following two principles: </a:t>
            </a:r>
            <a:endParaRPr lang="en-US" sz="2800" dirty="0" smtClean="0"/>
          </a:p>
          <a:p>
            <a:endParaRPr lang="en-US" sz="2800" dirty="0"/>
          </a:p>
          <a:p>
            <a:pPr marL="400050" indent="-400050">
              <a:buAutoNum type="romanUcPeriod"/>
            </a:pPr>
            <a:r>
              <a:rPr lang="en-US" sz="2800" dirty="0" smtClean="0"/>
              <a:t>An </a:t>
            </a:r>
            <a:r>
              <a:rPr lang="en-US" sz="2800" dirty="0"/>
              <a:t>action is right from an ethical point of view if and only if the action would be required by those moral rules that are correct. </a:t>
            </a:r>
            <a:endParaRPr lang="en-US" sz="2800" dirty="0" smtClean="0"/>
          </a:p>
          <a:p>
            <a:pPr marL="400050" indent="-400050">
              <a:buAutoNum type="romanUcPeriod"/>
            </a:pPr>
            <a:endParaRPr lang="en-US" sz="2800" dirty="0" smtClean="0"/>
          </a:p>
          <a:p>
            <a:pPr marL="400050" indent="-400050">
              <a:buAutoNum type="romanUcPeriod"/>
            </a:pPr>
            <a:r>
              <a:rPr lang="en-US" sz="2800" dirty="0" smtClean="0"/>
              <a:t>A </a:t>
            </a:r>
            <a:r>
              <a:rPr lang="en-US" sz="2800" dirty="0"/>
              <a:t>moral rule is correct if and only if the sum total of utilities produced if everyone were to follow that rule is greater than the sum total of </a:t>
            </a:r>
            <a:r>
              <a:rPr lang="en-US" sz="2800" dirty="0" smtClean="0"/>
              <a:t>utilities </a:t>
            </a:r>
            <a:r>
              <a:rPr lang="en-US" sz="2800" dirty="0"/>
              <a:t>produced if everyone were to follow some alternative rule. </a:t>
            </a:r>
            <a:endParaRPr lang="en-US" sz="2800" dirty="0" smtClean="0"/>
          </a:p>
          <a:p>
            <a:pPr marL="400050" indent="-400050">
              <a:buAutoNum type="romanUcPeriod"/>
            </a:pPr>
            <a:endParaRPr lang="en-US" sz="2800" dirty="0"/>
          </a:p>
          <a:p>
            <a:pPr marL="400050" indent="-400050">
              <a:buAutoNum type="romanUcPeriod"/>
            </a:pPr>
            <a:r>
              <a:rPr lang="en-US" sz="2800" smtClean="0"/>
              <a:t>Read page 100 and 101</a:t>
            </a:r>
            <a:endParaRPr lang="en-US" sz="2800" dirty="0"/>
          </a:p>
        </p:txBody>
      </p:sp>
    </p:spTree>
    <p:extLst>
      <p:ext uri="{BB962C8B-B14F-4D97-AF65-F5344CB8AC3E}">
        <p14:creationId xmlns:p14="http://schemas.microsoft.com/office/powerpoint/2010/main" val="254253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075" y="944390"/>
            <a:ext cx="9344968" cy="4943945"/>
          </a:xfrm>
          <a:prstGeom prst="rect">
            <a:avLst/>
          </a:prstGeom>
          <a:blipFill>
            <a:blip r:embed="rId2"/>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HUMAN RIGHTS</a:t>
            </a:r>
          </a:p>
          <a:p>
            <a:pPr algn="ctr"/>
            <a:endParaRPr lang="en-US" sz="3200" b="1" dirty="0" smtClean="0">
              <a:solidFill>
                <a:schemeClr val="bg1"/>
              </a:solidFill>
            </a:endParaRPr>
          </a:p>
          <a:p>
            <a:pPr algn="ctr"/>
            <a:r>
              <a:rPr lang="en-US" sz="3200" b="1" dirty="0" smtClean="0">
                <a:solidFill>
                  <a:schemeClr val="bg1"/>
                </a:solidFill>
              </a:rPr>
              <a:t>Judgments </a:t>
            </a:r>
            <a:r>
              <a:rPr lang="en-US" sz="3200" b="1" dirty="0">
                <a:solidFill>
                  <a:schemeClr val="bg1"/>
                </a:solidFill>
              </a:rPr>
              <a:t>about human rights are based on moral principles that advocate respect for people’s freedom and well-being.</a:t>
            </a:r>
          </a:p>
        </p:txBody>
      </p:sp>
    </p:spTree>
    <p:extLst>
      <p:ext uri="{BB962C8B-B14F-4D97-AF65-F5344CB8AC3E}">
        <p14:creationId xmlns:p14="http://schemas.microsoft.com/office/powerpoint/2010/main" val="74156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1121" y="1175657"/>
            <a:ext cx="7906262" cy="4863402"/>
          </a:xfrm>
          <a:prstGeom prst="rect">
            <a:avLst/>
          </a:prstGeom>
          <a:blipFill>
            <a:blip r:embed="rId2"/>
            <a:tile tx="0" ty="0" sx="100000" sy="100000" flip="none" algn="tl"/>
          </a:blipFill>
          <a:scene3d>
            <a:camera prst="orthographicFront"/>
            <a:lightRig rig="threePt" dir="t"/>
          </a:scene3d>
          <a:sp3d>
            <a:bevelT prst="angle"/>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CARE</a:t>
            </a:r>
          </a:p>
          <a:p>
            <a:pPr algn="ctr"/>
            <a:endParaRPr lang="en-US" sz="3200" b="1" dirty="0" smtClean="0"/>
          </a:p>
          <a:p>
            <a:pPr algn="ctr"/>
            <a:r>
              <a:rPr lang="en-US" sz="3200" b="1" dirty="0" smtClean="0"/>
              <a:t>judgments </a:t>
            </a:r>
            <a:r>
              <a:rPr lang="en-US" sz="3200" b="1" dirty="0"/>
              <a:t>about the </a:t>
            </a:r>
            <a:r>
              <a:rPr lang="en-US" sz="3200" b="1" dirty="0" smtClean="0"/>
              <a:t>importance </a:t>
            </a:r>
            <a:r>
              <a:rPr lang="en-US" sz="3200" b="1" dirty="0"/>
              <a:t>of human relationships can be based on what is called an ethic of care. </a:t>
            </a:r>
          </a:p>
        </p:txBody>
      </p:sp>
    </p:spTree>
    <p:extLst>
      <p:ext uri="{BB962C8B-B14F-4D97-AF65-F5344CB8AC3E}">
        <p14:creationId xmlns:p14="http://schemas.microsoft.com/office/powerpoint/2010/main" val="78920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0" y="1336431"/>
            <a:ext cx="9294724" cy="4391129"/>
          </a:xfrm>
          <a:prstGeom prst="rect">
            <a:avLst/>
          </a:prstGeom>
          <a:blipFill>
            <a:blip r:embed="rId2"/>
            <a:tile tx="0" ty="0" sx="100000" sy="100000" flip="none" algn="tl"/>
          </a:blipFill>
          <a:scene3d>
            <a:camera prst="orthographicFront"/>
            <a:lightRig rig="threePt" dir="t"/>
          </a:scene3d>
          <a:sp3d extrusionH="76200">
            <a:bevelT prst="angle"/>
            <a:extrusionClr>
              <a:srgbClr val="FFFF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UTILITARIANISM</a:t>
            </a:r>
          </a:p>
          <a:p>
            <a:pPr algn="ctr"/>
            <a:endParaRPr lang="en-US" sz="3200" b="1" dirty="0" smtClean="0">
              <a:solidFill>
                <a:schemeClr val="bg1"/>
              </a:solidFill>
            </a:endParaRPr>
          </a:p>
          <a:p>
            <a:pPr algn="ctr"/>
            <a:r>
              <a:rPr lang="en-US" sz="3200" b="1" dirty="0" smtClean="0">
                <a:solidFill>
                  <a:schemeClr val="bg1"/>
                </a:solidFill>
              </a:rPr>
              <a:t>It is </a:t>
            </a:r>
            <a:r>
              <a:rPr lang="en-US" sz="3200" b="1" dirty="0">
                <a:solidFill>
                  <a:schemeClr val="bg1"/>
                </a:solidFill>
              </a:rPr>
              <a:t>the moral view that in any situation the right course of action is the one that will provide people with the </a:t>
            </a:r>
            <a:r>
              <a:rPr lang="en-US" sz="3200" b="1" dirty="0" smtClean="0">
                <a:solidFill>
                  <a:schemeClr val="bg1"/>
                </a:solidFill>
              </a:rPr>
              <a:t>greatest </a:t>
            </a:r>
            <a:r>
              <a:rPr lang="en-US" sz="3200" b="1" dirty="0">
                <a:solidFill>
                  <a:schemeClr val="bg1"/>
                </a:solidFill>
              </a:rPr>
              <a:t>amount of benefits while minimizing harms.</a:t>
            </a:r>
          </a:p>
        </p:txBody>
      </p:sp>
    </p:spTree>
    <p:extLst>
      <p:ext uri="{BB962C8B-B14F-4D97-AF65-F5344CB8AC3E}">
        <p14:creationId xmlns:p14="http://schemas.microsoft.com/office/powerpoint/2010/main" val="282550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mn-lt"/>
              </a:rPr>
              <a:t>Traditional Utilitarianism</a:t>
            </a:r>
            <a:endParaRPr lang="en-US" b="1" dirty="0">
              <a:solidFill>
                <a:srgbClr val="C00000"/>
              </a:solidFill>
              <a:latin typeface="+mn-lt"/>
            </a:endParaRPr>
          </a:p>
        </p:txBody>
      </p:sp>
      <p:sp>
        <p:nvSpPr>
          <p:cNvPr id="3" name="Rectangle 2"/>
          <p:cNvSpPr/>
          <p:nvPr/>
        </p:nvSpPr>
        <p:spPr>
          <a:xfrm>
            <a:off x="897425" y="2118510"/>
            <a:ext cx="10397150" cy="3539430"/>
          </a:xfrm>
          <a:prstGeom prst="rect">
            <a:avLst/>
          </a:prstGeom>
        </p:spPr>
        <p:txBody>
          <a:bodyPr wrap="square">
            <a:spAutoFit/>
          </a:bodyPr>
          <a:lstStyle/>
          <a:p>
            <a:r>
              <a:rPr lang="en-US" sz="2800" dirty="0" smtClean="0"/>
              <a:t>Jeremy Bentham (1748–1832) and John Stuart Mill (1806–1873) are generally considered the founders of traditional utilitarianism.</a:t>
            </a:r>
          </a:p>
          <a:p>
            <a:endParaRPr lang="en-US" sz="2800" dirty="0"/>
          </a:p>
          <a:p>
            <a:endParaRPr lang="en-US" sz="2800" dirty="0" smtClean="0"/>
          </a:p>
          <a:p>
            <a:r>
              <a:rPr lang="en-US" sz="2800" dirty="0" smtClean="0"/>
              <a:t>Bentham and Mill sought an objective basis for making value judgments that would provide a common and publicly acceptable norm for determining the best social policy and social legislation, as well as the morally best course of action. </a:t>
            </a:r>
            <a:endParaRPr lang="en-US" sz="2800" dirty="0"/>
          </a:p>
        </p:txBody>
      </p:sp>
    </p:spTree>
    <p:extLst>
      <p:ext uri="{BB962C8B-B14F-4D97-AF65-F5344CB8AC3E}">
        <p14:creationId xmlns:p14="http://schemas.microsoft.com/office/powerpoint/2010/main" val="209139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430" y="1466661"/>
            <a:ext cx="9650995" cy="3046988"/>
          </a:xfrm>
          <a:prstGeom prst="rect">
            <a:avLst/>
          </a:prstGeom>
        </p:spPr>
        <p:txBody>
          <a:bodyPr wrap="square">
            <a:spAutoFit/>
          </a:bodyPr>
          <a:lstStyle/>
          <a:p>
            <a:r>
              <a:rPr lang="en-US" sz="3200" dirty="0" smtClean="0"/>
              <a:t>The utilitarian principle holds that: </a:t>
            </a:r>
          </a:p>
          <a:p>
            <a:endParaRPr lang="en-US" sz="3200" dirty="0"/>
          </a:p>
          <a:p>
            <a:r>
              <a:rPr lang="en-US" sz="3200" b="1" dirty="0" smtClean="0">
                <a:solidFill>
                  <a:srgbClr val="C00000"/>
                </a:solidFill>
              </a:rPr>
              <a:t>An action is right from an ethical point of view, if and only if, the sum total of utilities produced by that act is greater than the sum total of utilities produced by any other act the agent could have performed in its place. </a:t>
            </a:r>
            <a:endParaRPr lang="en-US" sz="3200" b="1" dirty="0">
              <a:solidFill>
                <a:srgbClr val="C00000"/>
              </a:solidFill>
            </a:endParaRPr>
          </a:p>
        </p:txBody>
      </p:sp>
    </p:spTree>
    <p:extLst>
      <p:ext uri="{BB962C8B-B14F-4D97-AF65-F5344CB8AC3E}">
        <p14:creationId xmlns:p14="http://schemas.microsoft.com/office/powerpoint/2010/main" val="205527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154" y="488888"/>
            <a:ext cx="6437014" cy="5693866"/>
          </a:xfrm>
          <a:prstGeom prst="rect">
            <a:avLst/>
          </a:prstGeom>
        </p:spPr>
        <p:txBody>
          <a:bodyPr wrap="square">
            <a:spAutoFit/>
          </a:bodyPr>
          <a:lstStyle/>
          <a:p>
            <a:pPr marL="457200" indent="-457200">
              <a:buFont typeface="Arial" panose="020B0604020202020204" pitchFamily="34" charset="0"/>
              <a:buChar char="•"/>
            </a:pPr>
            <a:r>
              <a:rPr lang="en-US" sz="2800" dirty="0"/>
              <a:t>U</a:t>
            </a:r>
            <a:r>
              <a:rPr lang="en-US" sz="2800" dirty="0" smtClean="0"/>
              <a:t>tilitarianism assumes that any benefits or costs an action can produce can be measured on a common quantitative scale and then added or subtracted from each other.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There are three important mistakes to watch out for when using utilitarianism.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Almost everyone makes these mistakes when they first start thinking about utilitarianism, so it is important to be aware of them at the start. </a:t>
            </a:r>
            <a:endParaRPr lang="en-US" sz="2800" dirty="0"/>
          </a:p>
        </p:txBody>
      </p:sp>
      <p:sp>
        <p:nvSpPr>
          <p:cNvPr id="3" name="Oval Callout 2"/>
          <p:cNvSpPr/>
          <p:nvPr/>
        </p:nvSpPr>
        <p:spPr>
          <a:xfrm>
            <a:off x="7260879" y="2516863"/>
            <a:ext cx="4481466" cy="34222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U</a:t>
            </a:r>
            <a:r>
              <a:rPr lang="en-US" sz="2800" b="1" u="sng" dirty="0" smtClean="0"/>
              <a:t>tility </a:t>
            </a:r>
          </a:p>
          <a:p>
            <a:pPr algn="ctr"/>
            <a:r>
              <a:rPr lang="en-US" sz="2800" dirty="0" smtClean="0"/>
              <a:t>The inclusive term used to refer to any net benefits produced by an action.</a:t>
            </a:r>
            <a:endParaRPr lang="en-US" sz="2800" dirty="0"/>
          </a:p>
        </p:txBody>
      </p:sp>
    </p:spTree>
    <p:extLst>
      <p:ext uri="{BB962C8B-B14F-4D97-AF65-F5344CB8AC3E}">
        <p14:creationId xmlns:p14="http://schemas.microsoft.com/office/powerpoint/2010/main" val="297767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TotalTime>
  <Words>3366</Words>
  <Application>Microsoft Office PowerPoint</Application>
  <PresentationFormat>Widescreen</PresentationFormat>
  <Paragraphs>152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Utilitarianism</vt:lpstr>
      <vt:lpstr>PowerPoint Presentation</vt:lpstr>
      <vt:lpstr>PowerPoint Presentation</vt:lpstr>
      <vt:lpstr>PowerPoint Presentation</vt:lpstr>
      <vt:lpstr>PowerPoint Presentation</vt:lpstr>
      <vt:lpstr>PowerPoint Presentation</vt:lpstr>
      <vt:lpstr>Traditional Utilitarianism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Measurement Problems</vt:lpstr>
      <vt:lpstr>PowerPoint Presentation</vt:lpstr>
      <vt:lpstr>PowerPoint Presentation</vt:lpstr>
      <vt:lpstr>PowerPoint Presentation</vt:lpstr>
      <vt:lpstr>PowerPoint Presentation</vt:lpstr>
      <vt:lpstr>PowerPoint Presentation</vt:lpstr>
      <vt:lpstr>Utilitarian Replies to Measurement Objections</vt:lpstr>
      <vt:lpstr>PowerPoint Presentation</vt:lpstr>
      <vt:lpstr>PowerPoint Presentation</vt:lpstr>
      <vt:lpstr>PowerPoint Presentation</vt:lpstr>
      <vt:lpstr>PowerPoint Presentation</vt:lpstr>
      <vt:lpstr>Rights and Justice Problems with Utilitarianism</vt:lpstr>
      <vt:lpstr>PowerPoint Presentation</vt:lpstr>
      <vt:lpstr>PowerPoint Presentation</vt:lpstr>
      <vt:lpstr>PowerPoint Presentation</vt:lpstr>
      <vt:lpstr>PowerPoint Presentation</vt:lpstr>
      <vt:lpstr>Utilitarian Replies to Objections on Rights and Justice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Moral Responsibility and Blame </dc:title>
  <dc:creator>Microsoft account</dc:creator>
  <cp:lastModifiedBy>Microsoft account</cp:lastModifiedBy>
  <cp:revision>69</cp:revision>
  <dcterms:created xsi:type="dcterms:W3CDTF">2023-03-18T20:19:50Z</dcterms:created>
  <dcterms:modified xsi:type="dcterms:W3CDTF">2023-04-03T06:36:40Z</dcterms:modified>
</cp:coreProperties>
</file>