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515484-F1C5-4F34-A9DB-E32EA6B8D28D}"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10735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15484-F1C5-4F34-A9DB-E32EA6B8D28D}"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273073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15484-F1C5-4F34-A9DB-E32EA6B8D28D}"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85983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515484-F1C5-4F34-A9DB-E32EA6B8D28D}"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64265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515484-F1C5-4F34-A9DB-E32EA6B8D28D}"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112932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515484-F1C5-4F34-A9DB-E32EA6B8D28D}"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366771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515484-F1C5-4F34-A9DB-E32EA6B8D28D}"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365932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515484-F1C5-4F34-A9DB-E32EA6B8D28D}"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202149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15484-F1C5-4F34-A9DB-E32EA6B8D28D}"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378064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515484-F1C5-4F34-A9DB-E32EA6B8D28D}"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292460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515484-F1C5-4F34-A9DB-E32EA6B8D28D}"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7AC0-DF16-48A3-8401-B2A9F6CFDD99}" type="slidenum">
              <a:rPr lang="en-US" smtClean="0"/>
              <a:t>‹#›</a:t>
            </a:fld>
            <a:endParaRPr lang="en-US"/>
          </a:p>
        </p:txBody>
      </p:sp>
    </p:spTree>
    <p:extLst>
      <p:ext uri="{BB962C8B-B14F-4D97-AF65-F5344CB8AC3E}">
        <p14:creationId xmlns:p14="http://schemas.microsoft.com/office/powerpoint/2010/main" val="59995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5484-F1C5-4F34-A9DB-E32EA6B8D28D}" type="datetimeFigureOut">
              <a:rPr lang="en-US" smtClean="0"/>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37AC0-DF16-48A3-8401-B2A9F6CFDD99}" type="slidenum">
              <a:rPr lang="en-US" smtClean="0"/>
              <a:t>‹#›</a:t>
            </a:fld>
            <a:endParaRPr lang="en-US"/>
          </a:p>
        </p:txBody>
      </p:sp>
    </p:spTree>
    <p:extLst>
      <p:ext uri="{BB962C8B-B14F-4D97-AF65-F5344CB8AC3E}">
        <p14:creationId xmlns:p14="http://schemas.microsoft.com/office/powerpoint/2010/main" val="2464089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a:solidFill>
                  <a:schemeClr val="accent1">
                    <a:lumMod val="50000"/>
                  </a:schemeClr>
                </a:solidFill>
                <a:latin typeface="+mn-lt"/>
              </a:rPr>
              <a:t>Rights and Duties</a:t>
            </a:r>
          </a:p>
        </p:txBody>
      </p:sp>
      <p:sp>
        <p:nvSpPr>
          <p:cNvPr id="3" name="Subtitle 2"/>
          <p:cNvSpPr>
            <a:spLocks noGrp="1"/>
          </p:cNvSpPr>
          <p:nvPr>
            <p:ph type="subTitle" idx="1"/>
          </p:nvPr>
        </p:nvSpPr>
        <p:spPr/>
        <p:txBody>
          <a:bodyPr>
            <a:noAutofit/>
          </a:bodyPr>
          <a:lstStyle/>
          <a:p>
            <a:pPr lvl="0"/>
            <a:r>
              <a:rPr lang="en-US" sz="3200" dirty="0">
                <a:solidFill>
                  <a:srgbClr val="00B0F0"/>
                </a:solidFill>
              </a:rPr>
              <a:t>The Concept of Rights</a:t>
            </a:r>
          </a:p>
          <a:p>
            <a:pPr lvl="0"/>
            <a:r>
              <a:rPr lang="en-US" sz="3200" dirty="0">
                <a:solidFill>
                  <a:srgbClr val="00B0F0"/>
                </a:solidFill>
              </a:rPr>
              <a:t>Negative and Positive Rights </a:t>
            </a:r>
          </a:p>
          <a:p>
            <a:r>
              <a:rPr lang="en-US" sz="3200" dirty="0">
                <a:solidFill>
                  <a:srgbClr val="00B0F0"/>
                </a:solidFill>
              </a:rPr>
              <a:t>Contractual Rights and Duties</a:t>
            </a:r>
          </a:p>
        </p:txBody>
      </p:sp>
    </p:spTree>
    <p:extLst>
      <p:ext uri="{BB962C8B-B14F-4D97-AF65-F5344CB8AC3E}">
        <p14:creationId xmlns:p14="http://schemas.microsoft.com/office/powerpoint/2010/main" val="209541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707165" y="1099548"/>
            <a:ext cx="11018067" cy="474401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effectLst>
                  <a:glow rad="228600">
                    <a:schemeClr val="accent2">
                      <a:satMod val="175000"/>
                      <a:alpha val="40000"/>
                    </a:schemeClr>
                  </a:glow>
                </a:effectLst>
              </a:rPr>
              <a:t>Second, moral rights provide individuals with autonomy and equality in the free pursuit of their interests.</a:t>
            </a:r>
          </a:p>
          <a:p>
            <a:endParaRPr lang="en-US" sz="3200" dirty="0">
              <a:effectLst>
                <a:glow rad="228600">
                  <a:schemeClr val="accent2">
                    <a:satMod val="175000"/>
                    <a:alpha val="40000"/>
                  </a:schemeClr>
                </a:glow>
              </a:effectLst>
            </a:endParaRPr>
          </a:p>
          <a:p>
            <a:r>
              <a:rPr lang="en-US" sz="3200" dirty="0"/>
              <a:t>If I have a right to worship, I am free to worship, and that I am not dependent on anyone’s permission to worship. </a:t>
            </a:r>
          </a:p>
          <a:p>
            <a:endParaRPr lang="en-US" sz="3200" dirty="0"/>
          </a:p>
          <a:p>
            <a:r>
              <a:rPr lang="en-US" sz="3200" dirty="0"/>
              <a:t>It also implies that I cannot generally be forced to stop worshipping on the basis that society will gain more benefits if I am kept from worshipping. </a:t>
            </a:r>
            <a:endParaRPr lang="en-US" sz="3200" dirty="0">
              <a:effectLst>
                <a:glow rad="228600">
                  <a:schemeClr val="accent2">
                    <a:satMod val="175000"/>
                    <a:alpha val="40000"/>
                  </a:schemeClr>
                </a:glow>
              </a:effectLst>
            </a:endParaRPr>
          </a:p>
        </p:txBody>
      </p:sp>
    </p:spTree>
    <p:extLst>
      <p:ext uri="{BB962C8B-B14F-4D97-AF65-F5344CB8AC3E}">
        <p14:creationId xmlns:p14="http://schemas.microsoft.com/office/powerpoint/2010/main" val="113952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22514" y="502418"/>
            <a:ext cx="11414928" cy="63555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effectLst>
                  <a:glow rad="228600">
                    <a:schemeClr val="accent2">
                      <a:satMod val="175000"/>
                      <a:alpha val="40000"/>
                    </a:schemeClr>
                  </a:glow>
                </a:effectLst>
              </a:rPr>
              <a:t>Third, moral rights provide a basis for </a:t>
            </a:r>
          </a:p>
          <a:p>
            <a:r>
              <a:rPr lang="en-US" sz="3200" dirty="0">
                <a:effectLst>
                  <a:glow rad="228600">
                    <a:schemeClr val="accent2">
                      <a:satMod val="175000"/>
                      <a:alpha val="40000"/>
                    </a:schemeClr>
                  </a:glow>
                </a:effectLst>
              </a:rPr>
              <a:t>justifying one’s actions and for invoking the</a:t>
            </a:r>
          </a:p>
          <a:p>
            <a:r>
              <a:rPr lang="en-US" sz="3200" dirty="0">
                <a:effectLst>
                  <a:glow rad="228600">
                    <a:schemeClr val="accent2">
                      <a:satMod val="175000"/>
                      <a:alpha val="40000"/>
                    </a:schemeClr>
                  </a:glow>
                </a:effectLst>
              </a:rPr>
              <a:t> protection or aid of others.</a:t>
            </a:r>
          </a:p>
          <a:p>
            <a:endParaRPr lang="en-US" sz="3200" dirty="0">
              <a:effectLst>
                <a:glow rad="228600">
                  <a:schemeClr val="accent2">
                    <a:satMod val="175000"/>
                    <a:alpha val="40000"/>
                  </a:schemeClr>
                </a:glow>
              </a:effectLst>
            </a:endParaRPr>
          </a:p>
          <a:p>
            <a:r>
              <a:rPr lang="en-US" sz="2800" dirty="0"/>
              <a:t>If I have a moral right to do something, then I have a moral justification for doing it. Moreover, if I have a right to do something, then others have no justification for interfering with me. </a:t>
            </a:r>
          </a:p>
          <a:p>
            <a:r>
              <a:rPr lang="en-US" sz="2800" dirty="0"/>
              <a:t>On the contrary, others are justified in restraining any persons who try to prevent me from exercising my right, or others may have a duty to aid me in exercising my right. </a:t>
            </a:r>
            <a:endParaRPr lang="en-US" sz="2800" dirty="0">
              <a:effectLst>
                <a:glow rad="228600">
                  <a:schemeClr val="accent2">
                    <a:satMod val="175000"/>
                    <a:alpha val="40000"/>
                  </a:schemeClr>
                </a:glow>
              </a:effectLst>
            </a:endParaRPr>
          </a:p>
        </p:txBody>
      </p:sp>
    </p:spTree>
    <p:extLst>
      <p:ext uri="{BB962C8B-B14F-4D97-AF65-F5344CB8AC3E}">
        <p14:creationId xmlns:p14="http://schemas.microsoft.com/office/powerpoint/2010/main" val="287129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3675" y="777634"/>
            <a:ext cx="10872316" cy="5509200"/>
          </a:xfrm>
          <a:prstGeom prst="rect">
            <a:avLst/>
          </a:prstGeom>
          <a:solidFill>
            <a:schemeClr val="accent2">
              <a:lumMod val="40000"/>
              <a:lumOff val="60000"/>
            </a:schemeClr>
          </a:solidFill>
        </p:spPr>
        <p:txBody>
          <a:bodyPr wrap="square">
            <a:spAutoFit/>
          </a:bodyPr>
          <a:lstStyle/>
          <a:p>
            <a:r>
              <a:rPr lang="en-US" sz="3200" dirty="0">
                <a:effectLst>
                  <a:glow rad="228600">
                    <a:schemeClr val="accent6">
                      <a:satMod val="175000"/>
                      <a:alpha val="40000"/>
                    </a:schemeClr>
                  </a:glow>
                </a:effectLst>
              </a:rPr>
              <a:t>Quick Review Moral Rights </a:t>
            </a:r>
          </a:p>
          <a:p>
            <a:r>
              <a:rPr lang="en-US" sz="3200" dirty="0">
                <a:effectLst>
                  <a:glow rad="228600">
                    <a:schemeClr val="accent6">
                      <a:satMod val="175000"/>
                      <a:alpha val="40000"/>
                    </a:schemeClr>
                  </a:glow>
                </a:effectLst>
              </a:rPr>
              <a:t>• Can be violated even when “no one is hurt” </a:t>
            </a:r>
          </a:p>
          <a:p>
            <a:r>
              <a:rPr lang="en-US" sz="3200" dirty="0">
                <a:effectLst>
                  <a:glow rad="228600">
                    <a:schemeClr val="accent6">
                      <a:satMod val="175000"/>
                      <a:alpha val="40000"/>
                    </a:schemeClr>
                  </a:glow>
                </a:effectLst>
              </a:rPr>
              <a:t>• Are correlated with duties others have toward the person with the right</a:t>
            </a:r>
          </a:p>
          <a:p>
            <a:r>
              <a:rPr lang="en-US" sz="3200" dirty="0">
                <a:effectLst>
                  <a:glow rad="228600">
                    <a:schemeClr val="accent6">
                      <a:satMod val="175000"/>
                      <a:alpha val="40000"/>
                    </a:schemeClr>
                  </a:glow>
                </a:effectLst>
              </a:rPr>
              <a:t>• Provide individuals with autonomy and equality in the free pursuit of their interests </a:t>
            </a:r>
          </a:p>
          <a:p>
            <a:r>
              <a:rPr lang="en-US" sz="3200" dirty="0">
                <a:effectLst>
                  <a:glow rad="228600">
                    <a:schemeClr val="accent6">
                      <a:satMod val="175000"/>
                      <a:alpha val="40000"/>
                    </a:schemeClr>
                  </a:glow>
                </a:effectLst>
              </a:rPr>
              <a:t>• Provide a basis for justifying one’s actions and for invoking the protection or aid of others </a:t>
            </a:r>
          </a:p>
          <a:p>
            <a:r>
              <a:rPr lang="en-US" sz="3200" dirty="0">
                <a:effectLst>
                  <a:glow rad="228600">
                    <a:schemeClr val="accent6">
                      <a:satMod val="175000"/>
                      <a:alpha val="40000"/>
                    </a:schemeClr>
                  </a:glow>
                </a:effectLst>
              </a:rPr>
              <a:t>• Focus on securing the interests of the individual unlike utilitarian standards which focus on securing the aggregate utility of</a:t>
            </a:r>
          </a:p>
        </p:txBody>
      </p:sp>
    </p:spTree>
    <p:extLst>
      <p:ext uri="{BB962C8B-B14F-4D97-AF65-F5344CB8AC3E}">
        <p14:creationId xmlns:p14="http://schemas.microsoft.com/office/powerpoint/2010/main" val="283596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853" y="1195754"/>
            <a:ext cx="10791930" cy="4031873"/>
          </a:xfrm>
          <a:prstGeom prst="rect">
            <a:avLst/>
          </a:prstGeom>
        </p:spPr>
        <p:txBody>
          <a:bodyPr wrap="square">
            <a:spAutoFit/>
          </a:bodyPr>
          <a:lstStyle/>
          <a:p>
            <a:r>
              <a:rPr lang="en-US" sz="3200" dirty="0"/>
              <a:t>Because moral rights have these three features, they provide bases for making moral judgments that differ substantially from utilitarian standards.</a:t>
            </a:r>
          </a:p>
          <a:p>
            <a:endParaRPr lang="en-US" sz="3200" dirty="0"/>
          </a:p>
          <a:p>
            <a:pPr algn="ctr"/>
            <a:r>
              <a:rPr lang="en-US" sz="3200" dirty="0">
                <a:solidFill>
                  <a:srgbClr val="FF0000"/>
                </a:solidFill>
              </a:rPr>
              <a:t>First, moral rights express the requirements of morality from the point of view of the individual, whereas utilitarianism expresses the requirements of morality from the point of view of society as a whole.</a:t>
            </a:r>
          </a:p>
        </p:txBody>
      </p:sp>
    </p:spTree>
    <p:extLst>
      <p:ext uri="{BB962C8B-B14F-4D97-AF65-F5344CB8AC3E}">
        <p14:creationId xmlns:p14="http://schemas.microsoft.com/office/powerpoint/2010/main" val="95822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186" y="1104522"/>
            <a:ext cx="10348110" cy="4524315"/>
          </a:xfrm>
          <a:prstGeom prst="rect">
            <a:avLst/>
          </a:prstGeom>
        </p:spPr>
        <p:txBody>
          <a:bodyPr wrap="square">
            <a:spAutoFit/>
          </a:bodyPr>
          <a:lstStyle/>
          <a:p>
            <a:pPr algn="ctr"/>
            <a:r>
              <a:rPr lang="en-US" sz="3200" dirty="0">
                <a:solidFill>
                  <a:srgbClr val="FF0000"/>
                </a:solidFill>
              </a:rPr>
              <a:t>Second, rights limit the validity of appeals to social benefits and to numbers. If I have a right to life, for example, then it is morally wrong for someone to kill me even though many others might gain much more from my death than I will ever gain from living.</a:t>
            </a:r>
          </a:p>
          <a:p>
            <a:endParaRPr lang="en-US" sz="3200" dirty="0"/>
          </a:p>
          <a:p>
            <a:r>
              <a:rPr lang="en-US" sz="3200" dirty="0"/>
              <a:t>Although rights generally override/reject utilitarian standards, they are not immune/exempted from all utilitarian considerations:</a:t>
            </a:r>
          </a:p>
        </p:txBody>
      </p:sp>
    </p:spTree>
    <p:extLst>
      <p:ext uri="{BB962C8B-B14F-4D97-AF65-F5344CB8AC3E}">
        <p14:creationId xmlns:p14="http://schemas.microsoft.com/office/powerpoint/2010/main" val="70774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796" y="778599"/>
            <a:ext cx="10502020" cy="3539430"/>
          </a:xfrm>
          <a:prstGeom prst="rect">
            <a:avLst/>
          </a:prstGeom>
        </p:spPr>
        <p:txBody>
          <a:bodyPr wrap="square">
            <a:spAutoFit/>
          </a:bodyPr>
          <a:lstStyle/>
          <a:p>
            <a:pPr marL="285750" indent="-285750">
              <a:buFont typeface="Arial" panose="020B0604020202020204" pitchFamily="34" charset="0"/>
              <a:buChar char="•"/>
            </a:pPr>
            <a:r>
              <a:rPr lang="en-US" sz="3200" dirty="0"/>
              <a:t>In times of war or major public emergencies, for example, it is generally acknowledged that civil rights may legitimately be restricted for the sake of “the public welfare.”</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The property rights of factory owners may be restricted to prevent pollution that is imposing major damages on the health of others. </a:t>
            </a:r>
          </a:p>
        </p:txBody>
      </p:sp>
    </p:spTree>
    <p:extLst>
      <p:ext uri="{BB962C8B-B14F-4D97-AF65-F5344CB8AC3E}">
        <p14:creationId xmlns:p14="http://schemas.microsoft.com/office/powerpoint/2010/main" val="2461801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b="1" dirty="0">
                <a:solidFill>
                  <a:srgbClr val="FF0000"/>
                </a:solidFill>
              </a:rPr>
              <a:t>Negative and Positive Rights </a:t>
            </a:r>
          </a:p>
        </p:txBody>
      </p:sp>
      <p:sp>
        <p:nvSpPr>
          <p:cNvPr id="3" name="Rounded Rectangle 2"/>
          <p:cNvSpPr/>
          <p:nvPr/>
        </p:nvSpPr>
        <p:spPr>
          <a:xfrm>
            <a:off x="986828" y="2145671"/>
            <a:ext cx="4427144" cy="3648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Negative rights</a:t>
            </a:r>
          </a:p>
          <a:p>
            <a:pPr algn="ctr"/>
            <a:r>
              <a:rPr lang="en-US" sz="2800" dirty="0"/>
              <a:t> </a:t>
            </a:r>
          </a:p>
          <a:p>
            <a:pPr algn="ctr"/>
            <a:r>
              <a:rPr lang="en-US" sz="2800" dirty="0"/>
              <a:t>Duties others have to not interfere in certain activities of the person who holds the right</a:t>
            </a:r>
          </a:p>
        </p:txBody>
      </p:sp>
      <p:sp>
        <p:nvSpPr>
          <p:cNvPr id="4" name="Rounded Rectangle 3"/>
          <p:cNvSpPr/>
          <p:nvPr/>
        </p:nvSpPr>
        <p:spPr>
          <a:xfrm>
            <a:off x="6518495" y="1991762"/>
            <a:ext cx="4835305" cy="419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Positive rights </a:t>
            </a:r>
          </a:p>
          <a:p>
            <a:pPr algn="ctr"/>
            <a:endParaRPr lang="en-US" sz="2800" dirty="0"/>
          </a:p>
          <a:p>
            <a:pPr algn="ctr"/>
            <a:r>
              <a:rPr lang="en-US" sz="2800" dirty="0"/>
              <a:t>Duties of other agents (it is not always clear who) to provide the holder of the right with whatever he or she needs to freely pursue his or her interests. </a:t>
            </a:r>
          </a:p>
        </p:txBody>
      </p:sp>
    </p:spTree>
    <p:extLst>
      <p:ext uri="{BB962C8B-B14F-4D97-AF65-F5344CB8AC3E}">
        <p14:creationId xmlns:p14="http://schemas.microsoft.com/office/powerpoint/2010/main" val="3557299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394234" y="823864"/>
            <a:ext cx="10438646" cy="55497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effectLst>
                  <a:glow rad="228600">
                    <a:schemeClr val="accent5">
                      <a:satMod val="175000"/>
                      <a:alpha val="40000"/>
                    </a:schemeClr>
                  </a:glow>
                </a:effectLst>
              </a:rPr>
              <a:t>Negative rights</a:t>
            </a:r>
          </a:p>
          <a:p>
            <a:endParaRPr lang="en-US" sz="2800" dirty="0"/>
          </a:p>
          <a:p>
            <a:r>
              <a:rPr lang="en-US" sz="2800" dirty="0"/>
              <a:t>For example, if I have a right to privacy, this means that every other person, including my employer, has the duty not to invade my private affairs. </a:t>
            </a:r>
          </a:p>
          <a:p>
            <a:endParaRPr lang="en-US" sz="2800" dirty="0"/>
          </a:p>
          <a:p>
            <a:r>
              <a:rPr lang="en-US" sz="2800" dirty="0"/>
              <a:t>If I have a right to use, sell, or destroy my personal business assets, this means that every other person has the duty not to prevent me from using, selling, or destroying my business property as I choose. </a:t>
            </a:r>
          </a:p>
        </p:txBody>
      </p:sp>
    </p:spTree>
    <p:extLst>
      <p:ext uri="{BB962C8B-B14F-4D97-AF65-F5344CB8AC3E}">
        <p14:creationId xmlns:p14="http://schemas.microsoft.com/office/powerpoint/2010/main" val="434534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1627833" y="1205802"/>
            <a:ext cx="9636369" cy="461219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effectLst>
                  <a:glow rad="228600">
                    <a:schemeClr val="accent5">
                      <a:satMod val="175000"/>
                      <a:alpha val="40000"/>
                    </a:schemeClr>
                  </a:glow>
                </a:effectLst>
              </a:rPr>
              <a:t>Positive rights</a:t>
            </a:r>
          </a:p>
          <a:p>
            <a:endParaRPr lang="en-US" sz="2800" dirty="0"/>
          </a:p>
          <a:p>
            <a:r>
              <a:rPr lang="en-US" sz="2800" dirty="0"/>
              <a:t>For example, if I have a right to an adequate standard of living, this does not mean merely that others must not interfere; it also means that if I am unable to provide myself with an adequate income, then I must be provided with such an income (perhaps by the government). </a:t>
            </a:r>
          </a:p>
        </p:txBody>
      </p:sp>
    </p:spTree>
    <p:extLst>
      <p:ext uri="{BB962C8B-B14F-4D97-AF65-F5344CB8AC3E}">
        <p14:creationId xmlns:p14="http://schemas.microsoft.com/office/powerpoint/2010/main" val="57866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6752" y="1346268"/>
            <a:ext cx="10379947" cy="3539430"/>
          </a:xfrm>
          <a:prstGeom prst="rect">
            <a:avLst/>
          </a:prstGeom>
        </p:spPr>
        <p:txBody>
          <a:bodyPr wrap="square">
            <a:spAutoFit/>
          </a:bodyPr>
          <a:lstStyle/>
          <a:p>
            <a:r>
              <a:rPr lang="en-US" sz="2800" dirty="0"/>
              <a:t>Seventeenth and eighteenth century writers of manifestos /policies (such as the U.S. Declaration of Independence and the Bill of Rights) often appealed to negative rights, particularly when they wanted to protect individuals against the power of kings, queens, and emperors.</a:t>
            </a:r>
          </a:p>
          <a:p>
            <a:endParaRPr lang="en-US" sz="2800" dirty="0"/>
          </a:p>
          <a:p>
            <a:r>
              <a:rPr lang="en-US" sz="2800" dirty="0"/>
              <a:t>Positive rights became more important in the twentieth century when society increasingly provided the necessities of life for its members who were unable to provide for themselves.</a:t>
            </a:r>
          </a:p>
        </p:txBody>
      </p:sp>
    </p:spTree>
    <p:extLst>
      <p:ext uri="{BB962C8B-B14F-4D97-AF65-F5344CB8AC3E}">
        <p14:creationId xmlns:p14="http://schemas.microsoft.com/office/powerpoint/2010/main" val="349672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97528" y="162961"/>
            <a:ext cx="3023857" cy="2860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Right</a:t>
            </a:r>
          </a:p>
          <a:p>
            <a:pPr algn="ctr"/>
            <a:r>
              <a:rPr lang="en-US" sz="2400" dirty="0"/>
              <a:t> An individual’s entitlement to something.</a:t>
            </a:r>
          </a:p>
        </p:txBody>
      </p:sp>
      <p:sp>
        <p:nvSpPr>
          <p:cNvPr id="3" name="Oval 2"/>
          <p:cNvSpPr/>
          <p:nvPr/>
        </p:nvSpPr>
        <p:spPr>
          <a:xfrm>
            <a:off x="7460054" y="162961"/>
            <a:ext cx="4517679" cy="4392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Legal right </a:t>
            </a:r>
          </a:p>
          <a:p>
            <a:pPr algn="ctr"/>
            <a:r>
              <a:rPr lang="en-US" sz="2400" dirty="0"/>
              <a:t>An entitlement that derives from a legal system that permits or empowers a person to act in a specified way or that requires others to act in certain ways toward that person</a:t>
            </a:r>
          </a:p>
        </p:txBody>
      </p:sp>
      <p:sp>
        <p:nvSpPr>
          <p:cNvPr id="4" name="Oval 3"/>
          <p:cNvSpPr/>
          <p:nvPr/>
        </p:nvSpPr>
        <p:spPr>
          <a:xfrm>
            <a:off x="2879001" y="2203763"/>
            <a:ext cx="4517679" cy="4392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FF00"/>
                </a:solidFill>
              </a:rPr>
              <a:t>Moral rights or human rights </a:t>
            </a:r>
          </a:p>
          <a:p>
            <a:pPr algn="ctr"/>
            <a:r>
              <a:rPr lang="en-US" sz="2400" dirty="0"/>
              <a:t>Rights that all human beings everywhere possess to an equal extent simply by virtue of being human beings.</a:t>
            </a:r>
          </a:p>
        </p:txBody>
      </p:sp>
      <p:sp>
        <p:nvSpPr>
          <p:cNvPr id="5" name="TextBox 4"/>
          <p:cNvSpPr txBox="1"/>
          <p:nvPr/>
        </p:nvSpPr>
        <p:spPr>
          <a:xfrm>
            <a:off x="8836182" y="5622202"/>
            <a:ext cx="2906163" cy="523220"/>
          </a:xfrm>
          <a:prstGeom prst="rect">
            <a:avLst/>
          </a:prstGeom>
          <a:noFill/>
        </p:spPr>
        <p:txBody>
          <a:bodyPr wrap="square" rtlCol="0">
            <a:spAutoFit/>
          </a:bodyPr>
          <a:lstStyle/>
          <a:p>
            <a:r>
              <a:rPr lang="en-US" sz="2800" dirty="0" err="1"/>
              <a:t>Pg</a:t>
            </a:r>
            <a:r>
              <a:rPr lang="en-US" sz="2800" dirty="0"/>
              <a:t> 104 pdf</a:t>
            </a:r>
          </a:p>
        </p:txBody>
      </p:sp>
    </p:spTree>
    <p:extLst>
      <p:ext uri="{BB962C8B-B14F-4D97-AF65-F5344CB8AC3E}">
        <p14:creationId xmlns:p14="http://schemas.microsoft.com/office/powerpoint/2010/main" val="151617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350" y="996210"/>
            <a:ext cx="10426840" cy="5016758"/>
          </a:xfrm>
          <a:prstGeom prst="rect">
            <a:avLst/>
          </a:prstGeom>
        </p:spPr>
        <p:txBody>
          <a:bodyPr wrap="square">
            <a:spAutoFit/>
            <a:scene3d>
              <a:camera prst="orthographicFront"/>
              <a:lightRig rig="threePt" dir="t"/>
            </a:scene3d>
            <a:sp3d prstMaterial="flat"/>
          </a:bodyPr>
          <a:lstStyle/>
          <a:p>
            <a:r>
              <a:rPr lang="en-US" sz="3200" dirty="0">
                <a:effectLst>
                  <a:glow rad="228600">
                    <a:schemeClr val="accent2">
                      <a:satMod val="175000"/>
                      <a:alpha val="40000"/>
                    </a:schemeClr>
                  </a:glow>
                </a:effectLst>
              </a:rPr>
              <a:t>The change in the meaning of the phrase “the right to life” is another indication of the rising importance of positive rights.</a:t>
            </a:r>
          </a:p>
          <a:p>
            <a:endParaRPr lang="en-US" sz="3200" dirty="0"/>
          </a:p>
          <a:p>
            <a:r>
              <a:rPr lang="en-US" sz="3200" dirty="0"/>
              <a:t>The eighteenth century interpreted the “right to life” as the negative right not to be killed (this is the meaning the phrase has in the Declaration of Independence). </a:t>
            </a:r>
          </a:p>
          <a:p>
            <a:endParaRPr lang="en-US" sz="3200" dirty="0"/>
          </a:p>
          <a:p>
            <a:r>
              <a:rPr lang="en-US" sz="3200" dirty="0"/>
              <a:t>The twentieth century, however, has reinterpreted the phrase to refer to the positive right to be provided with the minimum necessities of life. </a:t>
            </a:r>
          </a:p>
        </p:txBody>
      </p:sp>
    </p:spTree>
    <p:extLst>
      <p:ext uri="{BB962C8B-B14F-4D97-AF65-F5344CB8AC3E}">
        <p14:creationId xmlns:p14="http://schemas.microsoft.com/office/powerpoint/2010/main" val="336746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69546" y="497941"/>
            <a:ext cx="10483912" cy="573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effectLst>
                  <a:glow rad="228600">
                    <a:schemeClr val="accent2">
                      <a:satMod val="175000"/>
                      <a:alpha val="40000"/>
                    </a:schemeClr>
                  </a:glow>
                </a:effectLst>
              </a:rPr>
              <a:t>Contractual Rights and Duties </a:t>
            </a:r>
          </a:p>
          <a:p>
            <a:pPr algn="ctr"/>
            <a:endParaRPr lang="en-US" sz="2800" dirty="0"/>
          </a:p>
          <a:p>
            <a:pPr algn="ctr"/>
            <a:r>
              <a:rPr lang="en-US" sz="2800" dirty="0"/>
              <a:t>Contractual rights and duties (sometimes called special rights and duties or special obligations) are the limited rights and correlative duties that arise when one person enters an agreement with another person.</a:t>
            </a:r>
          </a:p>
          <a:p>
            <a:pPr algn="ctr"/>
            <a:r>
              <a:rPr lang="en-US" sz="2800" dirty="0"/>
              <a:t>For example, if I contract to do something for you, then you are entitled to my performance. You acquire a contractual right to whatever I promised, and I have a contractual duty to perform as I promised. </a:t>
            </a:r>
          </a:p>
        </p:txBody>
      </p:sp>
    </p:spTree>
    <p:extLst>
      <p:ext uri="{BB962C8B-B14F-4D97-AF65-F5344CB8AC3E}">
        <p14:creationId xmlns:p14="http://schemas.microsoft.com/office/powerpoint/2010/main" val="239221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9" y="461726"/>
            <a:ext cx="10918479" cy="6001643"/>
          </a:xfrm>
          <a:prstGeom prst="rect">
            <a:avLst/>
          </a:prstGeom>
        </p:spPr>
        <p:txBody>
          <a:bodyPr wrap="square">
            <a:spAutoFit/>
          </a:bodyPr>
          <a:lstStyle/>
          <a:p>
            <a:r>
              <a:rPr lang="en-US" sz="3200" dirty="0"/>
              <a:t>Contractual rights and duties are distinguished,</a:t>
            </a:r>
          </a:p>
          <a:p>
            <a:endParaRPr lang="en-US" sz="3200" dirty="0"/>
          </a:p>
          <a:p>
            <a:r>
              <a:rPr lang="en-US" sz="3200" dirty="0">
                <a:solidFill>
                  <a:srgbClr val="FF0000"/>
                </a:solidFill>
              </a:rPr>
              <a:t>First,</a:t>
            </a:r>
            <a:r>
              <a:rPr lang="en-US" sz="3200" dirty="0"/>
              <a:t> by the fact that they attach to specific individuals and the </a:t>
            </a:r>
          </a:p>
          <a:p>
            <a:r>
              <a:rPr lang="en-US" sz="3200" dirty="0"/>
              <a:t>correlative duties are imposed only on other specific individuals.</a:t>
            </a:r>
          </a:p>
          <a:p>
            <a:endParaRPr lang="en-US" sz="3200" dirty="0"/>
          </a:p>
          <a:p>
            <a:r>
              <a:rPr lang="en-US" sz="3200" dirty="0">
                <a:solidFill>
                  <a:srgbClr val="FF0000"/>
                </a:solidFill>
              </a:rPr>
              <a:t>Second</a:t>
            </a:r>
            <a:r>
              <a:rPr lang="en-US" sz="3200" dirty="0"/>
              <a:t>, contractual rights arise out of a specific transaction </a:t>
            </a:r>
          </a:p>
          <a:p>
            <a:r>
              <a:rPr lang="en-US" sz="3200" dirty="0"/>
              <a:t>between particular individuals.</a:t>
            </a:r>
          </a:p>
          <a:p>
            <a:endParaRPr lang="en-US" sz="3200" dirty="0"/>
          </a:p>
          <a:p>
            <a:r>
              <a:rPr lang="en-US" sz="3200" dirty="0">
                <a:solidFill>
                  <a:srgbClr val="FF0000"/>
                </a:solidFill>
              </a:rPr>
              <a:t>Third</a:t>
            </a:r>
            <a:r>
              <a:rPr lang="en-US" sz="3200" dirty="0"/>
              <a:t>, contractual rights and duties depend on a publicly </a:t>
            </a:r>
          </a:p>
          <a:p>
            <a:r>
              <a:rPr lang="en-US" sz="3200" dirty="0"/>
              <a:t>accepted system of rules that define the transactions that give rise to those rights and duties.</a:t>
            </a:r>
          </a:p>
          <a:p>
            <a:r>
              <a:rPr lang="en-US" sz="3200" dirty="0"/>
              <a:t>Pdf </a:t>
            </a:r>
            <a:r>
              <a:rPr lang="en-US" sz="3200" dirty="0" err="1"/>
              <a:t>pg</a:t>
            </a:r>
            <a:r>
              <a:rPr lang="en-US" sz="3200" dirty="0"/>
              <a:t> 108</a:t>
            </a:r>
          </a:p>
        </p:txBody>
      </p:sp>
    </p:spTree>
    <p:extLst>
      <p:ext uri="{BB962C8B-B14F-4D97-AF65-F5344CB8AC3E}">
        <p14:creationId xmlns:p14="http://schemas.microsoft.com/office/powerpoint/2010/main" val="32717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153" y="353084"/>
            <a:ext cx="10719303" cy="6309420"/>
          </a:xfrm>
          <a:prstGeom prst="rect">
            <a:avLst/>
          </a:prstGeom>
        </p:spPr>
        <p:txBody>
          <a:bodyPr wrap="square">
            <a:spAutoFit/>
          </a:bodyPr>
          <a:lstStyle/>
          <a:p>
            <a:r>
              <a:rPr lang="en-US" sz="4000" dirty="0">
                <a:effectLst>
                  <a:glow rad="228600">
                    <a:schemeClr val="accent5">
                      <a:satMod val="175000"/>
                      <a:alpha val="40000"/>
                    </a:schemeClr>
                  </a:glow>
                </a:effectLst>
              </a:rPr>
              <a:t>Quick Review Contractual Rights and Duties </a:t>
            </a:r>
          </a:p>
          <a:p>
            <a:endParaRPr lang="en-US" sz="2800" dirty="0"/>
          </a:p>
          <a:p>
            <a:r>
              <a:rPr lang="en-US" sz="2800" dirty="0"/>
              <a:t>• Are created by specific agreements and conferred only on the parties involved </a:t>
            </a:r>
          </a:p>
          <a:p>
            <a:r>
              <a:rPr lang="en-US" sz="2800" dirty="0"/>
              <a:t>• Require publicly accepted rules on what constitutes agreements and what obligations agreements impose </a:t>
            </a:r>
          </a:p>
          <a:p>
            <a:r>
              <a:rPr lang="en-US" sz="2800" dirty="0"/>
              <a:t>• Underlie the special rights and duties imposed by accepting a position or role in an institution or organization </a:t>
            </a:r>
          </a:p>
          <a:p>
            <a:r>
              <a:rPr lang="en-US" sz="2800" dirty="0"/>
              <a:t>• Require </a:t>
            </a:r>
          </a:p>
          <a:p>
            <a:r>
              <a:rPr lang="en-US" sz="2800" dirty="0"/>
              <a:t>(1) the parties know what they are agreeing to, </a:t>
            </a:r>
          </a:p>
          <a:p>
            <a:r>
              <a:rPr lang="en-US" sz="2800" dirty="0"/>
              <a:t>(2) no misrepresentation, </a:t>
            </a:r>
          </a:p>
          <a:p>
            <a:r>
              <a:rPr lang="en-US" sz="2800" dirty="0"/>
              <a:t>(3) no duress/threat or coercion, </a:t>
            </a:r>
          </a:p>
          <a:p>
            <a:r>
              <a:rPr lang="en-US" sz="2800" dirty="0"/>
              <a:t>(4) no agreement to an immoral act. </a:t>
            </a:r>
          </a:p>
          <a:p>
            <a:r>
              <a:rPr lang="en-US" sz="2800" dirty="0"/>
              <a:t>Pdf </a:t>
            </a:r>
            <a:r>
              <a:rPr lang="en-US" sz="2800" dirty="0" err="1"/>
              <a:t>pg</a:t>
            </a:r>
            <a:r>
              <a:rPr lang="en-US" sz="2800"/>
              <a:t> 109</a:t>
            </a:r>
            <a:endParaRPr lang="en-US" sz="2800" dirty="0"/>
          </a:p>
        </p:txBody>
      </p:sp>
    </p:spTree>
    <p:extLst>
      <p:ext uri="{BB962C8B-B14F-4D97-AF65-F5344CB8AC3E}">
        <p14:creationId xmlns:p14="http://schemas.microsoft.com/office/powerpoint/2010/main" val="297153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6763" y="1450109"/>
            <a:ext cx="10335491" cy="4401205"/>
          </a:xfrm>
          <a:prstGeom prst="rect">
            <a:avLst/>
          </a:prstGeom>
        </p:spPr>
        <p:txBody>
          <a:bodyPr wrap="square">
            <a:spAutoFit/>
          </a:bodyPr>
          <a:lstStyle/>
          <a:p>
            <a:endParaRPr lang="en-US" sz="2800" dirty="0"/>
          </a:p>
          <a:p>
            <a:r>
              <a:rPr lang="en-US" sz="2800" dirty="0"/>
              <a:t>Rights are powerful devices whose main purpose is to enable the individual to choose freely whether to pursue certain interests or activities and to protect those choices. In our ordinary discourse we use the word right in different contexts/situations.</a:t>
            </a:r>
          </a:p>
          <a:p>
            <a:endParaRPr lang="en-US" sz="2800" dirty="0"/>
          </a:p>
          <a:p>
            <a:r>
              <a:rPr lang="en-US" sz="2800" b="1" dirty="0">
                <a:solidFill>
                  <a:srgbClr val="FF0000"/>
                </a:solidFill>
              </a:rPr>
              <a:t>First, </a:t>
            </a:r>
            <a:r>
              <a:rPr lang="en-US" sz="2800" dirty="0"/>
              <a:t>we sometimes use the term right to indicate the mere absence of prohibitions against pursuing some interest or activity. For example, I have a right to do whatever the law or morality does not positively forbid me to do. </a:t>
            </a:r>
            <a:endParaRPr lang="en-US" sz="2800" b="1" dirty="0">
              <a:solidFill>
                <a:srgbClr val="FF0000"/>
              </a:solidFill>
            </a:endParaRPr>
          </a:p>
        </p:txBody>
      </p:sp>
      <p:sp>
        <p:nvSpPr>
          <p:cNvPr id="3" name="TextBox 2"/>
          <p:cNvSpPr txBox="1"/>
          <p:nvPr/>
        </p:nvSpPr>
        <p:spPr>
          <a:xfrm>
            <a:off x="1367073" y="651850"/>
            <a:ext cx="8093798" cy="954107"/>
          </a:xfrm>
          <a:prstGeom prst="rect">
            <a:avLst/>
          </a:prstGeom>
          <a:noFill/>
        </p:spPr>
        <p:txBody>
          <a:bodyPr wrap="square" rtlCol="0">
            <a:spAutoFit/>
          </a:bodyPr>
          <a:lstStyle/>
          <a:p>
            <a:r>
              <a:rPr lang="en-US" sz="2800" dirty="0">
                <a:solidFill>
                  <a:srgbClr val="0070C0"/>
                </a:solidFill>
              </a:rPr>
              <a:t>Before starting the topic please go through the case study of Walt Disney Company pdf </a:t>
            </a:r>
            <a:r>
              <a:rPr lang="en-US" sz="2800" dirty="0" err="1">
                <a:solidFill>
                  <a:srgbClr val="0070C0"/>
                </a:solidFill>
              </a:rPr>
              <a:t>pg</a:t>
            </a:r>
            <a:r>
              <a:rPr lang="en-US" sz="2800" dirty="0">
                <a:solidFill>
                  <a:srgbClr val="0070C0"/>
                </a:solidFill>
              </a:rPr>
              <a:t> 101- 102</a:t>
            </a:r>
          </a:p>
        </p:txBody>
      </p:sp>
    </p:spTree>
    <p:extLst>
      <p:ext uri="{BB962C8B-B14F-4D97-AF65-F5344CB8AC3E}">
        <p14:creationId xmlns:p14="http://schemas.microsoft.com/office/powerpoint/2010/main" val="205924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673" y="1052945"/>
            <a:ext cx="11083636" cy="4832092"/>
          </a:xfrm>
          <a:prstGeom prst="rect">
            <a:avLst/>
          </a:prstGeom>
        </p:spPr>
        <p:txBody>
          <a:bodyPr wrap="square">
            <a:spAutoFit/>
          </a:bodyPr>
          <a:lstStyle/>
          <a:p>
            <a:r>
              <a:rPr lang="en-US" sz="2800" b="1" dirty="0">
                <a:solidFill>
                  <a:srgbClr val="FF0000"/>
                </a:solidFill>
              </a:rPr>
              <a:t>Second, we </a:t>
            </a:r>
            <a:r>
              <a:rPr lang="en-US" sz="2800" dirty="0"/>
              <a:t>sometimes use the term right to indicate that a person is authorized or empowered to do something to secure the interests of others or to secure one’s interests.</a:t>
            </a:r>
          </a:p>
          <a:p>
            <a:endParaRPr lang="en-US" sz="2800" dirty="0"/>
          </a:p>
          <a:p>
            <a:r>
              <a:rPr lang="en-US" sz="2800" b="1" dirty="0">
                <a:solidFill>
                  <a:srgbClr val="FF0000"/>
                </a:solidFill>
              </a:rPr>
              <a:t>Third, the term </a:t>
            </a:r>
            <a:r>
              <a:rPr lang="en-US" sz="2800" dirty="0"/>
              <a:t>right is sometimes used to indicate the existence of prohibitions or requirements that enable the individual to pursue certain interests or activities. For example, the U.S. Constitution is said to give citizens the right to free speech because it contains a prohibition against government limits on speech, and federal law is said to give citizens the right to an education because it contains a requirement that each state must provide free public education for all its citizens. </a:t>
            </a:r>
          </a:p>
        </p:txBody>
      </p:sp>
    </p:spTree>
    <p:extLst>
      <p:ext uri="{BB962C8B-B14F-4D97-AF65-F5344CB8AC3E}">
        <p14:creationId xmlns:p14="http://schemas.microsoft.com/office/powerpoint/2010/main" val="88705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939" y="461726"/>
            <a:ext cx="10583501" cy="6001643"/>
          </a:xfrm>
          <a:prstGeom prst="rect">
            <a:avLst/>
          </a:prstGeom>
        </p:spPr>
        <p:txBody>
          <a:bodyPr wrap="square">
            <a:spAutoFit/>
          </a:bodyPr>
          <a:lstStyle/>
          <a:p>
            <a:pPr marL="457200" indent="-457200">
              <a:buFont typeface="Arial" panose="020B0604020202020204" pitchFamily="34" charset="0"/>
              <a:buChar char="•"/>
            </a:pPr>
            <a:r>
              <a:rPr lang="en-US" sz="3200" dirty="0"/>
              <a:t>Sometimes a person’s rights can be violated without the person being injured or hurt in any obvious way.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let’s take the example of the right to privacy.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Go through 2 examples given on </a:t>
            </a:r>
            <a:r>
              <a:rPr lang="en-US" sz="3200" dirty="0" err="1"/>
              <a:t>pg</a:t>
            </a:r>
            <a:r>
              <a:rPr lang="en-US" sz="3200" dirty="0"/>
              <a:t> 105 pdf</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examples shows that when rights violations are concerned, it is a mistake for a person to say that he or she did nothing wrong because “no one was hurt.” The absence of “hurt” does not by itself show that no one’s rights were violated.</a:t>
            </a:r>
          </a:p>
        </p:txBody>
      </p:sp>
    </p:spTree>
    <p:extLst>
      <p:ext uri="{BB962C8B-B14F-4D97-AF65-F5344CB8AC3E}">
        <p14:creationId xmlns:p14="http://schemas.microsoft.com/office/powerpoint/2010/main" val="398604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529" y="615637"/>
            <a:ext cx="10909425" cy="6001643"/>
          </a:xfrm>
          <a:prstGeom prst="rect">
            <a:avLst/>
          </a:prstGeom>
        </p:spPr>
        <p:txBody>
          <a:bodyPr wrap="square">
            <a:spAutoFit/>
          </a:bodyPr>
          <a:lstStyle/>
          <a:p>
            <a:r>
              <a:rPr lang="en-US" sz="3200" dirty="0"/>
              <a:t>In today’s lecture, we will discuss the rights that </a:t>
            </a:r>
            <a:r>
              <a:rPr lang="en-US" sz="3200" dirty="0">
                <a:solidFill>
                  <a:srgbClr val="FF0000"/>
                </a:solidFill>
              </a:rPr>
              <a:t>impose prohibitions or requirements on others </a:t>
            </a:r>
            <a:r>
              <a:rPr lang="en-US" sz="3200" dirty="0"/>
              <a:t>and </a:t>
            </a:r>
            <a:r>
              <a:rPr lang="en-US" sz="3200" dirty="0">
                <a:solidFill>
                  <a:srgbClr val="FF0000"/>
                </a:solidFill>
              </a:rPr>
              <a:t>allow or empower individuals to pursue certain interests </a:t>
            </a:r>
            <a:r>
              <a:rPr lang="en-US" sz="3200" dirty="0"/>
              <a:t>or activities. </a:t>
            </a:r>
          </a:p>
          <a:p>
            <a:endParaRPr lang="en-US" sz="3200" dirty="0"/>
          </a:p>
          <a:p>
            <a:r>
              <a:rPr lang="en-US" sz="3200" dirty="0"/>
              <a:t>These moral rights (we mean these kinds of rights when we use the term moral rights) identify activities or interests that the individual is empowered to pursue, </a:t>
            </a:r>
          </a:p>
          <a:p>
            <a:r>
              <a:rPr lang="en-US" sz="3200" dirty="0"/>
              <a:t>or must be left free to pursue, </a:t>
            </a:r>
          </a:p>
          <a:p>
            <a:r>
              <a:rPr lang="en-US" sz="3200" dirty="0"/>
              <a:t>or must be helped to pursue, as the individual chooses. </a:t>
            </a:r>
          </a:p>
          <a:p>
            <a:endParaRPr lang="en-US" sz="3200" dirty="0"/>
          </a:p>
          <a:p>
            <a:r>
              <a:rPr lang="en-US" sz="3200" dirty="0"/>
              <a:t>They protect the individual’s pursuit of those interests and activities within the boundaries specified by the rights.</a:t>
            </a:r>
          </a:p>
        </p:txBody>
      </p:sp>
    </p:spTree>
    <p:extLst>
      <p:ext uri="{BB962C8B-B14F-4D97-AF65-F5344CB8AC3E}">
        <p14:creationId xmlns:p14="http://schemas.microsoft.com/office/powerpoint/2010/main" val="313915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171" y="1711105"/>
            <a:ext cx="10846051" cy="3046988"/>
          </a:xfrm>
          <a:prstGeom prst="rect">
            <a:avLst/>
          </a:prstGeom>
        </p:spPr>
        <p:txBody>
          <a:bodyPr wrap="square">
            <a:spAutoFit/>
          </a:bodyPr>
          <a:lstStyle/>
          <a:p>
            <a:r>
              <a:rPr lang="en-US" sz="3200" dirty="0"/>
              <a:t>The right to freedom of religion, for example, identifies religious activities as protected activities that individuals must be left free to pursue as they choose. </a:t>
            </a:r>
          </a:p>
          <a:p>
            <a:endParaRPr lang="en-US" sz="3200" dirty="0"/>
          </a:p>
          <a:p>
            <a:r>
              <a:rPr lang="en-US" sz="3200" dirty="0"/>
              <a:t>These kinds of moral rights have </a:t>
            </a:r>
            <a:r>
              <a:rPr lang="en-US" sz="3200" dirty="0">
                <a:solidFill>
                  <a:srgbClr val="FF0000"/>
                </a:solidFill>
              </a:rPr>
              <a:t>three important features</a:t>
            </a:r>
            <a:r>
              <a:rPr lang="en-US" sz="3200" dirty="0"/>
              <a:t> that define these enabling and protective functions. </a:t>
            </a:r>
          </a:p>
        </p:txBody>
      </p:sp>
    </p:spTree>
    <p:extLst>
      <p:ext uri="{BB962C8B-B14F-4D97-AF65-F5344CB8AC3E}">
        <p14:creationId xmlns:p14="http://schemas.microsoft.com/office/powerpoint/2010/main" val="125723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443620" y="914400"/>
            <a:ext cx="11244404" cy="519668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effectLst>
                  <a:glow rad="228600">
                    <a:schemeClr val="accent2">
                      <a:satMod val="175000"/>
                      <a:alpha val="40000"/>
                    </a:schemeClr>
                  </a:glow>
                </a:effectLst>
              </a:rPr>
              <a:t>First, moral rights are tightly correlated with duties.</a:t>
            </a:r>
          </a:p>
          <a:p>
            <a:endParaRPr lang="en-US" sz="3200" dirty="0"/>
          </a:p>
          <a:p>
            <a:r>
              <a:rPr lang="en-US" sz="3200" dirty="0"/>
              <a:t>To have a moral right necessarily implies that others have certain duties toward the bearer of that right.</a:t>
            </a:r>
          </a:p>
          <a:p>
            <a:endParaRPr lang="en-US" sz="3200" dirty="0"/>
          </a:p>
          <a:p>
            <a:r>
              <a:rPr lang="en-US" sz="3200" dirty="0"/>
              <a:t>The moral right freedom of religion, for example, can be defined in terms of the moral duties other people have to not interfere in my chosen form of religious worship. </a:t>
            </a:r>
          </a:p>
        </p:txBody>
      </p:sp>
    </p:spTree>
    <p:extLst>
      <p:ext uri="{BB962C8B-B14F-4D97-AF65-F5344CB8AC3E}">
        <p14:creationId xmlns:p14="http://schemas.microsoft.com/office/powerpoint/2010/main" val="416138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69545" y="353085"/>
            <a:ext cx="4146486" cy="409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Duties, then, are generally the other side of moral rights</a:t>
            </a:r>
          </a:p>
        </p:txBody>
      </p:sp>
      <p:sp>
        <p:nvSpPr>
          <p:cNvPr id="3" name="Oval 2"/>
          <p:cNvSpPr/>
          <p:nvPr/>
        </p:nvSpPr>
        <p:spPr>
          <a:xfrm>
            <a:off x="5767059" y="1765426"/>
            <a:ext cx="5404918" cy="5359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 some cases, the correlative duties imposed by a right may fall not on any specific individual, but on all the members of a group</a:t>
            </a:r>
          </a:p>
        </p:txBody>
      </p:sp>
    </p:spTree>
    <p:extLst>
      <p:ext uri="{BB962C8B-B14F-4D97-AF65-F5344CB8AC3E}">
        <p14:creationId xmlns:p14="http://schemas.microsoft.com/office/powerpoint/2010/main" val="41590556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707</TotalTime>
  <Words>1683</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Rights and Duties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Negative and Positive Rights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 and Duties</dc:title>
  <dc:creator>Microsoft account</dc:creator>
  <cp:lastModifiedBy>Hina Yousaf</cp:lastModifiedBy>
  <cp:revision>39</cp:revision>
  <dcterms:created xsi:type="dcterms:W3CDTF">2023-03-20T11:43:05Z</dcterms:created>
  <dcterms:modified xsi:type="dcterms:W3CDTF">2024-03-20T05:19:44Z</dcterms:modified>
</cp:coreProperties>
</file>