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311" r:id="rId3"/>
    <p:sldId id="310" r:id="rId4"/>
    <p:sldId id="261" r:id="rId5"/>
    <p:sldId id="309" r:id="rId6"/>
    <p:sldId id="312" r:id="rId7"/>
    <p:sldId id="298" r:id="rId8"/>
    <p:sldId id="313" r:id="rId9"/>
    <p:sldId id="305" r:id="rId10"/>
    <p:sldId id="314" r:id="rId11"/>
    <p:sldId id="315" r:id="rId12"/>
    <p:sldId id="318" r:id="rId13"/>
    <p:sldId id="319" r:id="rId14"/>
    <p:sldId id="320" r:id="rId15"/>
    <p:sldId id="321" r:id="rId16"/>
    <p:sldId id="299" r:id="rId17"/>
    <p:sldId id="304" r:id="rId18"/>
    <p:sldId id="302" r:id="rId19"/>
    <p:sldId id="322" r:id="rId20"/>
    <p:sldId id="323" r:id="rId21"/>
    <p:sldId id="280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Roboto Slab" pitchFamily="2" charset="0"/>
      <p:regular r:id="rId25"/>
      <p:bold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D8B"/>
    <a:srgbClr val="3A82AF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6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909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09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121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557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7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268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880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95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8300" y="1417321"/>
            <a:ext cx="5807400" cy="18474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1;p23">
            <a:extLst>
              <a:ext uri="{FF2B5EF4-FFF2-40B4-BE49-F238E27FC236}">
                <a16:creationId xmlns:a16="http://schemas.microsoft.com/office/drawing/2014/main" id="{92579503-8DB2-0AD4-A9CE-949B7717D8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624114" y="308120"/>
            <a:ext cx="7733736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 hasCustomPrompt="1"/>
          </p:nvPr>
        </p:nvSpPr>
        <p:spPr>
          <a:xfrm>
            <a:off x="624114" y="1010720"/>
            <a:ext cx="7733736" cy="3824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81000" lvl="0" indent="-381000">
              <a:spcBef>
                <a:spcPts val="600"/>
              </a:spcBef>
              <a:spcAft>
                <a:spcPts val="0"/>
              </a:spcAft>
              <a:buClr>
                <a:srgbClr val="607D8B"/>
              </a:buClr>
              <a:buSzPct val="100000"/>
              <a:buChar char="◎"/>
              <a:defRPr sz="2000">
                <a:latin typeface="Roboto Slab" pitchFamily="2" charset="0"/>
                <a:ea typeface="Roboto Slab" pitchFamily="2" charset="0"/>
                <a:cs typeface="Roboto Slab" pitchFamily="2" charset="0"/>
              </a:defRPr>
            </a:lvl1pPr>
            <a:lvl2pPr marL="719138" lvl="1" indent="-363538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ct val="100000"/>
              <a:buChar char="○"/>
              <a:defRPr sz="1800">
                <a:latin typeface="Roboto Slab" pitchFamily="2" charset="0"/>
                <a:ea typeface="Roboto Slab" pitchFamily="2" charset="0"/>
                <a:cs typeface="Roboto Slab" pitchFamily="2" charset="0"/>
              </a:defRPr>
            </a:lvl2pPr>
            <a:lvl3pPr marL="1074738" lvl="2" indent="-355600">
              <a:spcBef>
                <a:spcPts val="0"/>
              </a:spcBef>
              <a:spcAft>
                <a:spcPts val="0"/>
              </a:spcAft>
              <a:buSzPct val="100000"/>
              <a:buChar char="◉"/>
              <a:defRPr sz="1600">
                <a:latin typeface="Roboto Slab" pitchFamily="2" charset="0"/>
                <a:ea typeface="Roboto Slab" pitchFamily="2" charset="0"/>
                <a:cs typeface="Roboto Slab" pitchFamily="2" charset="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  <a:endParaRPr lang="en-001"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602343" y="308120"/>
            <a:ext cx="7755507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1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 Slab" pitchFamily="2" charset="0"/>
          <a:ea typeface="Roboto Slab" pitchFamily="2" charset="0"/>
          <a:cs typeface="Roboto Slab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061965" y="1021081"/>
            <a:ext cx="7524096" cy="1896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Towards Collaborative and </a:t>
            </a:r>
            <a:br>
              <a:rPr lang="en-US" sz="4000" dirty="0"/>
            </a:br>
            <a:r>
              <a:rPr lang="en-US" sz="4000" dirty="0">
                <a:solidFill>
                  <a:srgbClr val="0091EA"/>
                </a:solidFill>
              </a:rPr>
              <a:t>Fuel-Efficient</a:t>
            </a:r>
            <a:r>
              <a:rPr lang="en-US" sz="4000" dirty="0"/>
              <a:t> Maneuvers for Autonomous Vehicles </a:t>
            </a:r>
            <a:r>
              <a:rPr lang="en" sz="3600" dirty="0"/>
              <a:t>(A</a:t>
            </a:r>
            <a:r>
              <a:rPr lang="en-US" sz="3600" dirty="0"/>
              <a:t>V</a:t>
            </a:r>
            <a:r>
              <a:rPr lang="en" sz="3600" dirty="0"/>
              <a:t>s)</a:t>
            </a:r>
            <a:endParaRPr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C5CC1-FFA1-050D-5B73-CE4860200935}"/>
              </a:ext>
            </a:extLst>
          </p:cNvPr>
          <p:cNvSpPr txBox="1"/>
          <p:nvPr/>
        </p:nvSpPr>
        <p:spPr>
          <a:xfrm>
            <a:off x="1061965" y="2917339"/>
            <a:ext cx="539087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By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700" b="1" dirty="0">
              <a:solidFill>
                <a:srgbClr val="607D8B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F847B5-9072-B9D1-A6FF-7AB6A222F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775"/>
              </p:ext>
            </p:extLst>
          </p:nvPr>
        </p:nvGraphicFramePr>
        <p:xfrm>
          <a:off x="1061965" y="3333256"/>
          <a:ext cx="4515875" cy="1280160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3017865">
                  <a:extLst>
                    <a:ext uri="{9D8B030D-6E8A-4147-A177-3AD203B41FA5}">
                      <a16:colId xmlns:a16="http://schemas.microsoft.com/office/drawing/2014/main" val="571032324"/>
                    </a:ext>
                  </a:extLst>
                </a:gridCol>
                <a:gridCol w="1498010">
                  <a:extLst>
                    <a:ext uri="{9D8B030D-6E8A-4147-A177-3AD203B41FA5}">
                      <a16:colId xmlns:a16="http://schemas.microsoft.com/office/drawing/2014/main" val="2564867232"/>
                    </a:ext>
                  </a:extLst>
                </a:gridCol>
              </a:tblGrid>
              <a:tr h="177421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</a:rPr>
                        <a:t>Muhammad Umer</a:t>
                      </a:r>
                      <a:endParaRPr lang="en-001" sz="15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9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  <a:sym typeface="Arial"/>
                        </a:rPr>
                        <a:t>345834</a:t>
                      </a:r>
                      <a:endParaRPr lang="en-001" sz="15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9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52652"/>
                  </a:ext>
                </a:extLst>
              </a:tr>
              <a:tr h="250477">
                <a:tc>
                  <a:txBody>
                    <a:bodyPr/>
                    <a:lstStyle/>
                    <a:p>
                      <a:pPr algn="l"/>
                      <a:r>
                        <a:rPr kumimoji="0" lang="en-US" sz="15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  <a:sym typeface="Arial"/>
                        </a:rPr>
                        <a:t>Muhammad Abdullah Sohail </a:t>
                      </a:r>
                      <a:endParaRPr lang="en-001" sz="15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9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  <a:sym typeface="Arial"/>
                        </a:rPr>
                        <a:t>343642</a:t>
                      </a:r>
                      <a:endParaRPr lang="en-001" sz="15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9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635328"/>
                  </a:ext>
                </a:extLst>
              </a:tr>
              <a:tr h="177421">
                <a:tc>
                  <a:txBody>
                    <a:bodyPr/>
                    <a:lstStyle/>
                    <a:p>
                      <a:pPr algn="l"/>
                      <a:r>
                        <a:rPr kumimoji="0" lang="en-US" sz="15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  <a:sym typeface="Arial"/>
                        </a:rPr>
                        <a:t>Muhammad Ahmed Mohsin</a:t>
                      </a:r>
                      <a:endParaRPr lang="en-001" sz="15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9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  <a:sym typeface="Arial"/>
                        </a:rPr>
                        <a:t>333060</a:t>
                      </a:r>
                      <a:endParaRPr lang="en-001" sz="15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9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534727"/>
                  </a:ext>
                </a:extLst>
              </a:tr>
              <a:tr h="126978">
                <a:tc>
                  <a:txBody>
                    <a:bodyPr/>
                    <a:lstStyle/>
                    <a:p>
                      <a:pPr algn="l"/>
                      <a:r>
                        <a:rPr kumimoji="0" lang="en-US" sz="15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  <a:sym typeface="Arial"/>
                        </a:rPr>
                        <a:t>Hassan Rizwan </a:t>
                      </a:r>
                      <a:endParaRPr lang="en-001" sz="15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9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Roboto Slab" pitchFamily="2" charset="0"/>
                          <a:ea typeface="Roboto Slab" pitchFamily="2" charset="0"/>
                          <a:cs typeface="Roboto Slab" pitchFamily="2" charset="0"/>
                          <a:sym typeface="Arial"/>
                        </a:rPr>
                        <a:t>335753</a:t>
                      </a:r>
                      <a:endParaRPr lang="en-001" sz="15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9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0117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624114" y="308120"/>
            <a:ext cx="7540172" cy="7026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Performance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7DCA6DD4-BE32-6A2A-7BCF-CC3AA3C9B9A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3A82AF"/>
                    </a:solidFill>
                  </a:rPr>
                  <a:t>Fuel Efficiency Indicator (FEI)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3A82A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rgbClr val="3A82AF"/>
                    </a:solidFill>
                  </a:rPr>
                  <a:t> </a:t>
                </a:r>
                <a:r>
                  <a:rPr lang="en-US" dirty="0"/>
                  <a:t>Measures the normalized fuel consumption rate, evaluating fuel efficiency</a:t>
                </a:r>
                <a:endParaRPr lang="en-001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7DCA6DD4-BE32-6A2A-7BCF-CC3AA3C9B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788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/>
              <a:pPr lvl="0"/>
              <a:t>10</a:t>
            </a:fld>
            <a:endParaRPr lang="e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CC6B9D-0A27-CD19-8DD4-913643663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966784"/>
            <a:ext cx="5943600" cy="4266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823D63-3816-920D-7FC2-2EAAEAE2A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2596711"/>
            <a:ext cx="2823033" cy="3630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EBAB84-FF1D-DDD1-29ED-3D1A7C4E33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753" y="2439976"/>
            <a:ext cx="2697047" cy="6775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9007CD-8256-EDD5-BF81-3F08BEC5D7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3115" y="3306892"/>
            <a:ext cx="2901033" cy="104922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691A96-5751-ECC0-3AF4-8AED44EAC8C5}"/>
              </a:ext>
            </a:extLst>
          </p:cNvPr>
          <p:cNvSpPr/>
          <p:nvPr/>
        </p:nvSpPr>
        <p:spPr>
          <a:xfrm>
            <a:off x="3033704" y="3198514"/>
            <a:ext cx="3179857" cy="126957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1194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76D2-DBB0-D29B-3F5A-D1C55527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C6C3F-58FB-387F-60C1-76E3C064C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“Maximize fuel efficiency while ensuring passenger</a:t>
            </a:r>
            <a:br>
              <a:rPr lang="en-US" b="1" dirty="0"/>
            </a:br>
            <a:r>
              <a:rPr lang="en-US" b="1" dirty="0"/>
              <a:t>comfort and safety”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b="1" dirty="0">
                <a:solidFill>
                  <a:srgbClr val="3A82AF"/>
                </a:solidFill>
              </a:rPr>
              <a:t>Maximize the FEI subject to constraints</a:t>
            </a:r>
          </a:p>
          <a:p>
            <a:pPr marL="806450" indent="-457200">
              <a:buFont typeface="+mj-lt"/>
              <a:buAutoNum type="arabicPeriod"/>
            </a:pPr>
            <a:r>
              <a:rPr lang="en-US" sz="1800" dirty="0"/>
              <a:t>Collision rate being minimum</a:t>
            </a:r>
          </a:p>
          <a:p>
            <a:pPr marL="806450" indent="-457200">
              <a:buFont typeface="+mj-lt"/>
              <a:buAutoNum type="arabicPeriod"/>
            </a:pPr>
            <a:r>
              <a:rPr lang="en-US" sz="1800" dirty="0"/>
              <a:t>Limited jerk / comfort factor</a:t>
            </a:r>
          </a:p>
          <a:p>
            <a:pPr marL="806450" indent="-457200">
              <a:buFont typeface="+mj-lt"/>
              <a:buAutoNum type="arabicPeriod"/>
            </a:pPr>
            <a:r>
              <a:rPr lang="en-US" sz="1800" dirty="0"/>
              <a:t>Safe distance and speed constraints</a:t>
            </a:r>
          </a:p>
          <a:p>
            <a:pPr marL="806450" indent="-457200">
              <a:buFont typeface="+mj-lt"/>
              <a:buAutoNum type="arabicPeriod"/>
            </a:pPr>
            <a:r>
              <a:rPr lang="en-US" sz="1800" dirty="0"/>
              <a:t>Valid lane changes</a:t>
            </a:r>
            <a:endParaRPr lang="en-001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A63A4-06F6-B553-7379-B5DAA94093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3F82A-17C1-E9D4-8A6D-ACD9619C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15" y="2042838"/>
            <a:ext cx="4314133" cy="264502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57F395-6970-5141-4B97-F20167E33910}"/>
              </a:ext>
            </a:extLst>
          </p:cNvPr>
          <p:cNvGrpSpPr/>
          <p:nvPr/>
        </p:nvGrpSpPr>
        <p:grpSpPr>
          <a:xfrm>
            <a:off x="4966884" y="1776614"/>
            <a:ext cx="3553002" cy="884493"/>
            <a:chOff x="4966884" y="1713320"/>
            <a:chExt cx="3553002" cy="8844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87256AA-A176-E4CD-AFFA-922D4BEFE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316" y="1713320"/>
              <a:ext cx="2445570" cy="884493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520A2CAE-D810-1E8E-73B7-03DC67756A21}"/>
                </a:ext>
              </a:extLst>
            </p:cNvPr>
            <p:cNvSpPr/>
            <p:nvPr/>
          </p:nvSpPr>
          <p:spPr>
            <a:xfrm>
              <a:off x="4966884" y="1966362"/>
              <a:ext cx="914400" cy="347411"/>
            </a:xfrm>
            <a:prstGeom prst="rightArrow">
              <a:avLst>
                <a:gd name="adj1" fmla="val 50000"/>
                <a:gd name="adj2" fmla="val 73431"/>
              </a:avLst>
            </a:prstGeom>
            <a:solidFill>
              <a:srgbClr val="3A82A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>
                <a:solidFill>
                  <a:srgbClr val="3A82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92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0AA2FC-F4AB-0E1F-5558-94B262C8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Dec-POMDP</a:t>
            </a:r>
            <a:endParaRPr lang="en-00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C815C1-B1F8-45D1-1C63-DA6DC9618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Problem is formulated as a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decentralized partially observable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Markov decision process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(Dec-POMDP)</a:t>
            </a:r>
          </a:p>
          <a:p>
            <a:pPr marL="0" indent="0">
              <a:buNone/>
            </a:pPr>
            <a:endParaRPr lang="en-US" sz="200" b="1" dirty="0">
              <a:solidFill>
                <a:srgbClr val="3A82AF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A82AF"/>
                </a:solidFill>
              </a:rPr>
              <a:t>State Space: </a:t>
            </a:r>
            <a:r>
              <a:rPr lang="en-US" sz="1800" dirty="0"/>
              <a:t>Includes information about vehicle distance, angle error, speed, steering angle, time-to-collision, and distance to nearby vehicles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b="1" dirty="0">
                <a:solidFill>
                  <a:srgbClr val="3A82AF"/>
                </a:solidFill>
              </a:rPr>
              <a:t>Action Space: </a:t>
            </a:r>
            <a:r>
              <a:rPr lang="en-US" sz="1800" dirty="0"/>
              <a:t>Consists of acceleration </a:t>
            </a:r>
            <a:r>
              <a:rPr lang="en-US" sz="1800" dirty="0">
                <a:solidFill>
                  <a:srgbClr val="607D8B"/>
                </a:solidFill>
              </a:rPr>
              <a:t>(continuous) </a:t>
            </a:r>
            <a:r>
              <a:rPr lang="en-US" sz="1800" dirty="0"/>
              <a:t>and lane selection </a:t>
            </a:r>
            <a:r>
              <a:rPr lang="en-US" sz="1800" dirty="0">
                <a:solidFill>
                  <a:srgbClr val="607D8B"/>
                </a:solidFill>
              </a:rPr>
              <a:t>(discrete) </a:t>
            </a:r>
            <a:r>
              <a:rPr lang="en-US" sz="1800" dirty="0"/>
              <a:t>actions</a:t>
            </a:r>
          </a:p>
          <a:p>
            <a:pPr marL="0" indent="0">
              <a:buNone/>
            </a:pPr>
            <a:endParaRPr lang="en-001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14638-0132-9BCE-545D-AB2356A9480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12</a:t>
            </a:fld>
            <a:endParaRPr lang="e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DCBC135-9DFF-E761-6F69-0A7D39A1BBF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1190" y="1790811"/>
            <a:ext cx="2231177" cy="3141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20AFE9-505F-8A49-5E01-591EC4AF9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946" y="3081712"/>
            <a:ext cx="4572291" cy="354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F0E5BB-8EAC-D8A3-2550-CD26B37E6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640" y="4132780"/>
            <a:ext cx="2224901" cy="35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3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0AA2FC-F4AB-0E1F-5558-94B262C8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Dec-POMDP</a:t>
            </a:r>
            <a:endParaRPr lang="en-00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C815C1-B1F8-45D1-1C63-DA6DC9618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Problem is formulated as a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decentralized partially observable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Markov decision process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(Dec-POMDP)</a:t>
            </a:r>
          </a:p>
          <a:p>
            <a:pPr marL="0" indent="0">
              <a:buNone/>
            </a:pPr>
            <a:endParaRPr lang="en-US" sz="200" b="1" dirty="0">
              <a:solidFill>
                <a:srgbClr val="3A82AF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A82AF"/>
                </a:solidFill>
              </a:rPr>
              <a:t>Reward: </a:t>
            </a:r>
            <a:r>
              <a:rPr lang="en-US" sz="1800" dirty="0"/>
              <a:t>Designed to promote fuel efficiency, safety, and passenger comfort.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14638-0132-9BCE-545D-AB2356A9480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13</a:t>
            </a:fld>
            <a:endParaRPr lang="e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DCBC135-9DFF-E761-6F69-0A7D39A1BBF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1190" y="1790811"/>
            <a:ext cx="2231177" cy="3141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F74CD5-F276-55FA-95D4-65E191AA9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892" y="2961807"/>
            <a:ext cx="3200239" cy="32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3ED823-4D36-02FC-9920-27D7A3A05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9880" y="2977707"/>
            <a:ext cx="4076054" cy="31131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C5891C4-59B1-0069-FCC8-6F62EEDBEDDB}"/>
              </a:ext>
            </a:extLst>
          </p:cNvPr>
          <p:cNvGrpSpPr/>
          <p:nvPr/>
        </p:nvGrpSpPr>
        <p:grpSpPr>
          <a:xfrm>
            <a:off x="1963621" y="3613341"/>
            <a:ext cx="4859572" cy="648011"/>
            <a:chOff x="1963621" y="3613341"/>
            <a:chExt cx="4859572" cy="64801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B5BAE99-3249-68DC-5E2B-8515E2980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63621" y="3613341"/>
              <a:ext cx="1291867" cy="64801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245B90C-3033-7771-4CD3-AF4A0AFC1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8799" y="3628839"/>
              <a:ext cx="558731" cy="62544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5922667-498C-EF23-6D5F-400814721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47302" y="3614118"/>
              <a:ext cx="1247775" cy="64581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E9B305F-0FBB-A1B7-0244-3B16AC0E6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23146" y="3665053"/>
              <a:ext cx="500047" cy="561122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2FE8930-27A6-ADEB-636C-782669A0C1C3}"/>
                </a:ext>
              </a:extLst>
            </p:cNvPr>
            <p:cNvCxnSpPr/>
            <p:nvPr/>
          </p:nvCxnSpPr>
          <p:spPr>
            <a:xfrm>
              <a:off x="3394128" y="3621090"/>
              <a:ext cx="0" cy="6128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4EEC89-1953-74C4-CE45-CA61BBC5E7C0}"/>
                </a:ext>
              </a:extLst>
            </p:cNvPr>
            <p:cNvCxnSpPr/>
            <p:nvPr/>
          </p:nvCxnSpPr>
          <p:spPr>
            <a:xfrm>
              <a:off x="6204327" y="3637579"/>
              <a:ext cx="0" cy="6128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29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E33-5A85-D59A-ECA7-A78FE991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Proposed Solution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C0B89-ECDE-0AF2-0003-B6E77EE05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114" y="1010720"/>
            <a:ext cx="7733736" cy="124428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“Hybrid action space (continuous and discrete actions) </a:t>
            </a:r>
            <a:br>
              <a:rPr lang="en-US" b="1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poses a challenge for traditional RL algorithms”</a:t>
            </a:r>
          </a:p>
          <a:p>
            <a:r>
              <a:rPr lang="en-US" b="1" dirty="0"/>
              <a:t>Solution: </a:t>
            </a:r>
            <a:r>
              <a:rPr lang="en-US" dirty="0"/>
              <a:t>Hybrid Proximal Policy Optimization (H-PPO)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A911F-8851-DB3A-0BD9-EF76FC4389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923BD-17B1-CE16-B447-8B50EC8F8E14}"/>
              </a:ext>
            </a:extLst>
          </p:cNvPr>
          <p:cNvSpPr txBox="1"/>
          <p:nvPr/>
        </p:nvSpPr>
        <p:spPr>
          <a:xfrm>
            <a:off x="681865" y="2295883"/>
            <a:ext cx="7795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607D8B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Two parallel actor networks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for discrete and continuous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607D8B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Parameter sharing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for efficient 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607D8B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Single critic network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for value function estimation</a:t>
            </a:r>
            <a:endParaRPr lang="en-001" sz="1800" dirty="0">
              <a:solidFill>
                <a:schemeClr val="tx2">
                  <a:lumMod val="10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96B8CD-0013-51A3-434D-D88C4097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86" y="3306173"/>
            <a:ext cx="5695627" cy="14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8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630C-D9D9-F2D2-9097-467ED3A6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32" y="219436"/>
            <a:ext cx="7733736" cy="593364"/>
          </a:xfrm>
        </p:spPr>
        <p:txBody>
          <a:bodyPr/>
          <a:lstStyle/>
          <a:p>
            <a:pPr algn="ctr"/>
            <a:r>
              <a:rPr lang="en-US" dirty="0"/>
              <a:t>Multi-agent H-PPO</a:t>
            </a:r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0720B-DBF1-53BF-CCE4-11D3E43A0F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42A34A-EB3E-5507-6867-2BCE2D0BF1D1}"/>
              </a:ext>
            </a:extLst>
          </p:cNvPr>
          <p:cNvGrpSpPr/>
          <p:nvPr/>
        </p:nvGrpSpPr>
        <p:grpSpPr>
          <a:xfrm>
            <a:off x="432000" y="871236"/>
            <a:ext cx="8521084" cy="3744724"/>
            <a:chOff x="432000" y="1005127"/>
            <a:chExt cx="8521084" cy="37447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413ED7-2194-2216-FD5B-C4BB4206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000" y="1005127"/>
              <a:ext cx="4140000" cy="374472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3C8F17F-5904-8133-EEC0-8677F4C58F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7508"/>
            <a:stretch/>
          </p:blipFill>
          <p:spPr>
            <a:xfrm>
              <a:off x="4813084" y="2042160"/>
              <a:ext cx="4140000" cy="2707691"/>
            </a:xfrm>
            <a:prstGeom prst="rect">
              <a:avLst/>
            </a:prstGeom>
          </p:spPr>
        </p:pic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26DCACC-EC10-5933-CFAC-9C1F80F8AEE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 flipH="1" flipV="1">
            <a:off x="3338696" y="1071573"/>
            <a:ext cx="2707691" cy="4381084"/>
          </a:xfrm>
          <a:prstGeom prst="bentConnector5">
            <a:avLst>
              <a:gd name="adj1" fmla="val -8443"/>
              <a:gd name="adj2" fmla="val 48145"/>
              <a:gd name="adj3" fmla="val 108443"/>
            </a:avLst>
          </a:prstGeom>
          <a:ln w="38100">
            <a:solidFill>
              <a:srgbClr val="3A82A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1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68462" y="1223169"/>
            <a:ext cx="5807075" cy="2697162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/>
              <a:t>Simulation</a:t>
            </a:r>
            <a:br>
              <a:rPr lang="en-US" sz="5400"/>
            </a:br>
            <a:r>
              <a:rPr lang="en-US" sz="5400">
                <a:solidFill>
                  <a:schemeClr val="tx2">
                    <a:lumMod val="10000"/>
                  </a:schemeClr>
                </a:solidFill>
              </a:rPr>
              <a:t>&amp;</a:t>
            </a:r>
            <a:br>
              <a:rPr lang="en-US" sz="5400"/>
            </a:br>
            <a:r>
              <a:rPr lang="en-US" sz="5400"/>
              <a:t>Results</a:t>
            </a:r>
            <a:endParaRPr lang="en-US" sz="5400" dirty="0"/>
          </a:p>
        </p:txBody>
      </p:sp>
      <p:sp>
        <p:nvSpPr>
          <p:cNvPr id="5" name="Google Shape;171;p23">
            <a:extLst>
              <a:ext uri="{FF2B5EF4-FFF2-40B4-BE49-F238E27FC236}">
                <a16:creationId xmlns:a16="http://schemas.microsoft.com/office/drawing/2014/main" id="{80E0AB44-9D02-1F8D-6DBE-81D5D888ADF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784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Simulation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DFDA9514-8A9F-A127-EEC7-1E75A2DAE89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1800" b="1" dirty="0"/>
                  <a:t>“SMARTS</a:t>
                </a:r>
                <a:r>
                  <a:rPr lang="en-US" sz="1800" dirty="0"/>
                  <a:t> with </a:t>
                </a:r>
                <a:r>
                  <a:rPr lang="en-US" sz="1800" b="1" dirty="0"/>
                  <a:t>three</a:t>
                </a:r>
                <a:r>
                  <a:rPr lang="en-US" sz="1800" dirty="0"/>
                  <a:t> lanes and </a:t>
                </a:r>
                <a:r>
                  <a:rPr lang="en-US" sz="1800" b="1" dirty="0"/>
                  <a:t>three</a:t>
                </a:r>
                <a:r>
                  <a:rPr lang="en-US" sz="1800" dirty="0"/>
                  <a:t> Avs”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3A82AF"/>
                    </a:solidFill>
                  </a:rPr>
                  <a:t>Traffic Flow Scenarios</a:t>
                </a:r>
              </a:p>
              <a:p>
                <a:pPr marL="474662" indent="-457200">
                  <a:buFont typeface="+mj-lt"/>
                  <a:buAutoNum type="arabicPeriod"/>
                </a:pPr>
                <a:r>
                  <a:rPr lang="en-US" sz="1700" b="1" dirty="0"/>
                  <a:t>Free</a:t>
                </a:r>
                <a:r>
                  <a:rPr lang="en-US" sz="1700" dirty="0"/>
                  <a:t> flow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700" dirty="0"/>
                  <a:t> No additional vehicles</a:t>
                </a:r>
              </a:p>
              <a:p>
                <a:pPr marL="474662" indent="-457200">
                  <a:buFont typeface="+mj-lt"/>
                  <a:buAutoNum type="arabicPeriod"/>
                </a:pPr>
                <a:r>
                  <a:rPr lang="en-US" sz="1700" b="1" dirty="0"/>
                  <a:t>Normal</a:t>
                </a:r>
                <a:r>
                  <a:rPr lang="en-US" sz="1700" dirty="0"/>
                  <a:t> flow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700" b="1" i="0" dirty="0" smtClean="0">
                        <a:latin typeface="Cambria Math" panose="02040503050406030204" pitchFamily="18" charset="0"/>
                      </a:rPr>
                      <m:t>𝐧𝐨𝐫𝐦𝐚𝐥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(0, 5) </m:t>
                    </m:r>
                  </m:oMath>
                </a14:m>
                <a:r>
                  <a:rPr lang="en-US" sz="1700" dirty="0"/>
                  <a:t>additional vehicles per hour</a:t>
                </a:r>
              </a:p>
              <a:p>
                <a:pPr marL="474662" indent="-457200">
                  <a:buFont typeface="+mj-lt"/>
                  <a:buAutoNum type="arabicPeriod"/>
                </a:pPr>
                <a:r>
                  <a:rPr lang="en-US" sz="1700" b="1" dirty="0"/>
                  <a:t>Congested</a:t>
                </a:r>
                <a:r>
                  <a:rPr lang="en-US" sz="1700" dirty="0"/>
                  <a:t> flow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700" b="1" i="0" dirty="0" smtClean="0">
                        <a:latin typeface="Cambria Math" panose="02040503050406030204" pitchFamily="18" charset="0"/>
                      </a:rPr>
                      <m:t>𝐧𝐨𝐫𝐦𝐚𝐥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(5, 10) </m:t>
                    </m:r>
                  </m:oMath>
                </a14:m>
                <a:r>
                  <a:rPr lang="en-US" sz="1700" dirty="0"/>
                  <a:t>additional vehicles per hour</a:t>
                </a:r>
                <a:endParaRPr lang="en-001" dirty="0"/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DFDA9514-8A9F-A127-EEC7-1E75A2DAE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630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/>
              <a:pPr lvl="0"/>
              <a:t>17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403383-2F5A-81EB-D346-4ABE3D000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214" y="2960423"/>
            <a:ext cx="5389536" cy="17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2442725" y="370113"/>
            <a:ext cx="4367036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07D8B"/>
                </a:solidFill>
              </a:rPr>
              <a:t>Episodic</a:t>
            </a:r>
            <a:r>
              <a:rPr lang="en" dirty="0"/>
              <a:t> Rewards 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2783B-6AD5-D2C0-080C-C9B896B68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877" y="1010720"/>
            <a:ext cx="5182286" cy="357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0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7A819D-B0E2-624C-38E8-F30EC668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6329" y="440341"/>
            <a:ext cx="2520565" cy="1046135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607D8B"/>
                </a:solidFill>
              </a:rPr>
              <a:t>Collision</a:t>
            </a:r>
            <a:r>
              <a:rPr lang="en-US" b="0" dirty="0"/>
              <a:t> </a:t>
            </a:r>
            <a:r>
              <a:rPr lang="en-US" dirty="0"/>
              <a:t>Analysis</a:t>
            </a:r>
            <a:endParaRPr lang="en-00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02A8D-58AA-4536-4FFD-193EC0BAA5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19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965167-E112-B736-C05E-58972ED9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157" y="1540720"/>
            <a:ext cx="3652838" cy="27567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BD7D69-8B32-EAD8-16BA-FF6819FA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21" y="1540720"/>
            <a:ext cx="4355808" cy="2821483"/>
          </a:xfrm>
          <a:prstGeom prst="rect">
            <a:avLst/>
          </a:prstGeom>
        </p:spPr>
      </p:pic>
      <p:sp>
        <p:nvSpPr>
          <p:cNvPr id="17" name="Title 8">
            <a:extLst>
              <a:ext uri="{FF2B5EF4-FFF2-40B4-BE49-F238E27FC236}">
                <a16:creationId xmlns:a16="http://schemas.microsoft.com/office/drawing/2014/main" id="{2E05CDBF-0E3C-CB5A-8862-FFDBB6D8AE56}"/>
              </a:ext>
            </a:extLst>
          </p:cNvPr>
          <p:cNvSpPr txBox="1">
            <a:spLocks/>
          </p:cNvSpPr>
          <p:nvPr/>
        </p:nvSpPr>
        <p:spPr>
          <a:xfrm>
            <a:off x="1475411" y="440341"/>
            <a:ext cx="2520565" cy="104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32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dirty="0">
                <a:solidFill>
                  <a:srgbClr val="607D8B"/>
                </a:solidFill>
              </a:rPr>
              <a:t>Fuel</a:t>
            </a:r>
            <a:r>
              <a:rPr lang="en-US" b="0" dirty="0"/>
              <a:t> </a:t>
            </a:r>
            <a:r>
              <a:rPr lang="en-US" dirty="0"/>
              <a:t>Efficiency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7364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C3BD8F-B7BE-902C-18AE-2EC7BE40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14" y="308120"/>
            <a:ext cx="7780270" cy="7026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00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681A94-4BE7-CD73-3CBF-3814A1B8D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Autonomous vehicles (AVs) hold immense potential to revolutionize transportation but require </a:t>
            </a:r>
            <a:r>
              <a:rPr lang="en-US" dirty="0">
                <a:solidFill>
                  <a:srgbClr val="3A82AF"/>
                </a:solidFill>
              </a:rPr>
              <a:t>sophisticated decision-making algorithms</a:t>
            </a:r>
            <a:r>
              <a:rPr lang="en-US" dirty="0"/>
              <a:t> for safe and efficient navigation.</a:t>
            </a:r>
          </a:p>
          <a:p>
            <a:r>
              <a:rPr lang="en-US" dirty="0">
                <a:solidFill>
                  <a:srgbClr val="3A82AF"/>
                </a:solidFill>
              </a:rPr>
              <a:t>Lane changing </a:t>
            </a:r>
            <a:r>
              <a:rPr lang="en-US" dirty="0"/>
              <a:t>is a critical maneuver impacting traffic flow and safety, requiring careful consideration of surrounding vehicles and dynamic environments</a:t>
            </a:r>
          </a:p>
          <a:p>
            <a:r>
              <a:rPr lang="en-US" dirty="0"/>
              <a:t>Existing approaches often struggle to </a:t>
            </a:r>
            <a:r>
              <a:rPr lang="en-US" dirty="0">
                <a:solidFill>
                  <a:srgbClr val="3A82AF"/>
                </a:solidFill>
              </a:rPr>
              <a:t>adapt to real-world traffic variability</a:t>
            </a:r>
            <a:r>
              <a:rPr lang="en-US" dirty="0"/>
              <a:t> and optimize multiple objectives like fuel efficiency, passenger comfort, etc.</a:t>
            </a:r>
            <a:endParaRPr lang="en-001" dirty="0"/>
          </a:p>
        </p:txBody>
      </p:sp>
      <p:sp>
        <p:nvSpPr>
          <p:cNvPr id="7" name="Google Shape;112;p17">
            <a:extLst>
              <a:ext uri="{FF2B5EF4-FFF2-40B4-BE49-F238E27FC236}">
                <a16:creationId xmlns:a16="http://schemas.microsoft.com/office/drawing/2014/main" id="{1A85AB53-DFD4-4460-9E5A-5A378190BE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6246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417323-AAF5-9EA9-039E-46689BC9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>
                <a:solidFill>
                  <a:srgbClr val="607D8B"/>
                </a:solidFill>
              </a:rPr>
              <a:t>Jerk</a:t>
            </a:r>
            <a:endParaRPr lang="en-001" dirty="0">
              <a:solidFill>
                <a:srgbClr val="607D8B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FD1592-977A-64B3-17AA-E803B5AC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115" y="1010720"/>
            <a:ext cx="3513932" cy="3593749"/>
          </a:xfrm>
        </p:spPr>
        <p:txBody>
          <a:bodyPr anchor="t"/>
          <a:lstStyle/>
          <a:p>
            <a:r>
              <a:rPr lang="en-US" sz="1800" dirty="0">
                <a:solidFill>
                  <a:srgbClr val="3A82AF"/>
                </a:solidFill>
              </a:rPr>
              <a:t>Comparison of jerk values </a:t>
            </a:r>
            <a:r>
              <a:rPr lang="en-US" sz="1800" dirty="0"/>
              <a:t>experienced by passengers for the three algorithms across different traffic flows</a:t>
            </a:r>
          </a:p>
          <a:p>
            <a:r>
              <a:rPr lang="en-US" sz="1800" dirty="0">
                <a:solidFill>
                  <a:srgbClr val="3A82AF"/>
                </a:solidFill>
              </a:rPr>
              <a:t>H-PPO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 consistently exhibits </a:t>
            </a:r>
            <a:r>
              <a:rPr lang="en-US" sz="1800" dirty="0">
                <a:solidFill>
                  <a:srgbClr val="3A82AF"/>
                </a:solidFill>
              </a:rPr>
              <a:t>lower jerk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values</a:t>
            </a:r>
            <a:r>
              <a:rPr lang="en-US" sz="1800" dirty="0"/>
              <a:t>, indicating smoother rides</a:t>
            </a:r>
          </a:p>
          <a:p>
            <a:r>
              <a:rPr lang="en-US" sz="1800" dirty="0">
                <a:solidFill>
                  <a:srgbClr val="3A82AF"/>
                </a:solidFill>
              </a:rPr>
              <a:t>Higher jerk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in </a:t>
            </a:r>
            <a:r>
              <a:rPr lang="en-US" sz="1800" dirty="0">
                <a:solidFill>
                  <a:srgbClr val="3A82AF"/>
                </a:solidFill>
              </a:rPr>
              <a:t>congested traffic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800" dirty="0"/>
              <a:t>is due to frequent speed and direction changes</a:t>
            </a:r>
            <a:endParaRPr lang="en-001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D3447-46E8-E8E1-0299-FD63067C3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10E0D3-1379-0246-D21A-C52F3D7F0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253" y="345647"/>
            <a:ext cx="4307728" cy="440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1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/>
              <a:t>Thanks!</a:t>
            </a:r>
            <a:endParaRPr sz="6600" b="1" dirty="0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76342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b="1" dirty="0"/>
              <a:t>Any questions?</a:t>
            </a: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4527A-0B4B-B88A-B591-470D5EF46373}"/>
              </a:ext>
            </a:extLst>
          </p:cNvPr>
          <p:cNvSpPr txBox="1"/>
          <p:nvPr/>
        </p:nvSpPr>
        <p:spPr>
          <a:xfrm>
            <a:off x="8496945" y="4288186"/>
            <a:ext cx="568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;-;</a:t>
            </a:r>
            <a:endParaRPr lang="en-001" sz="24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955DF-B3CD-630E-A6BA-6073A72C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14" y="308120"/>
            <a:ext cx="7733736" cy="702600"/>
          </a:xfrm>
        </p:spPr>
        <p:txBody>
          <a:bodyPr/>
          <a:lstStyle/>
          <a:p>
            <a:r>
              <a:rPr lang="en-US" dirty="0"/>
              <a:t>Related Work</a:t>
            </a:r>
            <a:endParaRPr lang="en-00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8EF00-342E-4EDB-FFDF-19085B1D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114" y="1010720"/>
            <a:ext cx="7733736" cy="3824580"/>
          </a:xfrm>
        </p:spPr>
        <p:txBody>
          <a:bodyPr/>
          <a:lstStyle/>
          <a:p>
            <a:r>
              <a:rPr lang="en-US" sz="1700" dirty="0"/>
              <a:t>Traditional lane-changing methods rely on rule-based systems, trajectory generation, or optimization techniques. RL has emerged as a promising alternative, particularly for single-agent scenarios</a:t>
            </a:r>
          </a:p>
          <a:p>
            <a:pPr marL="76200" indent="0" algn="ctr">
              <a:buNone/>
            </a:pPr>
            <a:r>
              <a:rPr lang="en-US" sz="2400" b="1" dirty="0">
                <a:solidFill>
                  <a:srgbClr val="0091EA"/>
                </a:solidFill>
              </a:rPr>
              <a:t>Limitations</a:t>
            </a:r>
            <a:endParaRPr lang="en-US" sz="1800" b="1" dirty="0">
              <a:solidFill>
                <a:srgbClr val="0091EA"/>
              </a:solidFill>
            </a:endParaRPr>
          </a:p>
          <a:p>
            <a:pPr marL="361950" indent="-285750"/>
            <a:r>
              <a:rPr lang="en-US" sz="1700" dirty="0">
                <a:solidFill>
                  <a:srgbClr val="3A82AF"/>
                </a:solidFill>
              </a:rPr>
              <a:t>Rule-based </a:t>
            </a:r>
            <a:r>
              <a:rPr lang="en-US" sz="1700" dirty="0"/>
              <a:t>methods lack flexibility to adapt to dynamic environments</a:t>
            </a:r>
          </a:p>
          <a:p>
            <a:pPr marL="361950" indent="-285750"/>
            <a:r>
              <a:rPr lang="en-US" sz="1700" dirty="0"/>
              <a:t>Trajectory generation methods often </a:t>
            </a:r>
            <a:r>
              <a:rPr lang="en-US" sz="1700" dirty="0">
                <a:solidFill>
                  <a:srgbClr val="3A82AF"/>
                </a:solidFill>
              </a:rPr>
              <a:t>disregard the complexities of real-world traffic</a:t>
            </a:r>
          </a:p>
          <a:p>
            <a:pPr marL="361950" indent="-285750"/>
            <a:r>
              <a:rPr lang="en-US" sz="1700" dirty="0"/>
              <a:t>Single-agent approaches struggle to handle </a:t>
            </a:r>
            <a:r>
              <a:rPr lang="en-US" sz="1700" dirty="0">
                <a:solidFill>
                  <a:srgbClr val="3A82AF"/>
                </a:solidFill>
              </a:rPr>
              <a:t>coordination of multiple AVs</a:t>
            </a:r>
          </a:p>
          <a:p>
            <a:pPr marL="361950" indent="-285750"/>
            <a:r>
              <a:rPr lang="en-US" sz="1700" dirty="0"/>
              <a:t>Many existing studies </a:t>
            </a:r>
            <a:r>
              <a:rPr lang="en-US" sz="1700" dirty="0">
                <a:solidFill>
                  <a:srgbClr val="3A82AF"/>
                </a:solidFill>
              </a:rPr>
              <a:t>neglect fuel efficiency </a:t>
            </a:r>
            <a:r>
              <a:rPr lang="en-US" sz="1700" dirty="0"/>
              <a:t>and </a:t>
            </a:r>
            <a:r>
              <a:rPr lang="en-US" sz="1700" dirty="0">
                <a:solidFill>
                  <a:srgbClr val="3A82AF"/>
                </a:solidFill>
              </a:rPr>
              <a:t>passenger comfort </a:t>
            </a:r>
            <a:r>
              <a:rPr lang="en-US" sz="1700" dirty="0"/>
              <a:t>as important objectives</a:t>
            </a:r>
          </a:p>
        </p:txBody>
      </p:sp>
      <p:sp>
        <p:nvSpPr>
          <p:cNvPr id="6" name="Google Shape;112;p17">
            <a:extLst>
              <a:ext uri="{FF2B5EF4-FFF2-40B4-BE49-F238E27FC236}">
                <a16:creationId xmlns:a16="http://schemas.microsoft.com/office/drawing/2014/main" id="{60BE33E2-48AE-CEC4-B7ED-68BDE141EA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701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Motivation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26BFC-ADD3-DBC7-FC97-01E9E2110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114" y="852407"/>
            <a:ext cx="7733736" cy="3897444"/>
          </a:xfrm>
        </p:spPr>
        <p:txBody>
          <a:bodyPr/>
          <a:lstStyle/>
          <a:p>
            <a:pPr marL="73152" indent="0" algn="ctr">
              <a:buNone/>
            </a:pPr>
            <a:r>
              <a:rPr lang="en-US" sz="1700" b="1" dirty="0"/>
              <a:t>“Autonomous driving has captivated researchers for the past two decades, providing numerous societal and economic benefits”</a:t>
            </a:r>
          </a:p>
          <a:p>
            <a:pPr marL="358902" indent="-285750"/>
            <a:r>
              <a:rPr lang="en-US" sz="1700" dirty="0"/>
              <a:t>Significant challenges in high-level lane-changing decision-making</a:t>
            </a:r>
          </a:p>
          <a:p>
            <a:pPr marL="358902" indent="-285750"/>
            <a:r>
              <a:rPr lang="en-US" sz="1700" dirty="0"/>
              <a:t>Majority of traditional strategies consider a single agent without a fuel efficiency indicator in a restricted traffic environment</a:t>
            </a:r>
          </a:p>
          <a:p>
            <a:pPr marL="73152" indent="0" algn="ctr">
              <a:buNone/>
            </a:pPr>
            <a:r>
              <a:rPr lang="en-US" b="1" dirty="0">
                <a:solidFill>
                  <a:srgbClr val="0091EA"/>
                </a:solidFill>
              </a:rPr>
              <a:t>Addressing the Limitations</a:t>
            </a:r>
          </a:p>
          <a:p>
            <a:pPr marL="358902" indent="-285750"/>
            <a:r>
              <a:rPr lang="en-US" sz="1700" dirty="0"/>
              <a:t>Collaborative reinforcement learning algorithm for multi-AV lane changing</a:t>
            </a:r>
          </a:p>
          <a:p>
            <a:pPr marL="358902" indent="-285750"/>
            <a:r>
              <a:rPr lang="en-US" sz="1700" dirty="0"/>
              <a:t>Consider multiple objectives simultaneously: fuel efficiency, safety, and passenger comfort</a:t>
            </a:r>
          </a:p>
          <a:p>
            <a:pPr marL="358902" indent="-285750"/>
            <a:r>
              <a:rPr lang="en-US" sz="1700" dirty="0"/>
              <a:t>Leverage hybrid action space and parameter-sharing scheme for efficient and cooperative decision-making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/>
              <a:pPr lvl="0"/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24114" y="308120"/>
            <a:ext cx="7540172" cy="7026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Our Contributions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23888" y="949246"/>
            <a:ext cx="7734300" cy="3824287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solidFill>
                  <a:srgbClr val="3A82AF"/>
                </a:solidFill>
              </a:rPr>
              <a:t>Custom reward design </a:t>
            </a:r>
            <a:r>
              <a:rPr lang="en-US" sz="1600" dirty="0"/>
              <a:t>incorporating fuel efficiency, safety, and passenger comfort</a:t>
            </a:r>
          </a:p>
          <a:p>
            <a:pPr lvl="0"/>
            <a:r>
              <a:rPr lang="en-US" sz="1600" dirty="0"/>
              <a:t>Multi-agent simulation environment for </a:t>
            </a:r>
            <a:r>
              <a:rPr lang="en-US" sz="1600" dirty="0">
                <a:solidFill>
                  <a:srgbClr val="3A82AF"/>
                </a:solidFill>
              </a:rPr>
              <a:t>evaluating collaborative lane changing behaviors</a:t>
            </a:r>
          </a:p>
          <a:p>
            <a:pPr lvl="0"/>
            <a:r>
              <a:rPr lang="en-US" sz="1600" dirty="0"/>
              <a:t>Comprehensive analysis </a:t>
            </a:r>
            <a:r>
              <a:rPr lang="en-US" sz="1600" dirty="0">
                <a:solidFill>
                  <a:srgbClr val="3A82AF"/>
                </a:solidFill>
              </a:rPr>
              <a:t>comparing different traffic scenarios and DRL algorithms</a:t>
            </a:r>
            <a:r>
              <a:rPr lang="en-US" sz="1600" dirty="0"/>
              <a:t>, demonstrating robust performance and scalability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/>
              <a:pPr lvl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0B9B07-4B7F-7D4F-5B7C-7996B0E80E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31"/>
          <a:stretch/>
        </p:blipFill>
        <p:spPr>
          <a:xfrm>
            <a:off x="920417" y="2898184"/>
            <a:ext cx="7303166" cy="185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8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9DE292-093F-D24D-B429-3E7559B33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11" y="1234634"/>
            <a:ext cx="6305578" cy="2674232"/>
          </a:xfrm>
        </p:spPr>
        <p:txBody>
          <a:bodyPr/>
          <a:lstStyle/>
          <a:p>
            <a:r>
              <a:rPr lang="en-US" sz="5400" dirty="0"/>
              <a:t>Environment</a:t>
            </a:r>
            <a:br>
              <a:rPr lang="en-US" sz="5400" dirty="0"/>
            </a:br>
            <a:r>
              <a:rPr lang="en-US" sz="5400" dirty="0">
                <a:solidFill>
                  <a:schemeClr val="tx1"/>
                </a:solidFill>
              </a:rPr>
              <a:t>&amp;</a:t>
            </a:r>
            <a:br>
              <a:rPr lang="en-US" sz="5400" dirty="0"/>
            </a:br>
            <a:r>
              <a:rPr lang="en-US" sz="5400" dirty="0"/>
              <a:t>DRL Framework</a:t>
            </a:r>
            <a:endParaRPr lang="en-001" sz="5400" dirty="0"/>
          </a:p>
        </p:txBody>
      </p:sp>
      <p:sp>
        <p:nvSpPr>
          <p:cNvPr id="8" name="Google Shape;171;p23">
            <a:extLst>
              <a:ext uri="{FF2B5EF4-FFF2-40B4-BE49-F238E27FC236}">
                <a16:creationId xmlns:a16="http://schemas.microsoft.com/office/drawing/2014/main" id="{BADD098C-67AE-838E-28A9-34ECAE001E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069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E3107-01A9-0A27-5E7A-D741B2704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547" y="479204"/>
            <a:ext cx="6617709" cy="4008958"/>
          </a:xfrm>
          <a:prstGeom prst="rect">
            <a:avLst/>
          </a:prstGeom>
        </p:spPr>
      </p:pic>
      <p:sp>
        <p:nvSpPr>
          <p:cNvPr id="2" name="Google Shape;167;p23">
            <a:extLst>
              <a:ext uri="{FF2B5EF4-FFF2-40B4-BE49-F238E27FC236}">
                <a16:creationId xmlns:a16="http://schemas.microsoft.com/office/drawing/2014/main" id="{4F042EA7-1B8A-659F-01B8-61A68AB7C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6200000">
            <a:off x="-464600" y="1857712"/>
            <a:ext cx="3111675" cy="12519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Environment Model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32631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624114" y="308120"/>
            <a:ext cx="7540172" cy="7026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Performance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7DCA6DD4-BE32-6A2A-7BCF-CC3AA3C9B9A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3A82AF"/>
                    </a:solidFill>
                  </a:rPr>
                  <a:t>Distance Traveled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3A82A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rgbClr val="3A82AF"/>
                    </a:solidFill>
                  </a:rPr>
                  <a:t> </a:t>
                </a:r>
                <a:r>
                  <a:rPr lang="en-US" dirty="0"/>
                  <a:t>Measures the distance covered by an AV in each time step, reflecting speed and acceleration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r>
                  <a:rPr lang="en-US" b="1" dirty="0">
                    <a:solidFill>
                      <a:srgbClr val="3A82AF"/>
                    </a:solidFill>
                  </a:rPr>
                  <a:t>Jerk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3A82A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Quantifies the rate of change of acceleration, indicating ride smoothness and passenger comfort</a:t>
                </a: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7DCA6DD4-BE32-6A2A-7BCF-CC3AA3C9B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788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/>
              <a:pPr lvl="0"/>
              <a:t>8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66D4E-749E-F0F4-0149-7FCEE4929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434" y="1916594"/>
            <a:ext cx="2601132" cy="5604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3DCC6C-D6FE-624A-6760-A4B551791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426" y="3591615"/>
            <a:ext cx="2482150" cy="90660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B7714B-95F7-942D-A7FA-FD53354E5212}"/>
              </a:ext>
            </a:extLst>
          </p:cNvPr>
          <p:cNvSpPr/>
          <p:nvPr/>
        </p:nvSpPr>
        <p:spPr>
          <a:xfrm>
            <a:off x="3177151" y="3518112"/>
            <a:ext cx="2757407" cy="105468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D0E514-B199-CAB3-4195-F0495A5E8C9B}"/>
              </a:ext>
            </a:extLst>
          </p:cNvPr>
          <p:cNvSpPr/>
          <p:nvPr/>
        </p:nvSpPr>
        <p:spPr>
          <a:xfrm>
            <a:off x="3121892" y="1901096"/>
            <a:ext cx="2875952" cy="6386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27166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624114" y="308120"/>
            <a:ext cx="7540172" cy="7026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Performance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7DCA6DD4-BE32-6A2A-7BCF-CC3AA3C9B9A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3A82AF"/>
                    </a:solidFill>
                  </a:rPr>
                  <a:t>Collision Rate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3A82A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rgbClr val="3A82AF"/>
                    </a:solidFill>
                  </a:rPr>
                  <a:t> </a:t>
                </a:r>
                <a:r>
                  <a:rPr lang="en-US" dirty="0"/>
                  <a:t>Represents the likelihood of an AV being involved in a collision, assessing safety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050" dirty="0"/>
              </a:p>
              <a:p>
                <a:r>
                  <a:rPr lang="en-US" b="1" dirty="0">
                    <a:solidFill>
                      <a:srgbClr val="3A82AF"/>
                    </a:solidFill>
                  </a:rPr>
                  <a:t>Fuel Efficiency Indicator (FEI)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3A82A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rgbClr val="3A82AF"/>
                    </a:solidFill>
                  </a:rPr>
                  <a:t> </a:t>
                </a:r>
                <a:r>
                  <a:rPr lang="en-US" dirty="0"/>
                  <a:t>Measures the normalized fuel consumption rate, evaluating fuel efficiency</a:t>
                </a:r>
                <a:endParaRPr lang="en-001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7DCA6DD4-BE32-6A2A-7BCF-CC3AA3C9B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788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/>
              <a:pPr lvl="0"/>
              <a:t>9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94EA06-0EE9-3D52-7995-1B07D8D78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161" y="1901433"/>
            <a:ext cx="3289677" cy="800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CC6B9D-0A27-CD19-8DD4-913643663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199" y="3555358"/>
            <a:ext cx="5943600" cy="4266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823D63-3816-920D-7FC2-2EAAEAE2A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8966" y="4230405"/>
            <a:ext cx="2823033" cy="3630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EBAB84-FF1D-DDD1-29ED-3D1A7C4E33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8085" y="4074018"/>
            <a:ext cx="2690196" cy="675782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EA991D8-887D-C07C-2E80-6BF40932345C}"/>
              </a:ext>
            </a:extLst>
          </p:cNvPr>
          <p:cNvSpPr/>
          <p:nvPr/>
        </p:nvSpPr>
        <p:spPr>
          <a:xfrm>
            <a:off x="2804271" y="1818289"/>
            <a:ext cx="3503539" cy="96365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17419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691</Words>
  <Application>Microsoft Office PowerPoint</Application>
  <PresentationFormat>On-screen Show (16:9)</PresentationFormat>
  <Paragraphs>112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Source Sans Pro</vt:lpstr>
      <vt:lpstr>Cambria Math</vt:lpstr>
      <vt:lpstr>Roboto Slab</vt:lpstr>
      <vt:lpstr>Cordelia template</vt:lpstr>
      <vt:lpstr>Towards Collaborative and  Fuel-Efficient Maneuvers for Autonomous Vehicles (AVs)</vt:lpstr>
      <vt:lpstr>Introduction</vt:lpstr>
      <vt:lpstr>Related Work</vt:lpstr>
      <vt:lpstr>Motivation</vt:lpstr>
      <vt:lpstr>Our Contributions</vt:lpstr>
      <vt:lpstr>Environment &amp; DRL Framework</vt:lpstr>
      <vt:lpstr>Environment Model</vt:lpstr>
      <vt:lpstr>Performance Metrics</vt:lpstr>
      <vt:lpstr>Performance Metrics</vt:lpstr>
      <vt:lpstr>Performance Metrics</vt:lpstr>
      <vt:lpstr>Problem Formulation</vt:lpstr>
      <vt:lpstr>Dec-POMDP</vt:lpstr>
      <vt:lpstr>Dec-POMDP</vt:lpstr>
      <vt:lpstr>Challenges and Proposed Solution</vt:lpstr>
      <vt:lpstr>Multi-agent H-PPO</vt:lpstr>
      <vt:lpstr>Simulation &amp; Results</vt:lpstr>
      <vt:lpstr>Simulation Parameters</vt:lpstr>
      <vt:lpstr>Episodic Rewards </vt:lpstr>
      <vt:lpstr>Collision Analysis</vt:lpstr>
      <vt:lpstr>Results: Jerk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COLLABORATIVE AND FUEL-EFFICIENT MANEUVERS FOR AUTONOMOUS VEHICLES</dc:title>
  <cp:lastModifiedBy>Muhammad Umer</cp:lastModifiedBy>
  <cp:revision>104</cp:revision>
  <dcterms:modified xsi:type="dcterms:W3CDTF">2024-05-20T21:32:23Z</dcterms:modified>
</cp:coreProperties>
</file>