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1"/>
  </p:notesMasterIdLst>
  <p:sldIdLst>
    <p:sldId id="282" r:id="rId2"/>
    <p:sldId id="299" r:id="rId3"/>
    <p:sldId id="256" r:id="rId4"/>
    <p:sldId id="257" r:id="rId5"/>
    <p:sldId id="259" r:id="rId6"/>
    <p:sldId id="260" r:id="rId7"/>
    <p:sldId id="261" r:id="rId8"/>
    <p:sldId id="262" r:id="rId9"/>
    <p:sldId id="292" r:id="rId10"/>
    <p:sldId id="265" r:id="rId11"/>
    <p:sldId id="306" r:id="rId12"/>
    <p:sldId id="307" r:id="rId13"/>
    <p:sldId id="308" r:id="rId14"/>
    <p:sldId id="303" r:id="rId15"/>
    <p:sldId id="304" r:id="rId16"/>
    <p:sldId id="309" r:id="rId17"/>
    <p:sldId id="300" r:id="rId18"/>
    <p:sldId id="310" r:id="rId19"/>
    <p:sldId id="301" r:id="rId20"/>
    <p:sldId id="302" r:id="rId21"/>
    <p:sldId id="313" r:id="rId22"/>
    <p:sldId id="352" r:id="rId23"/>
    <p:sldId id="353" r:id="rId24"/>
    <p:sldId id="354" r:id="rId25"/>
    <p:sldId id="355" r:id="rId26"/>
    <p:sldId id="356" r:id="rId27"/>
    <p:sldId id="357" r:id="rId28"/>
    <p:sldId id="370" r:id="rId29"/>
    <p:sldId id="371" r:id="rId30"/>
  </p:sldIdLst>
  <p:sldSz cx="12192000" cy="6858000"/>
  <p:notesSz cx="6858000" cy="9144000"/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8188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6377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44566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92755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409444" algn="l" defTabSz="963778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891333" algn="l" defTabSz="963778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373222" algn="l" defTabSz="963778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855110" algn="l" defTabSz="963778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6600CC"/>
    <a:srgbClr val="006600"/>
    <a:srgbClr val="993366"/>
    <a:srgbClr val="0000FF"/>
    <a:srgbClr val="800080"/>
    <a:srgbClr val="CC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4D6452-5584-47CF-A479-E549134BF5C7}" type="datetimeFigureOut">
              <a:rPr lang="en-US"/>
              <a:pPr>
                <a:defRPr/>
              </a:pPr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A7CEACC-D3B4-4099-89AA-FDD703F53D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343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1889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6377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45666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2755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09444" algn="l" defTabSz="96377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91333" algn="l" defTabSz="96377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73222" algn="l" defTabSz="96377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55110" algn="l" defTabSz="96377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9DEE613-5D9D-4463-985A-4AD4880F0882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3789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fld id="{B940EC61-C733-45A5-8BE0-4CB9D893F039}" type="slidenum">
              <a:rPr lang="en-US" altLang="en-US" sz="1200">
                <a:latin typeface="Arial" charset="0"/>
                <a:ea typeface="ＭＳ Ｐゴシック" pitchFamily="34" charset="-128"/>
              </a:rPr>
              <a:pPr algn="r"/>
              <a:t>9</a:t>
            </a:fld>
            <a:endParaRPr lang="en-US" altLang="en-US" sz="120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72449AF6-37EC-4C29-AEB5-7EF41CF904CB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891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/>
            <a:fld id="{216454FB-781C-434D-9018-260061FBE51A}" type="slidenum">
              <a:rPr lang="en-US" altLang="en-US" sz="1200">
                <a:latin typeface="Arial" charset="0"/>
                <a:ea typeface="ＭＳ Ｐゴシック" pitchFamily="34" charset="-128"/>
              </a:rPr>
              <a:pPr algn="r"/>
              <a:t>12</a:t>
            </a:fld>
            <a:endParaRPr lang="en-US" altLang="en-US" sz="120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blackWhite">
          <a:xfrm>
            <a:off x="27522" y="12705"/>
            <a:ext cx="11861800" cy="6780213"/>
          </a:xfrm>
          <a:custGeom>
            <a:avLst/>
            <a:gdLst>
              <a:gd name="T0" fmla="*/ 2147483647 w 3985"/>
              <a:gd name="T1" fmla="*/ 0 h 3619"/>
              <a:gd name="T2" fmla="*/ 0 w 3985"/>
              <a:gd name="T3" fmla="*/ 2147483647 h 3619"/>
              <a:gd name="T4" fmla="*/ 2147483647 w 3985"/>
              <a:gd name="T5" fmla="*/ 2147483647 h 3619"/>
              <a:gd name="T6" fmla="*/ 2147483647 w 3985"/>
              <a:gd name="T7" fmla="*/ 2147483647 h 3619"/>
              <a:gd name="T8" fmla="*/ 2147483647 w 3985"/>
              <a:gd name="T9" fmla="*/ 0 h 3619"/>
              <a:gd name="T10" fmla="*/ 2147483647 w 3985"/>
              <a:gd name="T11" fmla="*/ 0 h 36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378" tIns="48189" rIns="96378" bIns="48189"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260355" y="234951"/>
            <a:ext cx="5050367" cy="1778000"/>
            <a:chOff x="123" y="148"/>
            <a:chExt cx="2386" cy="1120"/>
          </a:xfrm>
        </p:grpSpPr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26511980 w 794"/>
                <a:gd name="T1" fmla="*/ 3160008 h 414"/>
                <a:gd name="T2" fmla="*/ 23709602 w 794"/>
                <a:gd name="T3" fmla="*/ 2544723 h 414"/>
                <a:gd name="T4" fmla="*/ 18570837 w 794"/>
                <a:gd name="T5" fmla="*/ 1681472 h 414"/>
                <a:gd name="T6" fmla="*/ 2370029 w 794"/>
                <a:gd name="T7" fmla="*/ 0 h 414"/>
                <a:gd name="T8" fmla="*/ 764382 w 794"/>
                <a:gd name="T9" fmla="*/ 159310 h 414"/>
                <a:gd name="T10" fmla="*/ 0 w 794"/>
                <a:gd name="T11" fmla="*/ 664585 h 414"/>
                <a:gd name="T12" fmla="*/ 931523 w 794"/>
                <a:gd name="T13" fmla="*/ 1241096 h 414"/>
                <a:gd name="T14" fmla="*/ 19031704 w 794"/>
                <a:gd name="T15" fmla="*/ 3274047 h 414"/>
                <a:gd name="T16" fmla="*/ 22997485 w 794"/>
                <a:gd name="T17" fmla="*/ 3143866 h 414"/>
                <a:gd name="T18" fmla="*/ 26203871 w 794"/>
                <a:gd name="T19" fmla="*/ 3312246 h 414"/>
                <a:gd name="T20" fmla="*/ 26511980 w 794"/>
                <a:gd name="T21" fmla="*/ 3160008 h 414"/>
                <a:gd name="T22" fmla="*/ 26511980 w 794"/>
                <a:gd name="T23" fmla="*/ 3160008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4405 w 1586"/>
                <a:gd name="T1" fmla="*/ 0 h 821"/>
                <a:gd name="T2" fmla="*/ 42790 w 1586"/>
                <a:gd name="T3" fmla="*/ 3999 h 821"/>
                <a:gd name="T4" fmla="*/ 45906 w 1586"/>
                <a:gd name="T5" fmla="*/ 4916 h 821"/>
                <a:gd name="T6" fmla="*/ 50992 w 1586"/>
                <a:gd name="T7" fmla="*/ 6102 h 821"/>
                <a:gd name="T8" fmla="*/ 50317 w 1586"/>
                <a:gd name="T9" fmla="*/ 6327 h 821"/>
                <a:gd name="T10" fmla="*/ 43393 w 1586"/>
                <a:gd name="T11" fmla="*/ 6063 h 821"/>
                <a:gd name="T12" fmla="*/ 36805 w 1586"/>
                <a:gd name="T13" fmla="*/ 6249 h 821"/>
                <a:gd name="T14" fmla="*/ 1331 w 1586"/>
                <a:gd name="T15" fmla="*/ 2302 h 821"/>
                <a:gd name="T16" fmla="*/ 0 w 1586"/>
                <a:gd name="T17" fmla="*/ 1157 h 821"/>
                <a:gd name="T18" fmla="*/ 1476 w 1586"/>
                <a:gd name="T19" fmla="*/ 244 h 821"/>
                <a:gd name="T20" fmla="*/ 4405 w 1586"/>
                <a:gd name="T21" fmla="*/ 0 h 821"/>
                <a:gd name="T22" fmla="*/ 4405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2579 h 747"/>
                <a:gd name="T2" fmla="*/ 30405 w 1049"/>
                <a:gd name="T3" fmla="*/ 5934 h 747"/>
                <a:gd name="T4" fmla="*/ 30970 w 1049"/>
                <a:gd name="T5" fmla="*/ 4242 h 747"/>
                <a:gd name="T6" fmla="*/ 34597 w 1049"/>
                <a:gd name="T7" fmla="*/ 3354 h 747"/>
                <a:gd name="T8" fmla="*/ 2572 w 1049"/>
                <a:gd name="T9" fmla="*/ 0 h 747"/>
                <a:gd name="T10" fmla="*/ 0 w 1049"/>
                <a:gd name="T11" fmla="*/ 1005 h 747"/>
                <a:gd name="T12" fmla="*/ 0 w 1049"/>
                <a:gd name="T13" fmla="*/ 2579 h 747"/>
                <a:gd name="T14" fmla="*/ 0 w 1049"/>
                <a:gd name="T15" fmla="*/ 2579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3492 w 150"/>
                  <a:gd name="T1" fmla="*/ 0 h 173"/>
                  <a:gd name="T2" fmla="*/ 1285 w 150"/>
                  <a:gd name="T3" fmla="*/ 557 h 173"/>
                  <a:gd name="T4" fmla="*/ 0 w 150"/>
                  <a:gd name="T5" fmla="*/ 1453 h 173"/>
                  <a:gd name="T6" fmla="*/ 2541 w 150"/>
                  <a:gd name="T7" fmla="*/ 1343 h 173"/>
                  <a:gd name="T8" fmla="*/ 3273 w 150"/>
                  <a:gd name="T9" fmla="*/ 710 h 173"/>
                  <a:gd name="T10" fmla="*/ 4776 w 150"/>
                  <a:gd name="T11" fmla="*/ 225 h 173"/>
                  <a:gd name="T12" fmla="*/ 3492 w 150"/>
                  <a:gd name="T13" fmla="*/ 0 h 173"/>
                  <a:gd name="T14" fmla="*/ 3492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5084 w 1684"/>
                  <a:gd name="T1" fmla="*/ 0 h 880"/>
                  <a:gd name="T2" fmla="*/ 2056 w 1684"/>
                  <a:gd name="T3" fmla="*/ 408 h 880"/>
                  <a:gd name="T4" fmla="*/ 0 w 1684"/>
                  <a:gd name="T5" fmla="*/ 1628 h 880"/>
                  <a:gd name="T6" fmla="*/ 2192 w 1684"/>
                  <a:gd name="T7" fmla="*/ 2808 h 880"/>
                  <a:gd name="T8" fmla="*/ 38536 w 1684"/>
                  <a:gd name="T9" fmla="*/ 6783 h 880"/>
                  <a:gd name="T10" fmla="*/ 46365 w 1684"/>
                  <a:gd name="T11" fmla="*/ 6535 h 880"/>
                  <a:gd name="T12" fmla="*/ 52709 w 1684"/>
                  <a:gd name="T13" fmla="*/ 6886 h 880"/>
                  <a:gd name="T14" fmla="*/ 54911 w 1684"/>
                  <a:gd name="T15" fmla="*/ 6329 h 880"/>
                  <a:gd name="T16" fmla="*/ 48970 w 1684"/>
                  <a:gd name="T17" fmla="*/ 5194 h 880"/>
                  <a:gd name="T18" fmla="*/ 46557 w 1684"/>
                  <a:gd name="T19" fmla="*/ 4011 h 880"/>
                  <a:gd name="T20" fmla="*/ 44652 w 1684"/>
                  <a:gd name="T21" fmla="*/ 4124 h 880"/>
                  <a:gd name="T22" fmla="*/ 46915 w 1684"/>
                  <a:gd name="T23" fmla="*/ 5194 h 880"/>
                  <a:gd name="T24" fmla="*/ 51452 w 1684"/>
                  <a:gd name="T25" fmla="*/ 6334 h 880"/>
                  <a:gd name="T26" fmla="*/ 46078 w 1684"/>
                  <a:gd name="T27" fmla="*/ 6158 h 880"/>
                  <a:gd name="T28" fmla="*/ 39740 w 1684"/>
                  <a:gd name="T29" fmla="*/ 6363 h 880"/>
                  <a:gd name="T30" fmla="*/ 40913 w 1684"/>
                  <a:gd name="T31" fmla="*/ 5082 h 880"/>
                  <a:gd name="T32" fmla="*/ 43630 w 1684"/>
                  <a:gd name="T33" fmla="*/ 4210 h 880"/>
                  <a:gd name="T34" fmla="*/ 40449 w 1684"/>
                  <a:gd name="T35" fmla="*/ 4319 h 880"/>
                  <a:gd name="T36" fmla="*/ 37983 w 1684"/>
                  <a:gd name="T37" fmla="*/ 5152 h 880"/>
                  <a:gd name="T38" fmla="*/ 37145 w 1684"/>
                  <a:gd name="T39" fmla="*/ 6192 h 880"/>
                  <a:gd name="T40" fmla="*/ 3493 w 1684"/>
                  <a:gd name="T41" fmla="*/ 2425 h 880"/>
                  <a:gd name="T42" fmla="*/ 2601 w 1684"/>
                  <a:gd name="T43" fmla="*/ 1680 h 880"/>
                  <a:gd name="T44" fmla="*/ 3357 w 1684"/>
                  <a:gd name="T45" fmla="*/ 747 h 880"/>
                  <a:gd name="T46" fmla="*/ 7064 w 1684"/>
                  <a:gd name="T47" fmla="*/ 0 h 880"/>
                  <a:gd name="T48" fmla="*/ 5084 w 1684"/>
                  <a:gd name="T49" fmla="*/ 0 h 880"/>
                  <a:gd name="T50" fmla="*/ 5084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3264 w 1190"/>
                  <a:gd name="T1" fmla="*/ 0 h 500"/>
                  <a:gd name="T2" fmla="*/ 38792 w 1190"/>
                  <a:gd name="T3" fmla="*/ 3820 h 500"/>
                  <a:gd name="T4" fmla="*/ 35052 w 1190"/>
                  <a:gd name="T5" fmla="*/ 3898 h 500"/>
                  <a:gd name="T6" fmla="*/ 0 w 1190"/>
                  <a:gd name="T7" fmla="*/ 210 h 500"/>
                  <a:gd name="T8" fmla="*/ 3264 w 1190"/>
                  <a:gd name="T9" fmla="*/ 0 h 500"/>
                  <a:gd name="T10" fmla="*/ 3264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3841 w 160"/>
                  <a:gd name="T1" fmla="*/ 0 h 335"/>
                  <a:gd name="T2" fmla="*/ 629 w 160"/>
                  <a:gd name="T3" fmla="*/ 804 h 335"/>
                  <a:gd name="T4" fmla="*/ 0 w 160"/>
                  <a:gd name="T5" fmla="*/ 1731 h 335"/>
                  <a:gd name="T6" fmla="*/ 1102 w 160"/>
                  <a:gd name="T7" fmla="*/ 2367 h 335"/>
                  <a:gd name="T8" fmla="*/ 3097 w 160"/>
                  <a:gd name="T9" fmla="*/ 2524 h 335"/>
                  <a:gd name="T10" fmla="*/ 2514 w 160"/>
                  <a:gd name="T11" fmla="*/ 1155 h 335"/>
                  <a:gd name="T12" fmla="*/ 5283 w 160"/>
                  <a:gd name="T13" fmla="*/ 132 h 335"/>
                  <a:gd name="T14" fmla="*/ 3841 w 160"/>
                  <a:gd name="T15" fmla="*/ 0 h 335"/>
                  <a:gd name="T16" fmla="*/ 3841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455 w 489"/>
                  <a:gd name="T1" fmla="*/ 272 h 296"/>
                  <a:gd name="T2" fmla="*/ 5070 w 489"/>
                  <a:gd name="T3" fmla="*/ 525 h 296"/>
                  <a:gd name="T4" fmla="*/ 10287 w 489"/>
                  <a:gd name="T5" fmla="*/ 1086 h 296"/>
                  <a:gd name="T6" fmla="*/ 13970 w 489"/>
                  <a:gd name="T7" fmla="*/ 1925 h 296"/>
                  <a:gd name="T8" fmla="*/ 10349 w 489"/>
                  <a:gd name="T9" fmla="*/ 1821 h 296"/>
                  <a:gd name="T10" fmla="*/ 4400 w 489"/>
                  <a:gd name="T11" fmla="*/ 1156 h 296"/>
                  <a:gd name="T12" fmla="*/ 1584 w 489"/>
                  <a:gd name="T13" fmla="*/ 633 h 296"/>
                  <a:gd name="T14" fmla="*/ 3387 w 489"/>
                  <a:gd name="T15" fmla="*/ 1290 h 296"/>
                  <a:gd name="T16" fmla="*/ 8633 w 489"/>
                  <a:gd name="T17" fmla="*/ 2134 h 296"/>
                  <a:gd name="T18" fmla="*/ 14787 w 489"/>
                  <a:gd name="T19" fmla="*/ 2348 h 296"/>
                  <a:gd name="T20" fmla="*/ 15520 w 489"/>
                  <a:gd name="T21" fmla="*/ 1772 h 296"/>
                  <a:gd name="T22" fmla="*/ 12509 w 489"/>
                  <a:gd name="T23" fmla="*/ 953 h 296"/>
                  <a:gd name="T24" fmla="*/ 5390 w 489"/>
                  <a:gd name="T25" fmla="*/ 137 h 296"/>
                  <a:gd name="T26" fmla="*/ 0 w 489"/>
                  <a:gd name="T27" fmla="*/ 0 h 296"/>
                  <a:gd name="T28" fmla="*/ 455 w 489"/>
                  <a:gd name="T29" fmla="*/ 272 h 296"/>
                  <a:gd name="T30" fmla="*/ 455 w 489"/>
                  <a:gd name="T31" fmla="*/ 272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10553705" y="4368806"/>
            <a:ext cx="990600" cy="1058863"/>
            <a:chOff x="4986" y="2752"/>
            <a:chExt cx="468" cy="667"/>
          </a:xfrm>
        </p:grpSpPr>
        <p:sp>
          <p:nvSpPr>
            <p:cNvPr id="16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77 w 794"/>
                <a:gd name="T1" fmla="*/ 13 h 414"/>
                <a:gd name="T2" fmla="*/ 69 w 794"/>
                <a:gd name="T3" fmla="*/ 10 h 414"/>
                <a:gd name="T4" fmla="*/ 54 w 794"/>
                <a:gd name="T5" fmla="*/ 6 h 414"/>
                <a:gd name="T6" fmla="*/ 6 w 794"/>
                <a:gd name="T7" fmla="*/ 0 h 414"/>
                <a:gd name="T8" fmla="*/ 2 w 794"/>
                <a:gd name="T9" fmla="*/ 1 h 414"/>
                <a:gd name="T10" fmla="*/ 0 w 794"/>
                <a:gd name="T11" fmla="*/ 3 h 414"/>
                <a:gd name="T12" fmla="*/ 2 w 794"/>
                <a:gd name="T13" fmla="*/ 5 h 414"/>
                <a:gd name="T14" fmla="*/ 56 w 794"/>
                <a:gd name="T15" fmla="*/ 13 h 414"/>
                <a:gd name="T16" fmla="*/ 67 w 794"/>
                <a:gd name="T17" fmla="*/ 13 h 414"/>
                <a:gd name="T18" fmla="*/ 77 w 794"/>
                <a:gd name="T19" fmla="*/ 13 h 414"/>
                <a:gd name="T20" fmla="*/ 77 w 794"/>
                <a:gd name="T21" fmla="*/ 13 h 414"/>
                <a:gd name="T22" fmla="*/ 77 w 794"/>
                <a:gd name="T23" fmla="*/ 13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0 w 1586"/>
                <a:gd name="T1" fmla="*/ 0 h 821"/>
                <a:gd name="T2" fmla="*/ 0 w 1586"/>
                <a:gd name="T3" fmla="*/ 0 h 821"/>
                <a:gd name="T4" fmla="*/ 0 w 1586"/>
                <a:gd name="T5" fmla="*/ 0 h 821"/>
                <a:gd name="T6" fmla="*/ 0 w 1586"/>
                <a:gd name="T7" fmla="*/ 0 h 821"/>
                <a:gd name="T8" fmla="*/ 0 w 1586"/>
                <a:gd name="T9" fmla="*/ 0 h 821"/>
                <a:gd name="T10" fmla="*/ 0 w 1586"/>
                <a:gd name="T11" fmla="*/ 0 h 821"/>
                <a:gd name="T12" fmla="*/ 0 w 1586"/>
                <a:gd name="T13" fmla="*/ 0 h 821"/>
                <a:gd name="T14" fmla="*/ 0 w 1586"/>
                <a:gd name="T15" fmla="*/ 0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>
                <a:gd name="T0" fmla="*/ 0 w 1049"/>
                <a:gd name="T1" fmla="*/ 0 h 747"/>
                <a:gd name="T2" fmla="*/ 0 w 1049"/>
                <a:gd name="T3" fmla="*/ 0 h 747"/>
                <a:gd name="T4" fmla="*/ 0 w 1049"/>
                <a:gd name="T5" fmla="*/ 0 h 747"/>
                <a:gd name="T6" fmla="*/ 0 w 1049"/>
                <a:gd name="T7" fmla="*/ 0 h 747"/>
                <a:gd name="T8" fmla="*/ 0 w 1049"/>
                <a:gd name="T9" fmla="*/ 0 h 747"/>
                <a:gd name="T10" fmla="*/ 0 w 1049"/>
                <a:gd name="T11" fmla="*/ 0 h 747"/>
                <a:gd name="T12" fmla="*/ 0 w 1049"/>
                <a:gd name="T13" fmla="*/ 0 h 747"/>
                <a:gd name="T14" fmla="*/ 0 w 1049"/>
                <a:gd name="T15" fmla="*/ 0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20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0 w 150"/>
                  <a:gd name="T1" fmla="*/ 0 h 173"/>
                  <a:gd name="T2" fmla="*/ 0 w 150"/>
                  <a:gd name="T3" fmla="*/ 0 h 173"/>
                  <a:gd name="T4" fmla="*/ 0 w 150"/>
                  <a:gd name="T5" fmla="*/ 0 h 173"/>
                  <a:gd name="T6" fmla="*/ 0 w 150"/>
                  <a:gd name="T7" fmla="*/ 0 h 173"/>
                  <a:gd name="T8" fmla="*/ 0 w 150"/>
                  <a:gd name="T9" fmla="*/ 0 h 173"/>
                  <a:gd name="T10" fmla="*/ 0 w 150"/>
                  <a:gd name="T11" fmla="*/ 0 h 173"/>
                  <a:gd name="T12" fmla="*/ 0 w 150"/>
                  <a:gd name="T13" fmla="*/ 0 h 173"/>
                  <a:gd name="T14" fmla="*/ 0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0 w 1684"/>
                  <a:gd name="T1" fmla="*/ 0 h 880"/>
                  <a:gd name="T2" fmla="*/ 0 w 1684"/>
                  <a:gd name="T3" fmla="*/ 0 h 880"/>
                  <a:gd name="T4" fmla="*/ 0 w 1684"/>
                  <a:gd name="T5" fmla="*/ 0 h 880"/>
                  <a:gd name="T6" fmla="*/ 0 w 1684"/>
                  <a:gd name="T7" fmla="*/ 0 h 880"/>
                  <a:gd name="T8" fmla="*/ 0 w 1684"/>
                  <a:gd name="T9" fmla="*/ 0 h 880"/>
                  <a:gd name="T10" fmla="*/ 0 w 1684"/>
                  <a:gd name="T11" fmla="*/ 0 h 880"/>
                  <a:gd name="T12" fmla="*/ 0 w 1684"/>
                  <a:gd name="T13" fmla="*/ 0 h 880"/>
                  <a:gd name="T14" fmla="*/ 0 w 1684"/>
                  <a:gd name="T15" fmla="*/ 0 h 880"/>
                  <a:gd name="T16" fmla="*/ 0 w 1684"/>
                  <a:gd name="T17" fmla="*/ 0 h 880"/>
                  <a:gd name="T18" fmla="*/ 0 w 1684"/>
                  <a:gd name="T19" fmla="*/ 0 h 880"/>
                  <a:gd name="T20" fmla="*/ 0 w 1684"/>
                  <a:gd name="T21" fmla="*/ 0 h 880"/>
                  <a:gd name="T22" fmla="*/ 0 w 1684"/>
                  <a:gd name="T23" fmla="*/ 0 h 880"/>
                  <a:gd name="T24" fmla="*/ 0 w 1684"/>
                  <a:gd name="T25" fmla="*/ 0 h 880"/>
                  <a:gd name="T26" fmla="*/ 0 w 1684"/>
                  <a:gd name="T27" fmla="*/ 0 h 880"/>
                  <a:gd name="T28" fmla="*/ 0 w 1684"/>
                  <a:gd name="T29" fmla="*/ 0 h 880"/>
                  <a:gd name="T30" fmla="*/ 0 w 1684"/>
                  <a:gd name="T31" fmla="*/ 0 h 880"/>
                  <a:gd name="T32" fmla="*/ 0 w 1684"/>
                  <a:gd name="T33" fmla="*/ 0 h 880"/>
                  <a:gd name="T34" fmla="*/ 0 w 1684"/>
                  <a:gd name="T35" fmla="*/ 0 h 880"/>
                  <a:gd name="T36" fmla="*/ 0 w 1684"/>
                  <a:gd name="T37" fmla="*/ 0 h 880"/>
                  <a:gd name="T38" fmla="*/ 0 w 1684"/>
                  <a:gd name="T39" fmla="*/ 0 h 880"/>
                  <a:gd name="T40" fmla="*/ 0 w 1684"/>
                  <a:gd name="T41" fmla="*/ 0 h 880"/>
                  <a:gd name="T42" fmla="*/ 0 w 1684"/>
                  <a:gd name="T43" fmla="*/ 0 h 880"/>
                  <a:gd name="T44" fmla="*/ 0 w 1684"/>
                  <a:gd name="T45" fmla="*/ 0 h 880"/>
                  <a:gd name="T46" fmla="*/ 0 w 1684"/>
                  <a:gd name="T47" fmla="*/ 0 h 880"/>
                  <a:gd name="T48" fmla="*/ 0 w 1684"/>
                  <a:gd name="T49" fmla="*/ 0 h 880"/>
                  <a:gd name="T50" fmla="*/ 0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0 w 1190"/>
                  <a:gd name="T1" fmla="*/ 0 h 500"/>
                  <a:gd name="T2" fmla="*/ 0 w 1190"/>
                  <a:gd name="T3" fmla="*/ 0 h 500"/>
                  <a:gd name="T4" fmla="*/ 0 w 1190"/>
                  <a:gd name="T5" fmla="*/ 0 h 500"/>
                  <a:gd name="T6" fmla="*/ 0 w 1190"/>
                  <a:gd name="T7" fmla="*/ 0 h 500"/>
                  <a:gd name="T8" fmla="*/ 0 w 1190"/>
                  <a:gd name="T9" fmla="*/ 0 h 500"/>
                  <a:gd name="T10" fmla="*/ 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>
                  <a:gd name="T0" fmla="*/ 0 w 160"/>
                  <a:gd name="T1" fmla="*/ 0 h 335"/>
                  <a:gd name="T2" fmla="*/ 0 w 160"/>
                  <a:gd name="T3" fmla="*/ 0 h 335"/>
                  <a:gd name="T4" fmla="*/ 0 w 160"/>
                  <a:gd name="T5" fmla="*/ 0 h 335"/>
                  <a:gd name="T6" fmla="*/ 0 w 160"/>
                  <a:gd name="T7" fmla="*/ 0 h 335"/>
                  <a:gd name="T8" fmla="*/ 0 w 160"/>
                  <a:gd name="T9" fmla="*/ 0 h 335"/>
                  <a:gd name="T10" fmla="*/ 0 w 160"/>
                  <a:gd name="T11" fmla="*/ 0 h 335"/>
                  <a:gd name="T12" fmla="*/ 0 w 160"/>
                  <a:gd name="T13" fmla="*/ 0 h 335"/>
                  <a:gd name="T14" fmla="*/ 0 w 160"/>
                  <a:gd name="T15" fmla="*/ 0 h 335"/>
                  <a:gd name="T16" fmla="*/ 0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>
                  <a:gd name="T0" fmla="*/ 0 w 489"/>
                  <a:gd name="T1" fmla="*/ 0 h 296"/>
                  <a:gd name="T2" fmla="*/ 0 w 489"/>
                  <a:gd name="T3" fmla="*/ 0 h 296"/>
                  <a:gd name="T4" fmla="*/ 0 w 489"/>
                  <a:gd name="T5" fmla="*/ 0 h 296"/>
                  <a:gd name="T6" fmla="*/ 0 w 489"/>
                  <a:gd name="T7" fmla="*/ 0 h 296"/>
                  <a:gd name="T8" fmla="*/ 0 w 489"/>
                  <a:gd name="T9" fmla="*/ 0 h 296"/>
                  <a:gd name="T10" fmla="*/ 0 w 489"/>
                  <a:gd name="T11" fmla="*/ 0 h 296"/>
                  <a:gd name="T12" fmla="*/ 0 w 489"/>
                  <a:gd name="T13" fmla="*/ 0 h 296"/>
                  <a:gd name="T14" fmla="*/ 0 w 489"/>
                  <a:gd name="T15" fmla="*/ 0 h 296"/>
                  <a:gd name="T16" fmla="*/ 0 w 489"/>
                  <a:gd name="T17" fmla="*/ 0 h 296"/>
                  <a:gd name="T18" fmla="*/ 0 w 489"/>
                  <a:gd name="T19" fmla="*/ 0 h 296"/>
                  <a:gd name="T20" fmla="*/ 0 w 489"/>
                  <a:gd name="T21" fmla="*/ 0 h 296"/>
                  <a:gd name="T22" fmla="*/ 0 w 489"/>
                  <a:gd name="T23" fmla="*/ 0 h 296"/>
                  <a:gd name="T24" fmla="*/ 0 w 489"/>
                  <a:gd name="T25" fmla="*/ 0 h 296"/>
                  <a:gd name="T26" fmla="*/ 0 w 489"/>
                  <a:gd name="T27" fmla="*/ 0 h 296"/>
                  <a:gd name="T28" fmla="*/ 0 w 489"/>
                  <a:gd name="T29" fmla="*/ 0 h 296"/>
                  <a:gd name="T30" fmla="*/ 0 w 489"/>
                  <a:gd name="T31" fmla="*/ 0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Freeform 28"/>
          <p:cNvSpPr>
            <a:spLocks/>
          </p:cNvSpPr>
          <p:nvPr/>
        </p:nvSpPr>
        <p:spPr bwMode="auto">
          <a:xfrm>
            <a:off x="1202268" y="5054606"/>
            <a:ext cx="9076267" cy="728663"/>
          </a:xfrm>
          <a:custGeom>
            <a:avLst/>
            <a:gdLst>
              <a:gd name="T0" fmla="*/ 0 w 4288"/>
              <a:gd name="T1" fmla="*/ 0 h 459"/>
              <a:gd name="T2" fmla="*/ 2147483647 w 4288"/>
              <a:gd name="T3" fmla="*/ 2147483647 h 459"/>
              <a:gd name="T4" fmla="*/ 2147483647 w 4288"/>
              <a:gd name="T5" fmla="*/ 2147483647 h 459"/>
              <a:gd name="T6" fmla="*/ 2147483647 w 4288"/>
              <a:gd name="T7" fmla="*/ 2147483647 h 459"/>
              <a:gd name="T8" fmla="*/ 2147483647 w 4288"/>
              <a:gd name="T9" fmla="*/ 2147483647 h 459"/>
              <a:gd name="T10" fmla="*/ 2147483647 w 4288"/>
              <a:gd name="T11" fmla="*/ 2147483647 h 459"/>
              <a:gd name="T12" fmla="*/ 2147483647 w 4288"/>
              <a:gd name="T13" fmla="*/ 2147483647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378" tIns="48189" rIns="96378" bIns="48189"/>
          <a:lstStyle/>
          <a:p>
            <a:endParaRPr lang="en-US"/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5435600" y="1930400"/>
            <a:ext cx="1185333" cy="381000"/>
          </a:xfrm>
          <a:custGeom>
            <a:avLst/>
            <a:gdLst>
              <a:gd name="T0" fmla="*/ 0 w 560"/>
              <a:gd name="T1" fmla="*/ 2147483647 h 240"/>
              <a:gd name="T2" fmla="*/ 2147483647 w 560"/>
              <a:gd name="T3" fmla="*/ 2147483647 h 240"/>
              <a:gd name="T4" fmla="*/ 2147483647 w 560"/>
              <a:gd name="T5" fmla="*/ 2147483647 h 240"/>
              <a:gd name="T6" fmla="*/ 2147483647 w 560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378" tIns="48189" rIns="96378" bIns="48189"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28800" y="1511301"/>
            <a:ext cx="8534400" cy="2273300"/>
          </a:xfrm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5868" y="4051301"/>
            <a:ext cx="8043333" cy="1003300"/>
          </a:xfrm>
        </p:spPr>
        <p:txBody>
          <a:bodyPr/>
          <a:lstStyle>
            <a:lvl1pPr marL="0" indent="0" algn="ctr">
              <a:buFontTx/>
              <a:buNone/>
              <a:defRPr sz="3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CD3BD-7D80-4AB6-B7B2-EF5D7F0672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59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F80A0-B3DF-40E3-A992-43D1ECD2D4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10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3" y="152400"/>
            <a:ext cx="25654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3" y="152400"/>
            <a:ext cx="7493000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29B12-A808-42A2-8657-42C34DDAE5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790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52400"/>
            <a:ext cx="9160933" cy="1600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828800"/>
            <a:ext cx="10261600" cy="3657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36130-1E0D-4B7E-B8FA-5EEC55D6EC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636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52400"/>
            <a:ext cx="9160933" cy="1600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828800"/>
            <a:ext cx="50292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1" y="1828800"/>
            <a:ext cx="50292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09703-1410-48D5-9CE7-610E9DA25B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410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76918" y="20177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60118" y="20177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76918" y="41513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60118" y="4151313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F8A6BB4-C3BE-45F2-B720-4ED51F02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072CC48-44E1-4568-973C-A41F3946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DE18BA4-3A0C-496D-B29A-4C5BE3EC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31D7431-1D0F-47A2-990B-92C049754D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53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030E3-A884-4C70-8E39-91F12EE17C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08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8"/>
            <a:ext cx="10363200" cy="1500187"/>
          </a:xfrm>
        </p:spPr>
        <p:txBody>
          <a:bodyPr anchor="b"/>
          <a:lstStyle>
            <a:lvl1pPr marL="0" indent="0">
              <a:buNone/>
              <a:defRPr sz="2100"/>
            </a:lvl1pPr>
            <a:lvl2pPr marL="481881" indent="0">
              <a:buNone/>
              <a:defRPr sz="1900"/>
            </a:lvl2pPr>
            <a:lvl3pPr marL="963761" indent="0">
              <a:buNone/>
              <a:defRPr sz="1700"/>
            </a:lvl3pPr>
            <a:lvl4pPr marL="1445641" indent="0">
              <a:buNone/>
              <a:defRPr sz="1500"/>
            </a:lvl4pPr>
            <a:lvl5pPr marL="1927521" indent="0">
              <a:buNone/>
              <a:defRPr sz="1500"/>
            </a:lvl5pPr>
            <a:lvl6pPr marL="2409402" indent="0">
              <a:buNone/>
              <a:defRPr sz="1500"/>
            </a:lvl6pPr>
            <a:lvl7pPr marL="2891283" indent="0">
              <a:buNone/>
              <a:defRPr sz="1500"/>
            </a:lvl7pPr>
            <a:lvl8pPr marL="3373163" indent="0">
              <a:buNone/>
              <a:defRPr sz="1500"/>
            </a:lvl8pPr>
            <a:lvl9pPr marL="38550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B4866-6C59-49D3-8657-FB9A9792E0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45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28800"/>
            <a:ext cx="5029200" cy="3657600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1" y="1828800"/>
            <a:ext cx="5029200" cy="3657600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DEF48-44C2-4077-AC3C-1446446760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4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14"/>
            <a:ext cx="5386918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1881" indent="0">
              <a:buNone/>
              <a:defRPr sz="2100" b="1"/>
            </a:lvl2pPr>
            <a:lvl3pPr marL="963761" indent="0">
              <a:buNone/>
              <a:defRPr sz="1900" b="1"/>
            </a:lvl3pPr>
            <a:lvl4pPr marL="1445641" indent="0">
              <a:buNone/>
              <a:defRPr sz="1700" b="1"/>
            </a:lvl4pPr>
            <a:lvl5pPr marL="1927521" indent="0">
              <a:buNone/>
              <a:defRPr sz="1700" b="1"/>
            </a:lvl5pPr>
            <a:lvl6pPr marL="2409402" indent="0">
              <a:buNone/>
              <a:defRPr sz="1700" b="1"/>
            </a:lvl6pPr>
            <a:lvl7pPr marL="2891283" indent="0">
              <a:buNone/>
              <a:defRPr sz="1700" b="1"/>
            </a:lvl7pPr>
            <a:lvl8pPr marL="3373163" indent="0">
              <a:buNone/>
              <a:defRPr sz="1700" b="1"/>
            </a:lvl8pPr>
            <a:lvl9pPr marL="385504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76"/>
            <a:ext cx="5386918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4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1881" indent="0">
              <a:buNone/>
              <a:defRPr sz="2100" b="1"/>
            </a:lvl2pPr>
            <a:lvl3pPr marL="963761" indent="0">
              <a:buNone/>
              <a:defRPr sz="1900" b="1"/>
            </a:lvl3pPr>
            <a:lvl4pPr marL="1445641" indent="0">
              <a:buNone/>
              <a:defRPr sz="1700" b="1"/>
            </a:lvl4pPr>
            <a:lvl5pPr marL="1927521" indent="0">
              <a:buNone/>
              <a:defRPr sz="1700" b="1"/>
            </a:lvl5pPr>
            <a:lvl6pPr marL="2409402" indent="0">
              <a:buNone/>
              <a:defRPr sz="1700" b="1"/>
            </a:lvl6pPr>
            <a:lvl7pPr marL="2891283" indent="0">
              <a:buNone/>
              <a:defRPr sz="1700" b="1"/>
            </a:lvl7pPr>
            <a:lvl8pPr marL="3373163" indent="0">
              <a:buNone/>
              <a:defRPr sz="1700" b="1"/>
            </a:lvl8pPr>
            <a:lvl9pPr marL="3855043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4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0B41E-A104-4624-A91F-B655744137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76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B9A76-3F1D-4F16-89CC-97E3AE8C8E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47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AAD07-C5A0-4F61-AB4E-E82AA11AF9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981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7" y="273055"/>
            <a:ext cx="6815667" cy="5853113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81881" indent="0">
              <a:buNone/>
              <a:defRPr sz="1300"/>
            </a:lvl2pPr>
            <a:lvl3pPr marL="963761" indent="0">
              <a:buNone/>
              <a:defRPr sz="1100"/>
            </a:lvl3pPr>
            <a:lvl4pPr marL="1445641" indent="0">
              <a:buNone/>
              <a:defRPr sz="900"/>
            </a:lvl4pPr>
            <a:lvl5pPr marL="1927521" indent="0">
              <a:buNone/>
              <a:defRPr sz="900"/>
            </a:lvl5pPr>
            <a:lvl6pPr marL="2409402" indent="0">
              <a:buNone/>
              <a:defRPr sz="900"/>
            </a:lvl6pPr>
            <a:lvl7pPr marL="2891283" indent="0">
              <a:buNone/>
              <a:defRPr sz="900"/>
            </a:lvl7pPr>
            <a:lvl8pPr marL="3373163" indent="0">
              <a:buNone/>
              <a:defRPr sz="900"/>
            </a:lvl8pPr>
            <a:lvl9pPr marL="38550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B89E5-72C7-4EE9-B163-D201DB1F26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96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8"/>
          </a:xfrm>
        </p:spPr>
        <p:txBody>
          <a:bodyPr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400"/>
            </a:lvl1pPr>
            <a:lvl2pPr marL="481881" indent="0">
              <a:buNone/>
              <a:defRPr sz="3000"/>
            </a:lvl2pPr>
            <a:lvl3pPr marL="963761" indent="0">
              <a:buNone/>
              <a:defRPr sz="2500"/>
            </a:lvl3pPr>
            <a:lvl4pPr marL="1445641" indent="0">
              <a:buNone/>
              <a:defRPr sz="2100"/>
            </a:lvl4pPr>
            <a:lvl5pPr marL="1927521" indent="0">
              <a:buNone/>
              <a:defRPr sz="2100"/>
            </a:lvl5pPr>
            <a:lvl6pPr marL="2409402" indent="0">
              <a:buNone/>
              <a:defRPr sz="2100"/>
            </a:lvl6pPr>
            <a:lvl7pPr marL="2891283" indent="0">
              <a:buNone/>
              <a:defRPr sz="2100"/>
            </a:lvl7pPr>
            <a:lvl8pPr marL="3373163" indent="0">
              <a:buNone/>
              <a:defRPr sz="2100"/>
            </a:lvl8pPr>
            <a:lvl9pPr marL="3855043" indent="0">
              <a:buNone/>
              <a:defRPr sz="21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81881" indent="0">
              <a:buNone/>
              <a:defRPr sz="1300"/>
            </a:lvl2pPr>
            <a:lvl3pPr marL="963761" indent="0">
              <a:buNone/>
              <a:defRPr sz="1100"/>
            </a:lvl3pPr>
            <a:lvl4pPr marL="1445641" indent="0">
              <a:buNone/>
              <a:defRPr sz="900"/>
            </a:lvl4pPr>
            <a:lvl5pPr marL="1927521" indent="0">
              <a:buNone/>
              <a:defRPr sz="900"/>
            </a:lvl5pPr>
            <a:lvl6pPr marL="2409402" indent="0">
              <a:buNone/>
              <a:defRPr sz="900"/>
            </a:lvl6pPr>
            <a:lvl7pPr marL="2891283" indent="0">
              <a:buNone/>
              <a:defRPr sz="900"/>
            </a:lvl7pPr>
            <a:lvl8pPr marL="3373163" indent="0">
              <a:buNone/>
              <a:defRPr sz="900"/>
            </a:lvl8pPr>
            <a:lvl9pPr marL="38550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554C5-DBD4-40FE-AB56-69111C5AF9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59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>
            <a:spLocks/>
          </p:cNvSpPr>
          <p:nvPr/>
        </p:nvSpPr>
        <p:spPr bwMode="auto">
          <a:xfrm rot="18427436">
            <a:off x="10564284" y="-362478"/>
            <a:ext cx="1162050" cy="2779183"/>
          </a:xfrm>
          <a:custGeom>
            <a:avLst/>
            <a:gdLst>
              <a:gd name="T0" fmla="*/ 2147483647 w 2903"/>
              <a:gd name="T1" fmla="*/ 2147483647 h 3686"/>
              <a:gd name="T2" fmla="*/ 2147483647 w 2903"/>
              <a:gd name="T3" fmla="*/ 2147483647 h 3686"/>
              <a:gd name="T4" fmla="*/ 2147483647 w 2903"/>
              <a:gd name="T5" fmla="*/ 0 h 3686"/>
              <a:gd name="T6" fmla="*/ 2147483647 w 2903"/>
              <a:gd name="T7" fmla="*/ 2147483647 h 3686"/>
              <a:gd name="T8" fmla="*/ 2147483647 w 2903"/>
              <a:gd name="T9" fmla="*/ 2147483647 h 3686"/>
              <a:gd name="T10" fmla="*/ 0 w 2903"/>
              <a:gd name="T11" fmla="*/ 2147483647 h 3686"/>
              <a:gd name="T12" fmla="*/ 2147483647 w 2903"/>
              <a:gd name="T13" fmla="*/ 2147483647 h 3686"/>
              <a:gd name="T14" fmla="*/ 2147483647 w 2903"/>
              <a:gd name="T15" fmla="*/ 2147483647 h 3686"/>
              <a:gd name="T16" fmla="*/ 2147483647 w 2903"/>
              <a:gd name="T17" fmla="*/ 2147483647 h 3686"/>
              <a:gd name="T18" fmla="*/ 2147483647 w 2903"/>
              <a:gd name="T19" fmla="*/ 2147483647 h 3686"/>
              <a:gd name="T20" fmla="*/ 2147483647 w 2903"/>
              <a:gd name="T21" fmla="*/ 2147483647 h 36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378" tIns="48189" rIns="96378" bIns="48189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152400"/>
            <a:ext cx="916093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378" tIns="48189" rIns="96378" bIns="4818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828800"/>
            <a:ext cx="10261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378" tIns="48189" rIns="96378" bIns="481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288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378" tIns="48189" rIns="96378" bIns="481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41333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378" tIns="48189" rIns="96378" bIns="48189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57733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378" tIns="48189" rIns="96378" bIns="481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9C909A45-2045-4E3C-86DD-2BFDB9DF10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 rot="18427436">
            <a:off x="10681235" y="-324907"/>
            <a:ext cx="1165225" cy="2796116"/>
          </a:xfrm>
          <a:custGeom>
            <a:avLst/>
            <a:gdLst>
              <a:gd name="T0" fmla="*/ 2147483647 w 2911"/>
              <a:gd name="T1" fmla="*/ 0 h 3703"/>
              <a:gd name="T2" fmla="*/ 2147483647 w 2911"/>
              <a:gd name="T3" fmla="*/ 2147483647 h 3703"/>
              <a:gd name="T4" fmla="*/ 2147483647 w 2911"/>
              <a:gd name="T5" fmla="*/ 2147483647 h 3703"/>
              <a:gd name="T6" fmla="*/ 0 w 2911"/>
              <a:gd name="T7" fmla="*/ 2147483647 h 3703"/>
              <a:gd name="T8" fmla="*/ 2147483647 w 2911"/>
              <a:gd name="T9" fmla="*/ 2147483647 h 3703"/>
              <a:gd name="T10" fmla="*/ 2147483647 w 2911"/>
              <a:gd name="T11" fmla="*/ 2147483647 h 3703"/>
              <a:gd name="T12" fmla="*/ 2147483647 w 2911"/>
              <a:gd name="T13" fmla="*/ 2147483647 h 3703"/>
              <a:gd name="T14" fmla="*/ 2147483647 w 2911"/>
              <a:gd name="T15" fmla="*/ 2147483647 h 3703"/>
              <a:gd name="T16" fmla="*/ 2147483647 w 2911"/>
              <a:gd name="T17" fmla="*/ 2147483647 h 3703"/>
              <a:gd name="T18" fmla="*/ 2147483647 w 2911"/>
              <a:gd name="T19" fmla="*/ 0 h 3703"/>
              <a:gd name="T20" fmla="*/ 2147483647 w 2911"/>
              <a:gd name="T21" fmla="*/ 0 h 37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378" tIns="48189" rIns="96378" bIns="48189"/>
          <a:lstStyle/>
          <a:p>
            <a:endParaRPr lang="en-US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 rot="18427436">
            <a:off x="10612444" y="-69849"/>
            <a:ext cx="1025525" cy="2095501"/>
          </a:xfrm>
          <a:custGeom>
            <a:avLst/>
            <a:gdLst>
              <a:gd name="T0" fmla="*/ 0 w 2561"/>
              <a:gd name="T1" fmla="*/ 2147483647 h 2777"/>
              <a:gd name="T2" fmla="*/ 2147483647 w 2561"/>
              <a:gd name="T3" fmla="*/ 2147483647 h 2777"/>
              <a:gd name="T4" fmla="*/ 2147483647 w 2561"/>
              <a:gd name="T5" fmla="*/ 2147483647 h 2777"/>
              <a:gd name="T6" fmla="*/ 2147483647 w 2561"/>
              <a:gd name="T7" fmla="*/ 2147483647 h 2777"/>
              <a:gd name="T8" fmla="*/ 2147483647 w 2561"/>
              <a:gd name="T9" fmla="*/ 2147483647 h 2777"/>
              <a:gd name="T10" fmla="*/ 2147483647 w 2561"/>
              <a:gd name="T11" fmla="*/ 0 h 2777"/>
              <a:gd name="T12" fmla="*/ 0 w 2561"/>
              <a:gd name="T13" fmla="*/ 2147483647 h 2777"/>
              <a:gd name="T14" fmla="*/ 0 w 2561"/>
              <a:gd name="T15" fmla="*/ 2147483647 h 27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378" tIns="48189" rIns="96378" bIns="48189"/>
          <a:lstStyle/>
          <a:p>
            <a:endParaRPr lang="en-US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10589" y="5540375"/>
            <a:ext cx="2379133" cy="1246188"/>
            <a:chOff x="5" y="3490"/>
            <a:chExt cx="1124" cy="785"/>
          </a:xfrm>
        </p:grpSpPr>
        <p:sp>
          <p:nvSpPr>
            <p:cNvPr id="1051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2 w 2177"/>
                <a:gd name="T1" fmla="*/ 2 h 1298"/>
                <a:gd name="T2" fmla="*/ 2 w 2177"/>
                <a:gd name="T3" fmla="*/ 2 h 1298"/>
                <a:gd name="T4" fmla="*/ 2 w 2177"/>
                <a:gd name="T5" fmla="*/ 1 h 1298"/>
                <a:gd name="T6" fmla="*/ 3 w 2177"/>
                <a:gd name="T7" fmla="*/ 1 h 1298"/>
                <a:gd name="T8" fmla="*/ 3 w 2177"/>
                <a:gd name="T9" fmla="*/ 1 h 1298"/>
                <a:gd name="T10" fmla="*/ 3 w 2177"/>
                <a:gd name="T11" fmla="*/ 1 h 1298"/>
                <a:gd name="T12" fmla="*/ 2 w 2177"/>
                <a:gd name="T13" fmla="*/ 1 h 1298"/>
                <a:gd name="T14" fmla="*/ 2 w 2177"/>
                <a:gd name="T15" fmla="*/ 1 h 1298"/>
                <a:gd name="T16" fmla="*/ 2 w 2177"/>
                <a:gd name="T17" fmla="*/ 0 h 1298"/>
                <a:gd name="T18" fmla="*/ 1 w 2177"/>
                <a:gd name="T19" fmla="*/ 1 h 1298"/>
                <a:gd name="T20" fmla="*/ 1 w 2177"/>
                <a:gd name="T21" fmla="*/ 1 h 1298"/>
                <a:gd name="T22" fmla="*/ 1 w 2177"/>
                <a:gd name="T23" fmla="*/ 1 h 1298"/>
                <a:gd name="T24" fmla="*/ 1 w 2177"/>
                <a:gd name="T25" fmla="*/ 1 h 1298"/>
                <a:gd name="T26" fmla="*/ 1 w 2177"/>
                <a:gd name="T27" fmla="*/ 1 h 1298"/>
                <a:gd name="T28" fmla="*/ 2 w 2177"/>
                <a:gd name="T29" fmla="*/ 1 h 1298"/>
                <a:gd name="T30" fmla="*/ 1 w 2177"/>
                <a:gd name="T31" fmla="*/ 1 h 1298"/>
                <a:gd name="T32" fmla="*/ 1 w 2177"/>
                <a:gd name="T33" fmla="*/ 1 h 1298"/>
                <a:gd name="T34" fmla="*/ 0 w 2177"/>
                <a:gd name="T35" fmla="*/ 1 h 1298"/>
                <a:gd name="T36" fmla="*/ 1 w 2177"/>
                <a:gd name="T37" fmla="*/ 1 h 1298"/>
                <a:gd name="T38" fmla="*/ 2 w 2177"/>
                <a:gd name="T39" fmla="*/ 2 h 1298"/>
                <a:gd name="T40" fmla="*/ 2 w 2177"/>
                <a:gd name="T41" fmla="*/ 2 h 1298"/>
                <a:gd name="T42" fmla="*/ 2 w 2177"/>
                <a:gd name="T43" fmla="*/ 2 h 1298"/>
                <a:gd name="T44" fmla="*/ 2 w 2177"/>
                <a:gd name="T45" fmla="*/ 2 h 1298"/>
                <a:gd name="T46" fmla="*/ 2 w 2177"/>
                <a:gd name="T47" fmla="*/ 2 h 129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1 h 258"/>
                <a:gd name="T2" fmla="*/ 0 w 143"/>
                <a:gd name="T3" fmla="*/ 0 h 258"/>
                <a:gd name="T4" fmla="*/ 0 w 143"/>
                <a:gd name="T5" fmla="*/ 1 h 258"/>
                <a:gd name="T6" fmla="*/ 0 w 143"/>
                <a:gd name="T7" fmla="*/ 1 h 258"/>
                <a:gd name="T8" fmla="*/ 0 w 143"/>
                <a:gd name="T9" fmla="*/ 1 h 258"/>
                <a:gd name="T10" fmla="*/ 0 w 143"/>
                <a:gd name="T11" fmla="*/ 1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0 w 1586"/>
                <a:gd name="T1" fmla="*/ 0 h 821"/>
                <a:gd name="T2" fmla="*/ 1 w 1586"/>
                <a:gd name="T3" fmla="*/ 0 h 821"/>
                <a:gd name="T4" fmla="*/ 1 w 1586"/>
                <a:gd name="T5" fmla="*/ 0 h 821"/>
                <a:gd name="T6" fmla="*/ 1 w 1586"/>
                <a:gd name="T7" fmla="*/ 0 h 821"/>
                <a:gd name="T8" fmla="*/ 1 w 1586"/>
                <a:gd name="T9" fmla="*/ 0 h 821"/>
                <a:gd name="T10" fmla="*/ 1 w 1586"/>
                <a:gd name="T11" fmla="*/ 0 h 821"/>
                <a:gd name="T12" fmla="*/ 1 w 1586"/>
                <a:gd name="T13" fmla="*/ 0 h 821"/>
                <a:gd name="T14" fmla="*/ 0 w 1586"/>
                <a:gd name="T15" fmla="*/ 0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1 h 747"/>
                <a:gd name="T2" fmla="*/ 1 w 1049"/>
                <a:gd name="T3" fmla="*/ 1 h 747"/>
                <a:gd name="T4" fmla="*/ 1 w 1049"/>
                <a:gd name="T5" fmla="*/ 1 h 747"/>
                <a:gd name="T6" fmla="*/ 2 w 1049"/>
                <a:gd name="T7" fmla="*/ 1 h 747"/>
                <a:gd name="T8" fmla="*/ 1 w 1049"/>
                <a:gd name="T9" fmla="*/ 0 h 747"/>
                <a:gd name="T10" fmla="*/ 0 w 1049"/>
                <a:gd name="T11" fmla="*/ 1 h 747"/>
                <a:gd name="T12" fmla="*/ 0 w 1049"/>
                <a:gd name="T13" fmla="*/ 1 h 747"/>
                <a:gd name="T14" fmla="*/ 0 w 1049"/>
                <a:gd name="T15" fmla="*/ 1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1 h 241"/>
                <a:gd name="T2" fmla="*/ 0 w 272"/>
                <a:gd name="T3" fmla="*/ 0 h 241"/>
                <a:gd name="T4" fmla="*/ 0 w 272"/>
                <a:gd name="T5" fmla="*/ 1 h 241"/>
                <a:gd name="T6" fmla="*/ 0 w 272"/>
                <a:gd name="T7" fmla="*/ 1 h 241"/>
                <a:gd name="T8" fmla="*/ 0 w 272"/>
                <a:gd name="T9" fmla="*/ 1 h 241"/>
                <a:gd name="T10" fmla="*/ 0 w 272"/>
                <a:gd name="T11" fmla="*/ 1 h 241"/>
                <a:gd name="T12" fmla="*/ 0 w 272"/>
                <a:gd name="T13" fmla="*/ 1 h 241"/>
                <a:gd name="T14" fmla="*/ 0 w 272"/>
                <a:gd name="T15" fmla="*/ 1 h 2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1 w 152"/>
                <a:gd name="T1" fmla="*/ 1 h 224"/>
                <a:gd name="T2" fmla="*/ 1 w 152"/>
                <a:gd name="T3" fmla="*/ 1 h 224"/>
                <a:gd name="T4" fmla="*/ 0 w 152"/>
                <a:gd name="T5" fmla="*/ 1 h 224"/>
                <a:gd name="T6" fmla="*/ 1 w 152"/>
                <a:gd name="T7" fmla="*/ 0 h 224"/>
                <a:gd name="T8" fmla="*/ 1 w 152"/>
                <a:gd name="T9" fmla="*/ 1 h 224"/>
                <a:gd name="T10" fmla="*/ 1 w 152"/>
                <a:gd name="T11" fmla="*/ 1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1 h 764"/>
                <a:gd name="T2" fmla="*/ 1 w 386"/>
                <a:gd name="T3" fmla="*/ 0 h 764"/>
                <a:gd name="T4" fmla="*/ 1 w 386"/>
                <a:gd name="T5" fmla="*/ 1 h 764"/>
                <a:gd name="T6" fmla="*/ 1 w 386"/>
                <a:gd name="T7" fmla="*/ 1 h 764"/>
                <a:gd name="T8" fmla="*/ 1 w 386"/>
                <a:gd name="T9" fmla="*/ 1 h 764"/>
                <a:gd name="T10" fmla="*/ 1 w 386"/>
                <a:gd name="T11" fmla="*/ 1 h 764"/>
                <a:gd name="T12" fmla="*/ 0 w 386"/>
                <a:gd name="T13" fmla="*/ 1 h 764"/>
                <a:gd name="T14" fmla="*/ 0 w 386"/>
                <a:gd name="T15" fmla="*/ 1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1 w 728"/>
                <a:gd name="T1" fmla="*/ 0 h 348"/>
                <a:gd name="T2" fmla="*/ 0 w 728"/>
                <a:gd name="T3" fmla="*/ 1 h 348"/>
                <a:gd name="T4" fmla="*/ 1 w 728"/>
                <a:gd name="T5" fmla="*/ 1 h 348"/>
                <a:gd name="T6" fmla="*/ 1 w 728"/>
                <a:gd name="T7" fmla="*/ 1 h 348"/>
                <a:gd name="T8" fmla="*/ 1 w 728"/>
                <a:gd name="T9" fmla="*/ 1 h 348"/>
                <a:gd name="T10" fmla="*/ 1 w 728"/>
                <a:gd name="T11" fmla="*/ 0 h 348"/>
                <a:gd name="T12" fmla="*/ 1 w 72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1 w 312"/>
                <a:gd name="T1" fmla="*/ 0 h 135"/>
                <a:gd name="T2" fmla="*/ 0 w 312"/>
                <a:gd name="T3" fmla="*/ 0 h 135"/>
                <a:gd name="T4" fmla="*/ 1 w 312"/>
                <a:gd name="T5" fmla="*/ 0 h 135"/>
                <a:gd name="T6" fmla="*/ 1 w 312"/>
                <a:gd name="T7" fmla="*/ 0 h 135"/>
                <a:gd name="T8" fmla="*/ 1 w 312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60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1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4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0 h 175"/>
                    <a:gd name="T2" fmla="*/ 1 w 313"/>
                    <a:gd name="T3" fmla="*/ 0 h 175"/>
                    <a:gd name="T4" fmla="*/ 1 w 313"/>
                    <a:gd name="T5" fmla="*/ 0 h 175"/>
                    <a:gd name="T6" fmla="*/ 1 w 313"/>
                    <a:gd name="T7" fmla="*/ 0 h 175"/>
                    <a:gd name="T8" fmla="*/ 1 w 313"/>
                    <a:gd name="T9" fmla="*/ 0 h 175"/>
                    <a:gd name="T10" fmla="*/ 1 w 313"/>
                    <a:gd name="T11" fmla="*/ 0 h 175"/>
                    <a:gd name="T12" fmla="*/ 1 w 313"/>
                    <a:gd name="T13" fmla="*/ 0 h 175"/>
                    <a:gd name="T14" fmla="*/ 1 w 313"/>
                    <a:gd name="T15" fmla="*/ 0 h 175"/>
                    <a:gd name="T16" fmla="*/ 0 w 313"/>
                    <a:gd name="T17" fmla="*/ 0 h 175"/>
                    <a:gd name="T18" fmla="*/ 0 w 313"/>
                    <a:gd name="T19" fmla="*/ 0 h 1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5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1 h 266"/>
                    <a:gd name="T2" fmla="*/ 1 w 230"/>
                    <a:gd name="T3" fmla="*/ 1 h 266"/>
                    <a:gd name="T4" fmla="*/ 1 w 230"/>
                    <a:gd name="T5" fmla="*/ 1 h 266"/>
                    <a:gd name="T6" fmla="*/ 1 w 230"/>
                    <a:gd name="T7" fmla="*/ 1 h 266"/>
                    <a:gd name="T8" fmla="*/ 1 w 230"/>
                    <a:gd name="T9" fmla="*/ 0 h 266"/>
                    <a:gd name="T10" fmla="*/ 1 w 230"/>
                    <a:gd name="T11" fmla="*/ 1 h 266"/>
                    <a:gd name="T12" fmla="*/ 1 w 230"/>
                    <a:gd name="T13" fmla="*/ 1 h 266"/>
                    <a:gd name="T14" fmla="*/ 0 w 230"/>
                    <a:gd name="T15" fmla="*/ 1 h 266"/>
                    <a:gd name="T16" fmla="*/ 0 w 230"/>
                    <a:gd name="T17" fmla="*/ 1 h 2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6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 h 234"/>
                    <a:gd name="T2" fmla="*/ 0 w 87"/>
                    <a:gd name="T3" fmla="*/ 1 h 234"/>
                    <a:gd name="T4" fmla="*/ 0 w 87"/>
                    <a:gd name="T5" fmla="*/ 1 h 234"/>
                    <a:gd name="T6" fmla="*/ 0 w 87"/>
                    <a:gd name="T7" fmla="*/ 1 h 234"/>
                    <a:gd name="T8" fmla="*/ 0 w 87"/>
                    <a:gd name="T9" fmla="*/ 1 h 234"/>
                    <a:gd name="T10" fmla="*/ 0 w 87"/>
                    <a:gd name="T11" fmla="*/ 1 h 234"/>
                    <a:gd name="T12" fmla="*/ 0 w 87"/>
                    <a:gd name="T13" fmla="*/ 0 h 234"/>
                    <a:gd name="T14" fmla="*/ 0 w 87"/>
                    <a:gd name="T15" fmla="*/ 1 h 234"/>
                    <a:gd name="T16" fmla="*/ 0 w 87"/>
                    <a:gd name="T17" fmla="*/ 1 h 2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1 w 1190"/>
                  <a:gd name="T1" fmla="*/ 0 h 500"/>
                  <a:gd name="T2" fmla="*/ 2 w 1190"/>
                  <a:gd name="T3" fmla="*/ 1 h 500"/>
                  <a:gd name="T4" fmla="*/ 2 w 1190"/>
                  <a:gd name="T5" fmla="*/ 1 h 500"/>
                  <a:gd name="T6" fmla="*/ 0 w 1190"/>
                  <a:gd name="T7" fmla="*/ 1 h 500"/>
                  <a:gd name="T8" fmla="*/ 1 w 1190"/>
                  <a:gd name="T9" fmla="*/ 0 h 500"/>
                  <a:gd name="T10" fmla="*/ 1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0 w 489"/>
                  <a:gd name="T1" fmla="*/ 1 h 296"/>
                  <a:gd name="T2" fmla="*/ 0 w 489"/>
                  <a:gd name="T3" fmla="*/ 1 h 296"/>
                  <a:gd name="T4" fmla="*/ 0 w 489"/>
                  <a:gd name="T5" fmla="*/ 1 h 296"/>
                  <a:gd name="T6" fmla="*/ 0 w 489"/>
                  <a:gd name="T7" fmla="*/ 1 h 296"/>
                  <a:gd name="T8" fmla="*/ 0 w 489"/>
                  <a:gd name="T9" fmla="*/ 1 h 296"/>
                  <a:gd name="T10" fmla="*/ 0 w 489"/>
                  <a:gd name="T11" fmla="*/ 1 h 296"/>
                  <a:gd name="T12" fmla="*/ 0 w 489"/>
                  <a:gd name="T13" fmla="*/ 1 h 296"/>
                  <a:gd name="T14" fmla="*/ 0 w 489"/>
                  <a:gd name="T15" fmla="*/ 1 h 296"/>
                  <a:gd name="T16" fmla="*/ 0 w 489"/>
                  <a:gd name="T17" fmla="*/ 1 h 296"/>
                  <a:gd name="T18" fmla="*/ 0 w 489"/>
                  <a:gd name="T19" fmla="*/ 1 h 296"/>
                  <a:gd name="T20" fmla="*/ 0 w 489"/>
                  <a:gd name="T21" fmla="*/ 1 h 296"/>
                  <a:gd name="T22" fmla="*/ 0 w 489"/>
                  <a:gd name="T23" fmla="*/ 1 h 296"/>
                  <a:gd name="T24" fmla="*/ 0 w 489"/>
                  <a:gd name="T25" fmla="*/ 1 h 296"/>
                  <a:gd name="T26" fmla="*/ 0 w 489"/>
                  <a:gd name="T27" fmla="*/ 0 h 296"/>
                  <a:gd name="T28" fmla="*/ 0 w 489"/>
                  <a:gd name="T29" fmla="*/ 1 h 296"/>
                  <a:gd name="T30" fmla="*/ 0 w 489"/>
                  <a:gd name="T31" fmla="*/ 1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1 w 213"/>
                  <a:gd name="T1" fmla="*/ 0 h 478"/>
                  <a:gd name="T2" fmla="*/ 1 w 213"/>
                  <a:gd name="T3" fmla="*/ 0 h 478"/>
                  <a:gd name="T4" fmla="*/ 1 w 213"/>
                  <a:gd name="T5" fmla="*/ 0 h 478"/>
                  <a:gd name="T6" fmla="*/ 1 w 213"/>
                  <a:gd name="T7" fmla="*/ 0 h 478"/>
                  <a:gd name="T8" fmla="*/ 1 w 213"/>
                  <a:gd name="T9" fmla="*/ 0 h 478"/>
                  <a:gd name="T10" fmla="*/ 1 w 213"/>
                  <a:gd name="T11" fmla="*/ 0 h 478"/>
                  <a:gd name="T12" fmla="*/ 1 w 213"/>
                  <a:gd name="T13" fmla="*/ 0 h 478"/>
                  <a:gd name="T14" fmla="*/ 0 w 213"/>
                  <a:gd name="T15" fmla="*/ 0 h 478"/>
                  <a:gd name="T16" fmla="*/ 1 w 213"/>
                  <a:gd name="T17" fmla="*/ 0 h 478"/>
                  <a:gd name="T18" fmla="*/ 1 w 213"/>
                  <a:gd name="T19" fmla="*/ 0 h 4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65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66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1 w 150"/>
                    <a:gd name="T1" fmla="*/ 0 h 173"/>
                    <a:gd name="T2" fmla="*/ 1 w 150"/>
                    <a:gd name="T3" fmla="*/ 1 h 173"/>
                    <a:gd name="T4" fmla="*/ 0 w 150"/>
                    <a:gd name="T5" fmla="*/ 1 h 173"/>
                    <a:gd name="T6" fmla="*/ 1 w 150"/>
                    <a:gd name="T7" fmla="*/ 1 h 173"/>
                    <a:gd name="T8" fmla="*/ 1 w 150"/>
                    <a:gd name="T9" fmla="*/ 1 h 173"/>
                    <a:gd name="T10" fmla="*/ 1 w 150"/>
                    <a:gd name="T11" fmla="*/ 1 h 173"/>
                    <a:gd name="T12" fmla="*/ 1 w 150"/>
                    <a:gd name="T13" fmla="*/ 0 h 173"/>
                    <a:gd name="T14" fmla="*/ 1 w 150"/>
                    <a:gd name="T15" fmla="*/ 0 h 1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7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1 w 1684"/>
                    <a:gd name="T1" fmla="*/ 0 h 880"/>
                    <a:gd name="T2" fmla="*/ 1 w 1684"/>
                    <a:gd name="T3" fmla="*/ 1 h 880"/>
                    <a:gd name="T4" fmla="*/ 0 w 1684"/>
                    <a:gd name="T5" fmla="*/ 1 h 880"/>
                    <a:gd name="T6" fmla="*/ 1 w 1684"/>
                    <a:gd name="T7" fmla="*/ 1 h 880"/>
                    <a:gd name="T8" fmla="*/ 2 w 1684"/>
                    <a:gd name="T9" fmla="*/ 1 h 880"/>
                    <a:gd name="T10" fmla="*/ 2 w 1684"/>
                    <a:gd name="T11" fmla="*/ 1 h 880"/>
                    <a:gd name="T12" fmla="*/ 2 w 1684"/>
                    <a:gd name="T13" fmla="*/ 1 h 880"/>
                    <a:gd name="T14" fmla="*/ 2 w 1684"/>
                    <a:gd name="T15" fmla="*/ 1 h 880"/>
                    <a:gd name="T16" fmla="*/ 2 w 1684"/>
                    <a:gd name="T17" fmla="*/ 1 h 880"/>
                    <a:gd name="T18" fmla="*/ 2 w 1684"/>
                    <a:gd name="T19" fmla="*/ 1 h 880"/>
                    <a:gd name="T20" fmla="*/ 2 w 1684"/>
                    <a:gd name="T21" fmla="*/ 1 h 880"/>
                    <a:gd name="T22" fmla="*/ 2 w 1684"/>
                    <a:gd name="T23" fmla="*/ 1 h 880"/>
                    <a:gd name="T24" fmla="*/ 2 w 1684"/>
                    <a:gd name="T25" fmla="*/ 1 h 880"/>
                    <a:gd name="T26" fmla="*/ 2 w 1684"/>
                    <a:gd name="T27" fmla="*/ 1 h 880"/>
                    <a:gd name="T28" fmla="*/ 2 w 1684"/>
                    <a:gd name="T29" fmla="*/ 1 h 880"/>
                    <a:gd name="T30" fmla="*/ 2 w 1684"/>
                    <a:gd name="T31" fmla="*/ 1 h 880"/>
                    <a:gd name="T32" fmla="*/ 2 w 1684"/>
                    <a:gd name="T33" fmla="*/ 1 h 880"/>
                    <a:gd name="T34" fmla="*/ 2 w 1684"/>
                    <a:gd name="T35" fmla="*/ 1 h 880"/>
                    <a:gd name="T36" fmla="*/ 2 w 1684"/>
                    <a:gd name="T37" fmla="*/ 1 h 880"/>
                    <a:gd name="T38" fmla="*/ 2 w 1684"/>
                    <a:gd name="T39" fmla="*/ 1 h 880"/>
                    <a:gd name="T40" fmla="*/ 1 w 1684"/>
                    <a:gd name="T41" fmla="*/ 1 h 880"/>
                    <a:gd name="T42" fmla="*/ 1 w 1684"/>
                    <a:gd name="T43" fmla="*/ 1 h 880"/>
                    <a:gd name="T44" fmla="*/ 1 w 1684"/>
                    <a:gd name="T45" fmla="*/ 1 h 880"/>
                    <a:gd name="T46" fmla="*/ 1 w 1684"/>
                    <a:gd name="T47" fmla="*/ 0 h 880"/>
                    <a:gd name="T48" fmla="*/ 1 w 1684"/>
                    <a:gd name="T49" fmla="*/ 0 h 880"/>
                    <a:gd name="T50" fmla="*/ 1 w 1684"/>
                    <a:gd name="T51" fmla="*/ 0 h 88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8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1 w 160"/>
                    <a:gd name="T1" fmla="*/ 0 h 335"/>
                    <a:gd name="T2" fmla="*/ 1 w 160"/>
                    <a:gd name="T3" fmla="*/ 0 h 335"/>
                    <a:gd name="T4" fmla="*/ 0 w 160"/>
                    <a:gd name="T5" fmla="*/ 0 h 335"/>
                    <a:gd name="T6" fmla="*/ 1 w 160"/>
                    <a:gd name="T7" fmla="*/ 0 h 335"/>
                    <a:gd name="T8" fmla="*/ 1 w 160"/>
                    <a:gd name="T9" fmla="*/ 0 h 335"/>
                    <a:gd name="T10" fmla="*/ 1 w 160"/>
                    <a:gd name="T11" fmla="*/ 0 h 335"/>
                    <a:gd name="T12" fmla="*/ 1 w 160"/>
                    <a:gd name="T13" fmla="*/ 0 h 335"/>
                    <a:gd name="T14" fmla="*/ 1 w 160"/>
                    <a:gd name="T15" fmla="*/ 0 h 335"/>
                    <a:gd name="T16" fmla="*/ 1 w 160"/>
                    <a:gd name="T17" fmla="*/ 0 h 3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9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1 w 642"/>
                    <a:gd name="T1" fmla="*/ 1 h 1188"/>
                    <a:gd name="T2" fmla="*/ 0 w 642"/>
                    <a:gd name="T3" fmla="*/ 1 h 1188"/>
                    <a:gd name="T4" fmla="*/ 1 w 642"/>
                    <a:gd name="T5" fmla="*/ 1 h 1188"/>
                    <a:gd name="T6" fmla="*/ 1 w 642"/>
                    <a:gd name="T7" fmla="*/ 0 h 1188"/>
                    <a:gd name="T8" fmla="*/ 1 w 642"/>
                    <a:gd name="T9" fmla="*/ 1 h 1188"/>
                    <a:gd name="T10" fmla="*/ 1 w 642"/>
                    <a:gd name="T11" fmla="*/ 2 h 1188"/>
                    <a:gd name="T12" fmla="*/ 1 w 642"/>
                    <a:gd name="T13" fmla="*/ 2 h 1188"/>
                    <a:gd name="T14" fmla="*/ 1 w 642"/>
                    <a:gd name="T15" fmla="*/ 1 h 1188"/>
                    <a:gd name="T16" fmla="*/ 1 w 642"/>
                    <a:gd name="T17" fmla="*/ 1 h 1188"/>
                    <a:gd name="T18" fmla="*/ 1 w 642"/>
                    <a:gd name="T19" fmla="*/ 1 h 1188"/>
                    <a:gd name="T20" fmla="*/ 1 w 642"/>
                    <a:gd name="T21" fmla="*/ 1 h 1188"/>
                    <a:gd name="T22" fmla="*/ 1 w 642"/>
                    <a:gd name="T23" fmla="*/ 1 h 1188"/>
                    <a:gd name="T24" fmla="*/ 1 w 642"/>
                    <a:gd name="T25" fmla="*/ 1 h 1188"/>
                    <a:gd name="T26" fmla="*/ 1 w 642"/>
                    <a:gd name="T27" fmla="*/ 1 h 11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0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1 h 504"/>
                    <a:gd name="T2" fmla="*/ 1 w 192"/>
                    <a:gd name="T3" fmla="*/ 1 h 504"/>
                    <a:gd name="T4" fmla="*/ 1 w 192"/>
                    <a:gd name="T5" fmla="*/ 1 h 504"/>
                    <a:gd name="T6" fmla="*/ 1 w 192"/>
                    <a:gd name="T7" fmla="*/ 1 h 504"/>
                    <a:gd name="T8" fmla="*/ 1 w 192"/>
                    <a:gd name="T9" fmla="*/ 1 h 504"/>
                    <a:gd name="T10" fmla="*/ 1 w 192"/>
                    <a:gd name="T11" fmla="*/ 1 h 504"/>
                    <a:gd name="T12" fmla="*/ 1 w 192"/>
                    <a:gd name="T13" fmla="*/ 1 h 504"/>
                    <a:gd name="T14" fmla="*/ 1 w 192"/>
                    <a:gd name="T15" fmla="*/ 1 h 504"/>
                    <a:gd name="T16" fmla="*/ 1 w 192"/>
                    <a:gd name="T17" fmla="*/ 0 h 504"/>
                    <a:gd name="T18" fmla="*/ 0 w 192"/>
                    <a:gd name="T19" fmla="*/ 1 h 504"/>
                    <a:gd name="T20" fmla="*/ 0 w 192"/>
                    <a:gd name="T21" fmla="*/ 1 h 5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1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1 w 390"/>
                    <a:gd name="T1" fmla="*/ 0 h 269"/>
                    <a:gd name="T2" fmla="*/ 1 w 390"/>
                    <a:gd name="T3" fmla="*/ 1 h 269"/>
                    <a:gd name="T4" fmla="*/ 1 w 390"/>
                    <a:gd name="T5" fmla="*/ 1 h 269"/>
                    <a:gd name="T6" fmla="*/ 0 w 390"/>
                    <a:gd name="T7" fmla="*/ 1 h 269"/>
                    <a:gd name="T8" fmla="*/ 0 w 390"/>
                    <a:gd name="T9" fmla="*/ 1 h 269"/>
                    <a:gd name="T10" fmla="*/ 1 w 390"/>
                    <a:gd name="T11" fmla="*/ 1 h 269"/>
                    <a:gd name="T12" fmla="*/ 1 w 390"/>
                    <a:gd name="T13" fmla="*/ 1 h 269"/>
                    <a:gd name="T14" fmla="*/ 1 w 390"/>
                    <a:gd name="T15" fmla="*/ 1 h 269"/>
                    <a:gd name="T16" fmla="*/ 1 w 390"/>
                    <a:gd name="T17" fmla="*/ 1 h 269"/>
                    <a:gd name="T18" fmla="*/ 1 w 390"/>
                    <a:gd name="T19" fmla="*/ 1 h 269"/>
                    <a:gd name="T20" fmla="*/ 1 w 390"/>
                    <a:gd name="T21" fmla="*/ 1 h 269"/>
                    <a:gd name="T22" fmla="*/ 1 w 390"/>
                    <a:gd name="T23" fmla="*/ 0 h 269"/>
                    <a:gd name="T24" fmla="*/ 1 w 390"/>
                    <a:gd name="T25" fmla="*/ 0 h 2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2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1 h 424"/>
                    <a:gd name="T2" fmla="*/ 1 w 941"/>
                    <a:gd name="T3" fmla="*/ 0 h 424"/>
                    <a:gd name="T4" fmla="*/ 1 w 941"/>
                    <a:gd name="T5" fmla="*/ 1 h 424"/>
                    <a:gd name="T6" fmla="*/ 1 w 941"/>
                    <a:gd name="T7" fmla="*/ 1 h 424"/>
                    <a:gd name="T8" fmla="*/ 1 w 941"/>
                    <a:gd name="T9" fmla="*/ 1 h 424"/>
                    <a:gd name="T10" fmla="*/ 1 w 941"/>
                    <a:gd name="T11" fmla="*/ 1 h 424"/>
                    <a:gd name="T12" fmla="*/ 1 w 941"/>
                    <a:gd name="T13" fmla="*/ 1 h 424"/>
                    <a:gd name="T14" fmla="*/ 1 w 941"/>
                    <a:gd name="T15" fmla="*/ 1 h 424"/>
                    <a:gd name="T16" fmla="*/ 1 w 941"/>
                    <a:gd name="T17" fmla="*/ 1 h 424"/>
                    <a:gd name="T18" fmla="*/ 1 w 941"/>
                    <a:gd name="T19" fmla="*/ 1 h 424"/>
                    <a:gd name="T20" fmla="*/ 0 w 941"/>
                    <a:gd name="T21" fmla="*/ 1 h 424"/>
                    <a:gd name="T22" fmla="*/ 0 w 941"/>
                    <a:gd name="T23" fmla="*/ 1 h 424"/>
                    <a:gd name="T24" fmla="*/ 0 w 941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3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0 h 173"/>
                    <a:gd name="T2" fmla="*/ 1 w 488"/>
                    <a:gd name="T3" fmla="*/ 0 h 173"/>
                    <a:gd name="T4" fmla="*/ 1 w 488"/>
                    <a:gd name="T5" fmla="*/ 0 h 173"/>
                    <a:gd name="T6" fmla="*/ 1 w 488"/>
                    <a:gd name="T7" fmla="*/ 0 h 173"/>
                    <a:gd name="T8" fmla="*/ 1 w 488"/>
                    <a:gd name="T9" fmla="*/ 0 h 173"/>
                    <a:gd name="T10" fmla="*/ 1 w 488"/>
                    <a:gd name="T11" fmla="*/ 0 h 173"/>
                    <a:gd name="T12" fmla="*/ 1 w 488"/>
                    <a:gd name="T13" fmla="*/ 0 h 173"/>
                    <a:gd name="T14" fmla="*/ 1 w 488"/>
                    <a:gd name="T15" fmla="*/ 0 h 173"/>
                    <a:gd name="T16" fmla="*/ 1 w 488"/>
                    <a:gd name="T17" fmla="*/ 0 h 173"/>
                    <a:gd name="T18" fmla="*/ 1 w 488"/>
                    <a:gd name="T19" fmla="*/ 0 h 173"/>
                    <a:gd name="T20" fmla="*/ 1 w 488"/>
                    <a:gd name="T21" fmla="*/ 0 h 173"/>
                    <a:gd name="T22" fmla="*/ 1 w 488"/>
                    <a:gd name="T23" fmla="*/ 0 h 173"/>
                    <a:gd name="T24" fmla="*/ 1 w 488"/>
                    <a:gd name="T25" fmla="*/ 0 h 173"/>
                    <a:gd name="T26" fmla="*/ 1 w 488"/>
                    <a:gd name="T27" fmla="*/ 0 h 173"/>
                    <a:gd name="T28" fmla="*/ 0 w 488"/>
                    <a:gd name="T29" fmla="*/ 0 h 173"/>
                    <a:gd name="T30" fmla="*/ 0 w 488"/>
                    <a:gd name="T31" fmla="*/ 0 h 1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35" name="Group 37"/>
          <p:cNvGrpSpPr>
            <a:grpSpLocks/>
          </p:cNvGrpSpPr>
          <p:nvPr/>
        </p:nvGrpSpPr>
        <p:grpSpPr bwMode="auto">
          <a:xfrm>
            <a:off x="11573939" y="2116144"/>
            <a:ext cx="514350" cy="4308475"/>
            <a:chOff x="5468" y="1333"/>
            <a:chExt cx="243" cy="2714"/>
          </a:xfrm>
        </p:grpSpPr>
        <p:sp>
          <p:nvSpPr>
            <p:cNvPr id="1049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0 w 772"/>
                <a:gd name="T1" fmla="*/ 1 h 3266"/>
                <a:gd name="T2" fmla="*/ 0 w 772"/>
                <a:gd name="T3" fmla="*/ 1 h 3266"/>
                <a:gd name="T4" fmla="*/ 0 w 772"/>
                <a:gd name="T5" fmla="*/ 0 h 3266"/>
                <a:gd name="T6" fmla="*/ 0 w 772"/>
                <a:gd name="T7" fmla="*/ 0 h 3266"/>
                <a:gd name="T8" fmla="*/ 0 w 772"/>
                <a:gd name="T9" fmla="*/ 0 h 3266"/>
                <a:gd name="T10" fmla="*/ 0 w 772"/>
                <a:gd name="T11" fmla="*/ 0 h 3266"/>
                <a:gd name="T12" fmla="*/ 0 w 772"/>
                <a:gd name="T13" fmla="*/ 0 h 3266"/>
                <a:gd name="T14" fmla="*/ 0 w 772"/>
                <a:gd name="T15" fmla="*/ 0 h 3266"/>
                <a:gd name="T16" fmla="*/ 0 w 772"/>
                <a:gd name="T17" fmla="*/ 0 h 3266"/>
                <a:gd name="T18" fmla="*/ 0 w 772"/>
                <a:gd name="T19" fmla="*/ 0 h 3266"/>
                <a:gd name="T20" fmla="*/ 0 w 772"/>
                <a:gd name="T21" fmla="*/ 0 h 3266"/>
                <a:gd name="T22" fmla="*/ 0 w 772"/>
                <a:gd name="T23" fmla="*/ 0 h 3266"/>
                <a:gd name="T24" fmla="*/ 0 w 772"/>
                <a:gd name="T25" fmla="*/ 0 h 3266"/>
                <a:gd name="T26" fmla="*/ 0 w 772"/>
                <a:gd name="T27" fmla="*/ 0 h 3266"/>
                <a:gd name="T28" fmla="*/ 0 w 772"/>
                <a:gd name="T29" fmla="*/ 0 h 3266"/>
                <a:gd name="T30" fmla="*/ 0 w 772"/>
                <a:gd name="T31" fmla="*/ 0 h 3266"/>
                <a:gd name="T32" fmla="*/ 0 w 772"/>
                <a:gd name="T33" fmla="*/ 0 h 3266"/>
                <a:gd name="T34" fmla="*/ 0 w 772"/>
                <a:gd name="T35" fmla="*/ 0 h 3266"/>
                <a:gd name="T36" fmla="*/ 0 w 772"/>
                <a:gd name="T37" fmla="*/ 0 h 3266"/>
                <a:gd name="T38" fmla="*/ 0 w 772"/>
                <a:gd name="T39" fmla="*/ 0 h 3266"/>
                <a:gd name="T40" fmla="*/ 0 w 772"/>
                <a:gd name="T41" fmla="*/ 0 h 3266"/>
                <a:gd name="T42" fmla="*/ 0 w 772"/>
                <a:gd name="T43" fmla="*/ 0 h 3266"/>
                <a:gd name="T44" fmla="*/ 0 w 772"/>
                <a:gd name="T45" fmla="*/ 0 h 3266"/>
                <a:gd name="T46" fmla="*/ 0 w 772"/>
                <a:gd name="T47" fmla="*/ 0 h 3266"/>
                <a:gd name="T48" fmla="*/ 0 w 772"/>
                <a:gd name="T49" fmla="*/ 0 h 3266"/>
                <a:gd name="T50" fmla="*/ 0 w 772"/>
                <a:gd name="T51" fmla="*/ 0 h 3266"/>
                <a:gd name="T52" fmla="*/ 0 w 772"/>
                <a:gd name="T53" fmla="*/ 0 h 3266"/>
                <a:gd name="T54" fmla="*/ 0 w 772"/>
                <a:gd name="T55" fmla="*/ 0 h 3266"/>
                <a:gd name="T56" fmla="*/ 0 w 772"/>
                <a:gd name="T57" fmla="*/ 1 h 3266"/>
                <a:gd name="T58" fmla="*/ 0 w 772"/>
                <a:gd name="T59" fmla="*/ 1 h 3266"/>
                <a:gd name="T60" fmla="*/ 0 w 772"/>
                <a:gd name="T61" fmla="*/ 1 h 3266"/>
                <a:gd name="T62" fmla="*/ 0 w 772"/>
                <a:gd name="T63" fmla="*/ 1 h 3266"/>
                <a:gd name="T64" fmla="*/ 0 w 772"/>
                <a:gd name="T65" fmla="*/ 1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0 w 772"/>
                <a:gd name="T1" fmla="*/ 4 h 3266"/>
                <a:gd name="T2" fmla="*/ 0 w 772"/>
                <a:gd name="T3" fmla="*/ 3 h 3266"/>
                <a:gd name="T4" fmla="*/ 0 w 772"/>
                <a:gd name="T5" fmla="*/ 3 h 3266"/>
                <a:gd name="T6" fmla="*/ 0 w 772"/>
                <a:gd name="T7" fmla="*/ 3 h 3266"/>
                <a:gd name="T8" fmla="*/ 0 w 772"/>
                <a:gd name="T9" fmla="*/ 3 h 3266"/>
                <a:gd name="T10" fmla="*/ 0 w 772"/>
                <a:gd name="T11" fmla="*/ 3 h 3266"/>
                <a:gd name="T12" fmla="*/ 0 w 772"/>
                <a:gd name="T13" fmla="*/ 2 h 3266"/>
                <a:gd name="T14" fmla="*/ 0 w 772"/>
                <a:gd name="T15" fmla="*/ 2 h 3266"/>
                <a:gd name="T16" fmla="*/ 0 w 772"/>
                <a:gd name="T17" fmla="*/ 2 h 3266"/>
                <a:gd name="T18" fmla="*/ 0 w 772"/>
                <a:gd name="T19" fmla="*/ 2 h 3266"/>
                <a:gd name="T20" fmla="*/ 0 w 772"/>
                <a:gd name="T21" fmla="*/ 2 h 3266"/>
                <a:gd name="T22" fmla="*/ 0 w 772"/>
                <a:gd name="T23" fmla="*/ 1 h 3266"/>
                <a:gd name="T24" fmla="*/ 0 w 772"/>
                <a:gd name="T25" fmla="*/ 1 h 3266"/>
                <a:gd name="T26" fmla="*/ 0 w 772"/>
                <a:gd name="T27" fmla="*/ 1 h 3266"/>
                <a:gd name="T28" fmla="*/ 0 w 772"/>
                <a:gd name="T29" fmla="*/ 1 h 3266"/>
                <a:gd name="T30" fmla="*/ 0 w 772"/>
                <a:gd name="T31" fmla="*/ 0 h 3266"/>
                <a:gd name="T32" fmla="*/ 0 w 772"/>
                <a:gd name="T33" fmla="*/ 1 h 3266"/>
                <a:gd name="T34" fmla="*/ 0 w 772"/>
                <a:gd name="T35" fmla="*/ 1 h 3266"/>
                <a:gd name="T36" fmla="*/ 0 w 772"/>
                <a:gd name="T37" fmla="*/ 1 h 3266"/>
                <a:gd name="T38" fmla="*/ 0 w 772"/>
                <a:gd name="T39" fmla="*/ 1 h 3266"/>
                <a:gd name="T40" fmla="*/ 0 w 772"/>
                <a:gd name="T41" fmla="*/ 2 h 3266"/>
                <a:gd name="T42" fmla="*/ 0 w 772"/>
                <a:gd name="T43" fmla="*/ 2 h 3266"/>
                <a:gd name="T44" fmla="*/ 0 w 772"/>
                <a:gd name="T45" fmla="*/ 2 h 3266"/>
                <a:gd name="T46" fmla="*/ 0 w 772"/>
                <a:gd name="T47" fmla="*/ 2 h 3266"/>
                <a:gd name="T48" fmla="*/ 0 w 772"/>
                <a:gd name="T49" fmla="*/ 3 h 3266"/>
                <a:gd name="T50" fmla="*/ 0 w 772"/>
                <a:gd name="T51" fmla="*/ 3 h 3266"/>
                <a:gd name="T52" fmla="*/ 0 w 772"/>
                <a:gd name="T53" fmla="*/ 3 h 3266"/>
                <a:gd name="T54" fmla="*/ 0 w 772"/>
                <a:gd name="T55" fmla="*/ 3 h 3266"/>
                <a:gd name="T56" fmla="*/ 0 w 772"/>
                <a:gd name="T57" fmla="*/ 3 h 3266"/>
                <a:gd name="T58" fmla="*/ 0 w 772"/>
                <a:gd name="T59" fmla="*/ 4 h 3266"/>
                <a:gd name="T60" fmla="*/ 0 w 772"/>
                <a:gd name="T61" fmla="*/ 4 h 3266"/>
                <a:gd name="T62" fmla="*/ 0 w 772"/>
                <a:gd name="T63" fmla="*/ 4 h 3266"/>
                <a:gd name="T64" fmla="*/ 0 w 772"/>
                <a:gd name="T65" fmla="*/ 4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6" name="Group 40"/>
          <p:cNvGrpSpPr>
            <a:grpSpLocks/>
          </p:cNvGrpSpPr>
          <p:nvPr/>
        </p:nvGrpSpPr>
        <p:grpSpPr bwMode="auto">
          <a:xfrm>
            <a:off x="9757834" y="90489"/>
            <a:ext cx="2844800" cy="1911350"/>
            <a:chOff x="4610" y="57"/>
            <a:chExt cx="1344" cy="1204"/>
          </a:xfrm>
        </p:grpSpPr>
        <p:grpSp>
          <p:nvGrpSpPr>
            <p:cNvPr id="1037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39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0 w 245"/>
                  <a:gd name="T1" fmla="*/ 0 h 806"/>
                  <a:gd name="T2" fmla="*/ 0 w 245"/>
                  <a:gd name="T3" fmla="*/ 0 h 806"/>
                  <a:gd name="T4" fmla="*/ 0 w 245"/>
                  <a:gd name="T5" fmla="*/ 0 h 806"/>
                  <a:gd name="T6" fmla="*/ 0 w 245"/>
                  <a:gd name="T7" fmla="*/ 0 h 806"/>
                  <a:gd name="T8" fmla="*/ 0 w 245"/>
                  <a:gd name="T9" fmla="*/ 0 h 806"/>
                  <a:gd name="T10" fmla="*/ 0 w 245"/>
                  <a:gd name="T11" fmla="*/ 0 h 806"/>
                  <a:gd name="T12" fmla="*/ 0 w 245"/>
                  <a:gd name="T13" fmla="*/ 0 h 806"/>
                  <a:gd name="T14" fmla="*/ 0 w 245"/>
                  <a:gd name="T15" fmla="*/ 0 h 8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40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41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0 w 604"/>
                    <a:gd name="T3" fmla="*/ 0 h 349"/>
                    <a:gd name="T4" fmla="*/ 0 w 604"/>
                    <a:gd name="T5" fmla="*/ 0 h 349"/>
                    <a:gd name="T6" fmla="*/ 0 w 604"/>
                    <a:gd name="T7" fmla="*/ 0 h 349"/>
                    <a:gd name="T8" fmla="*/ 0 w 604"/>
                    <a:gd name="T9" fmla="*/ 0 h 349"/>
                    <a:gd name="T10" fmla="*/ 0 w 604"/>
                    <a:gd name="T11" fmla="*/ 0 h 349"/>
                    <a:gd name="T12" fmla="*/ 0 w 604"/>
                    <a:gd name="T13" fmla="*/ 0 h 349"/>
                    <a:gd name="T14" fmla="*/ 0 w 604"/>
                    <a:gd name="T15" fmla="*/ 0 h 349"/>
                    <a:gd name="T16" fmla="*/ 0 w 604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>
                    <a:gd name="T0" fmla="*/ 0 w 1064"/>
                    <a:gd name="T1" fmla="*/ 0 h 1230"/>
                    <a:gd name="T2" fmla="*/ 0 w 1064"/>
                    <a:gd name="T3" fmla="*/ 0 h 1230"/>
                    <a:gd name="T4" fmla="*/ 0 w 1064"/>
                    <a:gd name="T5" fmla="*/ 0 h 1230"/>
                    <a:gd name="T6" fmla="*/ 0 w 1064"/>
                    <a:gd name="T7" fmla="*/ 0 h 1230"/>
                    <a:gd name="T8" fmla="*/ 0 w 1064"/>
                    <a:gd name="T9" fmla="*/ 0 h 1230"/>
                    <a:gd name="T10" fmla="*/ 0 w 1064"/>
                    <a:gd name="T11" fmla="*/ 0 h 1230"/>
                    <a:gd name="T12" fmla="*/ 0 w 1064"/>
                    <a:gd name="T13" fmla="*/ 0 h 1230"/>
                    <a:gd name="T14" fmla="*/ 0 w 1064"/>
                    <a:gd name="T15" fmla="*/ 0 h 1230"/>
                    <a:gd name="T16" fmla="*/ 0 w 1064"/>
                    <a:gd name="T17" fmla="*/ 0 h 1230"/>
                    <a:gd name="T18" fmla="*/ 0 w 1064"/>
                    <a:gd name="T19" fmla="*/ 0 h 1230"/>
                    <a:gd name="T20" fmla="*/ 0 w 1064"/>
                    <a:gd name="T21" fmla="*/ 0 h 1230"/>
                    <a:gd name="T22" fmla="*/ 0 w 1064"/>
                    <a:gd name="T23" fmla="*/ 0 h 1230"/>
                    <a:gd name="T24" fmla="*/ 0 w 1064"/>
                    <a:gd name="T25" fmla="*/ 0 h 1230"/>
                    <a:gd name="T26" fmla="*/ 0 w 1064"/>
                    <a:gd name="T27" fmla="*/ 0 h 1230"/>
                    <a:gd name="T28" fmla="*/ 0 w 1064"/>
                    <a:gd name="T29" fmla="*/ 0 h 1230"/>
                    <a:gd name="T30" fmla="*/ 0 w 1064"/>
                    <a:gd name="T31" fmla="*/ 0 h 1230"/>
                    <a:gd name="T32" fmla="*/ 0 w 1064"/>
                    <a:gd name="T33" fmla="*/ 0 h 1230"/>
                    <a:gd name="T34" fmla="*/ 0 w 1064"/>
                    <a:gd name="T35" fmla="*/ 0 h 1230"/>
                    <a:gd name="T36" fmla="*/ 0 w 1064"/>
                    <a:gd name="T37" fmla="*/ 0 h 1230"/>
                    <a:gd name="T38" fmla="*/ 0 w 1064"/>
                    <a:gd name="T39" fmla="*/ 0 h 1230"/>
                    <a:gd name="T40" fmla="*/ 0 w 1064"/>
                    <a:gd name="T41" fmla="*/ 0 h 1230"/>
                    <a:gd name="T42" fmla="*/ 0 w 1064"/>
                    <a:gd name="T43" fmla="*/ 0 h 12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>
                    <a:gd name="T0" fmla="*/ 0 w 2002"/>
                    <a:gd name="T1" fmla="*/ 0 h 2521"/>
                    <a:gd name="T2" fmla="*/ 0 w 2002"/>
                    <a:gd name="T3" fmla="*/ 0 h 2521"/>
                    <a:gd name="T4" fmla="*/ 0 w 2002"/>
                    <a:gd name="T5" fmla="*/ 0 h 2521"/>
                    <a:gd name="T6" fmla="*/ 0 w 2002"/>
                    <a:gd name="T7" fmla="*/ 0 h 2521"/>
                    <a:gd name="T8" fmla="*/ 0 w 2002"/>
                    <a:gd name="T9" fmla="*/ 0 h 2521"/>
                    <a:gd name="T10" fmla="*/ 0 w 2002"/>
                    <a:gd name="T11" fmla="*/ 0 h 25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0 w 3007"/>
                    <a:gd name="T1" fmla="*/ 0 h 3771"/>
                    <a:gd name="T2" fmla="*/ 0 w 3007"/>
                    <a:gd name="T3" fmla="*/ 0 h 3771"/>
                    <a:gd name="T4" fmla="*/ 0 w 3007"/>
                    <a:gd name="T5" fmla="*/ 0 h 3771"/>
                    <a:gd name="T6" fmla="*/ 0 w 3007"/>
                    <a:gd name="T7" fmla="*/ 0 h 3771"/>
                    <a:gd name="T8" fmla="*/ 0 w 3007"/>
                    <a:gd name="T9" fmla="*/ 0 h 3771"/>
                    <a:gd name="T10" fmla="*/ 0 w 3007"/>
                    <a:gd name="T11" fmla="*/ 0 h 3771"/>
                    <a:gd name="T12" fmla="*/ 0 w 3007"/>
                    <a:gd name="T13" fmla="*/ 0 h 3771"/>
                    <a:gd name="T14" fmla="*/ 0 w 3007"/>
                    <a:gd name="T15" fmla="*/ 0 h 3771"/>
                    <a:gd name="T16" fmla="*/ 0 w 3007"/>
                    <a:gd name="T17" fmla="*/ 0 h 3771"/>
                    <a:gd name="T18" fmla="*/ 0 w 3007"/>
                    <a:gd name="T19" fmla="*/ 0 h 3771"/>
                    <a:gd name="T20" fmla="*/ 0 w 3007"/>
                    <a:gd name="T21" fmla="*/ 0 h 3771"/>
                    <a:gd name="T22" fmla="*/ 0 w 3007"/>
                    <a:gd name="T23" fmla="*/ 0 h 3771"/>
                    <a:gd name="T24" fmla="*/ 0 w 3007"/>
                    <a:gd name="T25" fmla="*/ 0 h 3771"/>
                    <a:gd name="T26" fmla="*/ 0 w 3007"/>
                    <a:gd name="T27" fmla="*/ 0 h 3771"/>
                    <a:gd name="T28" fmla="*/ 0 w 3007"/>
                    <a:gd name="T29" fmla="*/ 0 h 3771"/>
                    <a:gd name="T30" fmla="*/ 0 w 3007"/>
                    <a:gd name="T31" fmla="*/ 0 h 3771"/>
                    <a:gd name="T32" fmla="*/ 0 w 3007"/>
                    <a:gd name="T33" fmla="*/ 0 h 3771"/>
                    <a:gd name="T34" fmla="*/ 0 w 3007"/>
                    <a:gd name="T35" fmla="*/ 0 h 3771"/>
                    <a:gd name="T36" fmla="*/ 0 w 3007"/>
                    <a:gd name="T37" fmla="*/ 0 h 3771"/>
                    <a:gd name="T38" fmla="*/ 0 w 3007"/>
                    <a:gd name="T39" fmla="*/ 0 h 3771"/>
                    <a:gd name="T40" fmla="*/ 0 w 3007"/>
                    <a:gd name="T41" fmla="*/ 0 h 3771"/>
                    <a:gd name="T42" fmla="*/ 0 w 3007"/>
                    <a:gd name="T43" fmla="*/ 0 h 3771"/>
                    <a:gd name="T44" fmla="*/ 0 w 3007"/>
                    <a:gd name="T45" fmla="*/ 0 h 3771"/>
                    <a:gd name="T46" fmla="*/ 0 w 3007"/>
                    <a:gd name="T47" fmla="*/ 0 h 3771"/>
                    <a:gd name="T48" fmla="*/ 0 w 3007"/>
                    <a:gd name="T49" fmla="*/ 0 h 3771"/>
                    <a:gd name="T50" fmla="*/ 0 w 3007"/>
                    <a:gd name="T51" fmla="*/ 0 h 3771"/>
                    <a:gd name="T52" fmla="*/ 0 w 3007"/>
                    <a:gd name="T53" fmla="*/ 0 h 377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>
                    <a:gd name="T0" fmla="*/ 0 w 673"/>
                    <a:gd name="T1" fmla="*/ 0 h 342"/>
                    <a:gd name="T2" fmla="*/ 0 w 673"/>
                    <a:gd name="T3" fmla="*/ 0 h 342"/>
                    <a:gd name="T4" fmla="*/ 0 w 673"/>
                    <a:gd name="T5" fmla="*/ 0 h 342"/>
                    <a:gd name="T6" fmla="*/ 0 w 673"/>
                    <a:gd name="T7" fmla="*/ 0 h 342"/>
                    <a:gd name="T8" fmla="*/ 0 w 673"/>
                    <a:gd name="T9" fmla="*/ 0 h 342"/>
                    <a:gd name="T10" fmla="*/ 0 w 673"/>
                    <a:gd name="T11" fmla="*/ 0 h 342"/>
                    <a:gd name="T12" fmla="*/ 0 w 673"/>
                    <a:gd name="T13" fmla="*/ 0 h 342"/>
                    <a:gd name="T14" fmla="*/ 0 w 673"/>
                    <a:gd name="T15" fmla="*/ 0 h 3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>
                    <a:gd name="T0" fmla="*/ 0 w 716"/>
                    <a:gd name="T1" fmla="*/ 0 h 403"/>
                    <a:gd name="T2" fmla="*/ 0 w 716"/>
                    <a:gd name="T3" fmla="*/ 0 h 403"/>
                    <a:gd name="T4" fmla="*/ 0 w 716"/>
                    <a:gd name="T5" fmla="*/ 0 h 403"/>
                    <a:gd name="T6" fmla="*/ 0 w 716"/>
                    <a:gd name="T7" fmla="*/ 0 h 403"/>
                    <a:gd name="T8" fmla="*/ 0 w 716"/>
                    <a:gd name="T9" fmla="*/ 0 h 403"/>
                    <a:gd name="T10" fmla="*/ 0 w 716"/>
                    <a:gd name="T11" fmla="*/ 0 h 403"/>
                    <a:gd name="T12" fmla="*/ 0 w 716"/>
                    <a:gd name="T13" fmla="*/ 0 h 403"/>
                    <a:gd name="T14" fmla="*/ 0 w 716"/>
                    <a:gd name="T15" fmla="*/ 0 h 40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0 h 411"/>
                    <a:gd name="T2" fmla="*/ 0 w 717"/>
                    <a:gd name="T3" fmla="*/ 0 h 411"/>
                    <a:gd name="T4" fmla="*/ 0 w 717"/>
                    <a:gd name="T5" fmla="*/ 0 h 411"/>
                    <a:gd name="T6" fmla="*/ 0 w 717"/>
                    <a:gd name="T7" fmla="*/ 0 h 411"/>
                    <a:gd name="T8" fmla="*/ 0 w 717"/>
                    <a:gd name="T9" fmla="*/ 0 h 411"/>
                    <a:gd name="T10" fmla="*/ 0 w 717"/>
                    <a:gd name="T11" fmla="*/ 0 h 411"/>
                    <a:gd name="T12" fmla="*/ 0 w 717"/>
                    <a:gd name="T13" fmla="*/ 0 h 411"/>
                    <a:gd name="T14" fmla="*/ 0 w 717"/>
                    <a:gd name="T15" fmla="*/ 0 h 4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>
                    <a:gd name="T0" fmla="*/ 0 w 709"/>
                    <a:gd name="T1" fmla="*/ 0 h 386"/>
                    <a:gd name="T2" fmla="*/ 0 w 709"/>
                    <a:gd name="T3" fmla="*/ 0 h 386"/>
                    <a:gd name="T4" fmla="*/ 0 w 709"/>
                    <a:gd name="T5" fmla="*/ 0 h 386"/>
                    <a:gd name="T6" fmla="*/ 0 w 709"/>
                    <a:gd name="T7" fmla="*/ 0 h 386"/>
                    <a:gd name="T8" fmla="*/ 0 w 709"/>
                    <a:gd name="T9" fmla="*/ 0 h 386"/>
                    <a:gd name="T10" fmla="*/ 0 w 709"/>
                    <a:gd name="T11" fmla="*/ 0 h 386"/>
                    <a:gd name="T12" fmla="*/ 0 w 709"/>
                    <a:gd name="T13" fmla="*/ 0 h 386"/>
                    <a:gd name="T14" fmla="*/ 0 w 709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38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20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mic Sans MS" pitchFamily="66" charset="0"/>
        </a:defRPr>
      </a:lvl5pPr>
      <a:lvl6pPr marL="481881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mic Sans MS" pitchFamily="66" charset="0"/>
        </a:defRPr>
      </a:lvl6pPr>
      <a:lvl7pPr marL="963761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mic Sans MS" pitchFamily="66" charset="0"/>
        </a:defRPr>
      </a:lvl7pPr>
      <a:lvl8pPr marL="1445641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mic Sans MS" pitchFamily="66" charset="0"/>
        </a:defRPr>
      </a:lvl8pPr>
      <a:lvl9pPr marL="1927521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omic Sans MS" pitchFamily="66" charset="0"/>
        </a:defRPr>
      </a:lvl9pPr>
    </p:titleStyle>
    <p:bodyStyle>
      <a:lvl1pPr marL="361411" indent="-361411" algn="l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3055" indent="-301175" algn="l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4701" indent="-240940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86581" indent="-240940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68462" indent="-240940" algn="l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50341" indent="-240940" algn="l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132222" indent="-240940" algn="l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614103" indent="-240940" algn="l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95983" indent="-240940" algn="l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637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881" algn="l" defTabSz="9637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3761" algn="l" defTabSz="9637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5641" algn="l" defTabSz="9637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7521" algn="l" defTabSz="9637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9402" algn="l" defTabSz="9637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1283" algn="l" defTabSz="9637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3163" algn="l" defTabSz="9637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5043" algn="l" defTabSz="9637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7"/>
          <p:cNvSpPr txBox="1">
            <a:spLocks noChangeArrowheads="1"/>
          </p:cNvSpPr>
          <p:nvPr/>
        </p:nvSpPr>
        <p:spPr bwMode="auto">
          <a:xfrm>
            <a:off x="7239001" y="5776912"/>
            <a:ext cx="3962400" cy="95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78" tIns="48189" rIns="96378" bIns="48189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en-US" sz="2800" b="1" dirty="0">
                <a:solidFill>
                  <a:srgbClr val="993366"/>
                </a:solidFill>
                <a:latin typeface="+mn-lt"/>
                <a:cs typeface="Arial" pitchFamily="34" charset="0"/>
              </a:rPr>
              <a:t>Instructor: Dr. </a:t>
            </a:r>
            <a:r>
              <a:rPr lang="en-US" altLang="en-US" sz="2800" b="1" dirty="0" err="1">
                <a:solidFill>
                  <a:srgbClr val="993366"/>
                </a:solidFill>
                <a:latin typeface="+mn-lt"/>
                <a:cs typeface="Arial" pitchFamily="34" charset="0"/>
              </a:rPr>
              <a:t>Naila</a:t>
            </a:r>
            <a:r>
              <a:rPr lang="en-US" altLang="en-US" sz="2800" b="1" dirty="0">
                <a:solidFill>
                  <a:srgbClr val="993366"/>
                </a:solidFill>
                <a:latin typeface="+mn-lt"/>
                <a:cs typeface="Arial" pitchFamily="34" charset="0"/>
              </a:rPr>
              <a:t> Amir </a:t>
            </a:r>
            <a:r>
              <a:rPr lang="en-US" sz="2800" b="1" dirty="0">
                <a:solidFill>
                  <a:srgbClr val="993366"/>
                </a:solidFill>
                <a:latin typeface="+mn-lt"/>
                <a:cs typeface="Arial" pitchFamily="34" charset="0"/>
              </a:rPr>
              <a:t>(SEECS, NUST)</a:t>
            </a:r>
          </a:p>
        </p:txBody>
      </p:sp>
      <p:sp>
        <p:nvSpPr>
          <p:cNvPr id="3075" name="TextBox 8"/>
          <p:cNvSpPr txBox="1">
            <a:spLocks noChangeArrowheads="1"/>
          </p:cNvSpPr>
          <p:nvPr/>
        </p:nvSpPr>
        <p:spPr bwMode="auto">
          <a:xfrm>
            <a:off x="1066803" y="5786437"/>
            <a:ext cx="5903843" cy="95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78" tIns="48189" rIns="96378" bIns="48189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800" b="1" dirty="0">
                <a:solidFill>
                  <a:srgbClr val="993366"/>
                </a:solidFill>
                <a:latin typeface="+mn-lt"/>
                <a:cs typeface="Arial" pitchFamily="34" charset="0"/>
              </a:rPr>
              <a:t>Calculus &amp; Analytical Geometry </a:t>
            </a:r>
            <a:r>
              <a:rPr lang="en-US" altLang="en-US" sz="2800" b="1" dirty="0">
                <a:solidFill>
                  <a:srgbClr val="993366"/>
                </a:solidFill>
                <a:latin typeface="+mn-lt"/>
                <a:cs typeface="Arial" pitchFamily="34" charset="0"/>
              </a:rPr>
              <a:t>MATH- 101</a:t>
            </a: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7190"/>
            <a:ext cx="10058400" cy="5283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EA2D970-3BA2-43E7-BC7B-DEE5B59EB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1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828800" y="457200"/>
                <a:ext cx="8382000" cy="3505200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sz="2800" dirty="0"/>
                  <a:t>In our example, the pairing of students and heights.</a:t>
                </a:r>
              </a:p>
              <a:p>
                <a:pPr marL="0" indent="0" algn="ctr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rgbClr val="6600FF"/>
                    </a:solidFill>
                  </a:rPr>
                  <a:t>student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rgbClr val="6600FF"/>
                    </a:solidFill>
                  </a:rPr>
                  <a:t>height</a:t>
                </a:r>
              </a:p>
              <a:p>
                <a:pPr marL="0" indent="0" algn="ctr" eaLnBrk="1" hangingPunct="1">
                  <a:buNone/>
                  <a:defRPr/>
                </a:pPr>
                <a:endParaRPr lang="en-US" sz="2800" dirty="0">
                  <a:solidFill>
                    <a:schemeClr val="folHlink"/>
                  </a:solidFill>
                </a:endParaRP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2800" dirty="0"/>
                  <a:t>Variable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 is called </a:t>
                </a:r>
                <a:r>
                  <a:rPr lang="en-US" sz="2800" dirty="0">
                    <a:solidFill>
                      <a:srgbClr val="6600FF"/>
                    </a:solidFill>
                  </a:rPr>
                  <a:t>independent variable 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  <a:defRPr/>
                </a:pPr>
                <a:endParaRPr lang="en-US" sz="2800" dirty="0">
                  <a:solidFill>
                    <a:srgbClr val="6600FF"/>
                  </a:solidFill>
                </a:endParaRP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2800" dirty="0"/>
                  <a:t>Variable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is called </a:t>
                </a:r>
                <a:r>
                  <a:rPr lang="en-US" sz="2800" dirty="0">
                    <a:solidFill>
                      <a:srgbClr val="6600FF"/>
                    </a:solidFill>
                  </a:rPr>
                  <a:t>dependent variable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endParaRPr lang="en-US" sz="2800" dirty="0">
                  <a:solidFill>
                    <a:srgbClr val="6600FF"/>
                  </a:solidFill>
                </a:endParaRP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2800" dirty="0"/>
                  <a:t>For convenience, we use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instead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endParaRPr lang="en-US" sz="2800" dirty="0"/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2800" dirty="0"/>
                  <a:t>The ordered pair in new notation becomes:</a:t>
                </a:r>
              </a:p>
              <a:p>
                <a:pPr marL="0" indent="0" algn="ctr" eaLnBrk="1" hangingPunct="1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 = (</m:t>
                      </m:r>
                      <m:r>
                        <a:rPr lang="en-US" sz="28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0" y="457200"/>
                <a:ext cx="8382000" cy="3505200"/>
              </a:xfrm>
              <a:blipFill>
                <a:blip r:embed="rId2"/>
                <a:stretch>
                  <a:fillRect l="-1455" t="-1739" b="-4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7557770" cy="762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6600FF"/>
                </a:solidFill>
                <a:latin typeface="+mn-lt"/>
              </a:rPr>
              <a:t>Domain and Range</a:t>
            </a:r>
            <a:endParaRPr lang="en-US" altLang="en-US" sz="3400" b="1" dirty="0">
              <a:solidFill>
                <a:srgbClr val="6600FF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143000"/>
                <a:ext cx="10287000" cy="2438400"/>
              </a:xfrm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500" dirty="0"/>
                  <a:t>Suppose, we are given a function </a:t>
                </a:r>
                <a14:m>
                  <m:oMath xmlns:m="http://schemas.openxmlformats.org/officeDocument/2006/math">
                    <m:r>
                      <a:rPr lang="en-US" altLang="en-US" sz="25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25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500" dirty="0"/>
                  <a:t> from </a:t>
                </a:r>
                <a14:m>
                  <m:oMath xmlns:m="http://schemas.openxmlformats.org/officeDocument/2006/math">
                    <m:r>
                      <a:rPr lang="en-US" altLang="en-US" sz="25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2500" dirty="0">
                    <a:solidFill>
                      <a:srgbClr val="FF000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altLang="en-US" sz="25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sz="2500" dirty="0"/>
                  <a:t>. </a:t>
                </a:r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en-US" altLang="en-US" sz="16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500" dirty="0"/>
                  <a:t>Recall, for each element </a:t>
                </a:r>
                <a14:m>
                  <m:oMath xmlns:m="http://schemas.openxmlformats.org/officeDocument/2006/math">
                    <m:r>
                      <a:rPr lang="en-US" altLang="en-US" sz="25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500" dirty="0"/>
                  <a:t> in </a:t>
                </a:r>
                <a14:m>
                  <m:oMath xmlns:m="http://schemas.openxmlformats.org/officeDocument/2006/math">
                    <m:r>
                      <a:rPr lang="en-US" altLang="en-US" sz="25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2500" dirty="0"/>
                  <a:t> there is exactly one corresponding element </a:t>
                </a:r>
                <a14:m>
                  <m:oMath xmlns:m="http://schemas.openxmlformats.org/officeDocument/2006/math">
                    <m:r>
                      <a:rPr lang="en-US" altLang="en-US" sz="25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5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5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2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500" dirty="0"/>
                  <a:t> in </a:t>
                </a:r>
                <a14:m>
                  <m:oMath xmlns:m="http://schemas.openxmlformats.org/officeDocument/2006/math">
                    <m:r>
                      <a:rPr lang="en-US" altLang="en-US" sz="25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sz="2500" dirty="0"/>
                  <a:t>. 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altLang="en-US" sz="1800" dirty="0"/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en-US" sz="2500" dirty="0"/>
                  <a:t>This element </a:t>
                </a:r>
                <a14:m>
                  <m:oMath xmlns:m="http://schemas.openxmlformats.org/officeDocument/2006/math">
                    <m:r>
                      <a:rPr lang="en-US" altLang="en-US" sz="25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5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5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2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500" dirty="0"/>
                  <a:t> in </a:t>
                </a:r>
                <a14:m>
                  <m:oMath xmlns:m="http://schemas.openxmlformats.org/officeDocument/2006/math">
                    <m:r>
                      <a:rPr lang="en-US" altLang="en-US" sz="25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sz="2500" dirty="0"/>
                  <a:t> is known as the </a:t>
                </a:r>
                <a:r>
                  <a:rPr lang="en-US" altLang="en-US" sz="2500" dirty="0">
                    <a:solidFill>
                      <a:srgbClr val="6600FF"/>
                    </a:solidFill>
                  </a:rPr>
                  <a:t>image of </a:t>
                </a:r>
                <a14:m>
                  <m:oMath xmlns:m="http://schemas.openxmlformats.org/officeDocument/2006/math">
                    <m:r>
                      <a:rPr lang="en-US" altLang="en-US" sz="250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500" dirty="0">
                    <a:solidFill>
                      <a:schemeClr val="folHlink"/>
                    </a:solidFill>
                  </a:rPr>
                  <a:t>. </a:t>
                </a:r>
                <a:endParaRPr lang="en-US" altLang="en-US" sz="2500" dirty="0"/>
              </a:p>
              <a:p>
                <a:pPr eaLnBrk="1" hangingPunct="1">
                  <a:lnSpc>
                    <a:spcPct val="80000"/>
                  </a:lnSpc>
                  <a:buFontTx/>
                  <a:buNone/>
                </a:pPr>
                <a:endParaRPr lang="en-US" altLang="en-US" sz="2500" dirty="0"/>
              </a:p>
            </p:txBody>
          </p:sp>
        </mc:Choice>
        <mc:Fallback xmlns="">
          <p:sp>
            <p:nvSpPr>
              <p:cNvPr id="35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287000" cy="2438400"/>
              </a:xfrm>
              <a:blipFill>
                <a:blip r:embed="rId2"/>
                <a:stretch>
                  <a:fillRect l="-1008" t="-5250" r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8" name="AutoShape 5" descr="Image result for Domain and range"/>
          <p:cNvSpPr>
            <a:spLocks noChangeAspect="1" noChangeArrowheads="1"/>
          </p:cNvSpPr>
          <p:nvPr/>
        </p:nvSpPr>
        <p:spPr bwMode="auto">
          <a:xfrm>
            <a:off x="1243172" y="-144462"/>
            <a:ext cx="33528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78" tIns="48189" rIns="96378" bIns="48189"/>
          <a:lstStyle/>
          <a:p>
            <a:endParaRPr lang="en-US" altLang="en-US">
              <a:latin typeface="+mn-lt"/>
            </a:endParaRPr>
          </a:p>
        </p:txBody>
      </p:sp>
      <p:sp>
        <p:nvSpPr>
          <p:cNvPr id="26629" name="AutoShape 7" descr="Image result for Domain and range"/>
          <p:cNvSpPr>
            <a:spLocks noChangeAspect="1" noChangeArrowheads="1"/>
          </p:cNvSpPr>
          <p:nvPr/>
        </p:nvSpPr>
        <p:spPr bwMode="auto">
          <a:xfrm>
            <a:off x="1410812" y="7938"/>
            <a:ext cx="33528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78" tIns="48189" rIns="96378" bIns="48189"/>
          <a:lstStyle/>
          <a:p>
            <a:endParaRPr lang="en-US" altLang="en-US">
              <a:latin typeface="+mn-lt"/>
            </a:endParaRPr>
          </a:p>
        </p:txBody>
      </p:sp>
      <p:pic>
        <p:nvPicPr>
          <p:cNvPr id="2663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137101"/>
            <a:ext cx="6324600" cy="3492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885" name="Group 21"/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2504298663"/>
                  </p:ext>
                </p:extLst>
              </p:nvPr>
            </p:nvGraphicFramePr>
            <p:xfrm>
              <a:off x="1402080" y="736600"/>
              <a:ext cx="8884920" cy="2514600"/>
            </p:xfrm>
            <a:graphic>
              <a:graphicData uri="http://schemas.openxmlformats.org/drawingml/2006/table">
                <a:tbl>
                  <a:tblPr/>
                  <a:tblGrid>
                    <a:gridCol w="197095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691396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131700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Domain</a:t>
                          </a:r>
                        </a:p>
                      </a:txBody>
                      <a:tcPr marL="100584" marR="100584" anchor="ctr" anchorCtr="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All </a:t>
                          </a:r>
                          <a:r>
                            <a:rPr kumimoji="0" lang="en-US" sz="2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600FF"/>
                              </a:solidFill>
                              <a:effectLst/>
                              <a:latin typeface="+mn-lt"/>
                            </a:rPr>
                            <a:t>possible</a:t>
                          </a:r>
                          <a:r>
                            <a:rPr kumimoji="0" lang="en-US" sz="2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600FF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:r>
                            <a:rPr kumimoji="0" lang="en-US" sz="2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600FF"/>
                              </a:solidFill>
                              <a:effectLst/>
                              <a:latin typeface="+mn-lt"/>
                            </a:rPr>
                            <a:t>input values</a:t>
                          </a:r>
                          <a:r>
                            <a:rPr kumimoji="0" lang="en-US" sz="2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600FF"/>
                              </a:solidFill>
                              <a:effectLst/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2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0" lang="en-US" sz="22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6600F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0" lang="en-US" sz="2200" b="0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US" sz="2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pitchFamily="34" charset="0"/>
                            </a:rPr>
                            <a:t> </a:t>
                          </a:r>
                          <a:r>
                            <a:rPr kumimoji="0" lang="en-US" sz="2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which allows the function to work. </a:t>
                          </a:r>
                          <a:r>
                            <a:rPr lang="en-US" sz="2200" b="0" dirty="0">
                              <a:latin typeface="+mn-lt"/>
                              <a:cs typeface="Arial" pitchFamily="34" charset="0"/>
                            </a:rPr>
                            <a:t>The is a collection of all possible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2200" b="0" dirty="0">
                              <a:latin typeface="+mn-lt"/>
                              <a:cs typeface="Arial" pitchFamily="34" charset="0"/>
                            </a:rPr>
                            <a:t>values.</a:t>
                          </a:r>
                          <a:endParaRPr kumimoji="0" lang="en-US" sz="2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pitchFamily="34" charset="0"/>
                          </a:endParaRPr>
                        </a:p>
                      </a:txBody>
                      <a:tcPr marL="100584" marR="100584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11975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Range</a:t>
                          </a:r>
                        </a:p>
                      </a:txBody>
                      <a:tcPr marL="100584" marR="100584" anchor="ctr" anchorCtr="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2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pitchFamily="34" charset="0"/>
                            </a:rPr>
                            <a:t>All </a:t>
                          </a:r>
                          <a:r>
                            <a:rPr kumimoji="0" lang="en-US" sz="22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600FF"/>
                              </a:solidFill>
                              <a:effectLst/>
                              <a:latin typeface="+mn-lt"/>
                              <a:cs typeface="Arial" pitchFamily="34" charset="0"/>
                            </a:rPr>
                            <a:t>possible output values</a:t>
                          </a:r>
                          <a:r>
                            <a:rPr kumimoji="0" lang="en-US" sz="2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6600FF"/>
                              </a:solidFill>
                              <a:effectLst/>
                              <a:latin typeface="+mn-lt"/>
                              <a:cs typeface="Arial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2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kumimoji="0" lang="en-US" sz="22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6600FF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  <m:r>
                                <a:rPr kumimoji="0" lang="en-US" sz="2200" b="0" i="1" u="none" strike="noStrike" cap="none" normalizeH="0" baseline="0" dirty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US" sz="2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pitchFamily="34" charset="0"/>
                            </a:rPr>
                            <a:t> </a:t>
                          </a:r>
                          <a:r>
                            <a:rPr kumimoji="0" lang="en-US" sz="2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which result from using the function.</a:t>
                          </a:r>
                          <a:r>
                            <a:rPr kumimoji="0" lang="en-US" sz="2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pitchFamily="34" charset="0"/>
                            </a:rPr>
                            <a:t> T</a:t>
                          </a:r>
                          <a:r>
                            <a:rPr lang="en-US" sz="2200" dirty="0">
                              <a:latin typeface="+mn-lt"/>
                              <a:cs typeface="Arial" pitchFamily="34" charset="0"/>
                            </a:rPr>
                            <a:t>he set of all images as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dirty="0" smtClean="0">
                                  <a:solidFill>
                                    <a:srgbClr val="6600FF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200" dirty="0">
                              <a:latin typeface="+mn-lt"/>
                              <a:cs typeface="Arial" pitchFamily="34" charset="0"/>
                            </a:rPr>
                            <a:t> varies throughout the domain.</a:t>
                          </a:r>
                        </a:p>
                      </a:txBody>
                      <a:tcPr marL="100584" marR="10058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885" name="Group 21"/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2504298663"/>
                  </p:ext>
                </p:extLst>
              </p:nvPr>
            </p:nvGraphicFramePr>
            <p:xfrm>
              <a:off x="1402080" y="736600"/>
              <a:ext cx="8884920" cy="2514600"/>
            </p:xfrm>
            <a:graphic>
              <a:graphicData uri="http://schemas.openxmlformats.org/drawingml/2006/table">
                <a:tbl>
                  <a:tblPr/>
                  <a:tblGrid>
                    <a:gridCol w="19709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9139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31700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Domain</a:t>
                          </a:r>
                        </a:p>
                      </a:txBody>
                      <a:tcPr marL="100584" marR="100584" anchor="ctr" anchorCtr="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0584" marR="100584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8722" t="-922" r="-441" b="-930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975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Range</a:t>
                          </a:r>
                        </a:p>
                      </a:txBody>
                      <a:tcPr marL="100584" marR="100584" anchor="ctr" anchorCtr="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0584" marR="10058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8722" t="-111168" r="-441" b="-2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781" name="Text Box 14"/>
          <p:cNvSpPr txBox="1">
            <a:spLocks noChangeArrowheads="1"/>
          </p:cNvSpPr>
          <p:nvPr/>
        </p:nvSpPr>
        <p:spPr bwMode="auto">
          <a:xfrm>
            <a:off x="2514600" y="5715002"/>
            <a:ext cx="8763000" cy="89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78" tIns="48189" rIns="96378" bIns="48189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2600" b="1" dirty="0">
                <a:solidFill>
                  <a:srgbClr val="C00000"/>
                </a:solidFill>
                <a:latin typeface="+mn-lt"/>
                <a:ea typeface="ＭＳ Ｐゴシック" pitchFamily="34" charset="-128"/>
              </a:rPr>
              <a:t>Note: </a:t>
            </a:r>
            <a:r>
              <a:rPr lang="en-US" altLang="en-US" sz="2600" dirty="0">
                <a:latin typeface="+mn-lt"/>
                <a:ea typeface="ＭＳ Ｐゴシック" pitchFamily="34" charset="-128"/>
              </a:rPr>
              <a:t>The domain and range help us to determine the </a:t>
            </a:r>
            <a:r>
              <a:rPr lang="en-US" altLang="en-US" sz="2600" b="1" dirty="0">
                <a:solidFill>
                  <a:srgbClr val="6600FF"/>
                </a:solidFill>
                <a:latin typeface="+mn-lt"/>
                <a:ea typeface="ＭＳ Ｐゴシック" pitchFamily="34" charset="-128"/>
              </a:rPr>
              <a:t>window</a:t>
            </a:r>
            <a:r>
              <a:rPr lang="en-US" altLang="en-US" sz="2600" dirty="0">
                <a:latin typeface="+mn-lt"/>
                <a:ea typeface="ＭＳ Ｐゴシック" pitchFamily="34" charset="-128"/>
              </a:rPr>
              <a:t> of a graph.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62" name="Oval 16"/>
              <p:cNvSpPr>
                <a:spLocks noChangeArrowheads="1"/>
              </p:cNvSpPr>
              <p:nvPr/>
            </p:nvSpPr>
            <p:spPr bwMode="auto">
              <a:xfrm>
                <a:off x="2998156" y="4264030"/>
                <a:ext cx="2259648" cy="135096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6378" tIns="48189" rIns="96378" bIns="48189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5300" i="1" dirty="0" smtClean="0">
                          <a:latin typeface="Cambria Math" panose="02040503050406030204" pitchFamily="18" charset="0"/>
                          <a:ea typeface="ＭＳ Ｐゴシック" pitchFamily="34" charset="-128"/>
                        </a:rPr>
                        <m:t>𝑥</m:t>
                      </m:r>
                    </m:oMath>
                  </m:oMathPara>
                </a14:m>
                <a:endParaRPr lang="en-US" altLang="en-US" sz="5300" i="1" dirty="0">
                  <a:latin typeface="+mn-lt"/>
                  <a:ea typeface="ＭＳ Ｐゴシック" pitchFamily="34" charset="-128"/>
                </a:endParaRPr>
              </a:p>
            </p:txBody>
          </p:sp>
        </mc:Choice>
        <mc:Fallback xmlns="">
          <p:sp>
            <p:nvSpPr>
              <p:cNvPr id="27662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98156" y="4264030"/>
                <a:ext cx="2259648" cy="135096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63" name="Oval 17"/>
              <p:cNvSpPr>
                <a:spLocks noChangeArrowheads="1"/>
              </p:cNvSpPr>
              <p:nvPr/>
            </p:nvSpPr>
            <p:spPr bwMode="auto">
              <a:xfrm>
                <a:off x="7185660" y="4397380"/>
                <a:ext cx="2385378" cy="121761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6378" tIns="48189" rIns="96378" bIns="48189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5300" i="1" dirty="0" smtClean="0">
                          <a:latin typeface="Cambria Math" panose="02040503050406030204" pitchFamily="18" charset="0"/>
                          <a:ea typeface="ＭＳ Ｐゴシック" pitchFamily="34" charset="-128"/>
                        </a:rPr>
                        <m:t>𝑦</m:t>
                      </m:r>
                    </m:oMath>
                  </m:oMathPara>
                </a14:m>
                <a:endParaRPr lang="en-US" altLang="en-US" sz="5300" i="1" dirty="0">
                  <a:latin typeface="+mn-lt"/>
                  <a:ea typeface="ＭＳ Ｐゴシック" pitchFamily="34" charset="-128"/>
                </a:endParaRPr>
              </a:p>
            </p:txBody>
          </p:sp>
        </mc:Choice>
        <mc:Fallback xmlns="">
          <p:sp>
            <p:nvSpPr>
              <p:cNvPr id="27663" name="Ova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85660" y="4397380"/>
                <a:ext cx="2385378" cy="121761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64" name="Arc 19"/>
          <p:cNvSpPr>
            <a:spLocks/>
          </p:cNvSpPr>
          <p:nvPr/>
        </p:nvSpPr>
        <p:spPr bwMode="auto">
          <a:xfrm>
            <a:off x="4251964" y="4070350"/>
            <a:ext cx="4126389" cy="935038"/>
          </a:xfrm>
          <a:custGeom>
            <a:avLst/>
            <a:gdLst>
              <a:gd name="T0" fmla="*/ 0 w 41817"/>
              <a:gd name="T1" fmla="*/ 2147483647 h 21600"/>
              <a:gd name="T2" fmla="*/ 2147483647 w 41817"/>
              <a:gd name="T3" fmla="*/ 2147483647 h 21600"/>
              <a:gd name="T4" fmla="*/ 2147483647 w 41817"/>
              <a:gd name="T5" fmla="*/ 2147483647 h 21600"/>
              <a:gd name="T6" fmla="*/ 0 60000 65536"/>
              <a:gd name="T7" fmla="*/ 0 60000 65536"/>
              <a:gd name="T8" fmla="*/ 0 60000 65536"/>
              <a:gd name="T9" fmla="*/ 0 w 41817"/>
              <a:gd name="T10" fmla="*/ 0 h 21600"/>
              <a:gd name="T11" fmla="*/ 41817 w 4181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817" h="21600" fill="none" extrusionOk="0">
                <a:moveTo>
                  <a:pt x="-1" y="17105"/>
                </a:moveTo>
                <a:cubicBezTo>
                  <a:pt x="2121" y="7131"/>
                  <a:pt x="10929" y="-1"/>
                  <a:pt x="21127" y="-1"/>
                </a:cubicBezTo>
                <a:cubicBezTo>
                  <a:pt x="30666" y="-1"/>
                  <a:pt x="39076" y="6257"/>
                  <a:pt x="41816" y="15395"/>
                </a:cubicBezTo>
              </a:path>
              <a:path w="41817" h="21600" stroke="0" extrusionOk="0">
                <a:moveTo>
                  <a:pt x="-1" y="17105"/>
                </a:moveTo>
                <a:cubicBezTo>
                  <a:pt x="2121" y="7131"/>
                  <a:pt x="10929" y="-1"/>
                  <a:pt x="21127" y="-1"/>
                </a:cubicBezTo>
                <a:cubicBezTo>
                  <a:pt x="30666" y="-1"/>
                  <a:pt x="39076" y="6257"/>
                  <a:pt x="41816" y="15395"/>
                </a:cubicBezTo>
                <a:lnTo>
                  <a:pt x="21127" y="21600"/>
                </a:lnTo>
                <a:lnTo>
                  <a:pt x="-1" y="1710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6378" tIns="48189" rIns="96378" bIns="48189" anchor="ctr"/>
          <a:lstStyle/>
          <a:p>
            <a:endParaRPr lang="en-US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65" name="Text Box 20"/>
              <p:cNvSpPr txBox="1">
                <a:spLocks noChangeArrowheads="1"/>
              </p:cNvSpPr>
              <p:nvPr/>
            </p:nvSpPr>
            <p:spPr bwMode="auto">
              <a:xfrm>
                <a:off x="6075047" y="3276604"/>
                <a:ext cx="741968" cy="912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6378" tIns="48189" rIns="96378" bIns="4818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5300" i="1" dirty="0" smtClean="0">
                          <a:latin typeface="Cambria Math" panose="02040503050406030204" pitchFamily="18" charset="0"/>
                          <a:ea typeface="ＭＳ Ｐゴシック" pitchFamily="34" charset="-128"/>
                        </a:rPr>
                        <m:t>𝑓</m:t>
                      </m:r>
                    </m:oMath>
                  </m:oMathPara>
                </a14:m>
                <a:endParaRPr lang="en-US" altLang="en-US" sz="5300" i="1" dirty="0">
                  <a:latin typeface="+mn-lt"/>
                  <a:ea typeface="ＭＳ Ｐゴシック" pitchFamily="34" charset="-128"/>
                </a:endParaRPr>
              </a:p>
            </p:txBody>
          </p:sp>
        </mc:Choice>
        <mc:Fallback xmlns="">
          <p:sp>
            <p:nvSpPr>
              <p:cNvPr id="27665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75047" y="3276604"/>
                <a:ext cx="741968" cy="9129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1181" y="533400"/>
            <a:ext cx="7557770" cy="9144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6600FF"/>
                </a:solidFill>
                <a:latin typeface="+mn-lt"/>
              </a:rPr>
              <a:t>Our 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737360" y="1905000"/>
            <a:ext cx="8801100" cy="2362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FF"/>
                </a:solidFill>
              </a:rPr>
              <a:t>Domain</a:t>
            </a:r>
            <a:r>
              <a:rPr lang="en-US" altLang="en-US" dirty="0"/>
              <a:t> = {Ali, Usman, Hina, Alia, </a:t>
            </a:r>
            <a:r>
              <a:rPr lang="en-US" altLang="en-US" dirty="0" err="1"/>
              <a:t>Salar</a:t>
            </a:r>
            <a:r>
              <a:rPr lang="en-US" altLang="en-US" dirty="0"/>
              <a:t>}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rgbClr val="6600FF"/>
                </a:solidFill>
              </a:rPr>
              <a:t>Range</a:t>
            </a:r>
            <a:r>
              <a:rPr lang="en-US" altLang="en-US" dirty="0">
                <a:solidFill>
                  <a:schemeClr val="folHlink"/>
                </a:solidFill>
              </a:rPr>
              <a:t> </a:t>
            </a:r>
            <a:r>
              <a:rPr lang="en-US" altLang="en-US" dirty="0"/>
              <a:t>= {6, 5.75, 5, 6.5}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7557770" cy="9144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6600FF"/>
                </a:solidFill>
                <a:latin typeface="+mn-lt"/>
              </a:rPr>
              <a:t>Representations of Functions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600200"/>
            <a:ext cx="8465820" cy="3657600"/>
          </a:xfrm>
        </p:spPr>
        <p:txBody>
          <a:bodyPr/>
          <a:lstStyle/>
          <a:p>
            <a:pPr eaLnBrk="1" hangingPunct="1"/>
            <a:r>
              <a:rPr lang="en-US" altLang="en-US" dirty="0"/>
              <a:t>Verbally</a:t>
            </a:r>
          </a:p>
          <a:p>
            <a:pPr eaLnBrk="1" hangingPunct="1"/>
            <a:r>
              <a:rPr lang="en-US" altLang="en-US" dirty="0"/>
              <a:t>Numerically, i.e. by a table</a:t>
            </a:r>
          </a:p>
          <a:p>
            <a:pPr eaLnBrk="1" hangingPunct="1"/>
            <a:r>
              <a:rPr lang="en-US" altLang="en-US" dirty="0"/>
              <a:t>Visually, i.e. by a graph</a:t>
            </a:r>
          </a:p>
          <a:p>
            <a:pPr eaLnBrk="1" hangingPunct="1"/>
            <a:r>
              <a:rPr lang="en-US" altLang="en-US" dirty="0"/>
              <a:t>Algebraically, i.e. by an explicit formula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5800" y="1066800"/>
                <a:ext cx="10287000" cy="4953000"/>
              </a:xfrm>
            </p:spPr>
            <p:txBody>
              <a:bodyPr/>
              <a:lstStyle/>
              <a:p>
                <a:pPr algn="just" eaLnBrk="1" hangingPunct="1"/>
                <a:r>
                  <a:rPr lang="en-US" altLang="en-US" dirty="0"/>
                  <a:t>Once we have decided on the representation of a function, we ask the following question:</a:t>
                </a:r>
              </a:p>
              <a:p>
                <a:pPr algn="just" eaLnBrk="1" hangingPunct="1"/>
                <a:endParaRPr lang="en-US" altLang="en-US" dirty="0"/>
              </a:p>
              <a:p>
                <a:pPr algn="just" eaLnBrk="1" hangingPunct="1"/>
                <a:r>
                  <a:rPr lang="en-US" altLang="en-US" dirty="0">
                    <a:solidFill>
                      <a:srgbClr val="6600FF"/>
                    </a:solidFill>
                  </a:rPr>
                  <a:t>What are the possible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en-US" dirty="0">
                    <a:solidFill>
                      <a:srgbClr val="6600FF"/>
                    </a:solidFill>
                  </a:rPr>
                  <a:t>values (names of students from our example) 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en-US" dirty="0">
                    <a:solidFill>
                      <a:srgbClr val="6600FF"/>
                    </a:solidFill>
                  </a:rPr>
                  <a:t>values (their corresponding heights) for our function we can have?</a:t>
                </a:r>
              </a:p>
            </p:txBody>
          </p:sp>
        </mc:Choice>
        <mc:Fallback xmlns="">
          <p:sp>
            <p:nvSpPr>
              <p:cNvPr id="337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10287000" cy="4953000"/>
              </a:xfrm>
              <a:blipFill>
                <a:blip r:embed="rId2"/>
                <a:stretch>
                  <a:fillRect l="-1719" t="-1968" r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143000" y="914400"/>
                <a:ext cx="10287000" cy="4724400"/>
              </a:xfrm>
            </p:spPr>
            <p:txBody>
              <a:bodyPr/>
              <a:lstStyle/>
              <a:p>
                <a:pPr eaLnBrk="1" hangingPunct="1">
                  <a:defRPr/>
                </a:pPr>
                <a:r>
                  <a:rPr lang="en-US" sz="2500" dirty="0"/>
                  <a:t>Recall that in example: the pairing of students and heights.</a:t>
                </a:r>
              </a:p>
              <a:p>
                <a:pPr marL="0" indent="0" algn="ctr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500" dirty="0">
                    <a:solidFill>
                      <a:srgbClr val="6600FF"/>
                    </a:solidFill>
                  </a:rPr>
                  <a:t>student and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50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500" dirty="0">
                    <a:solidFill>
                      <a:srgbClr val="6600FF"/>
                    </a:solidFill>
                  </a:rPr>
                  <a:t>height</a:t>
                </a:r>
              </a:p>
              <a:p>
                <a:pPr marL="0" indent="0" algn="ctr" eaLnBrk="1" hangingPunct="1">
                  <a:buNone/>
                  <a:defRPr/>
                </a:pPr>
                <a:endParaRPr lang="en-US" sz="2500" dirty="0">
                  <a:solidFill>
                    <a:schemeClr val="folHlink"/>
                  </a:solidFill>
                </a:endParaRPr>
              </a:p>
              <a:p>
                <a:pPr eaLnBrk="1" hangingPunct="1">
                  <a:defRPr/>
                </a:pPr>
                <a:r>
                  <a:rPr lang="en-US" sz="2500" dirty="0"/>
                  <a:t>We can have many students for our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500" dirty="0"/>
                  <a:t>value, but what about heights?</a:t>
                </a:r>
              </a:p>
              <a:p>
                <a:pPr eaLnBrk="1" hangingPunct="1">
                  <a:buFontTx/>
                  <a:buNone/>
                  <a:defRPr/>
                </a:pPr>
                <a:endParaRPr lang="en-US" sz="2500" dirty="0"/>
              </a:p>
              <a:p>
                <a:pPr eaLnBrk="1" hangingPunct="1">
                  <a:defRPr/>
                </a:pPr>
                <a:r>
                  <a:rPr lang="en-US" sz="2500" dirty="0"/>
                  <a:t>For our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500" dirty="0"/>
                  <a:t>values we should not have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500" dirty="0"/>
                  <a:t> feet or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z="2500" dirty="0"/>
                  <a:t> feet, since both are impossible.</a:t>
                </a:r>
              </a:p>
              <a:p>
                <a:pPr eaLnBrk="1" hangingPunct="1">
                  <a:defRPr/>
                </a:pPr>
                <a:endParaRPr lang="en-US" sz="2500" dirty="0"/>
              </a:p>
              <a:p>
                <a:pPr eaLnBrk="1" hangingPunct="1">
                  <a:defRPr/>
                </a:pPr>
                <a:r>
                  <a:rPr lang="en-US" sz="2500" dirty="0"/>
                  <a:t>Thus, our collection of heights will be greater than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500" dirty="0"/>
                  <a:t> and less that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z="2500" dirty="0"/>
                  <a:t>.</a:t>
                </a:r>
              </a:p>
              <a:p>
                <a:pPr eaLnBrk="1" hangingPunct="1">
                  <a:buFontTx/>
                  <a:buNone/>
                  <a:defRPr/>
                </a:pPr>
                <a:endParaRPr lang="en-US" sz="2500" dirty="0"/>
              </a:p>
              <a:p>
                <a:pPr eaLnBrk="1" hangingPunct="1">
                  <a:defRPr/>
                </a:pPr>
                <a:endParaRPr lang="en-US" dirty="0"/>
              </a:p>
              <a:p>
                <a:pPr eaLnBrk="1" hangingPunct="1"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914400"/>
                <a:ext cx="10287000" cy="4724400"/>
              </a:xfrm>
              <a:blipFill>
                <a:blip r:embed="rId2"/>
                <a:stretch>
                  <a:fillRect l="-1008" t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415913" y="121617"/>
            <a:ext cx="7557770" cy="838200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6600FF"/>
                </a:solidFill>
              </a:rPr>
              <a:t>Graph Of a Function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352800" y="3810000"/>
            <a:ext cx="6019800" cy="2743200"/>
            <a:chOff x="1680" y="2736"/>
            <a:chExt cx="2784" cy="1440"/>
          </a:xfrm>
        </p:grpSpPr>
        <p:sp>
          <p:nvSpPr>
            <p:cNvPr id="32773" name="Oval 11"/>
            <p:cNvSpPr>
              <a:spLocks noChangeArrowheads="1"/>
            </p:cNvSpPr>
            <p:nvPr/>
          </p:nvSpPr>
          <p:spPr bwMode="auto">
            <a:xfrm>
              <a:off x="2160" y="3168"/>
              <a:ext cx="48" cy="4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>
                <a:latin typeface="+mn-lt"/>
              </a:endParaRPr>
            </a:p>
          </p:txBody>
        </p:sp>
        <p:grpSp>
          <p:nvGrpSpPr>
            <p:cNvPr id="32774" name="Group 13"/>
            <p:cNvGrpSpPr>
              <a:grpSpLocks/>
            </p:cNvGrpSpPr>
            <p:nvPr/>
          </p:nvGrpSpPr>
          <p:grpSpPr bwMode="auto">
            <a:xfrm>
              <a:off x="1680" y="2736"/>
              <a:ext cx="2784" cy="1440"/>
              <a:chOff x="1680" y="2736"/>
              <a:chExt cx="2784" cy="1440"/>
            </a:xfrm>
          </p:grpSpPr>
          <p:sp>
            <p:nvSpPr>
              <p:cNvPr id="32775" name="Line 7"/>
              <p:cNvSpPr>
                <a:spLocks noChangeShapeType="1"/>
              </p:cNvSpPr>
              <p:nvPr/>
            </p:nvSpPr>
            <p:spPr bwMode="auto">
              <a:xfrm flipV="1">
                <a:off x="2976" y="2976"/>
                <a:ext cx="0" cy="120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2776" name="Line 8"/>
              <p:cNvSpPr>
                <a:spLocks noChangeShapeType="1"/>
              </p:cNvSpPr>
              <p:nvPr/>
            </p:nvSpPr>
            <p:spPr bwMode="auto">
              <a:xfrm>
                <a:off x="1968" y="3600"/>
                <a:ext cx="216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6" y="2736"/>
                <a:ext cx="720" cy="233"/>
              </a:xfrm>
              <a:prstGeom prst="rect">
                <a:avLst/>
              </a:prstGeom>
              <a:blipFill rotWithShape="1">
                <a:blip r:embed="rId2"/>
                <a:stretch>
                  <a:fillRect b="-13115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noFill/>
                    <a:latin typeface="+mn-lt"/>
                  </a:rPr>
                  <a:t> </a:t>
                </a:r>
              </a:p>
            </p:txBody>
          </p:sp>
          <p:sp>
            <p:nvSpPr>
              <p:cNvPr id="10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8" y="3456"/>
                <a:ext cx="336" cy="2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noFill/>
                    <a:latin typeface="+mn-lt"/>
                  </a:rPr>
                  <a:t> </a:t>
                </a:r>
              </a:p>
            </p:txBody>
          </p:sp>
          <p:sp>
            <p:nvSpPr>
              <p:cNvPr id="11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0" y="2928"/>
                <a:ext cx="672" cy="233"/>
              </a:xfrm>
              <a:prstGeom prst="rect">
                <a:avLst/>
              </a:prstGeom>
              <a:blipFill rotWithShape="1">
                <a:blip r:embed="rId4"/>
                <a:stretch>
                  <a:fillRect l="-5143" t="-6557" b="-2623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r>
                  <a:rPr lang="en-US">
                    <a:noFill/>
                    <a:latin typeface="+mn-lt"/>
                  </a:rPr>
                  <a:t> 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xmlns="" id="{CF2E8DD3-834A-4280-864F-71F0DFDEDE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973152"/>
                <a:ext cx="9296400" cy="28970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6378" tIns="48189" rIns="96378" bIns="48189" numCol="1" anchor="t" anchorCtr="0" compatLnSpc="1">
                <a:prstTxWarp prst="textNoShape">
                  <a:avLst/>
                </a:prstTxWarp>
              </a:bodyPr>
              <a:lstStyle>
                <a:lvl1pPr marL="361411" indent="-361411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83055" indent="-3011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000">
                    <a:solidFill>
                      <a:schemeClr val="tx1"/>
                    </a:solidFill>
                    <a:latin typeface="+mn-lt"/>
                  </a:defRPr>
                </a:lvl2pPr>
                <a:lvl3pPr marL="1204701" indent="-24094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500">
                    <a:solidFill>
                      <a:schemeClr val="tx1"/>
                    </a:solidFill>
                    <a:latin typeface="+mn-lt"/>
                  </a:defRPr>
                </a:lvl3pPr>
                <a:lvl4pPr marL="1686581" indent="-24094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100">
                    <a:solidFill>
                      <a:schemeClr val="tx1"/>
                    </a:solidFill>
                    <a:latin typeface="+mn-lt"/>
                  </a:defRPr>
                </a:lvl4pPr>
                <a:lvl5pPr marL="2168462" indent="-24094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+mn-lt"/>
                  </a:defRPr>
                </a:lvl5pPr>
                <a:lvl6pPr marL="2650341" indent="-24094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+mn-lt"/>
                  </a:defRPr>
                </a:lvl6pPr>
                <a:lvl7pPr marL="3132222" indent="-24094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+mn-lt"/>
                  </a:defRPr>
                </a:lvl7pPr>
                <a:lvl8pPr marL="3614103" indent="-24094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+mn-lt"/>
                  </a:defRPr>
                </a:lvl8pPr>
                <a:lvl9pPr marL="4095983" indent="-24094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1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 eaLnBrk="1" hangingPunct="1">
                  <a:buNone/>
                </a:pPr>
                <a:r>
                  <a:rPr lang="en-US" altLang="en-US" sz="3000" kern="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3000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en-US" sz="3000" kern="0" dirty="0"/>
                  <a:t> is a function with domain </a:t>
                </a:r>
                <a14:m>
                  <m:oMath xmlns:m="http://schemas.openxmlformats.org/officeDocument/2006/math">
                    <m:r>
                      <a:rPr lang="en-US" altLang="en-US" sz="3000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3000" kern="0" dirty="0"/>
                  <a:t>, its graph consists of the points in the Cartesian plane whose coordinates are the input-output pairs for </a:t>
                </a:r>
                <a14:m>
                  <m:oMath xmlns:m="http://schemas.openxmlformats.org/officeDocument/2006/math">
                    <m:r>
                      <a:rPr lang="en-US" altLang="en-US" sz="3000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en-US" sz="3000" kern="0" dirty="0"/>
                  <a:t>. In set notation the graph is represented as:  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en-US" sz="30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{(</m:t>
                    </m:r>
                    <m:r>
                      <a:rPr lang="en-US" altLang="en-US" sz="30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30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30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30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30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30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))|</m:t>
                    </m:r>
                    <m:r>
                      <a:rPr lang="en-US" altLang="en-US" sz="30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30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en-US" sz="30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en-US" sz="30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sz="3000" kern="0" dirty="0"/>
                  <a:t> </a:t>
                </a: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CF2E8DD3-834A-4280-864F-71F0DFDED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973152"/>
                <a:ext cx="9296400" cy="2897072"/>
              </a:xfrm>
              <a:prstGeom prst="rect">
                <a:avLst/>
              </a:prstGeom>
              <a:blipFill>
                <a:blip r:embed="rId5"/>
                <a:stretch>
                  <a:fillRect l="-1508" t="-2526" r="-14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1821180" y="254466"/>
            <a:ext cx="8298180" cy="914400"/>
          </a:xfrm>
        </p:spPr>
        <p:txBody>
          <a:bodyPr/>
          <a:lstStyle/>
          <a:p>
            <a:r>
              <a:rPr lang="en-US" b="1" dirty="0">
                <a:solidFill>
                  <a:srgbClr val="6600FF"/>
                </a:solidFill>
                <a:latin typeface="+mn-lt"/>
              </a:rPr>
              <a:t>Interval Notation</a:t>
            </a:r>
          </a:p>
        </p:txBody>
      </p:sp>
      <p:graphicFrame>
        <p:nvGraphicFramePr>
          <p:cNvPr id="34925" name="Group 10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15367009"/>
              </p:ext>
            </p:extLst>
          </p:nvPr>
        </p:nvGraphicFramePr>
        <p:xfrm>
          <a:off x="1569720" y="1776416"/>
          <a:ext cx="8214360" cy="2099887"/>
        </p:xfrm>
        <a:graphic>
          <a:graphicData uri="http://schemas.openxmlformats.org/drawingml/2006/table">
            <a:tbl>
              <a:tblPr/>
              <a:tblGrid>
                <a:gridCol w="31128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604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10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847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interval does NOT include the endpoint(s)</a:t>
                      </a:r>
                    </a:p>
                  </a:txBody>
                  <a:tcPr marL="100584" marR="100584" marT="45749" marB="45749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64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 Notation</a:t>
                      </a:r>
                    </a:p>
                  </a:txBody>
                  <a:tcPr marL="100584" marR="100584"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Inequality Notation</a:t>
                      </a:r>
                    </a:p>
                  </a:txBody>
                  <a:tcPr marL="100584" marR="100584"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Graph</a:t>
                      </a:r>
                    </a:p>
                  </a:txBody>
                  <a:tcPr marL="100584" marR="100584"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087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Parentheses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   )</a:t>
                      </a:r>
                    </a:p>
                  </a:txBody>
                  <a:tcPr marL="100584" marR="100584"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  Less than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&gt;  Greater than</a:t>
                      </a:r>
                    </a:p>
                  </a:txBody>
                  <a:tcPr marL="100584" marR="100584"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Open Dot</a:t>
                      </a:r>
                    </a:p>
                  </a:txBody>
                  <a:tcPr marL="100584" marR="100584"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3810" name="Oval 73"/>
          <p:cNvSpPr>
            <a:spLocks noChangeAspect="1" noChangeArrowheads="1"/>
          </p:cNvSpPr>
          <p:nvPr/>
        </p:nvSpPr>
        <p:spPr bwMode="auto">
          <a:xfrm>
            <a:off x="8659499" y="3400426"/>
            <a:ext cx="370205" cy="3365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6378" tIns="48189" rIns="96378" bIns="48189" anchor="ctr"/>
          <a:lstStyle/>
          <a:p>
            <a:pPr algn="r"/>
            <a:endParaRPr lang="en-US">
              <a:latin typeface="+mn-lt"/>
              <a:ea typeface="ＭＳ Ｐゴシック" pitchFamily="34" charset="-128"/>
            </a:endParaRPr>
          </a:p>
        </p:txBody>
      </p:sp>
      <p:graphicFrame>
        <p:nvGraphicFramePr>
          <p:cNvPr id="34926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329489"/>
              </p:ext>
            </p:extLst>
          </p:nvPr>
        </p:nvGraphicFramePr>
        <p:xfrm>
          <a:off x="1527810" y="4251327"/>
          <a:ext cx="8298180" cy="2041780"/>
        </p:xfrm>
        <a:graphic>
          <a:graphicData uri="http://schemas.openxmlformats.org/drawingml/2006/table">
            <a:tbl>
              <a:tblPr/>
              <a:tblGrid>
                <a:gridCol w="30175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545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261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1713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 interval does include the endpoint(s)</a:t>
                      </a:r>
                    </a:p>
                  </a:txBody>
                  <a:tcPr marL="100584" marR="100584" marT="45699" marB="4569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6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 Notation</a:t>
                      </a:r>
                    </a:p>
                  </a:txBody>
                  <a:tcPr marL="100584" marR="100584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Inequality Notation</a:t>
                      </a:r>
                    </a:p>
                  </a:txBody>
                  <a:tcPr marL="100584" marR="100584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Graph</a:t>
                      </a:r>
                    </a:p>
                  </a:txBody>
                  <a:tcPr marL="100584" marR="100584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8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Square Bracket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   ]</a:t>
                      </a:r>
                    </a:p>
                  </a:txBody>
                  <a:tcPr marL="100584" marR="100584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≤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Less than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≥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Greater than</a:t>
                      </a:r>
                    </a:p>
                  </a:txBody>
                  <a:tcPr marL="100584" marR="100584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Closed Dot</a:t>
                      </a:r>
                    </a:p>
                  </a:txBody>
                  <a:tcPr marL="100584" marR="100584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3826" name="Oval 105"/>
          <p:cNvSpPr>
            <a:spLocks noChangeAspect="1" noChangeArrowheads="1"/>
          </p:cNvSpPr>
          <p:nvPr/>
        </p:nvSpPr>
        <p:spPr bwMode="auto">
          <a:xfrm>
            <a:off x="8552974" y="5795963"/>
            <a:ext cx="391160" cy="35401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6378" tIns="48189" rIns="96378" bIns="48189" anchor="ctr"/>
          <a:lstStyle/>
          <a:p>
            <a:pPr algn="r"/>
            <a:endParaRPr lang="en-US">
              <a:latin typeface="+mn-lt"/>
              <a:ea typeface="ＭＳ Ｐゴシック" pitchFamily="34" charset="-128"/>
            </a:endParaRPr>
          </a:p>
        </p:txBody>
      </p:sp>
      <p:pic>
        <p:nvPicPr>
          <p:cNvPr id="338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720" y="152400"/>
            <a:ext cx="117348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60" y="228600"/>
            <a:ext cx="20955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56460" y="381000"/>
            <a:ext cx="7627620" cy="990600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Recall, the graph of (height, student name):</a:t>
            </a:r>
          </a:p>
        </p:txBody>
      </p:sp>
      <p:graphicFrame>
        <p:nvGraphicFramePr>
          <p:cNvPr id="34819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2180620"/>
              </p:ext>
            </p:extLst>
          </p:nvPr>
        </p:nvGraphicFramePr>
        <p:xfrm>
          <a:off x="2407920" y="1219200"/>
          <a:ext cx="7772400" cy="4593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5" r:id="rId3" imgW="5279594" imgH="3432345" progId="Excel.Chart.8">
                  <p:embed/>
                </p:oleObj>
              </mc:Choice>
              <mc:Fallback>
                <p:oleObj r:id="rId3" imgW="5279594" imgH="3432345" progId="Excel.Char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920" y="1219200"/>
                        <a:ext cx="7772400" cy="4593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1" name="Group 31"/>
          <p:cNvGrpSpPr>
            <a:grpSpLocks/>
          </p:cNvGrpSpPr>
          <p:nvPr/>
        </p:nvGrpSpPr>
        <p:grpSpPr bwMode="auto">
          <a:xfrm>
            <a:off x="2743200" y="2561762"/>
            <a:ext cx="896546" cy="2315037"/>
            <a:chOff x="96" y="802"/>
            <a:chExt cx="384" cy="968"/>
          </a:xfrm>
        </p:grpSpPr>
        <p:sp>
          <p:nvSpPr>
            <p:cNvPr id="34822" name="Text Box 26"/>
            <p:cNvSpPr txBox="1">
              <a:spLocks noChangeArrowheads="1"/>
            </p:cNvSpPr>
            <p:nvPr/>
          </p:nvSpPr>
          <p:spPr bwMode="auto">
            <a:xfrm>
              <a:off x="142" y="1622"/>
              <a:ext cx="291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US" altLang="en-US" sz="1100" dirty="0">
                  <a:latin typeface="+mn-lt"/>
                </a:rPr>
                <a:t>Ali</a:t>
              </a:r>
            </a:p>
          </p:txBody>
        </p:sp>
        <p:grpSp>
          <p:nvGrpSpPr>
            <p:cNvPr id="34823" name="Group 30"/>
            <p:cNvGrpSpPr>
              <a:grpSpLocks/>
            </p:cNvGrpSpPr>
            <p:nvPr/>
          </p:nvGrpSpPr>
          <p:grpSpPr bwMode="auto">
            <a:xfrm>
              <a:off x="96" y="802"/>
              <a:ext cx="384" cy="767"/>
              <a:chOff x="96" y="802"/>
              <a:chExt cx="384" cy="767"/>
            </a:xfrm>
          </p:grpSpPr>
          <p:sp>
            <p:nvSpPr>
              <p:cNvPr id="34824" name="Text Box 25"/>
              <p:cNvSpPr txBox="1">
                <a:spLocks noChangeArrowheads="1"/>
              </p:cNvSpPr>
              <p:nvPr/>
            </p:nvSpPr>
            <p:spPr bwMode="auto">
              <a:xfrm>
                <a:off x="96" y="1421"/>
                <a:ext cx="384" cy="1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lang="en-US" altLang="en-US" sz="1100" dirty="0">
                    <a:latin typeface="+mn-lt"/>
                  </a:rPr>
                  <a:t>Usman</a:t>
                </a:r>
              </a:p>
            </p:txBody>
          </p:sp>
          <p:sp>
            <p:nvSpPr>
              <p:cNvPr id="34825" name="Text Box 27"/>
              <p:cNvSpPr txBox="1">
                <a:spLocks noChangeArrowheads="1"/>
              </p:cNvSpPr>
              <p:nvPr/>
            </p:nvSpPr>
            <p:spPr bwMode="auto">
              <a:xfrm>
                <a:off x="102" y="1210"/>
                <a:ext cx="291" cy="1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lang="en-US" altLang="en-US" sz="1100" dirty="0">
                    <a:latin typeface="+mn-lt"/>
                  </a:rPr>
                  <a:t>Hina</a:t>
                </a:r>
              </a:p>
            </p:txBody>
          </p:sp>
          <p:sp>
            <p:nvSpPr>
              <p:cNvPr id="34826" name="Text Box 28"/>
              <p:cNvSpPr txBox="1">
                <a:spLocks noChangeArrowheads="1"/>
              </p:cNvSpPr>
              <p:nvPr/>
            </p:nvSpPr>
            <p:spPr bwMode="auto">
              <a:xfrm>
                <a:off x="102" y="1009"/>
                <a:ext cx="291" cy="1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lang="en-US" altLang="en-US" sz="1100" dirty="0">
                    <a:latin typeface="+mn-lt"/>
                  </a:rPr>
                  <a:t>Alia</a:t>
                </a:r>
              </a:p>
            </p:txBody>
          </p:sp>
          <p:sp>
            <p:nvSpPr>
              <p:cNvPr id="34827" name="Text Box 29"/>
              <p:cNvSpPr txBox="1">
                <a:spLocks noChangeArrowheads="1"/>
              </p:cNvSpPr>
              <p:nvPr/>
            </p:nvSpPr>
            <p:spPr bwMode="auto">
              <a:xfrm>
                <a:off x="96" y="802"/>
                <a:ext cx="384" cy="1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lang="en-US" altLang="en-US" sz="1100" dirty="0" err="1">
                    <a:latin typeface="+mn-lt"/>
                  </a:rPr>
                  <a:t>Salar</a:t>
                </a:r>
                <a:endParaRPr lang="en-US" altLang="en-US" sz="1100" dirty="0">
                  <a:latin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>
          <a:xfrm>
            <a:off x="1988820" y="381000"/>
            <a:ext cx="7627620" cy="1371600"/>
          </a:xfrm>
        </p:spPr>
        <p:txBody>
          <a:bodyPr/>
          <a:lstStyle/>
          <a:p>
            <a:r>
              <a:rPr lang="en-US" sz="4200" b="1" dirty="0">
                <a:solidFill>
                  <a:srgbClr val="002060"/>
                </a:solidFill>
              </a:rPr>
              <a:t>Course Learning Outcomes (CLOs)</a:t>
            </a:r>
            <a:endParaRPr lang="en-US" sz="4200" dirty="0">
              <a:solidFill>
                <a:srgbClr val="00206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869587"/>
              </p:ext>
            </p:extLst>
          </p:nvPr>
        </p:nvGraphicFramePr>
        <p:xfrm>
          <a:off x="2654976" y="2045878"/>
          <a:ext cx="6961464" cy="286271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9614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46475">
                <a:tc>
                  <a:txBody>
                    <a:bodyPr/>
                    <a:lstStyle/>
                    <a:p>
                      <a:r>
                        <a:rPr lang="en-US" sz="2100" dirty="0"/>
                        <a:t>At the end of the course the students will be able to:</a:t>
                      </a:r>
                    </a:p>
                  </a:txBody>
                  <a:tcPr marL="100584" marR="100584" marT="45726" marB="457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3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8748">
                <a:tc>
                  <a:txBody>
                    <a:bodyPr/>
                    <a:lstStyle/>
                    <a:p>
                      <a:r>
                        <a:rPr lang="en-US" sz="2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CLO1:  Understand the concept of limit, continuity and </a:t>
                      </a:r>
                    </a:p>
                    <a:p>
                      <a:r>
                        <a:rPr lang="en-US" sz="2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derivative with its application to find extrema.</a:t>
                      </a:r>
                      <a:endParaRPr lang="en-US" sz="2100" dirty="0"/>
                    </a:p>
                  </a:txBody>
                  <a:tcPr marL="100584" marR="100584" marT="45726" marB="457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8748">
                <a:tc>
                  <a:txBody>
                    <a:bodyPr/>
                    <a:lstStyle/>
                    <a:p>
                      <a:r>
                        <a:rPr lang="en-US" sz="2100" dirty="0"/>
                        <a:t>CLO2: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dirty="0"/>
                        <a:t> </a:t>
                      </a:r>
                      <a:r>
                        <a:rPr lang="en-US" sz="2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 integration and use it to compute areas, </a:t>
                      </a:r>
                    </a:p>
                    <a:p>
                      <a:r>
                        <a:rPr lang="en-US" sz="2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volumes and arc length.</a:t>
                      </a:r>
                      <a:endParaRPr lang="en-US" sz="2100" dirty="0"/>
                    </a:p>
                  </a:txBody>
                  <a:tcPr marL="100584" marR="100584" marT="45726" marB="457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8748">
                <a:tc>
                  <a:txBody>
                    <a:bodyPr/>
                    <a:lstStyle/>
                    <a:p>
                      <a:r>
                        <a:rPr lang="en-US" sz="2100" dirty="0"/>
                        <a:t>CLO3:  </a:t>
                      </a:r>
                      <a:r>
                        <a:rPr lang="en-US" sz="2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Comprehend sequence, series and their convergence </a:t>
                      </a:r>
                    </a:p>
                    <a:p>
                      <a:r>
                        <a:rPr lang="en-US" sz="2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using miscellaneous tests.</a:t>
                      </a:r>
                      <a:endParaRPr lang="en-US" sz="2100" dirty="0"/>
                    </a:p>
                  </a:txBody>
                  <a:tcPr marL="100584" marR="100584" marT="45726" marB="457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>
          <a:xfrm>
            <a:off x="2156461" y="685800"/>
            <a:ext cx="7557770" cy="762000"/>
          </a:xfrm>
          <a:noFill/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600FF"/>
                </a:solidFill>
                <a:latin typeface="+mn-lt"/>
              </a:rPr>
              <a:t>Vertical-Line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600200" y="1676400"/>
                <a:ext cx="8465820" cy="3657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dirty="0"/>
                  <a:t>A set of points in the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en-US" dirty="0"/>
                  <a:t>plane is the graph of a function if and only if every vertical line intersects the graph in </a:t>
                </a:r>
                <a:r>
                  <a:rPr lang="en-US" altLang="en-US" dirty="0">
                    <a:solidFill>
                      <a:schemeClr val="tx2"/>
                    </a:solidFill>
                  </a:rPr>
                  <a:t>at most one point</a:t>
                </a:r>
                <a:r>
                  <a:rPr lang="en-US" altLang="en-US" dirty="0"/>
                  <a:t>.</a:t>
                </a:r>
              </a:p>
            </p:txBody>
          </p:sp>
        </mc:Choice>
        <mc:Fallback xmlns="">
          <p:sp>
            <p:nvSpPr>
              <p:cNvPr id="35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0200" y="1676400"/>
                <a:ext cx="8465820" cy="3657600"/>
              </a:xfrm>
              <a:blipFill>
                <a:blip r:embed="rId2"/>
                <a:stretch>
                  <a:fillRect l="-2089" t="-2500" r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19A62B14-C662-46BC-A60A-07B7EC475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1" y="3124200"/>
            <a:ext cx="6400800" cy="15113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latin typeface="+mn-lt"/>
              </a:rPr>
              <a:t>Identifying Functions, their Domain and 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Range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D5FDFB92-9CB0-447D-A185-74B8EE10E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9296400" cy="990600"/>
          </a:xfrm>
        </p:spPr>
        <p:txBody>
          <a:bodyPr/>
          <a:lstStyle/>
          <a:p>
            <a:pPr algn="l" eaLnBrk="1" hangingPunct="1"/>
            <a:r>
              <a:rPr lang="en-US" altLang="en-US" sz="4500" b="1" dirty="0">
                <a:solidFill>
                  <a:srgbClr val="6600FF"/>
                </a:solidFill>
                <a:latin typeface="+mn-lt"/>
              </a:rPr>
              <a:t>Algebraic representation of a function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xmlns="" id="{D77F354D-3A6E-40CB-9A90-A06DE153A0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0" y="1531938"/>
            <a:ext cx="9652000" cy="3657600"/>
          </a:xfrm>
        </p:spPr>
        <p:txBody>
          <a:bodyPr/>
          <a:lstStyle/>
          <a:p>
            <a:pPr eaLnBrk="1" hangingPunct="1"/>
            <a:r>
              <a:rPr lang="en-US" altLang="en-US" dirty="0"/>
              <a:t>Consider the following relation:</a:t>
            </a:r>
          </a:p>
          <a:p>
            <a:pPr algn="ctr" eaLnBrk="1" hangingPunct="1">
              <a:buFontTx/>
              <a:buNone/>
            </a:pPr>
            <a:endParaRPr lang="en-US" altLang="en-US" dirty="0">
              <a:solidFill>
                <a:schemeClr val="tx2"/>
              </a:solidFill>
            </a:endParaRPr>
          </a:p>
          <a:p>
            <a:pPr algn="ctr" eaLnBrk="1" hangingPunct="1"/>
            <a:endParaRPr lang="en-US" altLang="en-US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en-US" dirty="0"/>
              <a:t>Is this a function?</a:t>
            </a:r>
          </a:p>
          <a:p>
            <a:pPr eaLnBrk="1" hangingPunct="1"/>
            <a:r>
              <a:rPr lang="en-US" altLang="en-US" dirty="0"/>
              <a:t>If yes, then what is domain and range?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pic>
        <p:nvPicPr>
          <p:cNvPr id="37894" name="Picture 6">
            <a:extLst>
              <a:ext uri="{FF2B5EF4-FFF2-40B4-BE49-F238E27FC236}">
                <a16:creationId xmlns:a16="http://schemas.microsoft.com/office/drawing/2014/main" xmlns="" id="{1EFC4DF0-3E01-41DB-943F-AE2739FA3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0"/>
            <a:ext cx="25527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57CEE073-D493-43F4-912B-AB256EE39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6870700" cy="914400"/>
          </a:xfrm>
        </p:spPr>
        <p:txBody>
          <a:bodyPr/>
          <a:lstStyle/>
          <a:p>
            <a:pPr algn="l" eaLnBrk="1" hangingPunct="1"/>
            <a:r>
              <a:rPr lang="en-US" altLang="en-US">
                <a:solidFill>
                  <a:srgbClr val="002060"/>
                </a:solidFill>
              </a:rPr>
              <a:t>Visualizing domain of</a:t>
            </a:r>
          </a:p>
        </p:txBody>
      </p:sp>
      <p:pic>
        <p:nvPicPr>
          <p:cNvPr id="6147" name="Picture 5" descr="sqrt_domain">
            <a:extLst>
              <a:ext uri="{FF2B5EF4-FFF2-40B4-BE49-F238E27FC236}">
                <a16:creationId xmlns:a16="http://schemas.microsoft.com/office/drawing/2014/main" xmlns="" id="{583B8E47-0A15-4E67-9B0B-DA961F82687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47852"/>
            <a:ext cx="7620000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6">
            <a:extLst>
              <a:ext uri="{FF2B5EF4-FFF2-40B4-BE49-F238E27FC236}">
                <a16:creationId xmlns:a16="http://schemas.microsoft.com/office/drawing/2014/main" xmlns="" id="{E1F80FF5-08EC-4C25-9C30-CB9C2DDA0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65216"/>
            <a:ext cx="2590800" cy="782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E625BFD6-E8DC-4CC0-868C-66F39331CFDE}"/>
              </a:ext>
            </a:extLst>
          </p:cNvPr>
          <p:cNvCxnSpPr/>
          <p:nvPr/>
        </p:nvCxnSpPr>
        <p:spPr bwMode="auto">
          <a:xfrm>
            <a:off x="7162800" y="4267200"/>
            <a:ext cx="2438400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xmlns="" id="{062174A9-7F6D-4A94-8C6B-A9003FAB48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6870700" cy="914400"/>
          </a:xfrm>
          <a:noFill/>
        </p:spPr>
        <p:txBody>
          <a:bodyPr/>
          <a:lstStyle/>
          <a:p>
            <a:pPr algn="l" eaLnBrk="1" hangingPunct="1"/>
            <a:r>
              <a:rPr lang="en-US" altLang="en-US">
                <a:solidFill>
                  <a:srgbClr val="002060"/>
                </a:solidFill>
              </a:rPr>
              <a:t>Visualizing range of</a:t>
            </a:r>
          </a:p>
        </p:txBody>
      </p:sp>
      <p:pic>
        <p:nvPicPr>
          <p:cNvPr id="7171" name="Picture 5">
            <a:extLst>
              <a:ext uri="{FF2B5EF4-FFF2-40B4-BE49-F238E27FC236}">
                <a16:creationId xmlns:a16="http://schemas.microsoft.com/office/drawing/2014/main" xmlns="" id="{93E0B376-8406-4D98-B517-3410BF3B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14400"/>
            <a:ext cx="2590800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6" descr="sqrt_range">
            <a:extLst>
              <a:ext uri="{FF2B5EF4-FFF2-40B4-BE49-F238E27FC236}">
                <a16:creationId xmlns:a16="http://schemas.microsoft.com/office/drawing/2014/main" xmlns="" id="{96A34907-5BC7-4054-B03B-9E6CAC4AA9E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8803"/>
            <a:ext cx="7620000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36CF79C8-5C58-4889-A7F0-18D190A3194B}"/>
              </a:ext>
            </a:extLst>
          </p:cNvPr>
          <p:cNvCxnSpPr/>
          <p:nvPr/>
        </p:nvCxnSpPr>
        <p:spPr bwMode="auto">
          <a:xfrm flipV="1">
            <a:off x="7315200" y="2743200"/>
            <a:ext cx="0" cy="1219200"/>
          </a:xfrm>
          <a:prstGeom prst="straightConnector1">
            <a:avLst/>
          </a:prstGeom>
          <a:ln>
            <a:solidFill>
              <a:srgbClr val="CC00FF"/>
            </a:solidFill>
            <a:headEnd type="none" w="med" len="med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>
            <a:extLst>
              <a:ext uri="{FF2B5EF4-FFF2-40B4-BE49-F238E27FC236}">
                <a16:creationId xmlns:a16="http://schemas.microsoft.com/office/drawing/2014/main" xmlns="" id="{A25C0CF0-F169-4C06-A3D6-5C0C4FACB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43003"/>
            <a:ext cx="716280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>
                <a:extLst>
                  <a:ext uri="{FF2B5EF4-FFF2-40B4-BE49-F238E27FC236}">
                    <a16:creationId xmlns:a16="http://schemas.microsoft.com/office/drawing/2014/main" xmlns="" id="{4DCA0559-6199-4699-8789-2B761AC0390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981201" y="4724400"/>
                <a:ext cx="7696200" cy="914400"/>
              </a:xfrm>
            </p:spPr>
            <p:txBody>
              <a:bodyPr/>
              <a:lstStyle/>
              <a:p>
                <a:pPr eaLnBrk="1" hangingPunct="1"/>
                <a:r>
                  <a:rPr lang="en-US" altLang="en-US" dirty="0"/>
                  <a:t>Domain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 [0, ∞)</m:t>
                    </m:r>
                  </m:oMath>
                </a14:m>
                <a:r>
                  <a:rPr lang="en-US" altLang="en-US" dirty="0"/>
                  <a:t>		Range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 [0, ∞)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8195" name="Rectangle 3">
                <a:extLst>
                  <a:ext uri="{FF2B5EF4-FFF2-40B4-BE49-F238E27FC236}">
                    <a16:creationId xmlns:a16="http://schemas.microsoft.com/office/drawing/2014/main" id="{4DCA0559-6199-4699-8789-2B761AC039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1" y="4724400"/>
                <a:ext cx="7696200" cy="914400"/>
              </a:xfrm>
              <a:blipFill>
                <a:blip r:embed="rId3"/>
                <a:stretch>
                  <a:fillRect l="-2217" t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6" name="Picture 6">
            <a:extLst>
              <a:ext uri="{FF2B5EF4-FFF2-40B4-BE49-F238E27FC236}">
                <a16:creationId xmlns:a16="http://schemas.microsoft.com/office/drawing/2014/main" xmlns="" id="{9796CFAF-8848-4991-9D39-D1523B1D7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8600"/>
            <a:ext cx="2590800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>
            <a:extLst>
              <a:ext uri="{FF2B5EF4-FFF2-40B4-BE49-F238E27FC236}">
                <a16:creationId xmlns:a16="http://schemas.microsoft.com/office/drawing/2014/main" xmlns="" id="{F7E6CB93-DA9A-4680-A0C3-2A867DAB2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4741864"/>
            <a:ext cx="1398588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500" dirty="0">
                <a:latin typeface="+mn-lt"/>
                <a:ea typeface="ＭＳ Ｐゴシック" panose="020B0600070205080204" pitchFamily="34" charset="-128"/>
              </a:rPr>
              <a:t>Domain:</a:t>
            </a:r>
          </a:p>
        </p:txBody>
      </p:sp>
      <p:sp>
        <p:nvSpPr>
          <p:cNvPr id="9219" name="TextBox 3">
            <a:extLst>
              <a:ext uri="{FF2B5EF4-FFF2-40B4-BE49-F238E27FC236}">
                <a16:creationId xmlns:a16="http://schemas.microsoft.com/office/drawing/2014/main" xmlns="" id="{0AA49B70-EBCB-483E-B7EC-E23B36719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91" y="5368925"/>
            <a:ext cx="139858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500">
                <a:latin typeface="+mn-lt"/>
                <a:ea typeface="ＭＳ Ｐゴシック" panose="020B0600070205080204" pitchFamily="34" charset="-128"/>
              </a:rPr>
              <a:t>Range:</a:t>
            </a:r>
          </a:p>
        </p:txBody>
      </p:sp>
      <p:sp>
        <p:nvSpPr>
          <p:cNvPr id="9220" name="TextBox 3">
            <a:extLst>
              <a:ext uri="{FF2B5EF4-FFF2-40B4-BE49-F238E27FC236}">
                <a16:creationId xmlns:a16="http://schemas.microsoft.com/office/drawing/2014/main" xmlns="" id="{5D088C3F-A24C-4154-A0A9-E300D0BBC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69901"/>
            <a:ext cx="92202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500" b="1" dirty="0">
                <a:solidFill>
                  <a:srgbClr val="6600FF"/>
                </a:solidFill>
                <a:latin typeface="+mn-lt"/>
                <a:ea typeface="ＭＳ Ｐゴシック" panose="020B0600070205080204" pitchFamily="34" charset="-128"/>
              </a:rPr>
              <a:t>Example: </a:t>
            </a:r>
            <a:r>
              <a:rPr lang="en-US" altLang="en-US" sz="2500" dirty="0">
                <a:latin typeface="+mn-lt"/>
                <a:ea typeface="ＭＳ Ｐゴシック" panose="020B0600070205080204" pitchFamily="34" charset="-128"/>
              </a:rPr>
              <a:t>Describe the domain and range of the following  function:</a:t>
            </a:r>
          </a:p>
        </p:txBody>
      </p:sp>
      <p:sp>
        <p:nvSpPr>
          <p:cNvPr id="9221" name="Oval 1">
            <a:extLst>
              <a:ext uri="{FF2B5EF4-FFF2-40B4-BE49-F238E27FC236}">
                <a16:creationId xmlns:a16="http://schemas.microsoft.com/office/drawing/2014/main" xmlns="" id="{C9287FA6-8F52-4E8E-87B6-ACE1F8892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88" y="3811591"/>
            <a:ext cx="76200" cy="920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+mn-lt"/>
            </a:endParaRPr>
          </a:p>
        </p:txBody>
      </p:sp>
      <p:pic>
        <p:nvPicPr>
          <p:cNvPr id="9222" name="Picture 2">
            <a:extLst>
              <a:ext uri="{FF2B5EF4-FFF2-40B4-BE49-F238E27FC236}">
                <a16:creationId xmlns:a16="http://schemas.microsoft.com/office/drawing/2014/main" xmlns="" id="{03C65483-B335-4EA3-8F7D-14C2D6AAB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914400"/>
            <a:ext cx="4876800" cy="3810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3" name="Oval 3">
            <a:extLst>
              <a:ext uri="{FF2B5EF4-FFF2-40B4-BE49-F238E27FC236}">
                <a16:creationId xmlns:a16="http://schemas.microsoft.com/office/drawing/2014/main" xmlns="" id="{0D3E5A99-9ADC-49C4-9E53-0C6E4979E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3641729"/>
            <a:ext cx="100013" cy="92075"/>
          </a:xfrm>
          <a:prstGeom prst="ellipse">
            <a:avLst/>
          </a:prstGeom>
          <a:noFill/>
          <a:ln w="28575" algn="ctr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+mn-lt"/>
            </a:endParaRPr>
          </a:p>
        </p:txBody>
      </p:sp>
      <p:pic>
        <p:nvPicPr>
          <p:cNvPr id="9224" name="Picture 16">
            <a:extLst>
              <a:ext uri="{FF2B5EF4-FFF2-40B4-BE49-F238E27FC236}">
                <a16:creationId xmlns:a16="http://schemas.microsoft.com/office/drawing/2014/main" xmlns="" id="{54F85045-000B-49D7-893D-B8A0867B7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722813"/>
            <a:ext cx="2209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8501389-8F72-4CD2-B089-EDFDE459868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47968" y="5405410"/>
            <a:ext cx="1039387" cy="430887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US" dirty="0">
                <a:noFill/>
                <a:latin typeface="+mn-lt"/>
              </a:rPr>
              <a:t>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>
            <a:extLst>
              <a:ext uri="{FF2B5EF4-FFF2-40B4-BE49-F238E27FC236}">
                <a16:creationId xmlns:a16="http://schemas.microsoft.com/office/drawing/2014/main" xmlns="" id="{D1723846-C8E4-4E6A-8E2F-2BDBB01680D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37981" y="426065"/>
            <a:ext cx="8229600" cy="6175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dirty="0">
                <a:solidFill>
                  <a:srgbClr val="6600FF"/>
                </a:solidFill>
                <a:latin typeface="+mn-lt"/>
                <a:ea typeface="ＭＳ Ｐゴシック" panose="020B0600070205080204" pitchFamily="34" charset="-128"/>
              </a:rPr>
              <a:t>Example: </a:t>
            </a:r>
            <a:r>
              <a:rPr lang="en-US" altLang="en-US" sz="2400" dirty="0"/>
              <a:t>Find the domain and range of                         </a:t>
            </a:r>
          </a:p>
        </p:txBody>
      </p:sp>
      <p:pic>
        <p:nvPicPr>
          <p:cNvPr id="10243" name="Picture 5">
            <a:extLst>
              <a:ext uri="{FF2B5EF4-FFF2-40B4-BE49-F238E27FC236}">
                <a16:creationId xmlns:a16="http://schemas.microsoft.com/office/drawing/2014/main" xmlns="" id="{657F5774-C7AE-4BD6-8A93-404D5692F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349377"/>
            <a:ext cx="3987800" cy="236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4322" name="Group 50">
            <a:extLst>
              <a:ext uri="{FF2B5EF4-FFF2-40B4-BE49-F238E27FC236}">
                <a16:creationId xmlns:a16="http://schemas.microsoft.com/office/drawing/2014/main" xmlns="" id="{138D9411-83EF-49A7-A2E9-B0D9114EC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450661"/>
              </p:ext>
            </p:extLst>
          </p:nvPr>
        </p:nvGraphicFramePr>
        <p:xfrm>
          <a:off x="1487488" y="3962400"/>
          <a:ext cx="5181600" cy="1114552"/>
        </p:xfrm>
        <a:graphic>
          <a:graphicData uri="http://schemas.openxmlformats.org/drawingml/2006/table">
            <a:tbl>
              <a:tblPr/>
              <a:tblGrid>
                <a:gridCol w="519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64465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7ED3F507-4B59-4852-A70F-A6DC33486EE0}"/>
              </a:ext>
            </a:extLst>
          </p:cNvPr>
          <p:cNvSpPr txBox="1">
            <a:spLocks/>
          </p:cNvSpPr>
          <p:nvPr/>
        </p:nvSpPr>
        <p:spPr bwMode="auto">
          <a:xfrm>
            <a:off x="3245853" y="5362621"/>
            <a:ext cx="1720850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894" indent="-342894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Domain: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3626B461-58F2-4792-AD82-A37EBB2CCE56}"/>
              </a:ext>
            </a:extLst>
          </p:cNvPr>
          <p:cNvSpPr txBox="1">
            <a:spLocks/>
          </p:cNvSpPr>
          <p:nvPr/>
        </p:nvSpPr>
        <p:spPr bwMode="auto">
          <a:xfrm>
            <a:off x="3328216" y="5927732"/>
            <a:ext cx="1560512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894" indent="-342894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Range: </a:t>
            </a:r>
          </a:p>
        </p:txBody>
      </p:sp>
      <p:sp>
        <p:nvSpPr>
          <p:cNvPr id="10278" name="Oval 36">
            <a:extLst>
              <a:ext uri="{FF2B5EF4-FFF2-40B4-BE49-F238E27FC236}">
                <a16:creationId xmlns:a16="http://schemas.microsoft.com/office/drawing/2014/main" xmlns="" id="{D7647D1E-9F67-4089-82C2-8E749E7A3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5" y="3527428"/>
            <a:ext cx="92075" cy="9207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xmlns="" id="{6C093359-7B5F-4DFB-AC82-A091AC370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3273" y="5333827"/>
            <a:ext cx="3352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The range is clear from the graph and table.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xmlns="" id="{75CE879A-BDED-4586-99FC-B4D78E9A7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075" y="1074740"/>
            <a:ext cx="30670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The input to a square root function must be greater than or equal to 0</a:t>
            </a:r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xmlns="" id="{16E3FDDD-7594-4CF9-978D-4EA47CFA6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502" y="4031468"/>
            <a:ext cx="20415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Dividing by a negative switches the sign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xmlns="" id="{549DD21F-32D1-4CA1-B69E-F386A0A8E4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67581" y="3527428"/>
            <a:ext cx="876572" cy="5040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6A1D754-5052-45A0-95E9-3E30C7F96B1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45079" y="381002"/>
            <a:ext cx="2590709" cy="53957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45E2704-F893-499C-BD50-1DE176B01DA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002089" y="2240816"/>
            <a:ext cx="1880708" cy="191988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9A72CD-AFDE-4DC1-BB17-1040F4D76ED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10073" y="4954798"/>
            <a:ext cx="1285416" cy="400110"/>
          </a:xfrm>
          <a:prstGeom prst="rect">
            <a:avLst/>
          </a:prstGeom>
          <a:blipFill rotWithShape="1">
            <a:blip r:embed="rId5"/>
            <a:stretch>
              <a:fillRect l="-5213" t="-7692" r="-1896" b="-27692"/>
            </a:stretch>
          </a:blipFill>
        </p:spPr>
        <p:txBody>
          <a:bodyPr/>
          <a:lstStyle/>
          <a:p>
            <a:pPr>
              <a:defRPr/>
            </a:pPr>
            <a:r>
              <a:rPr lang="en-US" b="1">
                <a:noFill/>
              </a:rPr>
              <a:t>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730A2B3-A5EB-472E-8122-CC231715E92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60170" y="5494338"/>
            <a:ext cx="932756" cy="400110"/>
          </a:xfrm>
          <a:prstGeom prst="rect">
            <a:avLst/>
          </a:prstGeom>
          <a:blipFill rotWithShape="1">
            <a:blip r:embed="rId6"/>
            <a:stretch>
              <a:fillRect b="-15152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1CE35DD-FDAA-4757-BDAC-F986A129BF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626" y="5927732"/>
            <a:ext cx="876300" cy="466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C9B2E4A-64B5-4AF8-B6F1-43E954E2B8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0170" y="5022848"/>
            <a:ext cx="1419225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Text Box 6">
            <a:extLst>
              <a:ext uri="{FF2B5EF4-FFF2-40B4-BE49-F238E27FC236}">
                <a16:creationId xmlns:a16="http://schemas.microsoft.com/office/drawing/2014/main" xmlns="" id="{0429DA9B-30A7-48F0-B885-34C67A8A4D9D}"/>
              </a:ext>
            </a:extLst>
          </p:cNvPr>
          <p:cNvSpPr txBox="1">
            <a:spLocks/>
          </p:cNvSpPr>
          <p:nvPr/>
        </p:nvSpPr>
        <p:spPr bwMode="auto">
          <a:xfrm>
            <a:off x="1688518" y="100280"/>
            <a:ext cx="8963025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1B6B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3700" b="1" dirty="0">
                <a:solidFill>
                  <a:srgbClr val="6600FF"/>
                </a:solidFill>
                <a:latin typeface="+mn-lt"/>
                <a:ea typeface="ＭＳ Ｐゴシック" panose="020B0600070205080204" pitchFamily="34" charset="-128"/>
              </a:rPr>
              <a:t>Examples: </a:t>
            </a:r>
            <a:r>
              <a:rPr lang="en-US" sz="3700" b="1" dirty="0">
                <a:solidFill>
                  <a:srgbClr val="6600FF"/>
                </a:solidFill>
                <a:latin typeface="+mn-lt"/>
              </a:rPr>
              <a:t>Identifying Domain and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xmlns="" id="{EC900AC4-1EAD-4913-819E-8BB120104A6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905000" y="1066800"/>
                <a:ext cx="9144000" cy="3657600"/>
              </a:xfrm>
            </p:spPr>
            <p:txBody>
              <a:bodyPr/>
              <a:lstStyle/>
              <a:p>
                <a:pPr marL="514350" indent="-514350" eaLnBrk="1" hangingPunct="1">
                  <a:buFont typeface="+mj-lt"/>
                  <a:buAutoNum type="arabicPeriod"/>
                </a:pPr>
                <a:r>
                  <a:rPr lang="en-US" altLang="en-US" sz="2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26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en-US" sz="2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  <m:t>3,7</m:t>
                            </m:r>
                          </m:e>
                        </m:d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en-US" sz="2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  <m:t>−3,7</m:t>
                            </m:r>
                          </m:e>
                        </m:d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en-US" sz="2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  <m:t>7,−2</m:t>
                            </m:r>
                          </m:e>
                        </m:d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en-US" sz="26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</a:rPr>
                              <m:t>−8,−5</m:t>
                            </m:r>
                          </m:e>
                        </m:d>
                      </m:e>
                    </m:d>
                  </m:oMath>
                </a14:m>
                <a:endParaRPr lang="en-US" altLang="en-US" sz="2600" b="0" i="1" dirty="0">
                  <a:latin typeface="Cambria Math" panose="02040503050406030204" pitchFamily="18" charset="0"/>
                </a:endParaRPr>
              </a:p>
              <a:p>
                <a:pPr marL="514350" indent="-51435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6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en-US" sz="2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2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en-US" sz="2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endParaRPr lang="en-US" altLang="en-US" sz="2600" b="0" i="1" dirty="0">
                  <a:latin typeface="Cambria Math" panose="02040503050406030204" pitchFamily="18" charset="0"/>
                </a:endParaRPr>
              </a:p>
              <a:p>
                <a:pPr marL="514350" indent="-51435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6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en-US" sz="2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2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6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en-US" sz="2600" b="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en-US" sz="2600" b="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en-US" sz="2600" dirty="0"/>
              </a:p>
              <a:p>
                <a:pPr marL="514350" indent="-514350" eaLnBrk="1" hangingPunct="1">
                  <a:buFont typeface="+mj-lt"/>
                  <a:buAutoNum type="arabicPeriod"/>
                </a:pPr>
                <a:r>
                  <a:rPr lang="en-US" altLang="en-US" sz="2600" dirty="0"/>
                  <a:t> </a:t>
                </a:r>
              </a:p>
              <a:p>
                <a:pPr marL="514350" indent="-514350" eaLnBrk="1" hangingPunct="1">
                  <a:buFont typeface="+mj-lt"/>
                  <a:buAutoNum type="arabicPeriod" startAt="4"/>
                </a:pPr>
                <a:endParaRPr lang="en-US" altLang="en-US" sz="2600" dirty="0"/>
              </a:p>
              <a:p>
                <a:pPr marL="0" indent="0" eaLnBrk="1" hangingPunct="1">
                  <a:buNone/>
                </a:pPr>
                <a:r>
                  <a:rPr lang="en-US" altLang="en-US" sz="2600" dirty="0">
                    <a:solidFill>
                      <a:schemeClr val="tx2"/>
                    </a:solidFill>
                  </a:rPr>
                  <a:t>					</a:t>
                </a:r>
                <a:endParaRPr lang="en-US" altLang="en-US" sz="2600" dirty="0">
                  <a:solidFill>
                    <a:srgbClr val="6600FF"/>
                  </a:solidFill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EC900AC4-1EAD-4913-819E-8BB120104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1066800"/>
                <a:ext cx="9144000" cy="3657600"/>
              </a:xfrm>
              <a:blipFill>
                <a:blip r:embed="rId2"/>
                <a:stretch>
                  <a:fillRect l="-1200" t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7">
            <a:extLst>
              <a:ext uri="{FF2B5EF4-FFF2-40B4-BE49-F238E27FC236}">
                <a16:creationId xmlns:a16="http://schemas.microsoft.com/office/drawing/2014/main" xmlns="" id="{D7C98488-1CC8-497F-AD14-02116F3F6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19400"/>
            <a:ext cx="3505200" cy="2804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7216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1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Text Box 6">
            <a:extLst>
              <a:ext uri="{FF2B5EF4-FFF2-40B4-BE49-F238E27FC236}">
                <a16:creationId xmlns:a16="http://schemas.microsoft.com/office/drawing/2014/main" xmlns="" id="{0429DA9B-30A7-48F0-B885-34C67A8A4D9D}"/>
              </a:ext>
            </a:extLst>
          </p:cNvPr>
          <p:cNvSpPr txBox="1">
            <a:spLocks/>
          </p:cNvSpPr>
          <p:nvPr/>
        </p:nvSpPr>
        <p:spPr bwMode="auto">
          <a:xfrm>
            <a:off x="1688518" y="100280"/>
            <a:ext cx="8963025" cy="66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1B6B6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3700" b="1" dirty="0">
                <a:solidFill>
                  <a:srgbClr val="6600FF"/>
                </a:solidFill>
                <a:latin typeface="+mn-lt"/>
                <a:ea typeface="ＭＳ Ｐゴシック" panose="020B0600070205080204" pitchFamily="34" charset="-128"/>
              </a:rPr>
              <a:t>Examples: </a:t>
            </a:r>
            <a:r>
              <a:rPr lang="en-US" sz="3700" b="1" dirty="0">
                <a:solidFill>
                  <a:srgbClr val="6600FF"/>
                </a:solidFill>
                <a:latin typeface="+mn-lt"/>
              </a:rPr>
              <a:t>Identifying Domain and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xmlns="" id="{EC900AC4-1EAD-4913-819E-8BB120104A6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752600" y="762000"/>
                <a:ext cx="9144000" cy="3657600"/>
              </a:xfrm>
            </p:spPr>
            <p:txBody>
              <a:bodyPr/>
              <a:lstStyle/>
              <a:p>
                <a:pPr marL="514350" indent="-514350" eaLnBrk="1" hangingPunct="1">
                  <a:buFont typeface="+mj-lt"/>
                  <a:buAutoNum type="arabicPeriod"/>
                </a:pPr>
                <a:r>
                  <a:rPr lang="en-US" altLang="en-US" sz="26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3,7</m:t>
                        </m:r>
                      </m:e>
                    </m:d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−3,7</m:t>
                        </m:r>
                      </m:e>
                    </m:d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en-US" sz="2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7,−2</m:t>
                        </m:r>
                      </m:e>
                    </m:d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,(−8,−5)}</m:t>
                    </m:r>
                  </m:oMath>
                </a14:m>
                <a:endParaRPr lang="en-US" altLang="en-US" sz="2600" dirty="0">
                  <a:solidFill>
                    <a:schemeClr val="tx2"/>
                  </a:solidFill>
                </a:endParaRPr>
              </a:p>
              <a:p>
                <a:pPr marL="0" indent="0" eaLnBrk="1" hangingPunct="1">
                  <a:buNone/>
                </a:pPr>
                <a:r>
                  <a:rPr lang="en-US" sz="2600" b="0" dirty="0">
                    <a:solidFill>
                      <a:schemeClr val="tx1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Domain</m:t>
                    </m:r>
                    <m:r>
                      <a:rPr lang="en-US" sz="2600" b="0" i="0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600" i="1" dirty="0">
                            <a:solidFill>
                              <a:srgbClr val="6600FF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600" b="0" i="1" dirty="0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−8,−3,3,7</m:t>
                        </m:r>
                      </m:e>
                    </m:d>
                    <m:r>
                      <a:rPr lang="en-US" sz="2600" b="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b="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sz="2600" b="0" i="0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ange</m:t>
                    </m:r>
                    <m:r>
                      <a:rPr lang="en-US" sz="2600" b="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 {−5,−2,7}</m:t>
                    </m:r>
                  </m:oMath>
                </a14:m>
                <a:endParaRPr lang="en-US" altLang="en-US" sz="2600" dirty="0">
                  <a:solidFill>
                    <a:srgbClr val="6600FF"/>
                  </a:solidFill>
                </a:endParaRPr>
              </a:p>
              <a:p>
                <a:pPr marL="514350" indent="-514350" eaLnBrk="1" hangingPunct="1">
                  <a:buFont typeface="+mj-lt"/>
                  <a:buAutoNum type="arabicPeriod" startAt="2"/>
                </a:pPr>
                <a:r>
                  <a:rPr lang="en-US" altLang="en-US" sz="2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6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en-US" sz="2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2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en-US" sz="2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endParaRPr lang="en-US" altLang="en-US" sz="2600" b="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sz="2600" b="0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600" b="0" i="0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m:rPr>
                        <m:sty m:val="p"/>
                      </m:rPr>
                      <a:rPr lang="en-US" sz="2600" b="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Domain</m:t>
                    </m:r>
                    <m:r>
                      <a:rPr lang="en-US" sz="2600" b="0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600" b="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sz="2600" b="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Range</m:t>
                    </m:r>
                    <m:r>
                      <a:rPr lang="en-US" sz="2600" b="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sz="2600" b="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b="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600" b="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600" b="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600" b="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600" b="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≥−4}</m:t>
                    </m:r>
                  </m:oMath>
                </a14:m>
                <a:endParaRPr lang="en-US" altLang="en-US" sz="2600" dirty="0">
                  <a:solidFill>
                    <a:srgbClr val="6600FF"/>
                  </a:solidFill>
                </a:endParaRPr>
              </a:p>
              <a:p>
                <a:pPr marL="514350" indent="-514350" eaLnBrk="1" hangingPunct="1">
                  <a:buFont typeface="+mj-lt"/>
                  <a:buAutoNum type="arabicPeriod" startAt="3"/>
                </a:pPr>
                <a:r>
                  <a:rPr lang="en-US" altLang="en-US" sz="2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6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en-US" sz="2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26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6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en-US" sz="2600" b="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en-US" sz="2600" b="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en-US" sz="2600" i="1" dirty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sz="2600" dirty="0">
                    <a:solidFill>
                      <a:srgbClr val="6600FF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Domain</m:t>
                    </m:r>
                    <m:r>
                      <a:rPr lang="en-US" sz="2600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≠0},  </m:t>
                    </m:r>
                    <m:r>
                      <m:rPr>
                        <m:sty m:val="p"/>
                      </m:rP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Range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≠0}</m:t>
                    </m:r>
                  </m:oMath>
                </a14:m>
                <a:endParaRPr lang="en-US" altLang="en-US" sz="2600" dirty="0">
                  <a:solidFill>
                    <a:srgbClr val="6600FF"/>
                  </a:solidFill>
                </a:endParaRPr>
              </a:p>
              <a:p>
                <a:pPr marL="514350" indent="-514350" eaLnBrk="1" hangingPunct="1">
                  <a:buFont typeface="+mj-lt"/>
                  <a:buAutoNum type="arabicPeriod" startAt="4"/>
                </a:pPr>
                <a:r>
                  <a:rPr lang="en-US" altLang="en-US" sz="2600" dirty="0"/>
                  <a:t> </a:t>
                </a:r>
              </a:p>
              <a:p>
                <a:pPr marL="514350" indent="-514350" eaLnBrk="1" hangingPunct="1">
                  <a:buFont typeface="+mj-lt"/>
                  <a:buAutoNum type="arabicPeriod" startAt="4"/>
                </a:pPr>
                <a:endParaRPr lang="en-US" altLang="en-US" sz="2600" dirty="0"/>
              </a:p>
              <a:p>
                <a:pPr marL="514350" indent="-514350" eaLnBrk="1" hangingPunct="1">
                  <a:buFont typeface="+mj-lt"/>
                  <a:buAutoNum type="arabicPeriod" startAt="4"/>
                </a:pPr>
                <a:endParaRPr lang="en-US" altLang="en-US" sz="2600" dirty="0"/>
              </a:p>
              <a:p>
                <a:pPr marL="0" indent="0" eaLnBrk="1" hangingPunct="1">
                  <a:buNone/>
                </a:pPr>
                <a:r>
                  <a:rPr lang="en-US" altLang="en-US" sz="2600" dirty="0">
                    <a:solidFill>
                      <a:schemeClr val="tx2"/>
                    </a:solidFill>
                  </a:rPr>
                  <a:t>					</a:t>
                </a:r>
                <a:endParaRPr lang="en-US" altLang="en-US" sz="2600" dirty="0">
                  <a:solidFill>
                    <a:srgbClr val="6600FF"/>
                  </a:solidFill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EC900AC4-1EAD-4913-819E-8BB120104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52600" y="762000"/>
                <a:ext cx="9144000" cy="3657600"/>
              </a:xfrm>
              <a:blipFill>
                <a:blip r:embed="rId2"/>
                <a:stretch>
                  <a:fillRect l="-1200" t="-1500" b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7">
            <a:extLst>
              <a:ext uri="{FF2B5EF4-FFF2-40B4-BE49-F238E27FC236}">
                <a16:creationId xmlns:a16="http://schemas.microsoft.com/office/drawing/2014/main" xmlns="" id="{D7C98488-1CC8-497F-AD14-02116F3F6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962400"/>
            <a:ext cx="3505200" cy="2804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6AB83AA4-3B19-47A9-B69F-E443203CB1DC}"/>
                  </a:ext>
                </a:extLst>
              </p:cNvPr>
              <p:cNvSpPr txBox="1"/>
              <p:nvPr/>
            </p:nvSpPr>
            <p:spPr>
              <a:xfrm>
                <a:off x="6420374" y="4526544"/>
                <a:ext cx="4495800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i="1" dirty="0" smtClean="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Domain</m:t>
                      </m:r>
                      <m:r>
                        <a:rPr lang="en-US" sz="2600" dirty="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600" i="1" dirty="0">
                              <a:solidFill>
                                <a:srgbClr val="66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600" i="1" dirty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 dirty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600" i="1" dirty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  <m:r>
                            <a:rPr lang="en-US" sz="2600" i="1" dirty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600" b="0" i="1" dirty="0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 dirty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600" b="0" i="1" dirty="0" smtClean="0">
                              <a:solidFill>
                                <a:srgbClr val="66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600" i="1" dirty="0">
                          <a:solidFill>
                            <a:srgbClr val="66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600" i="1" dirty="0">
                  <a:solidFill>
                    <a:srgbClr val="66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sz="2600" dirty="0">
                    <a:solidFill>
                      <a:srgbClr val="6600FF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Range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 dirty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600" b="0" i="1" dirty="0" smtClean="0">
                        <a:solidFill>
                          <a:srgbClr val="66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600" b="0" i="1" dirty="0">
                  <a:solidFill>
                    <a:srgbClr val="66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sz="2600" b="0" dirty="0">
                    <a:solidFill>
                      <a:srgbClr val="6600FF"/>
                    </a:solidFill>
                    <a:ea typeface="Cambria Math" panose="02040503050406030204" pitchFamily="18" charset="0"/>
                  </a:rPr>
                  <a:t>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6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𝐍𝐨𝐭𝐞</m:t>
                    </m:r>
                    <m:r>
                      <a:rPr lang="en-US" sz="26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2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Set</m:t>
                    </m:r>
                    <m:r>
                      <a:rPr lang="en-US" sz="2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en-US" sz="2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real</m:t>
                    </m:r>
                    <m:r>
                      <a:rPr lang="en-US" sz="2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numbers</m:t>
                    </m:r>
                  </m:oMath>
                </a14:m>
                <a:endParaRPr lang="en-US" altLang="en-US" sz="2600" dirty="0">
                  <a:solidFill>
                    <a:srgbClr val="6600FF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B83AA4-3B19-47A9-B69F-E443203CB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374" y="4526544"/>
                <a:ext cx="4495800" cy="16927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135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14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latin typeface="+mn-lt"/>
              </a:rPr>
              <a:t>Functions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/>
              <a:t>  Domain and Range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1181" y="457200"/>
            <a:ext cx="7557770" cy="9906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6600FF"/>
                </a:solidFill>
                <a:latin typeface="+mn-lt"/>
              </a:rPr>
              <a:t>Functions vs. Relations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821180" y="1752600"/>
            <a:ext cx="8465820" cy="1600200"/>
          </a:xfrm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solidFill>
                  <a:schemeClr val="folHlink"/>
                </a:solidFill>
              </a:rPr>
              <a:t>"relation"</a:t>
            </a:r>
            <a:r>
              <a:rPr lang="en-US" altLang="en-US" dirty="0"/>
              <a:t> is just a relationship between sets of information.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solidFill>
                  <a:schemeClr val="folHlink"/>
                </a:solidFill>
              </a:rPr>
              <a:t>“function”</a:t>
            </a:r>
            <a:r>
              <a:rPr lang="en-US" altLang="en-US" dirty="0"/>
              <a:t> is a well-behaved relation, that is, given a starting point we know exactly where to go. 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1946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960" y="4648205"/>
            <a:ext cx="217932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1180" y="-11884"/>
            <a:ext cx="7557770" cy="12192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6600FF"/>
                </a:solidFill>
                <a:latin typeface="+mn-lt"/>
              </a:rPr>
              <a:t>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821180" y="1524000"/>
            <a:ext cx="846582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Students and their heights, i.e. the pairing of students and heights.</a:t>
            </a:r>
          </a:p>
          <a:p>
            <a:pPr eaLnBrk="1" hangingPunct="1">
              <a:defRPr/>
            </a:pPr>
            <a:r>
              <a:rPr lang="en-US" altLang="en-US" dirty="0"/>
              <a:t>We can think of this relation as ordered pair:</a:t>
            </a:r>
          </a:p>
          <a:p>
            <a:pPr algn="ctr" eaLnBrk="1" hangingPunct="1">
              <a:defRPr/>
            </a:pPr>
            <a:r>
              <a:rPr lang="en-US" altLang="en-US" dirty="0">
                <a:solidFill>
                  <a:schemeClr val="folHlink"/>
                </a:solidFill>
              </a:rPr>
              <a:t>(height, student)</a:t>
            </a:r>
            <a:r>
              <a:rPr lang="en-US" altLang="en-US" dirty="0"/>
              <a:t> </a:t>
            </a:r>
          </a:p>
          <a:p>
            <a:pPr marL="0" indent="0" eaLnBrk="1" hangingPunct="1">
              <a:buNone/>
              <a:defRPr/>
            </a:pPr>
            <a:r>
              <a:rPr lang="en-US" altLang="en-US" dirty="0"/>
              <a:t>   Or</a:t>
            </a:r>
          </a:p>
          <a:p>
            <a:pPr algn="ctr" eaLnBrk="1" hangingPunct="1">
              <a:defRPr/>
            </a:pPr>
            <a:r>
              <a:rPr lang="en-US" altLang="en-US" dirty="0">
                <a:solidFill>
                  <a:schemeClr val="folHlink"/>
                </a:solidFill>
              </a:rPr>
              <a:t>(student, height)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37" name="Group 37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429255515"/>
              </p:ext>
            </p:extLst>
          </p:nvPr>
        </p:nvGraphicFramePr>
        <p:xfrm>
          <a:off x="2575560" y="838201"/>
          <a:ext cx="6957060" cy="4689502"/>
        </p:xfrm>
        <a:graphic>
          <a:graphicData uri="http://schemas.openxmlformats.org/drawingml/2006/table">
            <a:tbl>
              <a:tblPr/>
              <a:tblGrid>
                <a:gridCol w="32689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8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31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100584" marR="100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Height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(in feet)</a:t>
                      </a:r>
                    </a:p>
                  </a:txBody>
                  <a:tcPr marL="100584" marR="100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Ali=1</a:t>
                      </a:r>
                    </a:p>
                  </a:txBody>
                  <a:tcPr marL="100584" marR="100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6’=6</a:t>
                      </a:r>
                    </a:p>
                  </a:txBody>
                  <a:tcPr marL="100584" marR="100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Usman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=2</a:t>
                      </a:r>
                    </a:p>
                  </a:txBody>
                  <a:tcPr marL="100584" marR="100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5’9”=5.75</a:t>
                      </a:r>
                    </a:p>
                  </a:txBody>
                  <a:tcPr marL="100584" marR="100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Hina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=3</a:t>
                      </a:r>
                    </a:p>
                  </a:txBody>
                  <a:tcPr marL="100584" marR="100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5’=5</a:t>
                      </a:r>
                    </a:p>
                  </a:txBody>
                  <a:tcPr marL="100584" marR="100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Alia=4</a:t>
                      </a:r>
                    </a:p>
                  </a:txBody>
                  <a:tcPr marL="100584" marR="100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5’=5</a:t>
                      </a:r>
                    </a:p>
                  </a:txBody>
                  <a:tcPr marL="100584" marR="100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Salar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=5</a:t>
                      </a:r>
                    </a:p>
                  </a:txBody>
                  <a:tcPr marL="100584" marR="100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6’6”=6.5</a:t>
                      </a:r>
                    </a:p>
                  </a:txBody>
                  <a:tcPr marL="100584" marR="100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1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86842759"/>
              </p:ext>
            </p:extLst>
          </p:nvPr>
        </p:nvGraphicFramePr>
        <p:xfrm>
          <a:off x="6221523" y="237540"/>
          <a:ext cx="4749332" cy="3143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0" r:id="rId3" imgW="4548010" imgH="3377477" progId="Excel.Chart.8">
                  <p:embed/>
                </p:oleObj>
              </mc:Choice>
              <mc:Fallback>
                <p:oleObj r:id="rId3" imgW="4548010" imgH="3377477" progId="Excel.Chart.8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1523" y="237540"/>
                        <a:ext cx="4749332" cy="3143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1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10115015"/>
              </p:ext>
            </p:extLst>
          </p:nvPr>
        </p:nvGraphicFramePr>
        <p:xfrm>
          <a:off x="1173322" y="219076"/>
          <a:ext cx="5051901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" r:id="rId5" imgW="4596782" imgH="3212870" progId="Excel.Chart.8">
                  <p:embed/>
                </p:oleObj>
              </mc:Choice>
              <mc:Fallback>
                <p:oleObj r:id="rId5" imgW="4596782" imgH="3212870" progId="Excel.Chart.8">
                  <p:embed/>
                  <p:pic>
                    <p:nvPicPr>
                      <p:cNvPr id="0" name="Object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322" y="219076"/>
                        <a:ext cx="5051901" cy="320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2" name="Group 153"/>
          <p:cNvGrpSpPr>
            <a:grpSpLocks/>
          </p:cNvGrpSpPr>
          <p:nvPr/>
        </p:nvGrpSpPr>
        <p:grpSpPr bwMode="auto">
          <a:xfrm>
            <a:off x="7239001" y="3332173"/>
            <a:ext cx="3071654" cy="287339"/>
            <a:chOff x="3504" y="1966"/>
            <a:chExt cx="1759" cy="181"/>
          </a:xfrm>
        </p:grpSpPr>
        <p:sp>
          <p:nvSpPr>
            <p:cNvPr id="22541" name="Text Box 10"/>
            <p:cNvSpPr txBox="1">
              <a:spLocks noChangeArrowheads="1"/>
            </p:cNvSpPr>
            <p:nvPr/>
          </p:nvSpPr>
          <p:spPr bwMode="auto">
            <a:xfrm>
              <a:off x="3744" y="1967"/>
              <a:ext cx="391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US" altLang="en-US" sz="1100">
                  <a:latin typeface="+mn-lt"/>
                </a:rPr>
                <a:t>Usman</a:t>
              </a:r>
            </a:p>
          </p:txBody>
        </p:sp>
        <p:sp>
          <p:nvSpPr>
            <p:cNvPr id="22542" name="Text Box 9"/>
            <p:cNvSpPr txBox="1">
              <a:spLocks noChangeArrowheads="1"/>
            </p:cNvSpPr>
            <p:nvPr/>
          </p:nvSpPr>
          <p:spPr bwMode="auto">
            <a:xfrm>
              <a:off x="3504" y="1966"/>
              <a:ext cx="353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US" altLang="en-US" sz="1100">
                  <a:latin typeface="+mn-lt"/>
                </a:rPr>
                <a:t>Ali</a:t>
              </a:r>
            </a:p>
          </p:txBody>
        </p:sp>
        <p:sp>
          <p:nvSpPr>
            <p:cNvPr id="22543" name="Text Box 11"/>
            <p:cNvSpPr txBox="1">
              <a:spLocks noChangeArrowheads="1"/>
            </p:cNvSpPr>
            <p:nvPr/>
          </p:nvSpPr>
          <p:spPr bwMode="auto">
            <a:xfrm>
              <a:off x="4179" y="1982"/>
              <a:ext cx="353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US" altLang="en-US" sz="1100">
                  <a:latin typeface="+mn-lt"/>
                </a:rPr>
                <a:t>Hina</a:t>
              </a:r>
            </a:p>
          </p:txBody>
        </p:sp>
        <p:sp>
          <p:nvSpPr>
            <p:cNvPr id="22544" name="Text Box 12"/>
            <p:cNvSpPr txBox="1">
              <a:spLocks noChangeArrowheads="1"/>
            </p:cNvSpPr>
            <p:nvPr/>
          </p:nvSpPr>
          <p:spPr bwMode="auto">
            <a:xfrm>
              <a:off x="4578" y="1974"/>
              <a:ext cx="353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US" altLang="en-US" sz="1100">
                  <a:latin typeface="+mn-lt"/>
                </a:rPr>
                <a:t>Alia</a:t>
              </a:r>
            </a:p>
          </p:txBody>
        </p:sp>
        <p:sp>
          <p:nvSpPr>
            <p:cNvPr id="22545" name="Text Box 13"/>
            <p:cNvSpPr txBox="1">
              <a:spLocks noChangeArrowheads="1"/>
            </p:cNvSpPr>
            <p:nvPr/>
          </p:nvSpPr>
          <p:spPr bwMode="auto">
            <a:xfrm>
              <a:off x="4910" y="1981"/>
              <a:ext cx="353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US" altLang="en-US" sz="1100">
                  <a:latin typeface="+mn-lt"/>
                </a:rPr>
                <a:t>Salar</a:t>
              </a:r>
            </a:p>
          </p:txBody>
        </p:sp>
      </p:grpSp>
      <p:grpSp>
        <p:nvGrpSpPr>
          <p:cNvPr id="22533" name="Group 31"/>
          <p:cNvGrpSpPr>
            <a:grpSpLocks/>
          </p:cNvGrpSpPr>
          <p:nvPr/>
        </p:nvGrpSpPr>
        <p:grpSpPr bwMode="auto">
          <a:xfrm>
            <a:off x="1172626" y="1112838"/>
            <a:ext cx="674053" cy="1617663"/>
            <a:chOff x="94" y="845"/>
            <a:chExt cx="386" cy="1019"/>
          </a:xfrm>
        </p:grpSpPr>
        <p:sp>
          <p:nvSpPr>
            <p:cNvPr id="22535" name="Text Box 26"/>
            <p:cNvSpPr txBox="1">
              <a:spLocks noChangeArrowheads="1"/>
            </p:cNvSpPr>
            <p:nvPr/>
          </p:nvSpPr>
          <p:spPr bwMode="auto">
            <a:xfrm>
              <a:off x="102" y="1699"/>
              <a:ext cx="291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en-US" altLang="en-US" sz="1100">
                  <a:latin typeface="+mn-lt"/>
                </a:rPr>
                <a:t>Ali</a:t>
              </a:r>
            </a:p>
          </p:txBody>
        </p:sp>
        <p:grpSp>
          <p:nvGrpSpPr>
            <p:cNvPr id="22536" name="Group 30"/>
            <p:cNvGrpSpPr>
              <a:grpSpLocks/>
            </p:cNvGrpSpPr>
            <p:nvPr/>
          </p:nvGrpSpPr>
          <p:grpSpPr bwMode="auto">
            <a:xfrm>
              <a:off x="94" y="845"/>
              <a:ext cx="386" cy="808"/>
              <a:chOff x="94" y="845"/>
              <a:chExt cx="386" cy="808"/>
            </a:xfrm>
          </p:grpSpPr>
          <p:sp>
            <p:nvSpPr>
              <p:cNvPr id="22537" name="Text Box 25"/>
              <p:cNvSpPr txBox="1">
                <a:spLocks noChangeArrowheads="1"/>
              </p:cNvSpPr>
              <p:nvPr/>
            </p:nvSpPr>
            <p:spPr bwMode="auto">
              <a:xfrm>
                <a:off x="96" y="1488"/>
                <a:ext cx="384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lang="en-US" altLang="en-US" sz="1100" dirty="0">
                    <a:latin typeface="+mn-lt"/>
                  </a:rPr>
                  <a:t>Usman</a:t>
                </a:r>
              </a:p>
            </p:txBody>
          </p:sp>
          <p:sp>
            <p:nvSpPr>
              <p:cNvPr id="22538" name="Text Box 27"/>
              <p:cNvSpPr txBox="1">
                <a:spLocks noChangeArrowheads="1"/>
              </p:cNvSpPr>
              <p:nvPr/>
            </p:nvSpPr>
            <p:spPr bwMode="auto">
              <a:xfrm>
                <a:off x="94" y="1275"/>
                <a:ext cx="291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lang="en-US" altLang="en-US" sz="1100" dirty="0">
                    <a:latin typeface="+mn-lt"/>
                  </a:rPr>
                  <a:t>Hina</a:t>
                </a:r>
              </a:p>
            </p:txBody>
          </p:sp>
          <p:sp>
            <p:nvSpPr>
              <p:cNvPr id="22539" name="Text Box 28"/>
              <p:cNvSpPr txBox="1">
                <a:spLocks noChangeArrowheads="1"/>
              </p:cNvSpPr>
              <p:nvPr/>
            </p:nvSpPr>
            <p:spPr bwMode="auto">
              <a:xfrm>
                <a:off x="99" y="1062"/>
                <a:ext cx="291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lang="en-US" altLang="en-US" sz="1100">
                    <a:latin typeface="+mn-lt"/>
                  </a:rPr>
                  <a:t>Alia</a:t>
                </a:r>
              </a:p>
            </p:txBody>
          </p:sp>
          <p:sp>
            <p:nvSpPr>
              <p:cNvPr id="22540" name="Text Box 29"/>
              <p:cNvSpPr txBox="1">
                <a:spLocks noChangeArrowheads="1"/>
              </p:cNvSpPr>
              <p:nvPr/>
            </p:nvSpPr>
            <p:spPr bwMode="auto">
              <a:xfrm>
                <a:off x="96" y="845"/>
                <a:ext cx="384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lang="en-US" altLang="en-US" sz="1100" dirty="0" err="1">
                    <a:latin typeface="+mn-lt"/>
                  </a:rPr>
                  <a:t>Salar</a:t>
                </a:r>
                <a:endParaRPr lang="en-US" altLang="en-US" sz="1100" dirty="0">
                  <a:latin typeface="+mn-lt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681" name="Text Box 33"/>
              <p:cNvSpPr txBox="1">
                <a:spLocks noChangeArrowheads="1"/>
              </p:cNvSpPr>
              <p:nvPr/>
            </p:nvSpPr>
            <p:spPr bwMode="auto">
              <a:xfrm>
                <a:off x="2362200" y="3886200"/>
                <a:ext cx="9067800" cy="2467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6378" tIns="48189" rIns="96378" bIns="4818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altLang="en-US" sz="2200" dirty="0">
                    <a:latin typeface="+mn-lt"/>
                  </a:rPr>
                  <a:t> Both graphs are relations.</a:t>
                </a:r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altLang="en-US" sz="2200" dirty="0">
                    <a:solidFill>
                      <a:srgbClr val="6600FF"/>
                    </a:solidFill>
                    <a:latin typeface="+mn-lt"/>
                  </a:rPr>
                  <a:t> (height, student) </a:t>
                </a:r>
                <a:r>
                  <a:rPr lang="en-US" altLang="en-US" sz="2200" dirty="0">
                    <a:latin typeface="+mn-lt"/>
                  </a:rPr>
                  <a:t>is not well-behaved.   </a:t>
                </a:r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altLang="en-US" sz="2200" dirty="0">
                    <a:latin typeface="+mn-lt"/>
                  </a:rPr>
                  <a:t> Given a height there might be several students corresponding to that height.</a:t>
                </a:r>
              </a:p>
              <a:p>
                <a:pPr>
                  <a:spcBef>
                    <a:spcPct val="50000"/>
                  </a:spcBef>
                  <a:buFontTx/>
                  <a:buChar char="•"/>
                </a:pPr>
                <a:r>
                  <a:rPr lang="en-US" altLang="en-US" sz="2200" dirty="0">
                    <a:latin typeface="+mn-lt"/>
                  </a:rPr>
                  <a:t> For a relation to be a function, there must be </a:t>
                </a:r>
                <a:r>
                  <a:rPr lang="en-US" altLang="en-US" sz="2200" i="1" dirty="0">
                    <a:solidFill>
                      <a:schemeClr val="tx2"/>
                    </a:solidFill>
                    <a:latin typeface="+mn-lt"/>
                  </a:rPr>
                  <a:t>exactly</a:t>
                </a:r>
                <a:r>
                  <a:rPr lang="en-US" altLang="en-US" sz="2200" dirty="0">
                    <a:latin typeface="+mn-lt"/>
                  </a:rPr>
                  <a:t>  one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200" i="1" dirty="0">
                        <a:solidFill>
                          <a:srgbClr val="80008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200" i="1" dirty="0">
                    <a:latin typeface="+mn-lt"/>
                  </a:rPr>
                  <a:t>value </a:t>
                </a:r>
                <a:r>
                  <a:rPr lang="en-US" altLang="en-US" sz="2200" dirty="0">
                    <a:latin typeface="+mn-lt"/>
                  </a:rPr>
                  <a:t>that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en-US" sz="2200" dirty="0">
                    <a:latin typeface="+mn-lt"/>
                  </a:rPr>
                  <a:t>   corresponds to a given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80008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200" i="1" dirty="0">
                    <a:latin typeface="+mn-lt"/>
                  </a:rPr>
                  <a:t> value</a:t>
                </a:r>
                <a:r>
                  <a:rPr lang="en-US" altLang="en-US" sz="2200" dirty="0">
                    <a:latin typeface="+mn-lt"/>
                  </a:rPr>
                  <a:t>. </a:t>
                </a:r>
              </a:p>
            </p:txBody>
          </p:sp>
        </mc:Choice>
        <mc:Fallback xmlns="">
          <p:sp>
            <p:nvSpPr>
              <p:cNvPr id="27681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3886200"/>
                <a:ext cx="9067800" cy="2467199"/>
              </a:xfrm>
              <a:prstGeom prst="rect">
                <a:avLst/>
              </a:prstGeom>
              <a:blipFill>
                <a:blip r:embed="rId7"/>
                <a:stretch>
                  <a:fillRect l="-874" t="-1980" r="-672" b="-396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37360" y="228600"/>
            <a:ext cx="7557770" cy="762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6600FF"/>
                </a:solidFill>
                <a:latin typeface="+mn-lt"/>
              </a:rPr>
              <a:t>Conclusion and Definition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219200"/>
            <a:ext cx="88011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000" dirty="0"/>
              <a:t>Not every relation is a function.</a:t>
            </a:r>
          </a:p>
          <a:p>
            <a:pPr eaLnBrk="1" hangingPunct="1">
              <a:defRPr/>
            </a:pPr>
            <a:r>
              <a:rPr lang="en-US" altLang="en-US" sz="3000" dirty="0"/>
              <a:t>Every function is a relation.</a:t>
            </a:r>
          </a:p>
          <a:p>
            <a:pPr marL="0" indent="0" eaLnBrk="1" hangingPunct="1">
              <a:buNone/>
              <a:defRPr/>
            </a:pPr>
            <a:r>
              <a:rPr lang="en-US" altLang="en-US" sz="3200" b="1" dirty="0">
                <a:solidFill>
                  <a:schemeClr val="folHlink"/>
                </a:solidFill>
              </a:rPr>
              <a:t>Definition:</a:t>
            </a:r>
            <a:r>
              <a:rPr lang="en-US" altLang="en-US" sz="3200" b="1" dirty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8" name="Text Box 4"/>
              <p:cNvSpPr txBox="1">
                <a:spLocks noChangeArrowheads="1"/>
              </p:cNvSpPr>
              <p:nvPr/>
            </p:nvSpPr>
            <p:spPr bwMode="auto">
              <a:xfrm>
                <a:off x="1587977" y="2971801"/>
                <a:ext cx="8968740" cy="1482314"/>
              </a:xfrm>
              <a:prstGeom prst="rect">
                <a:avLst/>
              </a:prstGeom>
              <a:noFill/>
              <a:ln w="5080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6378" tIns="48189" rIns="96378" bIns="4818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altLang="en-US" sz="3000" dirty="0">
                    <a:latin typeface="+mn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3000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sz="3000" dirty="0">
                    <a:latin typeface="+mn-lt"/>
                  </a:rPr>
                  <a:t> be two nonempty sets. A </a:t>
                </a:r>
                <a:r>
                  <a:rPr lang="en-US" altLang="en-US" sz="3000" dirty="0">
                    <a:solidFill>
                      <a:schemeClr val="tx2"/>
                    </a:solidFill>
                    <a:latin typeface="+mn-lt"/>
                  </a:rPr>
                  <a:t>function </a:t>
                </a:r>
                <a:r>
                  <a:rPr lang="en-US" altLang="en-US" sz="3000" dirty="0">
                    <a:latin typeface="+mn-lt"/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3000" dirty="0">
                    <a:latin typeface="+mn-lt"/>
                  </a:rPr>
                  <a:t> into</a:t>
                </a:r>
                <a:r>
                  <a:rPr lang="en-US" altLang="en-US" sz="3000" i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sz="3000" dirty="0">
                    <a:latin typeface="+mn-lt"/>
                  </a:rPr>
                  <a:t> is a relation or rule  that assigns a </a:t>
                </a:r>
                <a:r>
                  <a:rPr lang="en-US" altLang="en-US" sz="3000" dirty="0">
                    <a:solidFill>
                      <a:srgbClr val="FF0000"/>
                    </a:solidFill>
                    <a:latin typeface="+mn-lt"/>
                  </a:rPr>
                  <a:t>unique</a:t>
                </a:r>
                <a:r>
                  <a:rPr lang="en-US" altLang="en-US" sz="3000" dirty="0">
                    <a:latin typeface="+mn-lt"/>
                  </a:rPr>
                  <a:t> (single) element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az-Cyrl-AZ" altLang="en-US" sz="3000" i="1" dirty="0">
                        <a:latin typeface="Cambria Math" panose="02040503050406030204" pitchFamily="18" charset="0"/>
                      </a:rPr>
                      <m:t> Є</m:t>
                    </m:r>
                    <m:r>
                      <a:rPr lang="en-US" altLang="en-US" sz="3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30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3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3000" dirty="0">
                    <a:latin typeface="+mn-lt"/>
                  </a:rPr>
                  <a:t>to each element of </a:t>
                </a:r>
                <a14:m>
                  <m:oMath xmlns:m="http://schemas.openxmlformats.org/officeDocument/2006/math">
                    <m:r>
                      <a:rPr lang="en-US" altLang="en-US" sz="3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3000" i="1" dirty="0">
                        <a:latin typeface="Cambria Math" panose="02040503050406030204" pitchFamily="18" charset="0"/>
                      </a:rPr>
                      <m:t> Є </m:t>
                    </m:r>
                    <m:r>
                      <a:rPr lang="en-US" altLang="en-US" sz="3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3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3000" dirty="0"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31748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7977" y="2971801"/>
                <a:ext cx="8968740" cy="1482314"/>
              </a:xfrm>
              <a:prstGeom prst="rect">
                <a:avLst/>
              </a:prstGeom>
              <a:blipFill>
                <a:blip r:embed="rId2"/>
                <a:stretch>
                  <a:fillRect l="-1216" t="-3187" b="-9960"/>
                </a:stretch>
              </a:blipFill>
              <a:ln w="5080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  <p:bldP spid="317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69720" y="298454"/>
            <a:ext cx="7557770" cy="633413"/>
          </a:xfrm>
          <a:noFill/>
          <a:ln>
            <a:noFill/>
          </a:ln>
        </p:spPr>
        <p:txBody>
          <a:bodyPr/>
          <a:lstStyle/>
          <a:p>
            <a:r>
              <a:rPr lang="en-US" altLang="en-US" b="1" dirty="0">
                <a:solidFill>
                  <a:srgbClr val="6600FF"/>
                </a:solidFill>
                <a:latin typeface="+mn-lt"/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266" name="Group 42"/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149741491"/>
                  </p:ext>
                </p:extLst>
              </p:nvPr>
            </p:nvGraphicFramePr>
            <p:xfrm>
              <a:off x="2491737" y="3429001"/>
              <a:ext cx="8862063" cy="2819400"/>
            </p:xfrm>
            <a:graphic>
              <a:graphicData uri="http://schemas.openxmlformats.org/drawingml/2006/table">
                <a:tbl>
                  <a:tblPr/>
                  <a:tblGrid>
                    <a:gridCol w="211677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6745287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177560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Algebraic Function</a:t>
                          </a:r>
                        </a:p>
                      </a:txBody>
                      <a:tcPr marL="100584" marR="100584" marT="45725" marB="45725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Can be written as finite sums, differences, multiples, quotients, and radicals involving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4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0" lang="en-US" sz="2400" b="0" i="1" u="none" strike="noStrike" cap="none" normalizeH="0" baseline="40000" dirty="0" err="1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.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Examples:</a:t>
                          </a:r>
                        </a:p>
                      </a:txBody>
                      <a:tcPr marL="100584" marR="100584" marT="45725" marB="45725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1043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Transcendental Function</a:t>
                          </a:r>
                        </a:p>
                      </a:txBody>
                      <a:tcPr marL="100584" marR="100584" marT="45725" marB="45725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 function that is not Algebraic.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Examples: </a:t>
                          </a:r>
                          <a:endParaRPr kumimoji="0" lang="en-US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0584" marR="100584" marT="45725" marB="45725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266" name="Group 42"/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149741491"/>
                  </p:ext>
                </p:extLst>
              </p:nvPr>
            </p:nvGraphicFramePr>
            <p:xfrm>
              <a:off x="2491737" y="3429001"/>
              <a:ext cx="8862063" cy="2819400"/>
            </p:xfrm>
            <a:graphic>
              <a:graphicData uri="http://schemas.openxmlformats.org/drawingml/2006/table">
                <a:tbl>
                  <a:tblPr/>
                  <a:tblGrid>
                    <a:gridCol w="21167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452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77560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Algebraic Function</a:t>
                          </a:r>
                        </a:p>
                      </a:txBody>
                      <a:tcPr marL="100584" marR="100584" marT="45725" marB="45725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0584" marR="100584" marT="45725" marB="45725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32611" t="-2397" r="-994" b="-602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4379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Transcendental Function</a:t>
                          </a:r>
                        </a:p>
                      </a:txBody>
                      <a:tcPr marL="100584" marR="100584" marT="45725" marB="45725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A function that is not Algebraic.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Examples: </a:t>
                          </a:r>
                          <a:endParaRPr kumimoji="0" lang="en-US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100584" marR="100584" marT="45725" marB="45725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590" name="Rectangle 29"/>
          <p:cNvSpPr>
            <a:spLocks noChangeArrowheads="1"/>
          </p:cNvSpPr>
          <p:nvPr/>
        </p:nvSpPr>
        <p:spPr bwMode="auto">
          <a:xfrm>
            <a:off x="1547019" y="938213"/>
            <a:ext cx="9052560" cy="95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378" tIns="48189" rIns="96378" bIns="48189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800" dirty="0">
                <a:latin typeface="+mn-lt"/>
                <a:ea typeface="ＭＳ Ｐゴシック" pitchFamily="34" charset="-128"/>
              </a:rPr>
              <a:t>A </a:t>
            </a:r>
            <a:r>
              <a:rPr lang="en-US" altLang="en-US" sz="2800" b="1" dirty="0">
                <a:solidFill>
                  <a:srgbClr val="6600FF"/>
                </a:solidFill>
                <a:latin typeface="+mn-lt"/>
                <a:ea typeface="ＭＳ Ｐゴシック" pitchFamily="34" charset="-128"/>
              </a:rPr>
              <a:t>relation</a:t>
            </a:r>
            <a:r>
              <a:rPr lang="en-US" altLang="en-US" sz="2800" dirty="0">
                <a:latin typeface="+mn-lt"/>
                <a:ea typeface="ＭＳ Ｐゴシック" pitchFamily="34" charset="-128"/>
              </a:rPr>
              <a:t> such that there is no more than </a:t>
            </a:r>
            <a:r>
              <a:rPr lang="en-US" altLang="en-US" sz="2800" b="1" dirty="0">
                <a:solidFill>
                  <a:srgbClr val="6600FF"/>
                </a:solidFill>
                <a:latin typeface="+mn-lt"/>
                <a:ea typeface="ＭＳ Ｐゴシック" pitchFamily="34" charset="-128"/>
              </a:rPr>
              <a:t>one</a:t>
            </a:r>
            <a:r>
              <a:rPr lang="en-US" altLang="en-US" sz="2800" dirty="0">
                <a:solidFill>
                  <a:srgbClr val="6600FF"/>
                </a:solidFill>
                <a:latin typeface="+mn-lt"/>
                <a:ea typeface="ＭＳ Ｐゴシック" pitchFamily="34" charset="-128"/>
              </a:rPr>
              <a:t> </a:t>
            </a:r>
            <a:r>
              <a:rPr lang="en-US" altLang="en-US" sz="2800" b="1" dirty="0">
                <a:solidFill>
                  <a:srgbClr val="6600FF"/>
                </a:solidFill>
                <a:latin typeface="+mn-lt"/>
                <a:ea typeface="ＭＳ Ｐゴシック" pitchFamily="34" charset="-128"/>
              </a:rPr>
              <a:t>output</a:t>
            </a:r>
            <a:r>
              <a:rPr lang="en-US" altLang="en-US" sz="2800" dirty="0">
                <a:latin typeface="+mn-lt"/>
                <a:ea typeface="ＭＳ Ｐゴシック" pitchFamily="34" charset="-128"/>
              </a:rPr>
              <a:t> for </a:t>
            </a:r>
            <a:r>
              <a:rPr lang="en-US" altLang="en-US" sz="2800" b="1" dirty="0">
                <a:solidFill>
                  <a:srgbClr val="6600FF"/>
                </a:solidFill>
                <a:latin typeface="+mn-lt"/>
                <a:ea typeface="ＭＳ Ｐゴシック" pitchFamily="34" charset="-128"/>
              </a:rPr>
              <a:t>each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91" name="Oval 30"/>
              <p:cNvSpPr>
                <a:spLocks noChangeArrowheads="1"/>
              </p:cNvSpPr>
              <p:nvPr/>
            </p:nvSpPr>
            <p:spPr bwMode="auto">
              <a:xfrm>
                <a:off x="3505201" y="1685926"/>
                <a:ext cx="1480820" cy="1549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6378" tIns="48189" rIns="96378" bIns="48189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  <a:ea typeface="ＭＳ Ｐゴシック" pitchFamily="34" charset="-128"/>
                        </a:rPr>
                        <m:t>𝐴</m:t>
                      </m:r>
                    </m:oMath>
                  </m:oMathPara>
                </a14:m>
                <a:endParaRPr lang="en-US" altLang="en-US" dirty="0">
                  <a:latin typeface="+mn-lt"/>
                  <a:ea typeface="ＭＳ Ｐゴシック" pitchFamily="34" charset="-128"/>
                </a:endParaRPr>
              </a:p>
              <a:p>
                <a:pPr algn="ctr"/>
                <a:endParaRPr lang="en-US" altLang="en-US" dirty="0">
                  <a:latin typeface="+mn-lt"/>
                  <a:ea typeface="ＭＳ Ｐゴシック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  <a:ea typeface="ＭＳ Ｐゴシック" pitchFamily="34" charset="-128"/>
                        </a:rPr>
                        <m:t>𝐵</m:t>
                      </m:r>
                    </m:oMath>
                  </m:oMathPara>
                </a14:m>
                <a:endParaRPr lang="en-US" altLang="en-US" dirty="0">
                  <a:latin typeface="+mn-lt"/>
                  <a:ea typeface="ＭＳ Ｐゴシック" pitchFamily="34" charset="-128"/>
                </a:endParaRPr>
              </a:p>
              <a:p>
                <a:pPr algn="ctr"/>
                <a:endParaRPr lang="en-US" altLang="en-US" dirty="0">
                  <a:latin typeface="+mn-lt"/>
                  <a:ea typeface="ＭＳ Ｐゴシック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  <a:ea typeface="ＭＳ Ｐゴシック" pitchFamily="34" charset="-128"/>
                        </a:rPr>
                        <m:t>𝐶</m:t>
                      </m:r>
                    </m:oMath>
                  </m:oMathPara>
                </a14:m>
                <a:endParaRPr lang="en-US" altLang="en-US" dirty="0">
                  <a:latin typeface="+mn-lt"/>
                  <a:ea typeface="ＭＳ Ｐゴシック" pitchFamily="34" charset="-128"/>
                </a:endParaRPr>
              </a:p>
            </p:txBody>
          </p:sp>
        </mc:Choice>
        <mc:Fallback xmlns="">
          <p:sp>
            <p:nvSpPr>
              <p:cNvPr id="24591" name="Ova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1" y="1685926"/>
                <a:ext cx="1480820" cy="1549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92" name="Oval 31"/>
              <p:cNvSpPr>
                <a:spLocks noChangeArrowheads="1"/>
              </p:cNvSpPr>
              <p:nvPr/>
            </p:nvSpPr>
            <p:spPr bwMode="auto">
              <a:xfrm>
                <a:off x="6140291" y="1673227"/>
                <a:ext cx="1480820" cy="1549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6378" tIns="48189" rIns="96378" bIns="48189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  <a:ea typeface="ＭＳ Ｐゴシック" pitchFamily="34" charset="-128"/>
                        </a:rPr>
                        <m:t>𝑊</m:t>
                      </m:r>
                    </m:oMath>
                  </m:oMathPara>
                </a14:m>
                <a:endParaRPr lang="en-US" altLang="en-US" dirty="0">
                  <a:latin typeface="+mn-lt"/>
                  <a:ea typeface="ＭＳ Ｐゴシック" pitchFamily="34" charset="-128"/>
                </a:endParaRPr>
              </a:p>
              <a:p>
                <a:pPr algn="ctr"/>
                <a:endParaRPr lang="en-US" altLang="en-US" dirty="0">
                  <a:latin typeface="+mn-lt"/>
                  <a:ea typeface="ＭＳ Ｐゴシック" pitchFamily="34" charset="-128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  <a:ea typeface="ＭＳ Ｐゴシック" pitchFamily="34" charset="-128"/>
                        </a:rPr>
                        <m:t>𝑍</m:t>
                      </m:r>
                    </m:oMath>
                  </m:oMathPara>
                </a14:m>
                <a:endParaRPr lang="en-US" altLang="en-US" dirty="0">
                  <a:latin typeface="+mn-lt"/>
                  <a:ea typeface="ＭＳ Ｐゴシック" pitchFamily="34" charset="-128"/>
                </a:endParaRPr>
              </a:p>
            </p:txBody>
          </p:sp>
        </mc:Choice>
        <mc:Fallback xmlns="">
          <p:sp>
            <p:nvSpPr>
              <p:cNvPr id="2459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0291" y="1673227"/>
                <a:ext cx="1480820" cy="1549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93" name="Line 32"/>
          <p:cNvSpPr>
            <a:spLocks noChangeShapeType="1"/>
          </p:cNvSpPr>
          <p:nvPr/>
        </p:nvSpPr>
        <p:spPr bwMode="auto">
          <a:xfrm>
            <a:off x="4336418" y="1920879"/>
            <a:ext cx="2378393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6378" tIns="48189" rIns="96378" bIns="48189"/>
          <a:lstStyle/>
          <a:p>
            <a:endParaRPr lang="en-US">
              <a:latin typeface="+mn-lt"/>
            </a:endParaRPr>
          </a:p>
        </p:txBody>
      </p:sp>
      <p:sp>
        <p:nvSpPr>
          <p:cNvPr id="24594" name="Line 33"/>
          <p:cNvSpPr>
            <a:spLocks noChangeShapeType="1"/>
          </p:cNvSpPr>
          <p:nvPr/>
        </p:nvSpPr>
        <p:spPr bwMode="auto">
          <a:xfrm flipV="1">
            <a:off x="4341656" y="2189163"/>
            <a:ext cx="2378393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6378" tIns="48189" rIns="96378" bIns="48189"/>
          <a:lstStyle/>
          <a:p>
            <a:endParaRPr lang="en-US">
              <a:latin typeface="+mn-lt"/>
            </a:endParaRPr>
          </a:p>
        </p:txBody>
      </p:sp>
      <p:sp>
        <p:nvSpPr>
          <p:cNvPr id="24595" name="Line 34"/>
          <p:cNvSpPr>
            <a:spLocks noChangeShapeType="1"/>
          </p:cNvSpPr>
          <p:nvPr/>
        </p:nvSpPr>
        <p:spPr bwMode="auto">
          <a:xfrm flipV="1">
            <a:off x="4413251" y="2752730"/>
            <a:ext cx="2301558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6378" tIns="48189" rIns="96378" bIns="48189"/>
          <a:lstStyle/>
          <a:p>
            <a:endParaRPr lang="en-US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96" name="Object 20"/>
              <p:cNvSpPr txBox="1"/>
              <p:nvPr/>
            </p:nvSpPr>
            <p:spPr bwMode="auto">
              <a:xfrm>
                <a:off x="6140292" y="4343400"/>
                <a:ext cx="5137308" cy="568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3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300" i="1">
                              <a:solidFill>
                                <a:srgbClr val="40004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300" i="1">
                              <a:solidFill>
                                <a:srgbClr val="400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3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sz="2300" i="1">
                              <a:solidFill>
                                <a:srgbClr val="40004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300" i="1">
                              <a:solidFill>
                                <a:srgbClr val="400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300" i="1">
                              <a:solidFill>
                                <a:srgbClr val="400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3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3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3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−10</m:t>
                      </m:r>
                      <m:r>
                        <m:rPr>
                          <m:nor/>
                        </m:rPr>
                        <a:rPr lang="en-US" sz="2300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23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300" i="1">
                              <a:solidFill>
                                <a:srgbClr val="40004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300" i="1">
                              <a:solidFill>
                                <a:srgbClr val="400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3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i="1">
                              <a:solidFill>
                                <a:srgbClr val="40004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300" i="1">
                              <a:solidFill>
                                <a:srgbClr val="400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300" i="1">
                              <a:solidFill>
                                <a:srgbClr val="400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300" i="1">
                              <a:solidFill>
                                <a:srgbClr val="40004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300" i="1">
                              <a:solidFill>
                                <a:srgbClr val="40004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300" i="1">
                                  <a:solidFill>
                                    <a:srgbClr val="40004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3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3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4596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0292" y="4343400"/>
                <a:ext cx="5137308" cy="568325"/>
              </a:xfrm>
              <a:prstGeom prst="rect">
                <a:avLst/>
              </a:prstGeom>
              <a:blipFill>
                <a:blip r:embed="rId6"/>
                <a:stretch>
                  <a:fillRect b="-247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97" name="Object 21"/>
              <p:cNvSpPr txBox="1"/>
              <p:nvPr/>
            </p:nvSpPr>
            <p:spPr bwMode="auto">
              <a:xfrm>
                <a:off x="6140291" y="5691187"/>
                <a:ext cx="48768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3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300" i="1">
                              <a:solidFill>
                                <a:srgbClr val="40004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300" i="1">
                              <a:solidFill>
                                <a:srgbClr val="400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3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300" i="1">
                              <a:solidFill>
                                <a:srgbClr val="40004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300" i="0">
                              <a:solidFill>
                                <a:srgbClr val="40004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300" i="1">
                                  <a:solidFill>
                                    <a:srgbClr val="40004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3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2300" i="0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3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300" i="1">
                              <a:solidFill>
                                <a:srgbClr val="40004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300" i="1">
                              <a:solidFill>
                                <a:srgbClr val="40004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300" i="1">
                          <a:solidFill>
                            <a:srgbClr val="400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300" i="1">
                              <a:solidFill>
                                <a:srgbClr val="400040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300" i="0">
                              <a:solidFill>
                                <a:srgbClr val="40004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300" i="1">
                                  <a:solidFill>
                                    <a:srgbClr val="40004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300" i="1">
                                  <a:solidFill>
                                    <a:srgbClr val="400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4597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0291" y="5691187"/>
                <a:ext cx="4876800" cy="457200"/>
              </a:xfrm>
              <a:prstGeom prst="rect">
                <a:avLst/>
              </a:prstGeom>
              <a:blipFill>
                <a:blip r:embed="rId7"/>
                <a:stretch>
                  <a:fillRect l="-250" b="-5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WIDTH" val="348"/>
  <p:tag name="DEFAULTHEIGHT" val="200"/>
  <p:tag name="DEFAULTFONTSIZE" val="10"/>
</p:tagLst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1560</TotalTime>
  <Words>1236</Words>
  <Application>Microsoft Office PowerPoint</Application>
  <PresentationFormat>Custom</PresentationFormat>
  <Paragraphs>224</Paragraphs>
  <Slides>29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Crayons</vt:lpstr>
      <vt:lpstr>Microsoft Excel Chart</vt:lpstr>
      <vt:lpstr>PowerPoint Presentation</vt:lpstr>
      <vt:lpstr>Course Learning Outcomes (CLOs)</vt:lpstr>
      <vt:lpstr>Functions</vt:lpstr>
      <vt:lpstr>Functions vs. Relations</vt:lpstr>
      <vt:lpstr>Example</vt:lpstr>
      <vt:lpstr>PowerPoint Presentation</vt:lpstr>
      <vt:lpstr>PowerPoint Presentation</vt:lpstr>
      <vt:lpstr>Conclusion and Definition</vt:lpstr>
      <vt:lpstr>Function</vt:lpstr>
      <vt:lpstr>PowerPoint Presentation</vt:lpstr>
      <vt:lpstr>Domain and Range</vt:lpstr>
      <vt:lpstr>PowerPoint Presentation</vt:lpstr>
      <vt:lpstr>Our Example</vt:lpstr>
      <vt:lpstr>Representations of Functions</vt:lpstr>
      <vt:lpstr>PowerPoint Presentation</vt:lpstr>
      <vt:lpstr>PowerPoint Presentation</vt:lpstr>
      <vt:lpstr>Graph Of a Function</vt:lpstr>
      <vt:lpstr>Interval Notation</vt:lpstr>
      <vt:lpstr>PowerPoint Presentation</vt:lpstr>
      <vt:lpstr>Vertical-Line Test</vt:lpstr>
      <vt:lpstr>Identifying Functions, their Domain and  Range</vt:lpstr>
      <vt:lpstr>Algebraic representation of a function</vt:lpstr>
      <vt:lpstr>Visualizing domain of</vt:lpstr>
      <vt:lpstr>Visualizing range of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Julia</dc:creator>
  <cp:lastModifiedBy>SEECS</cp:lastModifiedBy>
  <cp:revision>253</cp:revision>
  <dcterms:created xsi:type="dcterms:W3CDTF">2006-09-17T13:57:05Z</dcterms:created>
  <dcterms:modified xsi:type="dcterms:W3CDTF">2020-10-21T08:38:51Z</dcterms:modified>
</cp:coreProperties>
</file>