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78" r:id="rId10"/>
    <p:sldId id="277" r:id="rId11"/>
    <p:sldId id="276" r:id="rId12"/>
    <p:sldId id="279" r:id="rId13"/>
    <p:sldId id="282" r:id="rId14"/>
    <p:sldId id="283" r:id="rId15"/>
    <p:sldId id="280" r:id="rId16"/>
    <p:sldId id="281" r:id="rId17"/>
    <p:sldId id="257" r:id="rId18"/>
    <p:sldId id="263" r:id="rId19"/>
    <p:sldId id="258" r:id="rId20"/>
    <p:sldId id="259" r:id="rId21"/>
    <p:sldId id="260" r:id="rId22"/>
    <p:sldId id="261" r:id="rId23"/>
    <p:sldId id="264" r:id="rId24"/>
    <p:sldId id="265" r:id="rId25"/>
    <p:sldId id="266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2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2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4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872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4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57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00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6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5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1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5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9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5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7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6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7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1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8567" y="4777379"/>
            <a:ext cx="2692046" cy="13393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WEEK 3 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lgerian" panose="04020705040A02060702" pitchFamily="82" charset="0"/>
              </a:rPr>
              <a:t>Ms</a:t>
            </a: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lgerian" panose="04020705040A02060702" pitchFamily="82" charset="0"/>
              </a:rPr>
              <a:t>dania</a:t>
            </a: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lgerian" panose="04020705040A02060702" pitchFamily="82" charset="0"/>
              </a:rPr>
              <a:t>anwar</a:t>
            </a:r>
            <a:endParaRPr lang="en-US" sz="24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365288" y="2396971"/>
            <a:ext cx="4545367" cy="2380410"/>
          </a:xfrm>
        </p:spPr>
        <p:txBody>
          <a:bodyPr/>
          <a:lstStyle/>
          <a:p>
            <a:r>
              <a:rPr lang="en-US" sz="5400" b="1" dirty="0">
                <a:solidFill>
                  <a:srgbClr val="FFFF00"/>
                </a:solidFill>
                <a:latin typeface="Algerian" panose="04020705040A02060702" pitchFamily="82" charset="0"/>
              </a:rPr>
              <a:t>BASICS OF GRAMMAR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C7826-1F17-4C03-AC99-52BB622AE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89914">
            <a:off x="325402" y="1522086"/>
            <a:ext cx="7474700" cy="258319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124" name="Image1" r:id="rId2" imgW="45720" imgH="45720"/>
        </mc:Choice>
        <mc:Fallback>
          <p:control name="Image1" r:id="rId2" imgW="45720" imgH="45720">
            <p:pic>
              <p:nvPicPr>
                <p:cNvPr id="5" name="Image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088" y="2578100"/>
                  <a:ext cx="46037" cy="4603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5787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0678-4633-4DA2-A848-06F8679C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DETERMINERS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F09A-FF8E-455B-B6F6-BB4C6B83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8082"/>
            <a:ext cx="8946541" cy="4730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determiner is a word placed in front of a noun to specify quantity.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e.g., "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dog," "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dogs" 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to clarify what the noun refers to (e.g., "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dog," "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dog," "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dog".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0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FBE7-361A-4426-9C27-89265F7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DIFFERENT FORMS OF DETERMINERS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4FE05C-932B-42FE-8844-EC23E2CAB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43" y="1853248"/>
            <a:ext cx="8700116" cy="44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5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1CDD-804D-4227-BB81-A521A6F0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IDENTIFY DETERMINERS</a:t>
            </a:r>
            <a:endParaRPr lang="en-US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A85205-BF72-4F5E-BA92-ADE3E59FF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10" y="2097881"/>
            <a:ext cx="8776178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15FD-9A5D-4BB8-8AB9-129A4403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Subject-verb agreement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9740-F52B-4466-A3F0-6B2115A6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the subject must match or agrees to the verb.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subject is singular , then you must use singular verb and if the subject is plural the verb should be plural as well.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0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9B65-6F6D-4D58-A3E2-B96BD456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EXAMPLES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F4FE42-BF75-4D7C-8C24-CF44C31EF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975" y="1997477"/>
            <a:ext cx="8371642" cy="44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9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1CDD-804D-4227-BB81-A521A6F0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Conjunctions </a:t>
            </a:r>
            <a:endParaRPr lang="en-US" sz="4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AA0C50-2068-42C3-ADB2-74A05FBB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Conjunctions are words used to connect words, phrases or clauses.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AFEFC-A114-4957-8506-50399159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71" y="3674702"/>
            <a:ext cx="5354530" cy="20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5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1CDD-804D-4227-BB81-A521A6F0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Conjunctions </a:t>
            </a:r>
            <a:endParaRPr lang="en-US" sz="4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53D654-D415-4A51-819B-DADE11E4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PHRASES: </a:t>
            </a:r>
          </a:p>
          <a:p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D49774-6F73-4820-B547-A9F67105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853248"/>
            <a:ext cx="5981700" cy="1999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0CFADA-8B6E-430A-8AEC-591A1678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49" y="4589677"/>
            <a:ext cx="598169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2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3722-C535-4347-B2A8-E13BB82E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PRONOUN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C3C9-AD28-4323-9694-54A659AB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word that replaces the noun.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Spain,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amazing.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cartoon apples.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Trevor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knows secrets.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smart boy. 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FE33BFB1-27A1-4759-BB83-021A56932A14}"/>
              </a:ext>
            </a:extLst>
          </p:cNvPr>
          <p:cNvSpPr/>
          <p:nvPr/>
        </p:nvSpPr>
        <p:spPr>
          <a:xfrm>
            <a:off x="3737499" y="3080551"/>
            <a:ext cx="3897297" cy="44388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20E7EEB9-6BE7-4859-B3D7-A7660A7BAED2}"/>
              </a:ext>
            </a:extLst>
          </p:cNvPr>
          <p:cNvSpPr/>
          <p:nvPr/>
        </p:nvSpPr>
        <p:spPr>
          <a:xfrm>
            <a:off x="2272683" y="4751738"/>
            <a:ext cx="3648723" cy="6902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80906-6635-4E10-9947-463AD2257D59}"/>
              </a:ext>
            </a:extLst>
          </p:cNvPr>
          <p:cNvSpPr/>
          <p:nvPr/>
        </p:nvSpPr>
        <p:spPr>
          <a:xfrm>
            <a:off x="9317592" y="3291361"/>
            <a:ext cx="2494625" cy="29207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noun that is being replaced by the pronoun is called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antecedent.</a:t>
            </a:r>
          </a:p>
        </p:txBody>
      </p:sp>
    </p:spTree>
    <p:extLst>
      <p:ext uri="{BB962C8B-B14F-4D97-AF65-F5344CB8AC3E}">
        <p14:creationId xmlns:p14="http://schemas.microsoft.com/office/powerpoint/2010/main" val="95345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3722-C535-4347-B2A8-E13BB82E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PRONOUN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C3C9-AD28-4323-9694-54A659AB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pronoun replaces anything that is functioning as a noun. </a:t>
            </a: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arctic fox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cold better than most animals on Earth. 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feel the cold until the temperature drops to –70°C.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634305F-F874-46EA-9FE1-831490B01946}"/>
              </a:ext>
            </a:extLst>
          </p:cNvPr>
          <p:cNvSpPr/>
          <p:nvPr/>
        </p:nvSpPr>
        <p:spPr>
          <a:xfrm>
            <a:off x="1953087" y="3000652"/>
            <a:ext cx="2015231" cy="1003177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multi-word noun</a:t>
            </a:r>
          </a:p>
        </p:txBody>
      </p:sp>
    </p:spTree>
    <p:extLst>
      <p:ext uri="{BB962C8B-B14F-4D97-AF65-F5344CB8AC3E}">
        <p14:creationId xmlns:p14="http://schemas.microsoft.com/office/powerpoint/2010/main" val="191929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9231-38C1-4E59-86CE-BFD8C2BC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DEMONSTRATIVE PRONOUN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701D-C525-46C5-9FA0-429D83DE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demonstrative pronoun can refer to something previously mentioned or to something in the speaker's surroundings (e.g., something being pointed at by the speaker).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my student.                      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my mother 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my children.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my friends.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67FEC9-596B-4D33-98C8-B39594578793}"/>
              </a:ext>
            </a:extLst>
          </p:cNvPr>
          <p:cNvSpPr/>
          <p:nvPr/>
        </p:nvSpPr>
        <p:spPr>
          <a:xfrm rot="20787536">
            <a:off x="5644195" y="3375062"/>
            <a:ext cx="1491449" cy="754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D20D44-BC6B-4AA9-8685-22610A1F25D9}"/>
              </a:ext>
            </a:extLst>
          </p:cNvPr>
          <p:cNvSpPr/>
          <p:nvPr/>
        </p:nvSpPr>
        <p:spPr>
          <a:xfrm rot="20787536">
            <a:off x="7956420" y="3674842"/>
            <a:ext cx="1491449" cy="7546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4D9700-FC71-48CE-9E5B-4DB112B32194}"/>
              </a:ext>
            </a:extLst>
          </p:cNvPr>
          <p:cNvSpPr/>
          <p:nvPr/>
        </p:nvSpPr>
        <p:spPr>
          <a:xfrm rot="20787536">
            <a:off x="6786047" y="5051946"/>
            <a:ext cx="1491449" cy="7546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E4619B-B716-46C1-A1C5-96FCFB254FBC}"/>
              </a:ext>
            </a:extLst>
          </p:cNvPr>
          <p:cNvSpPr/>
          <p:nvPr/>
        </p:nvSpPr>
        <p:spPr>
          <a:xfrm rot="20787536">
            <a:off x="9583095" y="5285048"/>
            <a:ext cx="1491449" cy="754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0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503-2CDB-4326-8788-025FA936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NOUN</a:t>
            </a:r>
          </a:p>
        </p:txBody>
      </p:sp>
      <p:pic>
        <p:nvPicPr>
          <p:cNvPr id="2050" name="Picture 2" descr="82 Best Places To Visit In Turkey In 2020: Top Attractions And Sightseeing">
            <a:extLst>
              <a:ext uri="{FF2B5EF4-FFF2-40B4-BE49-F238E27FC236}">
                <a16:creationId xmlns:a16="http://schemas.microsoft.com/office/drawing/2014/main" id="{FE6345FB-0DE7-45C9-A94C-F89473018C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14" y="1853247"/>
            <a:ext cx="3277986" cy="32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7 Wise Nelson Mandela Quotes That Will Inspire Your Success | Inc.com">
            <a:extLst>
              <a:ext uri="{FF2B5EF4-FFF2-40B4-BE49-F238E27FC236}">
                <a16:creationId xmlns:a16="http://schemas.microsoft.com/office/drawing/2014/main" id="{FF48FB1D-6680-481A-8CB5-F2B03A31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4" y="1853248"/>
            <a:ext cx="3116062" cy="32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AF7EE7-771B-4406-81CF-32D951B28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734" y="1856681"/>
            <a:ext cx="2867488" cy="321468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839FDE-EBD5-4567-BC18-A4CAAAE033AC}"/>
              </a:ext>
            </a:extLst>
          </p:cNvPr>
          <p:cNvSpPr/>
          <p:nvPr/>
        </p:nvSpPr>
        <p:spPr>
          <a:xfrm>
            <a:off x="1660124" y="5450889"/>
            <a:ext cx="1935332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4A4820-373E-469D-A1F5-48B9E44181D9}"/>
              </a:ext>
            </a:extLst>
          </p:cNvPr>
          <p:cNvSpPr/>
          <p:nvPr/>
        </p:nvSpPr>
        <p:spPr>
          <a:xfrm>
            <a:off x="5608468" y="5473083"/>
            <a:ext cx="1935332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4DDBD5-7EF1-4FB3-B91A-99819F1212F5}"/>
              </a:ext>
            </a:extLst>
          </p:cNvPr>
          <p:cNvSpPr/>
          <p:nvPr/>
        </p:nvSpPr>
        <p:spPr>
          <a:xfrm>
            <a:off x="9556812" y="5486399"/>
            <a:ext cx="1935332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Thing </a:t>
            </a:r>
          </a:p>
        </p:txBody>
      </p:sp>
    </p:spTree>
    <p:extLst>
      <p:ext uri="{BB962C8B-B14F-4D97-AF65-F5344CB8AC3E}">
        <p14:creationId xmlns:p14="http://schemas.microsoft.com/office/powerpoint/2010/main" val="1487909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9231-38C1-4E59-86CE-BFD8C2BC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REFLEXIVE PRONOUN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701D-C525-46C5-9FA0-429D83DE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reflexive pronoun is paired with another noun or pronoun to show it is acting on itself.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Ayesha does not trust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herself.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did it to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myself.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1913B3-82F9-4EF7-B4C5-9FF13EDDFB5E}"/>
              </a:ext>
            </a:extLst>
          </p:cNvPr>
          <p:cNvSpPr/>
          <p:nvPr/>
        </p:nvSpPr>
        <p:spPr>
          <a:xfrm>
            <a:off x="1464816" y="3011749"/>
            <a:ext cx="1642369" cy="8345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Myself</a:t>
            </a:r>
            <a:r>
              <a:rPr lang="en-US" dirty="0"/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263885-9697-45F8-A864-C0D37ABB16F8}"/>
              </a:ext>
            </a:extLst>
          </p:cNvPr>
          <p:cNvSpPr/>
          <p:nvPr/>
        </p:nvSpPr>
        <p:spPr>
          <a:xfrm>
            <a:off x="3310058" y="4137688"/>
            <a:ext cx="1642369" cy="8345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Yourself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50F7F9-2B9B-4991-BC7E-8CA1CAEDBA5C}"/>
              </a:ext>
            </a:extLst>
          </p:cNvPr>
          <p:cNvSpPr/>
          <p:nvPr/>
        </p:nvSpPr>
        <p:spPr>
          <a:xfrm>
            <a:off x="5073671" y="3011749"/>
            <a:ext cx="1642369" cy="8345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Himself</a:t>
            </a:r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FDEA25-2125-455B-9CF3-074077DC48CB}"/>
              </a:ext>
            </a:extLst>
          </p:cNvPr>
          <p:cNvSpPr/>
          <p:nvPr/>
        </p:nvSpPr>
        <p:spPr>
          <a:xfrm>
            <a:off x="8569542" y="3011749"/>
            <a:ext cx="1642369" cy="8345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Herself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65DC62-8C24-48BE-B6E0-19E850F36AF3}"/>
              </a:ext>
            </a:extLst>
          </p:cNvPr>
          <p:cNvSpPr/>
          <p:nvPr/>
        </p:nvSpPr>
        <p:spPr>
          <a:xfrm>
            <a:off x="6863917" y="4150658"/>
            <a:ext cx="1642369" cy="8345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Itself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989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9231-38C1-4E59-86CE-BFD8C2BC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RECIPROCAL PRONOUN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701D-C525-46C5-9FA0-429D83DE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reciprocal pronoun expresses the mutual action or relationship.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dog and cat care about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other.</a:t>
            </a:r>
          </a:p>
          <a:p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all support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another. 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DF250C0-2F8A-418F-9AA1-435D4D649CB6}"/>
              </a:ext>
            </a:extLst>
          </p:cNvPr>
          <p:cNvSpPr/>
          <p:nvPr/>
        </p:nvSpPr>
        <p:spPr>
          <a:xfrm>
            <a:off x="6205491" y="2920754"/>
            <a:ext cx="2032987" cy="710214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Reciprocal pronoun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9BB2E32-FD6A-4EBE-BEF3-99B11F7D96EB}"/>
              </a:ext>
            </a:extLst>
          </p:cNvPr>
          <p:cNvSpPr/>
          <p:nvPr/>
        </p:nvSpPr>
        <p:spPr>
          <a:xfrm>
            <a:off x="4367813" y="4571998"/>
            <a:ext cx="1837678" cy="630315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Reciprocal Pronoun</a:t>
            </a:r>
          </a:p>
        </p:txBody>
      </p:sp>
    </p:spTree>
    <p:extLst>
      <p:ext uri="{BB962C8B-B14F-4D97-AF65-F5344CB8AC3E}">
        <p14:creationId xmlns:p14="http://schemas.microsoft.com/office/powerpoint/2010/main" val="3244664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9231-38C1-4E59-86CE-BFD8C2BC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RELATIVE PRONOUN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701D-C525-46C5-9FA0-429D83DE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relative pronoun introduces a clause that describes a noun.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pronouns introduce clauses that provide information necessary to identify their nouns.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645561-064F-4009-B629-FBFB544E3A4F}"/>
              </a:ext>
            </a:extLst>
          </p:cNvPr>
          <p:cNvSpPr/>
          <p:nvPr/>
        </p:nvSpPr>
        <p:spPr>
          <a:xfrm rot="21193531">
            <a:off x="1965019" y="3666277"/>
            <a:ext cx="1264039" cy="747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That</a:t>
            </a:r>
            <a:r>
              <a:rPr lang="en-US" dirty="0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1A2135-9858-4465-937A-D8FA2EDC63F5}"/>
              </a:ext>
            </a:extLst>
          </p:cNvPr>
          <p:cNvSpPr/>
          <p:nvPr/>
        </p:nvSpPr>
        <p:spPr>
          <a:xfrm rot="21193531">
            <a:off x="8099730" y="3500943"/>
            <a:ext cx="1264039" cy="747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Whose</a:t>
            </a:r>
            <a:r>
              <a:rPr lang="en-US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822E04-2DD3-4FF6-9A1E-212EA77B51FD}"/>
              </a:ext>
            </a:extLst>
          </p:cNvPr>
          <p:cNvSpPr/>
          <p:nvPr/>
        </p:nvSpPr>
        <p:spPr>
          <a:xfrm rot="21193531">
            <a:off x="6522086" y="2774605"/>
            <a:ext cx="1264039" cy="747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212A81-3A37-4CA5-AF14-D794F4FF4B2A}"/>
              </a:ext>
            </a:extLst>
          </p:cNvPr>
          <p:cNvSpPr/>
          <p:nvPr/>
        </p:nvSpPr>
        <p:spPr>
          <a:xfrm rot="21193531">
            <a:off x="5128020" y="3666277"/>
            <a:ext cx="1264039" cy="747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Who</a:t>
            </a:r>
            <a:r>
              <a:rPr lang="en-US" dirty="0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34AECC-7791-49FF-B350-FB1AA6B2C301}"/>
              </a:ext>
            </a:extLst>
          </p:cNvPr>
          <p:cNvSpPr/>
          <p:nvPr/>
        </p:nvSpPr>
        <p:spPr>
          <a:xfrm rot="21193531">
            <a:off x="3733953" y="2964211"/>
            <a:ext cx="1264039" cy="747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Which</a:t>
            </a:r>
          </a:p>
        </p:txBody>
      </p:sp>
    </p:spTree>
    <p:extLst>
      <p:ext uri="{BB962C8B-B14F-4D97-AF65-F5344CB8AC3E}">
        <p14:creationId xmlns:p14="http://schemas.microsoft.com/office/powerpoint/2010/main" val="1749106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ED07-866B-4725-B0B4-502A23A7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CF86-A180-4F06-AFA6-21ECF2F7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 </a:t>
            </a:r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stole your bike has been caught.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car, </a:t>
            </a:r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two days old, broke down again. 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01A38100-C195-411D-A9CA-EA538687F0A2}"/>
              </a:ext>
            </a:extLst>
          </p:cNvPr>
          <p:cNvSpPr/>
          <p:nvPr/>
        </p:nvSpPr>
        <p:spPr>
          <a:xfrm>
            <a:off x="3693111" y="1296140"/>
            <a:ext cx="1775534" cy="781235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pronoun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EB0B5E4-5FC4-4211-B014-234765D1BC58}"/>
              </a:ext>
            </a:extLst>
          </p:cNvPr>
          <p:cNvSpPr/>
          <p:nvPr/>
        </p:nvSpPr>
        <p:spPr>
          <a:xfrm>
            <a:off x="3551067" y="3429000"/>
            <a:ext cx="1775533" cy="796771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Pronoun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4D63A8-A655-472E-B6B5-081B1F724728}"/>
              </a:ext>
            </a:extLst>
          </p:cNvPr>
          <p:cNvSpPr/>
          <p:nvPr/>
        </p:nvSpPr>
        <p:spPr>
          <a:xfrm>
            <a:off x="9481351" y="1384918"/>
            <a:ext cx="1846555" cy="21351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commas.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the relative pronoun heads the clause that defines the noun)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EAF8C4-D351-4EA4-A129-9B9D2BA4D306}"/>
              </a:ext>
            </a:extLst>
          </p:cNvPr>
          <p:cNvSpPr/>
          <p:nvPr/>
        </p:nvSpPr>
        <p:spPr>
          <a:xfrm>
            <a:off x="9552372" y="3719744"/>
            <a:ext cx="1775534" cy="24236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the relative pronoun heads the clause that just the additional information, use commas. )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634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15FD-9A5D-4BB8-8AB9-129A4403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IDENTIFY RELATIVE PRONOUN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9740-F52B-4466-A3F0-6B2115A6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is the most powerful weapon which you can use to change the world. (Nelson Mandela)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 who won last week’s lottery gave all of his money to charity.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know someone whose ring was found after thirty years. 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34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15FD-9A5D-4BB8-8AB9-129A4403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9740-F52B-4466-A3F0-6B2115A6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is the most powerful weapon 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use to change the world. (Nelson Mandela)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won last week’s lottery gave all of his money to charity.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know someone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whose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ring was found after thirty years. 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93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2EF4-50AF-45C0-A9F6-1C4D22204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59294"/>
            <a:ext cx="8946541" cy="5689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FFFF00"/>
                </a:solidFill>
                <a:latin typeface="Algerian" panose="04020705040A02060702" pitchFamily="82" charset="0"/>
              </a:rPr>
              <a:t>   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FFFF00"/>
                </a:solidFill>
                <a:latin typeface="Algerian" panose="04020705040A02060702" pitchFamily="82" charset="0"/>
              </a:rPr>
              <a:t>   THANK YOU </a:t>
            </a:r>
          </a:p>
        </p:txBody>
      </p:sp>
    </p:spTree>
    <p:extLst>
      <p:ext uri="{BB962C8B-B14F-4D97-AF65-F5344CB8AC3E}">
        <p14:creationId xmlns:p14="http://schemas.microsoft.com/office/powerpoint/2010/main" val="192278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F01B-E1EF-469B-B722-636B4F28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IDENTIFY NOUN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FBF1-6B8D-4DEB-8BD4-0DE4D8AD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TURKEY                                   SELLS                             THOUGHT 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                                    GOING                          FISH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SUFFERING                             FAN                                 AND                      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                                  UNIVERSITY                     ALI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THOUGHT                               BOOK                               LAPTOP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83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503-2CDB-4326-8788-025FA936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ADJECTIVE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0E48-C71D-4504-9D9B-B9B87ED5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that describe nouns.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Juicy pear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apples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Clever witch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Opportunistic villain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Authoritative leader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86DCC-694D-4D9E-8733-16EA5B389C7C}"/>
              </a:ext>
            </a:extLst>
          </p:cNvPr>
          <p:cNvSpPr/>
          <p:nvPr/>
        </p:nvSpPr>
        <p:spPr>
          <a:xfrm>
            <a:off x="6454066" y="3080551"/>
            <a:ext cx="3053918" cy="27787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examples , nouns are modified by adjectives </a:t>
            </a:r>
          </a:p>
        </p:txBody>
      </p:sp>
    </p:spTree>
    <p:extLst>
      <p:ext uri="{BB962C8B-B14F-4D97-AF65-F5344CB8AC3E}">
        <p14:creationId xmlns:p14="http://schemas.microsoft.com/office/powerpoint/2010/main" val="7800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6C7D-AC0E-450D-8EB1-69FC3818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DIFFERENT WAYS OF THEIR USAGE.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ABC5-5007-4644-827D-2AC1798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Attributive Adjectives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go before the noun.         Juicy pear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Postpositive Adjectives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go immediately after the noun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Paradise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Lost.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funny.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Immemorial.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Nothing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responsible.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Someone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3A0EBD-C9A7-4BC5-B3CB-FD1DC23DDC0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578901" y="2494625"/>
            <a:ext cx="259097" cy="6007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FE35F64-529B-46D4-9E1D-85D2733F0E71}"/>
              </a:ext>
            </a:extLst>
          </p:cNvPr>
          <p:cNvSpPr/>
          <p:nvPr/>
        </p:nvSpPr>
        <p:spPr>
          <a:xfrm>
            <a:off x="6285720" y="2866780"/>
            <a:ext cx="1293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Adjective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C473C-D810-41F3-8172-87422F314103}"/>
              </a:ext>
            </a:extLst>
          </p:cNvPr>
          <p:cNvSpPr/>
          <p:nvPr/>
        </p:nvSpPr>
        <p:spPr>
          <a:xfrm>
            <a:off x="8846846" y="2738761"/>
            <a:ext cx="12931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Noun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CA11EC-6DB2-4589-A0E2-4D545A63AB3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555280" y="2539091"/>
            <a:ext cx="291566" cy="42827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4179A3-6C40-4AFC-8606-B3446904F5CD}"/>
              </a:ext>
            </a:extLst>
          </p:cNvPr>
          <p:cNvSpPr/>
          <p:nvPr/>
        </p:nvSpPr>
        <p:spPr>
          <a:xfrm>
            <a:off x="8943019" y="4341181"/>
            <a:ext cx="2491420" cy="21068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Something, nothing and someone are pronouns. Adjectives can also modify pronouns. </a:t>
            </a:r>
          </a:p>
        </p:txBody>
      </p:sp>
    </p:spTree>
    <p:extLst>
      <p:ext uri="{BB962C8B-B14F-4D97-AF65-F5344CB8AC3E}">
        <p14:creationId xmlns:p14="http://schemas.microsoft.com/office/powerpoint/2010/main" val="319734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5567-9499-4C1E-BB6B-DB13B391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DIFFERENT WAYS OF THEIR USAGE.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63DC-ED9D-42F1-947A-9C77A6D2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Predicative Adjectives: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go after the noun and complete a linking verb.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Tina   is   angry.</a:t>
            </a:r>
          </a:p>
          <a:p>
            <a:pPr marL="0" indent="0">
              <a:buNone/>
            </a:pPr>
            <a:endParaRPr lang="en-US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She    seems    frustrated 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A746E57-CA44-4B2C-95EF-1FF8F52836A3}"/>
              </a:ext>
            </a:extLst>
          </p:cNvPr>
          <p:cNvSpPr/>
          <p:nvPr/>
        </p:nvSpPr>
        <p:spPr>
          <a:xfrm>
            <a:off x="1185169" y="3613212"/>
            <a:ext cx="956978" cy="656947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E0D57CE-8C3C-46D9-9326-CB31B226D791}"/>
              </a:ext>
            </a:extLst>
          </p:cNvPr>
          <p:cNvSpPr/>
          <p:nvPr/>
        </p:nvSpPr>
        <p:spPr>
          <a:xfrm>
            <a:off x="2229774" y="3613210"/>
            <a:ext cx="956978" cy="656947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verb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7149AF2-EA1A-4A41-B56F-A6E4B8D2C5B5}"/>
              </a:ext>
            </a:extLst>
          </p:cNvPr>
          <p:cNvSpPr/>
          <p:nvPr/>
        </p:nvSpPr>
        <p:spPr>
          <a:xfrm>
            <a:off x="3531832" y="3636883"/>
            <a:ext cx="889248" cy="656946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adjective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2D3885D-9BBD-4689-B86C-1F71C7452C60}"/>
              </a:ext>
            </a:extLst>
          </p:cNvPr>
          <p:cNvSpPr/>
          <p:nvPr/>
        </p:nvSpPr>
        <p:spPr>
          <a:xfrm>
            <a:off x="5270376" y="4724400"/>
            <a:ext cx="956978" cy="656947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FCB38C6-1F06-462C-800B-3460BBFB006F}"/>
              </a:ext>
            </a:extLst>
          </p:cNvPr>
          <p:cNvSpPr/>
          <p:nvPr/>
        </p:nvSpPr>
        <p:spPr>
          <a:xfrm>
            <a:off x="6655787" y="4724399"/>
            <a:ext cx="956978" cy="656947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verb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0205FB2-654B-41B8-8056-8B31E621E363}"/>
              </a:ext>
            </a:extLst>
          </p:cNvPr>
          <p:cNvSpPr/>
          <p:nvPr/>
        </p:nvSpPr>
        <p:spPr>
          <a:xfrm>
            <a:off x="8386685" y="4724399"/>
            <a:ext cx="889248" cy="656946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adjective</a:t>
            </a:r>
          </a:p>
        </p:txBody>
      </p:sp>
    </p:spTree>
    <p:extLst>
      <p:ext uri="{BB962C8B-B14F-4D97-AF65-F5344CB8AC3E}">
        <p14:creationId xmlns:p14="http://schemas.microsoft.com/office/powerpoint/2010/main" val="372146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0678-4633-4DA2-A848-06F8679C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EXAMPLES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003A3-F857-403F-8C18-6F470E84D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895" y="1615737"/>
            <a:ext cx="8504808" cy="45187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3362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0678-4633-4DA2-A848-06F8679C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PARTICIPLES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F09A-FF8E-455B-B6F6-BB4C6B83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8082"/>
            <a:ext cx="8946541" cy="47303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word formed from a verb that can be used as an adjective. 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Annoying                                                 Broken</a:t>
            </a:r>
          </a:p>
          <a:p>
            <a:pPr marL="0" indent="0">
              <a:buNone/>
            </a:pPr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-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-ed, -n, -t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Boiling water                                       Written word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laughing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is stronger than a 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man.</a:t>
            </a:r>
            <a:endParaRPr lang="en-US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A164F7-59E6-4BC6-AC03-1E9022E5EDD4}"/>
              </a:ext>
            </a:extLst>
          </p:cNvPr>
          <p:cNvSpPr/>
          <p:nvPr/>
        </p:nvSpPr>
        <p:spPr>
          <a:xfrm>
            <a:off x="1491449" y="3545888"/>
            <a:ext cx="1944209" cy="6747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participle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294543-F335-4C2F-BE42-3ECA074B1D72}"/>
              </a:ext>
            </a:extLst>
          </p:cNvPr>
          <p:cNvSpPr/>
          <p:nvPr/>
        </p:nvSpPr>
        <p:spPr>
          <a:xfrm>
            <a:off x="7210148" y="3429000"/>
            <a:ext cx="1944209" cy="6747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participle </a:t>
            </a:r>
          </a:p>
        </p:txBody>
      </p:sp>
    </p:spTree>
    <p:extLst>
      <p:ext uri="{BB962C8B-B14F-4D97-AF65-F5344CB8AC3E}">
        <p14:creationId xmlns:p14="http://schemas.microsoft.com/office/powerpoint/2010/main" val="39882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0678-4633-4DA2-A848-06F8679C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PARTICIPLES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F09A-FF8E-455B-B6F6-BB4C6B83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8082"/>
            <a:ext cx="8946541" cy="47303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Participles are not only used as adjectives. They are also used to form verb tenses.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is 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walking.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 is 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smiling.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participles are also used to form passive voice.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The painting was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auction.  </a:t>
            </a:r>
            <a:endParaRPr lang="en-US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27230-1161-4719-AAC1-A1650F046990}"/>
              </a:ext>
            </a:extLst>
          </p:cNvPr>
          <p:cNvSpPr/>
          <p:nvPr/>
        </p:nvSpPr>
        <p:spPr>
          <a:xfrm>
            <a:off x="2325950" y="3069454"/>
            <a:ext cx="6214368" cy="7190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tense of the verb is determined by when the action took place.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99C6D8C-E7DC-4D24-8DFD-9C0884EEED14}"/>
              </a:ext>
            </a:extLst>
          </p:cNvPr>
          <p:cNvSpPr/>
          <p:nvPr/>
        </p:nvSpPr>
        <p:spPr>
          <a:xfrm>
            <a:off x="2574524" y="2752078"/>
            <a:ext cx="621437" cy="3173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2193</TotalTime>
  <Words>782</Words>
  <Application>Microsoft Office PowerPoint</Application>
  <PresentationFormat>Widescreen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Algerian</vt:lpstr>
      <vt:lpstr>Arial</vt:lpstr>
      <vt:lpstr>Century Gothic</vt:lpstr>
      <vt:lpstr>Times New Roman</vt:lpstr>
      <vt:lpstr>Wingdings</vt:lpstr>
      <vt:lpstr>Wingdings 3</vt:lpstr>
      <vt:lpstr>Ion</vt:lpstr>
      <vt:lpstr>BASICS OF GRAMMAR</vt:lpstr>
      <vt:lpstr>NOUN</vt:lpstr>
      <vt:lpstr>IDENTIFY NOUN</vt:lpstr>
      <vt:lpstr>ADJECTIVE</vt:lpstr>
      <vt:lpstr>DIFFERENT WAYS OF THEIR USAGE.</vt:lpstr>
      <vt:lpstr>DIFFERENT WAYS OF THEIR USAGE.</vt:lpstr>
      <vt:lpstr>EXAMPLES</vt:lpstr>
      <vt:lpstr>PARTICIPLES</vt:lpstr>
      <vt:lpstr>PARTICIPLES</vt:lpstr>
      <vt:lpstr>DETERMINERS</vt:lpstr>
      <vt:lpstr>DIFFERENT FORMS OF DETERMINERS</vt:lpstr>
      <vt:lpstr>IDENTIFY DETERMINERS</vt:lpstr>
      <vt:lpstr>Subject-verb agreement</vt:lpstr>
      <vt:lpstr>EXAMPLES</vt:lpstr>
      <vt:lpstr>Conjunctions </vt:lpstr>
      <vt:lpstr>Conjunctions </vt:lpstr>
      <vt:lpstr>PRONOUN </vt:lpstr>
      <vt:lpstr>PRONOUN </vt:lpstr>
      <vt:lpstr>DEMONSTRATIVE PRONOUN </vt:lpstr>
      <vt:lpstr>REFLEXIVE PRONOUN </vt:lpstr>
      <vt:lpstr>RECIPROCAL PRONOUN </vt:lpstr>
      <vt:lpstr>RELATIVE PRONOUN </vt:lpstr>
      <vt:lpstr>EXAMPLES</vt:lpstr>
      <vt:lpstr>IDENTIFY RELATIVE PRONOUN 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GRAMMAR</dc:title>
  <dc:creator>HP</dc:creator>
  <cp:lastModifiedBy>TVF 5</cp:lastModifiedBy>
  <cp:revision>115</cp:revision>
  <dcterms:created xsi:type="dcterms:W3CDTF">2020-11-01T06:44:04Z</dcterms:created>
  <dcterms:modified xsi:type="dcterms:W3CDTF">2020-11-03T04:38:06Z</dcterms:modified>
</cp:coreProperties>
</file>