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3" r:id="rId6"/>
    <p:sldId id="262" r:id="rId7"/>
    <p:sldId id="264" r:id="rId8"/>
    <p:sldId id="265" r:id="rId9"/>
    <p:sldId id="267" r:id="rId10"/>
    <p:sldId id="277" r:id="rId11"/>
    <p:sldId id="278" r:id="rId12"/>
    <p:sldId id="268" r:id="rId13"/>
    <p:sldId id="269" r:id="rId14"/>
    <p:sldId id="286" r:id="rId15"/>
    <p:sldId id="270" r:id="rId16"/>
    <p:sldId id="271" r:id="rId17"/>
    <p:sldId id="274" r:id="rId18"/>
    <p:sldId id="275" r:id="rId19"/>
    <p:sldId id="272" r:id="rId20"/>
    <p:sldId id="273" r:id="rId21"/>
    <p:sldId id="276" r:id="rId22"/>
    <p:sldId id="279" r:id="rId23"/>
    <p:sldId id="280" r:id="rId24"/>
    <p:sldId id="282" r:id="rId25"/>
    <p:sldId id="281" r:id="rId26"/>
    <p:sldId id="284" r:id="rId27"/>
    <p:sldId id="285"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722"/>
    <a:srgbClr val="57903F"/>
    <a:srgbClr val="344529"/>
    <a:srgbClr val="2B3922"/>
    <a:srgbClr val="FCF7F1"/>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13A339-621A-47C3-B1E5-2E5F63A91018}" type="doc">
      <dgm:prSet loTypeId="urn:microsoft.com/office/officeart/2005/8/layout/vList6" loCatId="list" qsTypeId="urn:microsoft.com/office/officeart/2005/8/quickstyle/3d2" qsCatId="3D" csTypeId="urn:microsoft.com/office/officeart/2005/8/colors/accent1_2" csCatId="accent1" phldr="1"/>
      <dgm:spPr/>
      <dgm:t>
        <a:bodyPr/>
        <a:lstStyle/>
        <a:p>
          <a:endParaRPr lang="en-US"/>
        </a:p>
      </dgm:t>
    </dgm:pt>
    <dgm:pt modelId="{1E6032DC-F0F1-49A6-9393-C4C6BC5E68E5}">
      <dgm:prSet phldrT="[Text]" custT="1"/>
      <dgm:spPr/>
      <dgm:t>
        <a:bodyPr/>
        <a:lstStyle/>
        <a:p>
          <a:r>
            <a:rPr lang="en-US" sz="4800" b="1" dirty="0">
              <a:latin typeface="Times New Roman" panose="02020603050405020304" pitchFamily="18" charset="0"/>
              <a:cs typeface="Times New Roman" panose="02020603050405020304" pitchFamily="18" charset="0"/>
            </a:rPr>
            <a:t>Consonants </a:t>
          </a:r>
        </a:p>
      </dgm:t>
    </dgm:pt>
    <dgm:pt modelId="{4EB89F44-0B2C-4773-920E-B40FB5657C88}" type="parTrans" cxnId="{2A49F901-9B5E-41A7-84CA-558EC801116C}">
      <dgm:prSet/>
      <dgm:spPr/>
      <dgm:t>
        <a:bodyPr/>
        <a:lstStyle/>
        <a:p>
          <a:endParaRPr lang="en-US"/>
        </a:p>
      </dgm:t>
    </dgm:pt>
    <dgm:pt modelId="{3F6210D4-A075-45AF-87CD-A0D23CCA799F}" type="sibTrans" cxnId="{2A49F901-9B5E-41A7-84CA-558EC801116C}">
      <dgm:prSet/>
      <dgm:spPr/>
      <dgm:t>
        <a:bodyPr/>
        <a:lstStyle/>
        <a:p>
          <a:endParaRPr lang="en-US"/>
        </a:p>
      </dgm:t>
    </dgm:pt>
    <dgm:pt modelId="{42FDB367-60A8-433E-9CD1-8F1F900433D9}">
      <dgm:prSet phldrT="[Text]" custT="1"/>
      <dgm:spPr/>
      <dgm:t>
        <a:bodyPr/>
        <a:lstStyle/>
        <a:p>
          <a:r>
            <a:rPr lang="en-US" sz="3200" dirty="0">
              <a:latin typeface="Times New Roman" panose="02020603050405020304" pitchFamily="18" charset="0"/>
              <a:cs typeface="Times New Roman" panose="02020603050405020304" pitchFamily="18" charset="0"/>
            </a:rPr>
            <a:t>Complete or partial closure of air stream while producing the consonant sound </a:t>
          </a:r>
        </a:p>
      </dgm:t>
    </dgm:pt>
    <dgm:pt modelId="{6B903364-1F98-41F5-9409-E93C679C9842}" type="parTrans" cxnId="{C05C544C-E2A6-4117-B0D2-062083E964A4}">
      <dgm:prSet/>
      <dgm:spPr/>
      <dgm:t>
        <a:bodyPr/>
        <a:lstStyle/>
        <a:p>
          <a:endParaRPr lang="en-US"/>
        </a:p>
      </dgm:t>
    </dgm:pt>
    <dgm:pt modelId="{C346C58F-CEDA-451C-B602-48D76A808A9D}" type="sibTrans" cxnId="{C05C544C-E2A6-4117-B0D2-062083E964A4}">
      <dgm:prSet/>
      <dgm:spPr/>
      <dgm:t>
        <a:bodyPr/>
        <a:lstStyle/>
        <a:p>
          <a:endParaRPr lang="en-US"/>
        </a:p>
      </dgm:t>
    </dgm:pt>
    <dgm:pt modelId="{4BFE3FFE-4398-49C7-B7BA-01E06C8D9A2F}">
      <dgm:prSet phldrT="[Text]" custT="1"/>
      <dgm:spPr/>
      <dgm:t>
        <a:bodyPr/>
        <a:lstStyle/>
        <a:p>
          <a:r>
            <a:rPr lang="en-US" sz="4800" b="1" dirty="0">
              <a:latin typeface="Times New Roman" panose="02020603050405020304" pitchFamily="18" charset="0"/>
              <a:cs typeface="Times New Roman" panose="02020603050405020304" pitchFamily="18" charset="0"/>
            </a:rPr>
            <a:t>Vowels </a:t>
          </a:r>
        </a:p>
      </dgm:t>
    </dgm:pt>
    <dgm:pt modelId="{5A29A450-4DE2-4723-99BD-F50380D9F56F}" type="parTrans" cxnId="{CC84B5DB-695E-4337-9E6B-C86659073B8B}">
      <dgm:prSet/>
      <dgm:spPr/>
      <dgm:t>
        <a:bodyPr/>
        <a:lstStyle/>
        <a:p>
          <a:endParaRPr lang="en-US"/>
        </a:p>
      </dgm:t>
    </dgm:pt>
    <dgm:pt modelId="{09674379-CC83-4602-8378-A06AED8518EF}" type="sibTrans" cxnId="{CC84B5DB-695E-4337-9E6B-C86659073B8B}">
      <dgm:prSet/>
      <dgm:spPr/>
      <dgm:t>
        <a:bodyPr/>
        <a:lstStyle/>
        <a:p>
          <a:endParaRPr lang="en-US"/>
        </a:p>
      </dgm:t>
    </dgm:pt>
    <dgm:pt modelId="{89C036F7-93B0-47E3-9A46-E3FEABA4E344}">
      <dgm:prSet phldrT="[Text]" custT="1"/>
      <dgm:spPr/>
      <dgm:t>
        <a:bodyPr/>
        <a:lstStyle/>
        <a:p>
          <a:r>
            <a:rPr lang="en-US" sz="3200" dirty="0">
              <a:latin typeface="Times New Roman" panose="02020603050405020304" pitchFamily="18" charset="0"/>
              <a:cs typeface="Times New Roman" panose="02020603050405020304" pitchFamily="18" charset="0"/>
            </a:rPr>
            <a:t>No Constriction of airflow.</a:t>
          </a:r>
        </a:p>
      </dgm:t>
    </dgm:pt>
    <dgm:pt modelId="{3B0DD2AF-DBBB-43CB-A84B-5271AA649AB5}" type="parTrans" cxnId="{58C0F959-ACC9-49D3-9D40-9EBCD67D184E}">
      <dgm:prSet/>
      <dgm:spPr/>
      <dgm:t>
        <a:bodyPr/>
        <a:lstStyle/>
        <a:p>
          <a:endParaRPr lang="en-US"/>
        </a:p>
      </dgm:t>
    </dgm:pt>
    <dgm:pt modelId="{5C9656FF-3E67-4573-863F-342A4EF9AB49}" type="sibTrans" cxnId="{58C0F959-ACC9-49D3-9D40-9EBCD67D184E}">
      <dgm:prSet/>
      <dgm:spPr/>
      <dgm:t>
        <a:bodyPr/>
        <a:lstStyle/>
        <a:p>
          <a:endParaRPr lang="en-US"/>
        </a:p>
      </dgm:t>
    </dgm:pt>
    <dgm:pt modelId="{8988D644-D7E2-4B62-BAC3-A622896BC60D}" type="pres">
      <dgm:prSet presAssocID="{1A13A339-621A-47C3-B1E5-2E5F63A91018}" presName="Name0" presStyleCnt="0">
        <dgm:presLayoutVars>
          <dgm:dir/>
          <dgm:animLvl val="lvl"/>
          <dgm:resizeHandles/>
        </dgm:presLayoutVars>
      </dgm:prSet>
      <dgm:spPr/>
    </dgm:pt>
    <dgm:pt modelId="{2F8E5630-DD88-4730-B0E1-C42158544B37}" type="pres">
      <dgm:prSet presAssocID="{1E6032DC-F0F1-49A6-9393-C4C6BC5E68E5}" presName="linNode" presStyleCnt="0"/>
      <dgm:spPr/>
    </dgm:pt>
    <dgm:pt modelId="{E32F4970-1FA2-4A3B-87C3-7DBD5BEBF242}" type="pres">
      <dgm:prSet presAssocID="{1E6032DC-F0F1-49A6-9393-C4C6BC5E68E5}" presName="parentShp" presStyleLbl="node1" presStyleIdx="0" presStyleCnt="2">
        <dgm:presLayoutVars>
          <dgm:bulletEnabled val="1"/>
        </dgm:presLayoutVars>
      </dgm:prSet>
      <dgm:spPr/>
    </dgm:pt>
    <dgm:pt modelId="{CF5665C3-7B83-497E-9863-6459ED122899}" type="pres">
      <dgm:prSet presAssocID="{1E6032DC-F0F1-49A6-9393-C4C6BC5E68E5}" presName="childShp" presStyleLbl="bgAccFollowNode1" presStyleIdx="0" presStyleCnt="2">
        <dgm:presLayoutVars>
          <dgm:bulletEnabled val="1"/>
        </dgm:presLayoutVars>
      </dgm:prSet>
      <dgm:spPr/>
    </dgm:pt>
    <dgm:pt modelId="{B43390BF-FABD-40B0-9AF4-469466687D22}" type="pres">
      <dgm:prSet presAssocID="{3F6210D4-A075-45AF-87CD-A0D23CCA799F}" presName="spacing" presStyleCnt="0"/>
      <dgm:spPr/>
    </dgm:pt>
    <dgm:pt modelId="{E425D38F-8368-49C5-8E6E-BD68692073FB}" type="pres">
      <dgm:prSet presAssocID="{4BFE3FFE-4398-49C7-B7BA-01E06C8D9A2F}" presName="linNode" presStyleCnt="0"/>
      <dgm:spPr/>
    </dgm:pt>
    <dgm:pt modelId="{CEF7A75C-0FAC-4BF4-AA91-0306DB4CCD1D}" type="pres">
      <dgm:prSet presAssocID="{4BFE3FFE-4398-49C7-B7BA-01E06C8D9A2F}" presName="parentShp" presStyleLbl="node1" presStyleIdx="1" presStyleCnt="2">
        <dgm:presLayoutVars>
          <dgm:bulletEnabled val="1"/>
        </dgm:presLayoutVars>
      </dgm:prSet>
      <dgm:spPr/>
    </dgm:pt>
    <dgm:pt modelId="{0084A052-22A5-427E-A4D7-CBD7A434C29C}" type="pres">
      <dgm:prSet presAssocID="{4BFE3FFE-4398-49C7-B7BA-01E06C8D9A2F}" presName="childShp" presStyleLbl="bgAccFollowNode1" presStyleIdx="1" presStyleCnt="2" custLinFactNeighborX="4634" custLinFactNeighborY="-2906">
        <dgm:presLayoutVars>
          <dgm:bulletEnabled val="1"/>
        </dgm:presLayoutVars>
      </dgm:prSet>
      <dgm:spPr/>
    </dgm:pt>
  </dgm:ptLst>
  <dgm:cxnLst>
    <dgm:cxn modelId="{2A49F901-9B5E-41A7-84CA-558EC801116C}" srcId="{1A13A339-621A-47C3-B1E5-2E5F63A91018}" destId="{1E6032DC-F0F1-49A6-9393-C4C6BC5E68E5}" srcOrd="0" destOrd="0" parTransId="{4EB89F44-0B2C-4773-920E-B40FB5657C88}" sibTransId="{3F6210D4-A075-45AF-87CD-A0D23CCA799F}"/>
    <dgm:cxn modelId="{D1185522-1849-49BC-8D47-9A5DDCB7F134}" type="presOf" srcId="{1E6032DC-F0F1-49A6-9393-C4C6BC5E68E5}" destId="{E32F4970-1FA2-4A3B-87C3-7DBD5BEBF242}" srcOrd="0" destOrd="0" presId="urn:microsoft.com/office/officeart/2005/8/layout/vList6"/>
    <dgm:cxn modelId="{37261847-CBB0-48D7-9827-AE35710BB207}" type="presOf" srcId="{89C036F7-93B0-47E3-9A46-E3FEABA4E344}" destId="{0084A052-22A5-427E-A4D7-CBD7A434C29C}" srcOrd="0" destOrd="0" presId="urn:microsoft.com/office/officeart/2005/8/layout/vList6"/>
    <dgm:cxn modelId="{6E89E16A-C43C-43E5-9F57-98FA869BAE88}" type="presOf" srcId="{4BFE3FFE-4398-49C7-B7BA-01E06C8D9A2F}" destId="{CEF7A75C-0FAC-4BF4-AA91-0306DB4CCD1D}" srcOrd="0" destOrd="0" presId="urn:microsoft.com/office/officeart/2005/8/layout/vList6"/>
    <dgm:cxn modelId="{C05C544C-E2A6-4117-B0D2-062083E964A4}" srcId="{1E6032DC-F0F1-49A6-9393-C4C6BC5E68E5}" destId="{42FDB367-60A8-433E-9CD1-8F1F900433D9}" srcOrd="0" destOrd="0" parTransId="{6B903364-1F98-41F5-9409-E93C679C9842}" sibTransId="{C346C58F-CEDA-451C-B602-48D76A808A9D}"/>
    <dgm:cxn modelId="{2B7E2D57-201A-452A-B245-4018B307C64F}" type="presOf" srcId="{42FDB367-60A8-433E-9CD1-8F1F900433D9}" destId="{CF5665C3-7B83-497E-9863-6459ED122899}" srcOrd="0" destOrd="0" presId="urn:microsoft.com/office/officeart/2005/8/layout/vList6"/>
    <dgm:cxn modelId="{58C0F959-ACC9-49D3-9D40-9EBCD67D184E}" srcId="{4BFE3FFE-4398-49C7-B7BA-01E06C8D9A2F}" destId="{89C036F7-93B0-47E3-9A46-E3FEABA4E344}" srcOrd="0" destOrd="0" parTransId="{3B0DD2AF-DBBB-43CB-A84B-5271AA649AB5}" sibTransId="{5C9656FF-3E67-4573-863F-342A4EF9AB49}"/>
    <dgm:cxn modelId="{77ACBCD3-1E3C-4EDC-81F0-1B8010B1451B}" type="presOf" srcId="{1A13A339-621A-47C3-B1E5-2E5F63A91018}" destId="{8988D644-D7E2-4B62-BAC3-A622896BC60D}" srcOrd="0" destOrd="0" presId="urn:microsoft.com/office/officeart/2005/8/layout/vList6"/>
    <dgm:cxn modelId="{CC84B5DB-695E-4337-9E6B-C86659073B8B}" srcId="{1A13A339-621A-47C3-B1E5-2E5F63A91018}" destId="{4BFE3FFE-4398-49C7-B7BA-01E06C8D9A2F}" srcOrd="1" destOrd="0" parTransId="{5A29A450-4DE2-4723-99BD-F50380D9F56F}" sibTransId="{09674379-CC83-4602-8378-A06AED8518EF}"/>
    <dgm:cxn modelId="{89B22FD3-6A04-40EB-9018-4CDDE60F4074}" type="presParOf" srcId="{8988D644-D7E2-4B62-BAC3-A622896BC60D}" destId="{2F8E5630-DD88-4730-B0E1-C42158544B37}" srcOrd="0" destOrd="0" presId="urn:microsoft.com/office/officeart/2005/8/layout/vList6"/>
    <dgm:cxn modelId="{856AAC9F-C924-40FF-83C2-4507F9CFFB85}" type="presParOf" srcId="{2F8E5630-DD88-4730-B0E1-C42158544B37}" destId="{E32F4970-1FA2-4A3B-87C3-7DBD5BEBF242}" srcOrd="0" destOrd="0" presId="urn:microsoft.com/office/officeart/2005/8/layout/vList6"/>
    <dgm:cxn modelId="{8D96D065-BC2D-41B2-B352-54E7FC10F527}" type="presParOf" srcId="{2F8E5630-DD88-4730-B0E1-C42158544B37}" destId="{CF5665C3-7B83-497E-9863-6459ED122899}" srcOrd="1" destOrd="0" presId="urn:microsoft.com/office/officeart/2005/8/layout/vList6"/>
    <dgm:cxn modelId="{5FB29757-6E07-4580-A6E5-7B75B86058B2}" type="presParOf" srcId="{8988D644-D7E2-4B62-BAC3-A622896BC60D}" destId="{B43390BF-FABD-40B0-9AF4-469466687D22}" srcOrd="1" destOrd="0" presId="urn:microsoft.com/office/officeart/2005/8/layout/vList6"/>
    <dgm:cxn modelId="{C0780BD6-44FE-4698-ACED-86E590465EE2}" type="presParOf" srcId="{8988D644-D7E2-4B62-BAC3-A622896BC60D}" destId="{E425D38F-8368-49C5-8E6E-BD68692073FB}" srcOrd="2" destOrd="0" presId="urn:microsoft.com/office/officeart/2005/8/layout/vList6"/>
    <dgm:cxn modelId="{7AC8D074-2621-4592-95AD-1E602FC917AE}" type="presParOf" srcId="{E425D38F-8368-49C5-8E6E-BD68692073FB}" destId="{CEF7A75C-0FAC-4BF4-AA91-0306DB4CCD1D}" srcOrd="0" destOrd="0" presId="urn:microsoft.com/office/officeart/2005/8/layout/vList6"/>
    <dgm:cxn modelId="{E7D95C2C-1741-47E4-9495-C4F1FDC437A8}" type="presParOf" srcId="{E425D38F-8368-49C5-8E6E-BD68692073FB}" destId="{0084A052-22A5-427E-A4D7-CBD7A434C29C}"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B37157-6929-420F-A173-7FC3BF57F50D}" type="doc">
      <dgm:prSet loTypeId="urn:diagrams.loki3.com/TabbedArc+Icon" loCatId="officeonline" qsTypeId="urn:microsoft.com/office/officeart/2005/8/quickstyle/3d1" qsCatId="3D" csTypeId="urn:microsoft.com/office/officeart/2005/8/colors/accent1_2" csCatId="accent1" phldr="1"/>
      <dgm:spPr/>
    </dgm:pt>
    <dgm:pt modelId="{4F276D17-74BC-41B8-AF12-EF6456AFAE2E}">
      <dgm:prSet phldrT="[Text]"/>
      <dgm:spPr/>
      <dgm:t>
        <a:bodyPr/>
        <a:lstStyle/>
        <a:p>
          <a:r>
            <a:rPr lang="en-US" b="1" dirty="0">
              <a:latin typeface="Times New Roman" panose="02020603050405020304" pitchFamily="18" charset="0"/>
              <a:cs typeface="Times New Roman" panose="02020603050405020304" pitchFamily="18" charset="0"/>
            </a:rPr>
            <a:t>Voicing</a:t>
          </a:r>
        </a:p>
      </dgm:t>
    </dgm:pt>
    <dgm:pt modelId="{7830A64E-D6D7-4904-99F2-B443DEA000D0}" type="parTrans" cxnId="{56E504AE-D586-4150-93C0-EA2587406624}">
      <dgm:prSet/>
      <dgm:spPr/>
      <dgm:t>
        <a:bodyPr/>
        <a:lstStyle/>
        <a:p>
          <a:endParaRPr lang="en-US"/>
        </a:p>
      </dgm:t>
    </dgm:pt>
    <dgm:pt modelId="{4785B279-CD73-4879-AA53-B744BA55F5F9}" type="sibTrans" cxnId="{56E504AE-D586-4150-93C0-EA2587406624}">
      <dgm:prSet/>
      <dgm:spPr/>
      <dgm:t>
        <a:bodyPr/>
        <a:lstStyle/>
        <a:p>
          <a:endParaRPr lang="en-US"/>
        </a:p>
      </dgm:t>
    </dgm:pt>
    <dgm:pt modelId="{59B7205C-C6E8-4165-9718-9CDAC4EAC0A3}">
      <dgm:prSet phldrT="[Text]"/>
      <dgm:spPr/>
      <dgm:t>
        <a:bodyPr/>
        <a:lstStyle/>
        <a:p>
          <a:r>
            <a:rPr lang="en-US" b="1" dirty="0">
              <a:latin typeface="Times New Roman" panose="02020603050405020304" pitchFamily="18" charset="0"/>
              <a:cs typeface="Times New Roman" panose="02020603050405020304" pitchFamily="18" charset="0"/>
            </a:rPr>
            <a:t>Place of articulation </a:t>
          </a:r>
        </a:p>
      </dgm:t>
    </dgm:pt>
    <dgm:pt modelId="{4189D5B6-D367-418C-B8E4-25A54C9B6F81}" type="parTrans" cxnId="{86DAC3A7-F811-4FB5-B54F-C130C0A11954}">
      <dgm:prSet/>
      <dgm:spPr/>
      <dgm:t>
        <a:bodyPr/>
        <a:lstStyle/>
        <a:p>
          <a:endParaRPr lang="en-US"/>
        </a:p>
      </dgm:t>
    </dgm:pt>
    <dgm:pt modelId="{221C6D76-6AF9-4128-B0A3-2AA1D0876A22}" type="sibTrans" cxnId="{86DAC3A7-F811-4FB5-B54F-C130C0A11954}">
      <dgm:prSet/>
      <dgm:spPr/>
      <dgm:t>
        <a:bodyPr/>
        <a:lstStyle/>
        <a:p>
          <a:endParaRPr lang="en-US"/>
        </a:p>
      </dgm:t>
    </dgm:pt>
    <dgm:pt modelId="{AC5EF943-960D-40EB-BDB7-2E150736AC74}">
      <dgm:prSet phldrT="[Text]"/>
      <dgm:spPr/>
      <dgm:t>
        <a:bodyPr/>
        <a:lstStyle/>
        <a:p>
          <a:r>
            <a:rPr lang="en-US" b="1" dirty="0">
              <a:latin typeface="Times New Roman" panose="02020603050405020304" pitchFamily="18" charset="0"/>
              <a:cs typeface="Times New Roman" panose="02020603050405020304" pitchFamily="18" charset="0"/>
            </a:rPr>
            <a:t>Manner of articulation</a:t>
          </a:r>
        </a:p>
      </dgm:t>
    </dgm:pt>
    <dgm:pt modelId="{E68DB13B-3C7C-42B0-B7F2-9D61469C2C01}" type="parTrans" cxnId="{ADD3CD92-1A5D-44A2-96AB-1D5B073835D9}">
      <dgm:prSet/>
      <dgm:spPr/>
      <dgm:t>
        <a:bodyPr/>
        <a:lstStyle/>
        <a:p>
          <a:endParaRPr lang="en-US"/>
        </a:p>
      </dgm:t>
    </dgm:pt>
    <dgm:pt modelId="{64084610-8ABC-40A0-A199-9E5423F13AB5}" type="sibTrans" cxnId="{ADD3CD92-1A5D-44A2-96AB-1D5B073835D9}">
      <dgm:prSet/>
      <dgm:spPr/>
      <dgm:t>
        <a:bodyPr/>
        <a:lstStyle/>
        <a:p>
          <a:endParaRPr lang="en-US"/>
        </a:p>
      </dgm:t>
    </dgm:pt>
    <dgm:pt modelId="{C670F5D0-F3DB-4FA8-AEBC-470B8DD89071}" type="pres">
      <dgm:prSet presAssocID="{F2B37157-6929-420F-A173-7FC3BF57F50D}" presName="Name0" presStyleCnt="0">
        <dgm:presLayoutVars>
          <dgm:dir/>
          <dgm:resizeHandles val="exact"/>
        </dgm:presLayoutVars>
      </dgm:prSet>
      <dgm:spPr/>
    </dgm:pt>
    <dgm:pt modelId="{7251FAAC-8342-4E9D-8713-43BD91C61E73}" type="pres">
      <dgm:prSet presAssocID="{4F276D17-74BC-41B8-AF12-EF6456AFAE2E}" presName="twoplus" presStyleLbl="node1" presStyleIdx="0" presStyleCnt="3" custRadScaleRad="93287" custRadScaleInc="-1830">
        <dgm:presLayoutVars>
          <dgm:bulletEnabled val="1"/>
        </dgm:presLayoutVars>
      </dgm:prSet>
      <dgm:spPr/>
    </dgm:pt>
    <dgm:pt modelId="{1C7638CD-182A-446F-830E-0833EB6C715A}" type="pres">
      <dgm:prSet presAssocID="{59B7205C-C6E8-4165-9718-9CDAC4EAC0A3}" presName="twoplus" presStyleLbl="node1" presStyleIdx="1" presStyleCnt="3" custRadScaleRad="94103" custRadScaleInc="0">
        <dgm:presLayoutVars>
          <dgm:bulletEnabled val="1"/>
        </dgm:presLayoutVars>
      </dgm:prSet>
      <dgm:spPr/>
    </dgm:pt>
    <dgm:pt modelId="{AA3F90AE-E0E9-45BE-89DD-20C55A20D87D}" type="pres">
      <dgm:prSet presAssocID="{AC5EF943-960D-40EB-BDB7-2E150736AC74}" presName="twoplus" presStyleLbl="node1" presStyleIdx="2" presStyleCnt="3" custRadScaleRad="94295" custRadScaleInc="1783">
        <dgm:presLayoutVars>
          <dgm:bulletEnabled val="1"/>
        </dgm:presLayoutVars>
      </dgm:prSet>
      <dgm:spPr/>
    </dgm:pt>
  </dgm:ptLst>
  <dgm:cxnLst>
    <dgm:cxn modelId="{ADD3CD92-1A5D-44A2-96AB-1D5B073835D9}" srcId="{F2B37157-6929-420F-A173-7FC3BF57F50D}" destId="{AC5EF943-960D-40EB-BDB7-2E150736AC74}" srcOrd="2" destOrd="0" parTransId="{E68DB13B-3C7C-42B0-B7F2-9D61469C2C01}" sibTransId="{64084610-8ABC-40A0-A199-9E5423F13AB5}"/>
    <dgm:cxn modelId="{86DAC3A7-F811-4FB5-B54F-C130C0A11954}" srcId="{F2B37157-6929-420F-A173-7FC3BF57F50D}" destId="{59B7205C-C6E8-4165-9718-9CDAC4EAC0A3}" srcOrd="1" destOrd="0" parTransId="{4189D5B6-D367-418C-B8E4-25A54C9B6F81}" sibTransId="{221C6D76-6AF9-4128-B0A3-2AA1D0876A22}"/>
    <dgm:cxn modelId="{56E504AE-D586-4150-93C0-EA2587406624}" srcId="{F2B37157-6929-420F-A173-7FC3BF57F50D}" destId="{4F276D17-74BC-41B8-AF12-EF6456AFAE2E}" srcOrd="0" destOrd="0" parTransId="{7830A64E-D6D7-4904-99F2-B443DEA000D0}" sibTransId="{4785B279-CD73-4879-AA53-B744BA55F5F9}"/>
    <dgm:cxn modelId="{20980AB4-3875-40E8-8228-177134A14CAC}" type="presOf" srcId="{59B7205C-C6E8-4165-9718-9CDAC4EAC0A3}" destId="{1C7638CD-182A-446F-830E-0833EB6C715A}" srcOrd="0" destOrd="0" presId="urn:diagrams.loki3.com/TabbedArc+Icon"/>
    <dgm:cxn modelId="{BA2BF0B5-0B52-45EB-BF51-85761E3CFA1A}" type="presOf" srcId="{4F276D17-74BC-41B8-AF12-EF6456AFAE2E}" destId="{7251FAAC-8342-4E9D-8713-43BD91C61E73}" srcOrd="0" destOrd="0" presId="urn:diagrams.loki3.com/TabbedArc+Icon"/>
    <dgm:cxn modelId="{862696E8-4864-4270-8454-D97197A282D5}" type="presOf" srcId="{F2B37157-6929-420F-A173-7FC3BF57F50D}" destId="{C670F5D0-F3DB-4FA8-AEBC-470B8DD89071}" srcOrd="0" destOrd="0" presId="urn:diagrams.loki3.com/TabbedArc+Icon"/>
    <dgm:cxn modelId="{1CBAC6FF-7E14-4658-BC8B-F97E4DD804A4}" type="presOf" srcId="{AC5EF943-960D-40EB-BDB7-2E150736AC74}" destId="{AA3F90AE-E0E9-45BE-89DD-20C55A20D87D}" srcOrd="0" destOrd="0" presId="urn:diagrams.loki3.com/TabbedArc+Icon"/>
    <dgm:cxn modelId="{B144BBB1-DD20-4034-992B-8B525FF75CC6}" type="presParOf" srcId="{C670F5D0-F3DB-4FA8-AEBC-470B8DD89071}" destId="{7251FAAC-8342-4E9D-8713-43BD91C61E73}" srcOrd="0" destOrd="0" presId="urn:diagrams.loki3.com/TabbedArc+Icon"/>
    <dgm:cxn modelId="{6EC70186-755C-4F1F-988C-D5689B821BE9}" type="presParOf" srcId="{C670F5D0-F3DB-4FA8-AEBC-470B8DD89071}" destId="{1C7638CD-182A-446F-830E-0833EB6C715A}" srcOrd="1" destOrd="0" presId="urn:diagrams.loki3.com/TabbedArc+Icon"/>
    <dgm:cxn modelId="{473490CF-58E1-4915-A409-1789B2EAA61F}" type="presParOf" srcId="{C670F5D0-F3DB-4FA8-AEBC-470B8DD89071}" destId="{AA3F90AE-E0E9-45BE-89DD-20C55A20D87D}" srcOrd="2" destOrd="0" presId="urn:diagrams.loki3.com/TabbedArc+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665C3-7B83-497E-9863-6459ED122899}">
      <dsp:nvSpPr>
        <dsp:cNvPr id="0" name=""/>
        <dsp:cNvSpPr/>
      </dsp:nvSpPr>
      <dsp:spPr>
        <a:xfrm>
          <a:off x="4023360" y="469"/>
          <a:ext cx="6035040" cy="1832736"/>
        </a:xfrm>
        <a:prstGeom prst="rightArrow">
          <a:avLst>
            <a:gd name="adj1" fmla="val 75000"/>
            <a:gd name="adj2" fmla="val 5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ln>
        <a:effectLst>
          <a:outerShdw blurRad="38100" dist="12700" dir="5400000" algn="ctr" rotWithShape="0">
            <a:srgbClr val="000000">
              <a:alpha val="63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t" anchorCtr="0">
          <a:noAutofit/>
        </a:bodyPr>
        <a:lstStyle/>
        <a:p>
          <a:pPr marL="285750" lvl="1" indent="-285750" algn="l" defTabSz="1422400">
            <a:lnSpc>
              <a:spcPct val="90000"/>
            </a:lnSpc>
            <a:spcBef>
              <a:spcPct val="0"/>
            </a:spcBef>
            <a:spcAft>
              <a:spcPct val="15000"/>
            </a:spcAft>
            <a:buChar char="•"/>
          </a:pPr>
          <a:r>
            <a:rPr lang="en-US" sz="3200" kern="1200" dirty="0">
              <a:latin typeface="Times New Roman" panose="02020603050405020304" pitchFamily="18" charset="0"/>
              <a:cs typeface="Times New Roman" panose="02020603050405020304" pitchFamily="18" charset="0"/>
            </a:rPr>
            <a:t>Complete or partial closure of air stream while producing the consonant sound </a:t>
          </a:r>
        </a:p>
      </dsp:txBody>
      <dsp:txXfrm>
        <a:off x="4023360" y="229561"/>
        <a:ext cx="5347764" cy="1374552"/>
      </dsp:txXfrm>
    </dsp:sp>
    <dsp:sp modelId="{E32F4970-1FA2-4A3B-87C3-7DBD5BEBF242}">
      <dsp:nvSpPr>
        <dsp:cNvPr id="0" name=""/>
        <dsp:cNvSpPr/>
      </dsp:nvSpPr>
      <dsp:spPr>
        <a:xfrm>
          <a:off x="0" y="469"/>
          <a:ext cx="4023360" cy="1832736"/>
        </a:xfrm>
        <a:prstGeom prst="roundRect">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en-US" sz="4800" b="1" kern="1200" dirty="0">
              <a:latin typeface="Times New Roman" panose="02020603050405020304" pitchFamily="18" charset="0"/>
              <a:cs typeface="Times New Roman" panose="02020603050405020304" pitchFamily="18" charset="0"/>
            </a:rPr>
            <a:t>Consonants </a:t>
          </a:r>
        </a:p>
      </dsp:txBody>
      <dsp:txXfrm>
        <a:off x="89467" y="89936"/>
        <a:ext cx="3844426" cy="1653802"/>
      </dsp:txXfrm>
    </dsp:sp>
    <dsp:sp modelId="{0084A052-22A5-427E-A4D7-CBD7A434C29C}">
      <dsp:nvSpPr>
        <dsp:cNvPr id="0" name=""/>
        <dsp:cNvSpPr/>
      </dsp:nvSpPr>
      <dsp:spPr>
        <a:xfrm>
          <a:off x="4023360" y="1963221"/>
          <a:ext cx="6035040" cy="1832736"/>
        </a:xfrm>
        <a:prstGeom prst="rightArrow">
          <a:avLst>
            <a:gd name="adj1" fmla="val 75000"/>
            <a:gd name="adj2" fmla="val 5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ln>
        <a:effectLst>
          <a:outerShdw blurRad="38100" dist="12700" dir="5400000" algn="ctr" rotWithShape="0">
            <a:srgbClr val="000000">
              <a:alpha val="63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t" anchorCtr="0">
          <a:noAutofit/>
        </a:bodyPr>
        <a:lstStyle/>
        <a:p>
          <a:pPr marL="285750" lvl="1" indent="-285750" algn="l" defTabSz="1422400">
            <a:lnSpc>
              <a:spcPct val="90000"/>
            </a:lnSpc>
            <a:spcBef>
              <a:spcPct val="0"/>
            </a:spcBef>
            <a:spcAft>
              <a:spcPct val="15000"/>
            </a:spcAft>
            <a:buChar char="•"/>
          </a:pPr>
          <a:r>
            <a:rPr lang="en-US" sz="3200" kern="1200" dirty="0">
              <a:latin typeface="Times New Roman" panose="02020603050405020304" pitchFamily="18" charset="0"/>
              <a:cs typeface="Times New Roman" panose="02020603050405020304" pitchFamily="18" charset="0"/>
            </a:rPr>
            <a:t>No Constriction of airflow.</a:t>
          </a:r>
        </a:p>
      </dsp:txBody>
      <dsp:txXfrm>
        <a:off x="4023360" y="2192313"/>
        <a:ext cx="5347764" cy="1374552"/>
      </dsp:txXfrm>
    </dsp:sp>
    <dsp:sp modelId="{CEF7A75C-0FAC-4BF4-AA91-0306DB4CCD1D}">
      <dsp:nvSpPr>
        <dsp:cNvPr id="0" name=""/>
        <dsp:cNvSpPr/>
      </dsp:nvSpPr>
      <dsp:spPr>
        <a:xfrm>
          <a:off x="0" y="2016480"/>
          <a:ext cx="4023360" cy="1832736"/>
        </a:xfrm>
        <a:prstGeom prst="roundRect">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en-US" sz="4800" b="1" kern="1200" dirty="0">
              <a:latin typeface="Times New Roman" panose="02020603050405020304" pitchFamily="18" charset="0"/>
              <a:cs typeface="Times New Roman" panose="02020603050405020304" pitchFamily="18" charset="0"/>
            </a:rPr>
            <a:t>Vowels </a:t>
          </a:r>
        </a:p>
      </dsp:txBody>
      <dsp:txXfrm>
        <a:off x="89467" y="2105947"/>
        <a:ext cx="3844426" cy="16538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51FAAC-8342-4E9D-8713-43BD91C61E73}">
      <dsp:nvSpPr>
        <dsp:cNvPr id="0" name=""/>
        <dsp:cNvSpPr/>
      </dsp:nvSpPr>
      <dsp:spPr>
        <a:xfrm rot="19200000">
          <a:off x="73148" y="2741824"/>
          <a:ext cx="2488406" cy="1617464"/>
        </a:xfrm>
        <a:prstGeom prst="round2SameRect">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40640" rIns="121920" bIns="40640" numCol="1" spcCol="1270" anchor="ctr" anchorCtr="0">
          <a:noAutofit/>
        </a:bodyPr>
        <a:lstStyle/>
        <a:p>
          <a:pPr marL="0" lvl="0" indent="0" algn="ctr" defTabSz="1422400">
            <a:lnSpc>
              <a:spcPct val="90000"/>
            </a:lnSpc>
            <a:spcBef>
              <a:spcPct val="0"/>
            </a:spcBef>
            <a:spcAft>
              <a:spcPct val="35000"/>
            </a:spcAft>
            <a:buNone/>
          </a:pPr>
          <a:r>
            <a:rPr lang="en-US" sz="3200" b="1" kern="1200" dirty="0">
              <a:latin typeface="Times New Roman" panose="02020603050405020304" pitchFamily="18" charset="0"/>
              <a:cs typeface="Times New Roman" panose="02020603050405020304" pitchFamily="18" charset="0"/>
            </a:rPr>
            <a:t>Voicing</a:t>
          </a:r>
        </a:p>
      </dsp:txBody>
      <dsp:txXfrm>
        <a:off x="177483" y="2811546"/>
        <a:ext cx="2330490" cy="1538506"/>
      </dsp:txXfrm>
    </dsp:sp>
    <dsp:sp modelId="{1C7638CD-182A-446F-830E-0833EB6C715A}">
      <dsp:nvSpPr>
        <dsp:cNvPr id="0" name=""/>
        <dsp:cNvSpPr/>
      </dsp:nvSpPr>
      <dsp:spPr>
        <a:xfrm>
          <a:off x="2819796" y="1646321"/>
          <a:ext cx="2488406" cy="1617464"/>
        </a:xfrm>
        <a:prstGeom prst="round2SameRect">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40640" rIns="121920" bIns="40640" numCol="1" spcCol="1270" anchor="ctr" anchorCtr="0">
          <a:noAutofit/>
        </a:bodyPr>
        <a:lstStyle/>
        <a:p>
          <a:pPr marL="0" lvl="0" indent="0" algn="ctr" defTabSz="1422400">
            <a:lnSpc>
              <a:spcPct val="90000"/>
            </a:lnSpc>
            <a:spcBef>
              <a:spcPct val="0"/>
            </a:spcBef>
            <a:spcAft>
              <a:spcPct val="35000"/>
            </a:spcAft>
            <a:buNone/>
          </a:pPr>
          <a:r>
            <a:rPr lang="en-US" sz="3200" b="1" kern="1200" dirty="0">
              <a:latin typeface="Times New Roman" panose="02020603050405020304" pitchFamily="18" charset="0"/>
              <a:cs typeface="Times New Roman" panose="02020603050405020304" pitchFamily="18" charset="0"/>
            </a:rPr>
            <a:t>Place of articulation </a:t>
          </a:r>
        </a:p>
      </dsp:txBody>
      <dsp:txXfrm>
        <a:off x="2898754" y="1725279"/>
        <a:ext cx="2330490" cy="1538506"/>
      </dsp:txXfrm>
    </dsp:sp>
    <dsp:sp modelId="{AA3F90AE-E0E9-45BE-89DD-20C55A20D87D}">
      <dsp:nvSpPr>
        <dsp:cNvPr id="0" name=""/>
        <dsp:cNvSpPr/>
      </dsp:nvSpPr>
      <dsp:spPr>
        <a:xfrm rot="2400000">
          <a:off x="5593108" y="2706357"/>
          <a:ext cx="2488406" cy="1617464"/>
        </a:xfrm>
        <a:prstGeom prst="round2SameRect">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40640" rIns="121920" bIns="40640" numCol="1" spcCol="1270" anchor="ctr" anchorCtr="0">
          <a:noAutofit/>
        </a:bodyPr>
        <a:lstStyle/>
        <a:p>
          <a:pPr marL="0" lvl="0" indent="0" algn="ctr" defTabSz="1422400">
            <a:lnSpc>
              <a:spcPct val="90000"/>
            </a:lnSpc>
            <a:spcBef>
              <a:spcPct val="0"/>
            </a:spcBef>
            <a:spcAft>
              <a:spcPct val="35000"/>
            </a:spcAft>
            <a:buNone/>
          </a:pPr>
          <a:r>
            <a:rPr lang="en-US" sz="3200" b="1" kern="1200" dirty="0">
              <a:latin typeface="Times New Roman" panose="02020603050405020304" pitchFamily="18" charset="0"/>
              <a:cs typeface="Times New Roman" panose="02020603050405020304" pitchFamily="18" charset="0"/>
            </a:rPr>
            <a:t>Manner of articulation</a:t>
          </a:r>
        </a:p>
      </dsp:txBody>
      <dsp:txXfrm>
        <a:off x="5646689" y="2776079"/>
        <a:ext cx="2330490" cy="1538506"/>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TabbedArc+Icon">
  <dgm:title val="Tabbed Arc"/>
  <dgm:desc val="Use to show a set of related items arcing over a common area.  Best with small amounts of text."/>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stAng" val="-40"/>
                  <dgm:param type="spanAng" val="80"/>
                  <dgm:param type="rotPath" val="alongPath"/>
                </dgm:alg>
              </dgm:if>
              <dgm:else name="Name8">
                <dgm:alg type="cycle">
                  <dgm:param type="stAng" val="40"/>
                  <dgm:param type="spanAng" val="-80"/>
                  <dgm:param type="rotPath" val="alongPath"/>
                </dgm:alg>
              </dgm:else>
            </dgm:choose>
          </dgm:if>
          <dgm:else name="Name9">
            <dgm:choose name="Name10">
              <dgm:if name="Name11" func="var" arg="dir" op="equ" val="norm">
                <dgm:alg type="cycle">
                  <dgm:param type="stAng" val="-60"/>
                  <dgm:param type="spanAng" val="120"/>
                  <dgm:param type="rotPath" val="alongPath"/>
                </dgm:alg>
              </dgm:if>
              <dgm:else name="Name12">
                <dgm:alg type="cycle">
                  <dgm:param type="stAng" val="60"/>
                  <dgm:param type="spanAng" val="-120"/>
                  <dgm:param type="rotPath" val="alongPath"/>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12/1/2020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40530"/>
          </a:xfrm>
        </p:spPr>
        <p:txBody>
          <a:bodyPr>
            <a:normAutofit/>
          </a:bodyPr>
          <a:lstStyle/>
          <a:p>
            <a:r>
              <a:rPr lang="en-US" sz="4400" dirty="0">
                <a:solidFill>
                  <a:srgbClr val="FFFF00"/>
                </a:solidFill>
                <a:latin typeface="Algerian" panose="04020705040A02060702" pitchFamily="82" charset="0"/>
              </a:rPr>
              <a:t>PHONETICS AND PHONOLOGY </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92500"/>
          </a:bodyPr>
          <a:lstStyle/>
          <a:p>
            <a:pPr>
              <a:spcAft>
                <a:spcPts val="600"/>
              </a:spcAft>
            </a:pPr>
            <a:r>
              <a:rPr lang="en-US" sz="3200" b="1" dirty="0">
                <a:solidFill>
                  <a:schemeClr val="tx1"/>
                </a:solidFill>
                <a:latin typeface="Times New Roman" panose="02020603050405020304" pitchFamily="18" charset="0"/>
                <a:cs typeface="Times New Roman" panose="02020603050405020304" pitchFamily="18" charset="0"/>
              </a:rPr>
              <a:t>WEEK 7 </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1F7CA-A121-4DE4-9B69-8797BBB9DB1A}"/>
              </a:ext>
            </a:extLst>
          </p:cNvPr>
          <p:cNvSpPr>
            <a:spLocks noGrp="1"/>
          </p:cNvSpPr>
          <p:nvPr>
            <p:ph type="title"/>
          </p:nvPr>
        </p:nvSpPr>
        <p:spPr/>
        <p:txBody>
          <a:bodyPr>
            <a:normAutofit/>
          </a:bodyPr>
          <a:lstStyle/>
          <a:p>
            <a:pPr algn="ctr"/>
            <a:r>
              <a:rPr lang="en-US" sz="4800" b="1" dirty="0">
                <a:solidFill>
                  <a:srgbClr val="002060"/>
                </a:solidFill>
                <a:latin typeface="Algerian" panose="04020705040A02060702" pitchFamily="82" charset="0"/>
              </a:rPr>
              <a:t>CONSONANTS </a:t>
            </a:r>
            <a:endParaRPr lang="en-US" sz="4800" dirty="0"/>
          </a:p>
        </p:txBody>
      </p:sp>
      <p:sp>
        <p:nvSpPr>
          <p:cNvPr id="3" name="Content Placeholder 2">
            <a:extLst>
              <a:ext uri="{FF2B5EF4-FFF2-40B4-BE49-F238E27FC236}">
                <a16:creationId xmlns:a16="http://schemas.microsoft.com/office/drawing/2014/main" id="{F50FC2E5-8DC1-406A-B5E4-958C398D4165}"/>
              </a:ext>
            </a:extLst>
          </p:cNvPr>
          <p:cNvSpPr>
            <a:spLocks noGrp="1"/>
          </p:cNvSpPr>
          <p:nvPr>
            <p:ph idx="1"/>
          </p:nvPr>
        </p:nvSpPr>
        <p:spPr>
          <a:xfrm>
            <a:off x="1066800" y="1775534"/>
            <a:ext cx="10058400" cy="4177210"/>
          </a:xfrm>
        </p:spPr>
        <p:txBody>
          <a:bodyPr>
            <a:normAutofit/>
          </a:bodyPr>
          <a:lstStyle/>
          <a:p>
            <a:r>
              <a:rPr lang="en-US" sz="2000" dirty="0">
                <a:latin typeface="Times New Roman" panose="02020603050405020304" pitchFamily="18" charset="0"/>
                <a:cs typeface="Times New Roman" panose="02020603050405020304" pitchFamily="18" charset="0"/>
              </a:rPr>
              <a:t>Linguists use three criteria to describe the consonant sounds. </a:t>
            </a:r>
          </a:p>
          <a:p>
            <a:endParaRPr lang="en-US" sz="2000" dirty="0">
              <a:latin typeface="Times New Roman" panose="02020603050405020304" pitchFamily="18" charset="0"/>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BCDBF634-EE44-4279-B525-900CD4360414}"/>
              </a:ext>
            </a:extLst>
          </p:cNvPr>
          <p:cNvGraphicFramePr/>
          <p:nvPr>
            <p:extLst>
              <p:ext uri="{D42A27DB-BD31-4B8C-83A1-F6EECF244321}">
                <p14:modId xmlns:p14="http://schemas.microsoft.com/office/powerpoint/2010/main" val="426727111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9146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5866D-A01E-49A5-AEC5-0D1B8834C5E9}"/>
              </a:ext>
            </a:extLst>
          </p:cNvPr>
          <p:cNvSpPr>
            <a:spLocks noGrp="1"/>
          </p:cNvSpPr>
          <p:nvPr>
            <p:ph type="title"/>
          </p:nvPr>
        </p:nvSpPr>
        <p:spPr/>
        <p:txBody>
          <a:bodyPr/>
          <a:lstStyle/>
          <a:p>
            <a:endParaRPr lang="en-US" dirty="0"/>
          </a:p>
        </p:txBody>
      </p:sp>
      <p:pic>
        <p:nvPicPr>
          <p:cNvPr id="4" name="Picture 2" descr="See the source image">
            <a:extLst>
              <a:ext uri="{FF2B5EF4-FFF2-40B4-BE49-F238E27FC236}">
                <a16:creationId xmlns:a16="http://schemas.microsoft.com/office/drawing/2014/main" id="{DA3507C7-D755-4C7D-8357-0A2C946640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8889" y="568171"/>
            <a:ext cx="10413507" cy="5647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159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3583A-1A2F-4B2E-8E12-F26F9A624A89}"/>
              </a:ext>
            </a:extLst>
          </p:cNvPr>
          <p:cNvSpPr>
            <a:spLocks noGrp="1"/>
          </p:cNvSpPr>
          <p:nvPr>
            <p:ph type="title"/>
          </p:nvPr>
        </p:nvSpPr>
        <p:spPr/>
        <p:txBody>
          <a:bodyPr/>
          <a:lstStyle/>
          <a:p>
            <a:r>
              <a:rPr kumimoji="0" lang="en-US" sz="4000" b="1" i="0" u="none" strike="noStrike" kern="1200" cap="none" spc="0" normalizeH="0" baseline="0" noProof="0" dirty="0">
                <a:ln>
                  <a:noFill/>
                </a:ln>
                <a:solidFill>
                  <a:srgbClr val="002060"/>
                </a:solidFill>
                <a:effectLst/>
                <a:uLnTx/>
                <a:uFillTx/>
                <a:latin typeface="Algerian" panose="04020705040A02060702" pitchFamily="82" charset="0"/>
                <a:ea typeface="+mn-ea"/>
                <a:cs typeface="+mn-cs"/>
              </a:rPr>
              <a:t>1. VOICING FOR CONSONANTS </a:t>
            </a:r>
            <a:endParaRPr lang="en-US" dirty="0"/>
          </a:p>
        </p:txBody>
      </p:sp>
      <p:sp>
        <p:nvSpPr>
          <p:cNvPr id="4" name="Rectangle: Rounded Corners 3">
            <a:extLst>
              <a:ext uri="{FF2B5EF4-FFF2-40B4-BE49-F238E27FC236}">
                <a16:creationId xmlns:a16="http://schemas.microsoft.com/office/drawing/2014/main" id="{751C907A-B907-4A4B-BBF6-EB098BC8D3EB}"/>
              </a:ext>
            </a:extLst>
          </p:cNvPr>
          <p:cNvSpPr/>
          <p:nvPr/>
        </p:nvSpPr>
        <p:spPr>
          <a:xfrm>
            <a:off x="1988598" y="2103120"/>
            <a:ext cx="2547891" cy="118073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VOICED CONSONANTS </a:t>
            </a:r>
          </a:p>
        </p:txBody>
      </p:sp>
      <p:sp>
        <p:nvSpPr>
          <p:cNvPr id="6" name="Content Placeholder 5">
            <a:extLst>
              <a:ext uri="{FF2B5EF4-FFF2-40B4-BE49-F238E27FC236}">
                <a16:creationId xmlns:a16="http://schemas.microsoft.com/office/drawing/2014/main" id="{308F12D2-A14D-46C7-B38B-6463388D316A}"/>
              </a:ext>
            </a:extLst>
          </p:cNvPr>
          <p:cNvSpPr>
            <a:spLocks noGrp="1"/>
          </p:cNvSpPr>
          <p:nvPr>
            <p:ph idx="1"/>
          </p:nvPr>
        </p:nvSpPr>
        <p:spPr>
          <a:xfrm>
            <a:off x="7458722" y="2103120"/>
            <a:ext cx="2547891" cy="11093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normAutofit/>
          </a:bodyPr>
          <a:lstStyle/>
          <a:p>
            <a:pPr marL="0" indent="0" algn="ctr">
              <a:buNone/>
            </a:pPr>
            <a:r>
              <a:rPr lang="en-US" sz="2000" b="1" dirty="0">
                <a:latin typeface="Times New Roman" panose="02020603050405020304" pitchFamily="18" charset="0"/>
                <a:cs typeface="Times New Roman" panose="02020603050405020304" pitchFamily="18" charset="0"/>
              </a:rPr>
              <a:t>VOICELESS CONSONANTS </a:t>
            </a:r>
          </a:p>
        </p:txBody>
      </p:sp>
      <p:sp>
        <p:nvSpPr>
          <p:cNvPr id="7" name="Rectangle: Diagonal Corners Rounded 6">
            <a:extLst>
              <a:ext uri="{FF2B5EF4-FFF2-40B4-BE49-F238E27FC236}">
                <a16:creationId xmlns:a16="http://schemas.microsoft.com/office/drawing/2014/main" id="{07652A1A-D297-48EA-A100-898827E85166}"/>
              </a:ext>
            </a:extLst>
          </p:cNvPr>
          <p:cNvSpPr/>
          <p:nvPr/>
        </p:nvSpPr>
        <p:spPr>
          <a:xfrm>
            <a:off x="1988598" y="3574151"/>
            <a:ext cx="2547891" cy="130856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When air pass through the vocal cords it creates vibration.</a:t>
            </a:r>
          </a:p>
        </p:txBody>
      </p:sp>
      <p:sp>
        <p:nvSpPr>
          <p:cNvPr id="8" name="Rectangle: Diagonal Corners Rounded 7">
            <a:extLst>
              <a:ext uri="{FF2B5EF4-FFF2-40B4-BE49-F238E27FC236}">
                <a16:creationId xmlns:a16="http://schemas.microsoft.com/office/drawing/2014/main" id="{487B953A-D5A8-4C53-88ED-E68D2FC00507}"/>
              </a:ext>
            </a:extLst>
          </p:cNvPr>
          <p:cNvSpPr/>
          <p:nvPr/>
        </p:nvSpPr>
        <p:spPr>
          <a:xfrm>
            <a:off x="7458721" y="3429000"/>
            <a:ext cx="2547891" cy="130856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 Air passes through open vocal folds without causing any vibration. </a:t>
            </a:r>
          </a:p>
        </p:txBody>
      </p:sp>
      <p:sp>
        <p:nvSpPr>
          <p:cNvPr id="9" name="Rectangle: Top Corners Rounded 8">
            <a:extLst>
              <a:ext uri="{FF2B5EF4-FFF2-40B4-BE49-F238E27FC236}">
                <a16:creationId xmlns:a16="http://schemas.microsoft.com/office/drawing/2014/main" id="{B8DC9BC8-7272-46E3-AD1F-A8AD7EAC4537}"/>
              </a:ext>
            </a:extLst>
          </p:cNvPr>
          <p:cNvSpPr/>
          <p:nvPr/>
        </p:nvSpPr>
        <p:spPr>
          <a:xfrm>
            <a:off x="2130458" y="5173019"/>
            <a:ext cx="1970202" cy="1105233"/>
          </a:xfrm>
          <a:prstGeom prst="round2Same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b="1" dirty="0">
                <a:latin typeface="Times New Roman" panose="02020603050405020304" pitchFamily="18" charset="0"/>
                <a:cs typeface="Times New Roman" panose="02020603050405020304" pitchFamily="18" charset="0"/>
              </a:rPr>
              <a:t>/g/ /z/ /v/</a:t>
            </a:r>
          </a:p>
        </p:txBody>
      </p:sp>
      <p:sp>
        <p:nvSpPr>
          <p:cNvPr id="10" name="Rectangle: Top Corners Rounded 9">
            <a:extLst>
              <a:ext uri="{FF2B5EF4-FFF2-40B4-BE49-F238E27FC236}">
                <a16:creationId xmlns:a16="http://schemas.microsoft.com/office/drawing/2014/main" id="{410F41A0-4FD0-499F-81B8-DA4EF8173A13}"/>
              </a:ext>
            </a:extLst>
          </p:cNvPr>
          <p:cNvSpPr/>
          <p:nvPr/>
        </p:nvSpPr>
        <p:spPr>
          <a:xfrm>
            <a:off x="7825819" y="5047140"/>
            <a:ext cx="1970202" cy="1105233"/>
          </a:xfrm>
          <a:prstGeom prst="round2Same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b="1" dirty="0">
                <a:latin typeface="Times New Roman" panose="02020603050405020304" pitchFamily="18" charset="0"/>
                <a:cs typeface="Times New Roman" panose="02020603050405020304" pitchFamily="18" charset="0"/>
              </a:rPr>
              <a:t>/s/ /p/ /t/</a:t>
            </a:r>
          </a:p>
        </p:txBody>
      </p:sp>
    </p:spTree>
    <p:extLst>
      <p:ext uri="{BB962C8B-B14F-4D97-AF65-F5344CB8AC3E}">
        <p14:creationId xmlns:p14="http://schemas.microsoft.com/office/powerpoint/2010/main" val="359039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0EC0C-CF12-409E-9860-CA899B97E9C1}"/>
              </a:ext>
            </a:extLst>
          </p:cNvPr>
          <p:cNvSpPr>
            <a:spLocks noGrp="1"/>
          </p:cNvSpPr>
          <p:nvPr>
            <p:ph type="title"/>
          </p:nvPr>
        </p:nvSpPr>
        <p:spPr/>
        <p:txBody>
          <a:bodyPr/>
          <a:lstStyle/>
          <a:p>
            <a:r>
              <a:rPr lang="en-US" b="1" dirty="0">
                <a:solidFill>
                  <a:srgbClr val="002060"/>
                </a:solidFill>
                <a:latin typeface="Algerian" panose="04020705040A02060702" pitchFamily="82" charset="0"/>
              </a:rPr>
              <a:t>2. PLACE OF ARTICULATION</a:t>
            </a:r>
            <a:endParaRPr lang="en-US" dirty="0"/>
          </a:p>
        </p:txBody>
      </p:sp>
      <p:sp>
        <p:nvSpPr>
          <p:cNvPr id="3" name="Content Placeholder 2">
            <a:extLst>
              <a:ext uri="{FF2B5EF4-FFF2-40B4-BE49-F238E27FC236}">
                <a16:creationId xmlns:a16="http://schemas.microsoft.com/office/drawing/2014/main" id="{160E6AD3-21C1-472B-BAC5-60FE9DA07C8E}"/>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Where in the vocal tract is the constriction of airflow taking place. </a:t>
            </a:r>
          </a:p>
          <a:p>
            <a:r>
              <a:rPr lang="en-US" sz="2400" dirty="0">
                <a:latin typeface="Times New Roman" panose="02020603050405020304" pitchFamily="18" charset="0"/>
                <a:cs typeface="Times New Roman" panose="02020603050405020304" pitchFamily="18" charset="0"/>
              </a:rPr>
              <a:t>There are several different places where it can happen. </a:t>
            </a:r>
          </a:p>
          <a:p>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Bilabial sounds: </a:t>
            </a:r>
            <a:r>
              <a:rPr lang="en-US" sz="2400" dirty="0">
                <a:latin typeface="Times New Roman" panose="02020603050405020304" pitchFamily="18" charset="0"/>
                <a:cs typeface="Times New Roman" panose="02020603050405020304" pitchFamily="18" charset="0"/>
              </a:rPr>
              <a:t>produced with two lips. </a:t>
            </a:r>
            <a:r>
              <a:rPr lang="en-US" sz="2400" b="1" dirty="0">
                <a:latin typeface="Times New Roman" panose="02020603050405020304" pitchFamily="18" charset="0"/>
                <a:cs typeface="Times New Roman" panose="02020603050405020304" pitchFamily="18" charset="0"/>
              </a:rPr>
              <a:t>/p/ /b/ /m/</a:t>
            </a:r>
          </a:p>
          <a:p>
            <a:pPr marL="0" indent="0">
              <a:buNone/>
            </a:pPr>
            <a:endParaRPr lang="en-US"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Labiodental sounds : </a:t>
            </a:r>
            <a:r>
              <a:rPr lang="en-US" sz="2400" dirty="0">
                <a:latin typeface="Times New Roman" panose="02020603050405020304" pitchFamily="18" charset="0"/>
                <a:cs typeface="Times New Roman" panose="02020603050405020304" pitchFamily="18" charset="0"/>
              </a:rPr>
              <a:t>sounds produced with teeth and lips. Upper teeth and lower lip more specifically.</a:t>
            </a:r>
            <a:r>
              <a:rPr lang="en-US" sz="2400" b="1" dirty="0">
                <a:latin typeface="Times New Roman" panose="02020603050405020304" pitchFamily="18" charset="0"/>
                <a:cs typeface="Times New Roman" panose="02020603050405020304" pitchFamily="18" charset="0"/>
              </a:rPr>
              <a:t> /f/ /v/</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9157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0EC0C-CF12-409E-9860-CA899B97E9C1}"/>
              </a:ext>
            </a:extLst>
          </p:cNvPr>
          <p:cNvSpPr>
            <a:spLocks noGrp="1"/>
          </p:cNvSpPr>
          <p:nvPr>
            <p:ph type="title"/>
          </p:nvPr>
        </p:nvSpPr>
        <p:spPr/>
        <p:txBody>
          <a:bodyPr/>
          <a:lstStyle/>
          <a:p>
            <a:r>
              <a:rPr lang="en-US" b="1" dirty="0">
                <a:solidFill>
                  <a:srgbClr val="002060"/>
                </a:solidFill>
                <a:latin typeface="Algerian" panose="04020705040A02060702" pitchFamily="82" charset="0"/>
              </a:rPr>
              <a:t>PLACE OF ARTICULATION</a:t>
            </a:r>
            <a:endParaRPr lang="en-US" dirty="0"/>
          </a:p>
        </p:txBody>
      </p:sp>
      <p:sp>
        <p:nvSpPr>
          <p:cNvPr id="3" name="Content Placeholder 2">
            <a:extLst>
              <a:ext uri="{FF2B5EF4-FFF2-40B4-BE49-F238E27FC236}">
                <a16:creationId xmlns:a16="http://schemas.microsoft.com/office/drawing/2014/main" id="{160E6AD3-21C1-472B-BAC5-60FE9DA07C8E}"/>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Dental/ Interdental sounds: </a:t>
            </a:r>
            <a:r>
              <a:rPr lang="en-US" sz="3200" dirty="0">
                <a:latin typeface="Times New Roman" panose="02020603050405020304" pitchFamily="18" charset="0"/>
                <a:cs typeface="Times New Roman" panose="02020603050405020304" pitchFamily="18" charset="0"/>
              </a:rPr>
              <a:t>Tongue slightly in between your teeth. </a:t>
            </a:r>
          </a:p>
          <a:p>
            <a:pPr marL="0" indent="0">
              <a:buNone/>
            </a:pP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 /</a:t>
            </a:r>
            <a:r>
              <a:rPr lang="el-GR" sz="3200" b="1" dirty="0">
                <a:latin typeface="Times New Roman" panose="02020603050405020304" pitchFamily="18" charset="0"/>
                <a:cs typeface="Times New Roman" panose="02020603050405020304" pitchFamily="18" charset="0"/>
              </a:rPr>
              <a:t>θ</a:t>
            </a:r>
            <a:r>
              <a:rPr lang="en-US" sz="3200" b="1" dirty="0">
                <a:latin typeface="Times New Roman" panose="02020603050405020304" pitchFamily="18" charset="0"/>
                <a:cs typeface="Times New Roman" panose="02020603050405020304" pitchFamily="18" charset="0"/>
              </a:rPr>
              <a:t>/ /ð/</a:t>
            </a:r>
          </a:p>
          <a:p>
            <a:pPr marL="0" indent="0">
              <a:buNone/>
            </a:pPr>
            <a:endParaRPr lang="en-US" sz="32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Alveolar sounds : </a:t>
            </a:r>
            <a:r>
              <a:rPr lang="en-US" sz="3200" dirty="0">
                <a:latin typeface="Times New Roman" panose="02020603050405020304" pitchFamily="18" charset="0"/>
                <a:cs typeface="Times New Roman" panose="02020603050405020304" pitchFamily="18" charset="0"/>
              </a:rPr>
              <a:t>Produced at or near</a:t>
            </a:r>
          </a:p>
          <a:p>
            <a:pPr marL="0" indent="0">
              <a:buNone/>
            </a:pPr>
            <a:r>
              <a:rPr lang="en-US" sz="3200" dirty="0">
                <a:latin typeface="Times New Roman" panose="02020603050405020304" pitchFamily="18" charset="0"/>
                <a:cs typeface="Times New Roman" panose="02020603050405020304" pitchFamily="18" charset="0"/>
              </a:rPr>
              <a:t> the </a:t>
            </a:r>
            <a:r>
              <a:rPr lang="en-US" sz="3200" b="1" dirty="0">
                <a:latin typeface="Times New Roman" panose="02020603050405020304" pitchFamily="18" charset="0"/>
                <a:cs typeface="Times New Roman" panose="02020603050405020304" pitchFamily="18" charset="0"/>
              </a:rPr>
              <a:t>alveolar ridge.</a:t>
            </a:r>
          </a:p>
          <a:p>
            <a:pPr marL="0" indent="0">
              <a:buNone/>
            </a:pP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 /t/ /d/ /s/ /z/ /n/ </a:t>
            </a:r>
          </a:p>
        </p:txBody>
      </p:sp>
      <p:sp>
        <p:nvSpPr>
          <p:cNvPr id="4" name="Rectangle 3">
            <a:extLst>
              <a:ext uri="{FF2B5EF4-FFF2-40B4-BE49-F238E27FC236}">
                <a16:creationId xmlns:a16="http://schemas.microsoft.com/office/drawing/2014/main" id="{635684C6-7F69-413C-AF39-5387FCA24683}"/>
              </a:ext>
            </a:extLst>
          </p:cNvPr>
          <p:cNvSpPr/>
          <p:nvPr/>
        </p:nvSpPr>
        <p:spPr>
          <a:xfrm>
            <a:off x="8034292" y="2947386"/>
            <a:ext cx="2459115" cy="33380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If you start by putting your tongue right behind your front incisors, and then you move your tongue back, it is actually going to slide up and that’s where the alveolar ridge is, before you get to the roof of the mouth. </a:t>
            </a:r>
          </a:p>
        </p:txBody>
      </p:sp>
      <p:sp>
        <p:nvSpPr>
          <p:cNvPr id="6" name="Arrow: Notched Right 5">
            <a:extLst>
              <a:ext uri="{FF2B5EF4-FFF2-40B4-BE49-F238E27FC236}">
                <a16:creationId xmlns:a16="http://schemas.microsoft.com/office/drawing/2014/main" id="{7D3EB356-7886-418A-BF2D-1573ACEF3334}"/>
              </a:ext>
            </a:extLst>
          </p:cNvPr>
          <p:cNvSpPr/>
          <p:nvPr/>
        </p:nvSpPr>
        <p:spPr>
          <a:xfrm>
            <a:off x="4157709" y="4616388"/>
            <a:ext cx="3684233" cy="55929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1104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71524-E457-4011-90F5-674AB77AD42A}"/>
              </a:ext>
            </a:extLst>
          </p:cNvPr>
          <p:cNvSpPr>
            <a:spLocks noGrp="1"/>
          </p:cNvSpPr>
          <p:nvPr>
            <p:ph type="title"/>
          </p:nvPr>
        </p:nvSpPr>
        <p:spPr/>
        <p:txBody>
          <a:bodyPr/>
          <a:lstStyle/>
          <a:p>
            <a:r>
              <a:rPr lang="en-US" b="1" dirty="0">
                <a:solidFill>
                  <a:srgbClr val="002060"/>
                </a:solidFill>
                <a:latin typeface="Algerian" panose="04020705040A02060702" pitchFamily="82" charset="0"/>
              </a:rPr>
              <a:t>PLACE OF ARTICULATION</a:t>
            </a:r>
            <a:endParaRPr lang="en-US" dirty="0"/>
          </a:p>
        </p:txBody>
      </p:sp>
      <p:sp>
        <p:nvSpPr>
          <p:cNvPr id="3" name="Content Placeholder 2">
            <a:extLst>
              <a:ext uri="{FF2B5EF4-FFF2-40B4-BE49-F238E27FC236}">
                <a16:creationId xmlns:a16="http://schemas.microsoft.com/office/drawing/2014/main" id="{78236033-5E2C-4DF1-95BA-25B5B95D61F3}"/>
              </a:ext>
            </a:extLst>
          </p:cNvPr>
          <p:cNvSpPr>
            <a:spLocks noGrp="1"/>
          </p:cNvSpPr>
          <p:nvPr>
            <p:ph idx="1"/>
          </p:nvPr>
        </p:nvSpPr>
        <p:spPr/>
        <p:txBody>
          <a:bodyPr/>
          <a:lstStyle/>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Palatal sounds: </a:t>
            </a:r>
            <a:r>
              <a:rPr lang="en-US" sz="2400" dirty="0">
                <a:latin typeface="Times New Roman" panose="02020603050405020304" pitchFamily="18" charset="0"/>
                <a:cs typeface="Times New Roman" panose="02020603050405020304" pitchFamily="18" charset="0"/>
              </a:rPr>
              <a:t>Sounds produced with the roof of the mouth. </a:t>
            </a:r>
          </a:p>
          <a:p>
            <a:pPr marL="0" indent="0">
              <a:buNone/>
            </a:pPr>
            <a:r>
              <a:rPr lang="en-US" sz="2400" b="1" dirty="0">
                <a:latin typeface="Times New Roman" panose="02020603050405020304" pitchFamily="18" charset="0"/>
                <a:cs typeface="Times New Roman" panose="02020603050405020304" pitchFamily="18" charset="0"/>
              </a:rPr>
              <a:t>                   /ʧ/ /ʤ/ /ʃ/</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Velar sounds : </a:t>
            </a:r>
            <a:r>
              <a:rPr lang="en-US" sz="2400" dirty="0">
                <a:latin typeface="Times New Roman" panose="02020603050405020304" pitchFamily="18" charset="0"/>
                <a:cs typeface="Times New Roman" panose="02020603050405020304" pitchFamily="18" charset="0"/>
              </a:rPr>
              <a:t>Sounds produced at what is called the soft palate. </a:t>
            </a:r>
          </a:p>
          <a:p>
            <a:pPr marL="0" indent="0">
              <a:buNone/>
            </a:pPr>
            <a:r>
              <a:rPr lang="en-US" sz="2400" b="1" dirty="0">
                <a:latin typeface="Times New Roman" panose="02020603050405020304" pitchFamily="18" charset="0"/>
                <a:cs typeface="Times New Roman" panose="02020603050405020304" pitchFamily="18" charset="0"/>
              </a:rPr>
              <a:t>                  /k/ /g/ </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Glottal sounds : </a:t>
            </a:r>
            <a:r>
              <a:rPr lang="en-US" sz="2400" dirty="0">
                <a:latin typeface="Times New Roman" panose="02020603050405020304" pitchFamily="18" charset="0"/>
                <a:cs typeface="Times New Roman" panose="02020603050405020304" pitchFamily="18" charset="0"/>
              </a:rPr>
              <a:t>Sounds produced at the glottis. </a:t>
            </a:r>
          </a:p>
          <a:p>
            <a:pPr marL="0" indent="0">
              <a:buNone/>
            </a:pPr>
            <a:r>
              <a:rPr lang="en-US" sz="2400" b="1" dirty="0">
                <a:latin typeface="Times New Roman" panose="02020603050405020304" pitchFamily="18" charset="0"/>
                <a:cs typeface="Times New Roman" panose="02020603050405020304" pitchFamily="18" charset="0"/>
              </a:rPr>
              <a:t>                   /h/   /ʔ/ </a:t>
            </a:r>
          </a:p>
          <a:p>
            <a:pPr marL="0" indent="0">
              <a:buNone/>
            </a:pPr>
            <a:endParaRPr lang="en-US" sz="2400" dirty="0">
              <a:latin typeface="Times New Roman" panose="02020603050405020304" pitchFamily="18" charset="0"/>
              <a:cs typeface="Times New Roman" panose="02020603050405020304" pitchFamily="18" charset="0"/>
            </a:endParaRPr>
          </a:p>
          <a:p>
            <a:endParaRPr lang="en-US" dirty="0"/>
          </a:p>
        </p:txBody>
      </p:sp>
      <p:sp>
        <p:nvSpPr>
          <p:cNvPr id="5" name="Rectangle: Single Corner Rounded 4">
            <a:extLst>
              <a:ext uri="{FF2B5EF4-FFF2-40B4-BE49-F238E27FC236}">
                <a16:creationId xmlns:a16="http://schemas.microsoft.com/office/drawing/2014/main" id="{7E502292-EDF5-439D-B17E-9BC9A5AE36B4}"/>
              </a:ext>
            </a:extLst>
          </p:cNvPr>
          <p:cNvSpPr/>
          <p:nvPr/>
        </p:nvSpPr>
        <p:spPr>
          <a:xfrm>
            <a:off x="3817398" y="5003679"/>
            <a:ext cx="4891596" cy="1211727"/>
          </a:xfrm>
          <a:prstGeom prst="round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Glottal Stop</a:t>
            </a:r>
          </a:p>
          <a:p>
            <a:pPr algn="ctr"/>
            <a:r>
              <a:rPr lang="en-US" sz="2000" dirty="0">
                <a:latin typeface="Times New Roman" panose="02020603050405020304" pitchFamily="18" charset="0"/>
                <a:cs typeface="Times New Roman" panose="02020603050405020304" pitchFamily="18" charset="0"/>
              </a:rPr>
              <a:t>Little catch in the throat where the vocal folds close and then open very quickly. </a:t>
            </a:r>
          </a:p>
        </p:txBody>
      </p:sp>
      <p:sp>
        <p:nvSpPr>
          <p:cNvPr id="7" name="Arrow: Curved Right 6">
            <a:extLst>
              <a:ext uri="{FF2B5EF4-FFF2-40B4-BE49-F238E27FC236}">
                <a16:creationId xmlns:a16="http://schemas.microsoft.com/office/drawing/2014/main" id="{1644EFD3-F68C-422E-A986-DC83D18C8F1A}"/>
              </a:ext>
            </a:extLst>
          </p:cNvPr>
          <p:cNvSpPr/>
          <p:nvPr/>
        </p:nvSpPr>
        <p:spPr>
          <a:xfrm>
            <a:off x="2982896" y="5095782"/>
            <a:ext cx="257453" cy="55041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8351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0EC0C-CF12-409E-9860-CA899B97E9C1}"/>
              </a:ext>
            </a:extLst>
          </p:cNvPr>
          <p:cNvSpPr>
            <a:spLocks noGrp="1"/>
          </p:cNvSpPr>
          <p:nvPr>
            <p:ph type="title"/>
          </p:nvPr>
        </p:nvSpPr>
        <p:spPr/>
        <p:txBody>
          <a:bodyPr/>
          <a:lstStyle/>
          <a:p>
            <a:r>
              <a:rPr lang="en-US" b="1" dirty="0">
                <a:solidFill>
                  <a:srgbClr val="002060"/>
                </a:solidFill>
                <a:latin typeface="Algerian" panose="04020705040A02060702" pitchFamily="82" charset="0"/>
              </a:rPr>
              <a:t>3. manner OF ARTICULATION</a:t>
            </a:r>
            <a:endParaRPr lang="en-US" dirty="0"/>
          </a:p>
        </p:txBody>
      </p:sp>
      <p:sp>
        <p:nvSpPr>
          <p:cNvPr id="3" name="Content Placeholder 2">
            <a:extLst>
              <a:ext uri="{FF2B5EF4-FFF2-40B4-BE49-F238E27FC236}">
                <a16:creationId xmlns:a16="http://schemas.microsoft.com/office/drawing/2014/main" id="{160E6AD3-21C1-472B-BAC5-60FE9DA07C8E}"/>
              </a:ext>
            </a:extLst>
          </p:cNvPr>
          <p:cNvSpPr>
            <a:spLocks noGrp="1"/>
          </p:cNvSpPr>
          <p:nvPr>
            <p:ph idx="1"/>
          </p:nvPr>
        </p:nvSpPr>
        <p:spPr/>
        <p:txBody>
          <a:bodyPr>
            <a:normAutofit fontScale="92500"/>
          </a:bodyPr>
          <a:lstStyle/>
          <a:p>
            <a:r>
              <a:rPr lang="en-US" sz="2800" dirty="0">
                <a:latin typeface="Times New Roman" panose="02020603050405020304" pitchFamily="18" charset="0"/>
                <a:cs typeface="Times New Roman" panose="02020603050405020304" pitchFamily="18" charset="0"/>
              </a:rPr>
              <a:t>How is the airflow being constricted when we are producing these sounds? </a:t>
            </a:r>
          </a:p>
          <a:p>
            <a:r>
              <a:rPr lang="en-US" sz="2800" dirty="0">
                <a:latin typeface="Times New Roman" panose="02020603050405020304" pitchFamily="18" charset="0"/>
                <a:cs typeface="Times New Roman" panose="02020603050405020304" pitchFamily="18" charset="0"/>
              </a:rPr>
              <a:t>How the sound produced in the vocal tract? </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Stops:</a:t>
            </a:r>
            <a:r>
              <a:rPr lang="en-US" sz="2800" dirty="0">
                <a:latin typeface="Times New Roman" panose="02020603050405020304" pitchFamily="18" charset="0"/>
                <a:cs typeface="Times New Roman" panose="02020603050405020304" pitchFamily="18" charset="0"/>
              </a:rPr>
              <a:t>  sounds involve complete closure of the airflow followed by the release of that airflow.  </a:t>
            </a:r>
            <a:r>
              <a:rPr lang="en-US" sz="2800" b="1" dirty="0">
                <a:latin typeface="Times New Roman" panose="02020603050405020304" pitchFamily="18" charset="0"/>
                <a:cs typeface="Times New Roman" panose="02020603050405020304" pitchFamily="18" charset="0"/>
              </a:rPr>
              <a:t>/p/ /b/ /t/ /k/ /g/</a:t>
            </a:r>
          </a:p>
          <a:p>
            <a:pPr>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Fricatives: </a:t>
            </a:r>
            <a:r>
              <a:rPr lang="en-US" sz="2800" dirty="0">
                <a:latin typeface="Times New Roman" panose="02020603050405020304" pitchFamily="18" charset="0"/>
                <a:cs typeface="Times New Roman" panose="02020603050405020304" pitchFamily="18" charset="0"/>
              </a:rPr>
              <a:t>These sounds involve friction but the air doesn’t stop completely. We can produce these sounds for a long time. </a:t>
            </a:r>
            <a:r>
              <a:rPr lang="en-US" sz="2800" b="1" dirty="0">
                <a:latin typeface="Times New Roman" panose="02020603050405020304" pitchFamily="18" charset="0"/>
                <a:cs typeface="Times New Roman" panose="02020603050405020304" pitchFamily="18" charset="0"/>
              </a:rPr>
              <a:t> /f/ /v/ /s/ /z/ </a:t>
            </a:r>
          </a:p>
        </p:txBody>
      </p:sp>
    </p:spTree>
    <p:extLst>
      <p:ext uri="{BB962C8B-B14F-4D97-AF65-F5344CB8AC3E}">
        <p14:creationId xmlns:p14="http://schemas.microsoft.com/office/powerpoint/2010/main" val="547054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4CE6-ED65-4D48-97D6-1485A73B3944}"/>
              </a:ext>
            </a:extLst>
          </p:cNvPr>
          <p:cNvSpPr>
            <a:spLocks noGrp="1"/>
          </p:cNvSpPr>
          <p:nvPr>
            <p:ph type="title"/>
          </p:nvPr>
        </p:nvSpPr>
        <p:spPr/>
        <p:txBody>
          <a:bodyPr/>
          <a:lstStyle/>
          <a:p>
            <a:r>
              <a:rPr lang="en-US" b="1" dirty="0">
                <a:solidFill>
                  <a:srgbClr val="002060"/>
                </a:solidFill>
                <a:latin typeface="Algerian" panose="04020705040A02060702" pitchFamily="82" charset="0"/>
              </a:rPr>
              <a:t>manner OF ARTICULATION</a:t>
            </a:r>
            <a:endParaRPr lang="en-US" dirty="0"/>
          </a:p>
        </p:txBody>
      </p:sp>
      <p:sp>
        <p:nvSpPr>
          <p:cNvPr id="3" name="Content Placeholder 2">
            <a:extLst>
              <a:ext uri="{FF2B5EF4-FFF2-40B4-BE49-F238E27FC236}">
                <a16:creationId xmlns:a16="http://schemas.microsoft.com/office/drawing/2014/main" id="{1FB5091D-3BB0-48ED-AC31-FCA58B2BD6AE}"/>
              </a:ext>
            </a:extLst>
          </p:cNvPr>
          <p:cNvSpPr>
            <a:spLocks noGrp="1"/>
          </p:cNvSpPr>
          <p:nvPr>
            <p:ph idx="1"/>
          </p:nvPr>
        </p:nvSpPr>
        <p:spPr/>
        <p:txBody>
          <a:bodyPr>
            <a:normAutofit/>
          </a:bodyPr>
          <a:lstStyle/>
          <a:p>
            <a:pPr>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Affricates : </a:t>
            </a:r>
            <a:r>
              <a:rPr lang="en-US" sz="3600" dirty="0">
                <a:latin typeface="Times New Roman" panose="02020603050405020304" pitchFamily="18" charset="0"/>
                <a:cs typeface="Times New Roman" panose="02020603050405020304" pitchFamily="18" charset="0"/>
              </a:rPr>
              <a:t>Combination of stops and fricatives. /ʤ/ /ʧ/</a:t>
            </a:r>
            <a:endParaRPr lang="en-US" sz="36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Nasals: </a:t>
            </a:r>
            <a:r>
              <a:rPr lang="en-US" sz="3600" dirty="0">
                <a:latin typeface="Times New Roman" panose="02020603050405020304" pitchFamily="18" charset="0"/>
                <a:cs typeface="Times New Roman" panose="02020603050405020304" pitchFamily="18" charset="0"/>
              </a:rPr>
              <a:t>Articulated with the nose.  </a:t>
            </a:r>
            <a:r>
              <a:rPr lang="en-US" sz="3600" b="1" dirty="0">
                <a:latin typeface="Times New Roman" panose="02020603050405020304" pitchFamily="18" charset="0"/>
                <a:cs typeface="Times New Roman" panose="02020603050405020304" pitchFamily="18" charset="0"/>
              </a:rPr>
              <a:t>/m/ /n/ </a:t>
            </a:r>
          </a:p>
          <a:p>
            <a:pPr>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Liquids </a:t>
            </a:r>
          </a:p>
          <a:p>
            <a:pPr>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Glides </a:t>
            </a:r>
            <a:endParaRPr lang="en-US" sz="2400" b="1" dirty="0"/>
          </a:p>
        </p:txBody>
      </p:sp>
    </p:spTree>
    <p:extLst>
      <p:ext uri="{BB962C8B-B14F-4D97-AF65-F5344CB8AC3E}">
        <p14:creationId xmlns:p14="http://schemas.microsoft.com/office/powerpoint/2010/main" val="2372864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2B87-92FD-4968-86E3-6910C9DA417E}"/>
              </a:ext>
            </a:extLst>
          </p:cNvPr>
          <p:cNvSpPr>
            <a:spLocks noGrp="1"/>
          </p:cNvSpPr>
          <p:nvPr>
            <p:ph type="title"/>
          </p:nvPr>
        </p:nvSpPr>
        <p:spPr/>
        <p:txBody>
          <a:bodyPr/>
          <a:lstStyle/>
          <a:p>
            <a:pPr algn="ctr"/>
            <a:r>
              <a:rPr lang="en-US" b="1" dirty="0">
                <a:solidFill>
                  <a:srgbClr val="002060"/>
                </a:solidFill>
                <a:latin typeface="Algerian" panose="04020705040A02060702" pitchFamily="82" charset="0"/>
              </a:rPr>
              <a:t>VOWELS </a:t>
            </a:r>
            <a:r>
              <a:rPr lang="en-US" dirty="0"/>
              <a:t> </a:t>
            </a:r>
          </a:p>
        </p:txBody>
      </p:sp>
      <p:sp>
        <p:nvSpPr>
          <p:cNvPr id="3" name="Content Placeholder 2">
            <a:extLst>
              <a:ext uri="{FF2B5EF4-FFF2-40B4-BE49-F238E27FC236}">
                <a16:creationId xmlns:a16="http://schemas.microsoft.com/office/drawing/2014/main" id="{4F14BD44-A53D-4863-8451-8BBE4D816377}"/>
              </a:ext>
            </a:extLst>
          </p:cNvPr>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No constriction of airflow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position of the tongue is really important when producing vowel sound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middle of your tongue moves forward, backward, up and down when we make vowel sounds.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There are two general types of vowel sounds. </a:t>
            </a: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
        <p:nvSpPr>
          <p:cNvPr id="4" name="Rectangle: Top Corners Snipped 3">
            <a:extLst>
              <a:ext uri="{FF2B5EF4-FFF2-40B4-BE49-F238E27FC236}">
                <a16:creationId xmlns:a16="http://schemas.microsoft.com/office/drawing/2014/main" id="{B3E10C97-EAE9-4BB0-A8A3-D67D47FED26B}"/>
              </a:ext>
            </a:extLst>
          </p:cNvPr>
          <p:cNvSpPr/>
          <p:nvPr/>
        </p:nvSpPr>
        <p:spPr>
          <a:xfrm>
            <a:off x="2068497" y="4625266"/>
            <a:ext cx="2485748" cy="1154097"/>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Monophthongs</a:t>
            </a:r>
            <a:r>
              <a:rPr lang="en-US" dirty="0"/>
              <a:t> </a:t>
            </a:r>
          </a:p>
          <a:p>
            <a:pPr algn="ctr"/>
            <a:r>
              <a:rPr lang="en-US" dirty="0">
                <a:latin typeface="Times New Roman" panose="02020603050405020304" pitchFamily="18" charset="0"/>
                <a:cs typeface="Times New Roman" panose="02020603050405020304" pitchFamily="18" charset="0"/>
              </a:rPr>
              <a:t>(one vowel quality) </a:t>
            </a:r>
          </a:p>
        </p:txBody>
      </p:sp>
      <p:sp>
        <p:nvSpPr>
          <p:cNvPr id="5" name="Rectangle: Top Corners Snipped 4">
            <a:extLst>
              <a:ext uri="{FF2B5EF4-FFF2-40B4-BE49-F238E27FC236}">
                <a16:creationId xmlns:a16="http://schemas.microsoft.com/office/drawing/2014/main" id="{78498C92-4CBE-49C0-B433-D527325847AA}"/>
              </a:ext>
            </a:extLst>
          </p:cNvPr>
          <p:cNvSpPr/>
          <p:nvPr/>
        </p:nvSpPr>
        <p:spPr>
          <a:xfrm>
            <a:off x="7405456" y="4625266"/>
            <a:ext cx="2485748" cy="1154097"/>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Diphthongs</a:t>
            </a:r>
          </a:p>
          <a:p>
            <a:pPr algn="ctr"/>
            <a:r>
              <a:rPr lang="en-US" dirty="0">
                <a:latin typeface="Times New Roman" panose="02020603050405020304" pitchFamily="18" charset="0"/>
                <a:cs typeface="Times New Roman" panose="02020603050405020304" pitchFamily="18" charset="0"/>
              </a:rPr>
              <a:t>(Two vowel quality )</a:t>
            </a:r>
            <a:r>
              <a:rPr lang="en-US" dirty="0"/>
              <a:t> </a:t>
            </a:r>
          </a:p>
        </p:txBody>
      </p:sp>
    </p:spTree>
    <p:extLst>
      <p:ext uri="{BB962C8B-B14F-4D97-AF65-F5344CB8AC3E}">
        <p14:creationId xmlns:p14="http://schemas.microsoft.com/office/powerpoint/2010/main" val="2971318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E707C-1100-4D77-B0F0-5440E4A5311A}"/>
              </a:ext>
            </a:extLst>
          </p:cNvPr>
          <p:cNvSpPr>
            <a:spLocks noGrp="1"/>
          </p:cNvSpPr>
          <p:nvPr>
            <p:ph type="title"/>
          </p:nvPr>
        </p:nvSpPr>
        <p:spPr/>
        <p:txBody>
          <a:bodyPr/>
          <a:lstStyle/>
          <a:p>
            <a:r>
              <a:rPr lang="en-US" b="1" dirty="0">
                <a:solidFill>
                  <a:srgbClr val="002060"/>
                </a:solidFill>
                <a:latin typeface="Algerian" panose="04020705040A02060702" pitchFamily="82" charset="0"/>
              </a:rPr>
              <a:t>                              VOWELS</a:t>
            </a:r>
            <a:endParaRPr lang="en-US" dirty="0"/>
          </a:p>
        </p:txBody>
      </p:sp>
      <p:sp>
        <p:nvSpPr>
          <p:cNvPr id="3" name="Content Placeholder 2">
            <a:extLst>
              <a:ext uri="{FF2B5EF4-FFF2-40B4-BE49-F238E27FC236}">
                <a16:creationId xmlns:a16="http://schemas.microsoft.com/office/drawing/2014/main" id="{CA253AB4-126C-4E1A-84C2-112697E7FC9E}"/>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There are three criteria linguists use to describe monophthongs. </a:t>
            </a:r>
          </a:p>
          <a:p>
            <a:endParaRPr lang="en-US" sz="18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AA07DB52-57EF-47C0-8189-40544D6D2D52}"/>
              </a:ext>
            </a:extLst>
          </p:cNvPr>
          <p:cNvGraphicFramePr>
            <a:graphicFrameLocks noGrp="1"/>
          </p:cNvGraphicFramePr>
          <p:nvPr>
            <p:extLst>
              <p:ext uri="{D42A27DB-BD31-4B8C-83A1-F6EECF244321}">
                <p14:modId xmlns:p14="http://schemas.microsoft.com/office/powerpoint/2010/main" val="4062853804"/>
              </p:ext>
            </p:extLst>
          </p:nvPr>
        </p:nvGraphicFramePr>
        <p:xfrm>
          <a:off x="1204405" y="2645970"/>
          <a:ext cx="9661863" cy="3306774"/>
        </p:xfrm>
        <a:graphic>
          <a:graphicData uri="http://schemas.openxmlformats.org/drawingml/2006/table">
            <a:tbl>
              <a:tblPr firstRow="1" bandRow="1">
                <a:tableStyleId>{5C22544A-7EE6-4342-B048-85BDC9FD1C3A}</a:tableStyleId>
              </a:tblPr>
              <a:tblGrid>
                <a:gridCol w="3687191">
                  <a:extLst>
                    <a:ext uri="{9D8B030D-6E8A-4147-A177-3AD203B41FA5}">
                      <a16:colId xmlns:a16="http://schemas.microsoft.com/office/drawing/2014/main" val="1460313657"/>
                    </a:ext>
                  </a:extLst>
                </a:gridCol>
                <a:gridCol w="2831977">
                  <a:extLst>
                    <a:ext uri="{9D8B030D-6E8A-4147-A177-3AD203B41FA5}">
                      <a16:colId xmlns:a16="http://schemas.microsoft.com/office/drawing/2014/main" val="2272041881"/>
                    </a:ext>
                  </a:extLst>
                </a:gridCol>
                <a:gridCol w="3142695">
                  <a:extLst>
                    <a:ext uri="{9D8B030D-6E8A-4147-A177-3AD203B41FA5}">
                      <a16:colId xmlns:a16="http://schemas.microsoft.com/office/drawing/2014/main" val="2771718479"/>
                    </a:ext>
                  </a:extLst>
                </a:gridCol>
              </a:tblGrid>
              <a:tr h="1102258">
                <a:tc>
                  <a:txBody>
                    <a:bodyPr/>
                    <a:lstStyle/>
                    <a:p>
                      <a:r>
                        <a:rPr lang="en-US" dirty="0">
                          <a:latin typeface="Times New Roman" panose="02020603050405020304" pitchFamily="18" charset="0"/>
                          <a:cs typeface="Times New Roman" panose="02020603050405020304" pitchFamily="18" charset="0"/>
                        </a:rPr>
                        <a:t>HEIGHT </a:t>
                      </a:r>
                    </a:p>
                  </a:txBody>
                  <a:tcPr/>
                </a:tc>
                <a:tc>
                  <a:txBody>
                    <a:bodyPr/>
                    <a:lstStyle/>
                    <a:p>
                      <a:r>
                        <a:rPr lang="en-US" dirty="0">
                          <a:latin typeface="Times New Roman" panose="02020603050405020304" pitchFamily="18" charset="0"/>
                          <a:cs typeface="Times New Roman" panose="02020603050405020304" pitchFamily="18" charset="0"/>
                        </a:rPr>
                        <a:t>BACKNESS </a:t>
                      </a:r>
                    </a:p>
                  </a:txBody>
                  <a:tcPr/>
                </a:tc>
                <a:tc>
                  <a:txBody>
                    <a:bodyPr/>
                    <a:lstStyle/>
                    <a:p>
                      <a:r>
                        <a:rPr lang="en-US" dirty="0">
                          <a:latin typeface="Times New Roman" panose="02020603050405020304" pitchFamily="18" charset="0"/>
                          <a:cs typeface="Times New Roman" panose="02020603050405020304" pitchFamily="18" charset="0"/>
                        </a:rPr>
                        <a:t>ROUNDEDNESS </a:t>
                      </a:r>
                    </a:p>
                  </a:txBody>
                  <a:tcPr/>
                </a:tc>
                <a:extLst>
                  <a:ext uri="{0D108BD9-81ED-4DB2-BD59-A6C34878D82A}">
                    <a16:rowId xmlns:a16="http://schemas.microsoft.com/office/drawing/2014/main" val="129559639"/>
                  </a:ext>
                </a:extLst>
              </a:tr>
              <a:tr h="1102258">
                <a:tc>
                  <a:txBody>
                    <a:bodyPr/>
                    <a:lstStyle/>
                    <a:p>
                      <a:r>
                        <a:rPr lang="en-US" dirty="0">
                          <a:latin typeface="Times New Roman" panose="02020603050405020304" pitchFamily="18" charset="0"/>
                          <a:cs typeface="Times New Roman" panose="02020603050405020304" pitchFamily="18" charset="0"/>
                        </a:rPr>
                        <a:t>How high the tongue is in the mouth ? </a:t>
                      </a:r>
                    </a:p>
                  </a:txBody>
                  <a:tcPr/>
                </a:tc>
                <a:tc>
                  <a:txBody>
                    <a:bodyPr/>
                    <a:lstStyle/>
                    <a:p>
                      <a:r>
                        <a:rPr lang="en-US" dirty="0">
                          <a:latin typeface="Times New Roman" panose="02020603050405020304" pitchFamily="18" charset="0"/>
                          <a:cs typeface="Times New Roman" panose="02020603050405020304" pitchFamily="18" charset="0"/>
                        </a:rPr>
                        <a:t>Is the tongue back or front? </a:t>
                      </a:r>
                    </a:p>
                  </a:txBody>
                  <a:tcPr/>
                </a:tc>
                <a:tc>
                  <a:txBody>
                    <a:bodyPr/>
                    <a:lstStyle/>
                    <a:p>
                      <a:r>
                        <a:rPr lang="en-US" dirty="0">
                          <a:latin typeface="Times New Roman" panose="02020603050405020304" pitchFamily="18" charset="0"/>
                          <a:cs typeface="Times New Roman" panose="02020603050405020304" pitchFamily="18" charset="0"/>
                        </a:rPr>
                        <a:t>Whether the lips are rounded or not ? </a:t>
                      </a:r>
                    </a:p>
                  </a:txBody>
                  <a:tcPr/>
                </a:tc>
                <a:extLst>
                  <a:ext uri="{0D108BD9-81ED-4DB2-BD59-A6C34878D82A}">
                    <a16:rowId xmlns:a16="http://schemas.microsoft.com/office/drawing/2014/main" val="2470784494"/>
                  </a:ext>
                </a:extLst>
              </a:tr>
              <a:tr h="1102258">
                <a:tc>
                  <a:txBody>
                    <a:bodyPr/>
                    <a:lstStyle/>
                    <a:p>
                      <a:r>
                        <a:rPr lang="en-US" dirty="0">
                          <a:latin typeface="Times New Roman" panose="02020603050405020304" pitchFamily="18" charset="0"/>
                          <a:cs typeface="Times New Roman" panose="02020603050405020304" pitchFamily="18" charset="0"/>
                        </a:rPr>
                        <a:t>High vowels : </a:t>
                      </a:r>
                      <a:r>
                        <a:rPr lang="en-US" dirty="0" err="1">
                          <a:latin typeface="Times New Roman" panose="02020603050405020304" pitchFamily="18" charset="0"/>
                          <a:cs typeface="Times New Roman" panose="02020603050405020304" pitchFamily="18" charset="0"/>
                        </a:rPr>
                        <a:t>ee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Mid vowels</a:t>
                      </a:r>
                    </a:p>
                    <a:p>
                      <a:r>
                        <a:rPr lang="en-US" dirty="0">
                          <a:latin typeface="Times New Roman" panose="02020603050405020304" pitchFamily="18" charset="0"/>
                          <a:cs typeface="Times New Roman" panose="02020603050405020304" pitchFamily="18" charset="0"/>
                        </a:rPr>
                        <a:t>Low vowels : aa</a:t>
                      </a:r>
                    </a:p>
                  </a:txBody>
                  <a:tcPr/>
                </a:tc>
                <a:tc>
                  <a:txBody>
                    <a:bodyPr/>
                    <a:lstStyle/>
                    <a:p>
                      <a:r>
                        <a:rPr lang="en-US" dirty="0" err="1">
                          <a:latin typeface="Times New Roman" panose="02020603050405020304" pitchFamily="18" charset="0"/>
                          <a:cs typeface="Times New Roman" panose="02020603050405020304" pitchFamily="18" charset="0"/>
                        </a:rPr>
                        <a:t>ee</a:t>
                      </a:r>
                      <a:r>
                        <a:rPr lang="en-US" dirty="0">
                          <a:latin typeface="Times New Roman" panose="02020603050405020304" pitchFamily="18" charset="0"/>
                          <a:cs typeface="Times New Roman" panose="02020603050405020304" pitchFamily="18" charset="0"/>
                        </a:rPr>
                        <a:t>: high front vowel</a:t>
                      </a:r>
                    </a:p>
                    <a:p>
                      <a:r>
                        <a:rPr lang="en-US" dirty="0" err="1">
                          <a:latin typeface="Times New Roman" panose="02020603050405020304" pitchFamily="18" charset="0"/>
                          <a:cs typeface="Times New Roman" panose="02020603050405020304" pitchFamily="18" charset="0"/>
                        </a:rPr>
                        <a:t>oo</a:t>
                      </a:r>
                      <a:r>
                        <a:rPr lang="en-US" dirty="0">
                          <a:latin typeface="Times New Roman" panose="02020603050405020304" pitchFamily="18" charset="0"/>
                          <a:cs typeface="Times New Roman" panose="02020603050405020304" pitchFamily="18" charset="0"/>
                        </a:rPr>
                        <a:t>: high back vowel </a:t>
                      </a:r>
                    </a:p>
                  </a:txBody>
                  <a:tcPr/>
                </a:tc>
                <a:tc>
                  <a:txBody>
                    <a:bodyPr/>
                    <a:lstStyle/>
                    <a:p>
                      <a:r>
                        <a:rPr lang="en-US" dirty="0" err="1">
                          <a:latin typeface="Times New Roman" panose="02020603050405020304" pitchFamily="18" charset="0"/>
                          <a:cs typeface="Times New Roman" panose="02020603050405020304" pitchFamily="18" charset="0"/>
                        </a:rPr>
                        <a:t>oo</a:t>
                      </a:r>
                      <a:r>
                        <a:rPr lang="en-US" dirty="0">
                          <a:latin typeface="Times New Roman" panose="02020603050405020304" pitchFamily="18" charset="0"/>
                          <a:cs typeface="Times New Roman" panose="02020603050405020304" pitchFamily="18" charset="0"/>
                        </a:rPr>
                        <a:t>: Rounded </a:t>
                      </a:r>
                    </a:p>
                    <a:p>
                      <a:r>
                        <a:rPr lang="en-US" dirty="0" err="1">
                          <a:latin typeface="Times New Roman" panose="02020603050405020304" pitchFamily="18" charset="0"/>
                          <a:cs typeface="Times New Roman" panose="02020603050405020304" pitchFamily="18" charset="0"/>
                        </a:rPr>
                        <a:t>Ee</a:t>
                      </a:r>
                      <a:r>
                        <a:rPr lang="en-US" dirty="0">
                          <a:latin typeface="Times New Roman" panose="02020603050405020304" pitchFamily="18" charset="0"/>
                          <a:cs typeface="Times New Roman" panose="02020603050405020304" pitchFamily="18" charset="0"/>
                        </a:rPr>
                        <a:t>: unrounded</a:t>
                      </a:r>
                    </a:p>
                  </a:txBody>
                  <a:tcPr/>
                </a:tc>
                <a:extLst>
                  <a:ext uri="{0D108BD9-81ED-4DB2-BD59-A6C34878D82A}">
                    <a16:rowId xmlns:a16="http://schemas.microsoft.com/office/drawing/2014/main" val="186497657"/>
                  </a:ext>
                </a:extLst>
              </a:tr>
            </a:tbl>
          </a:graphicData>
        </a:graphic>
      </p:graphicFrame>
    </p:spTree>
    <p:extLst>
      <p:ext uri="{BB962C8B-B14F-4D97-AF65-F5344CB8AC3E}">
        <p14:creationId xmlns:p14="http://schemas.microsoft.com/office/powerpoint/2010/main" val="4292694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D3B4-4684-4A58-883D-0DF39B377CC1}"/>
              </a:ext>
            </a:extLst>
          </p:cNvPr>
          <p:cNvSpPr>
            <a:spLocks noGrp="1"/>
          </p:cNvSpPr>
          <p:nvPr>
            <p:ph type="title"/>
          </p:nvPr>
        </p:nvSpPr>
        <p:spPr/>
        <p:txBody>
          <a:bodyPr>
            <a:normAutofit/>
          </a:bodyPr>
          <a:lstStyle/>
          <a:p>
            <a:pPr algn="ctr"/>
            <a:r>
              <a:rPr lang="en-US" sz="3600" b="1" dirty="0">
                <a:solidFill>
                  <a:srgbClr val="002060"/>
                </a:solidFill>
                <a:latin typeface="Algerian" panose="04020705040A02060702" pitchFamily="82" charset="0"/>
              </a:rPr>
              <a:t>WHY is it important to study PHONETICS AND PHONOLOGY ? </a:t>
            </a:r>
            <a:endParaRPr lang="en-US" sz="3600" dirty="0"/>
          </a:p>
        </p:txBody>
      </p:sp>
      <p:sp>
        <p:nvSpPr>
          <p:cNvPr id="3" name="Content Placeholder 2">
            <a:extLst>
              <a:ext uri="{FF2B5EF4-FFF2-40B4-BE49-F238E27FC236}">
                <a16:creationId xmlns:a16="http://schemas.microsoft.com/office/drawing/2014/main" id="{EB4E8468-2730-4478-967E-419B6FD6E360}"/>
              </a:ext>
            </a:extLst>
          </p:cNvPr>
          <p:cNvSpPr>
            <a:spLocks noGrp="1"/>
          </p:cNvSpPr>
          <p:nvPr>
            <p:ph idx="1"/>
          </p:nvPr>
        </p:nvSpPr>
        <p:spPr/>
        <p:txBody>
          <a:bodyPr>
            <a:normAutofit lnSpcReduction="10000"/>
          </a:bodyPr>
          <a:lstStyle/>
          <a:p>
            <a:pPr marL="0" indent="0">
              <a:buNone/>
            </a:pPr>
            <a:r>
              <a:rPr lang="en-US" sz="3200" dirty="0">
                <a:latin typeface="Times New Roman" panose="02020603050405020304" pitchFamily="18" charset="0"/>
                <a:cs typeface="Times New Roman" panose="02020603050405020304" pitchFamily="18" charset="0"/>
              </a:rPr>
              <a:t>This knowledge enables the learner of language </a:t>
            </a:r>
          </a:p>
          <a:p>
            <a:pPr>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To give a description of the sounds of language and how they are made.</a:t>
            </a:r>
          </a:p>
          <a:p>
            <a:pPr>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To point out the mistakes in learner’s pronunciation and help them learn the correct form.</a:t>
            </a:r>
          </a:p>
          <a:p>
            <a:pPr>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To differentiate sounds of language from those of mother tongue.  </a:t>
            </a:r>
          </a:p>
        </p:txBody>
      </p:sp>
    </p:spTree>
    <p:extLst>
      <p:ext uri="{BB962C8B-B14F-4D97-AF65-F5344CB8AC3E}">
        <p14:creationId xmlns:p14="http://schemas.microsoft.com/office/powerpoint/2010/main" val="3191733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3A38D-445D-40BA-A201-BE5209E3B634}"/>
              </a:ext>
            </a:extLst>
          </p:cNvPr>
          <p:cNvSpPr>
            <a:spLocks noGrp="1"/>
          </p:cNvSpPr>
          <p:nvPr>
            <p:ph type="title"/>
          </p:nvPr>
        </p:nvSpPr>
        <p:spPr/>
        <p:txBody>
          <a:bodyPr/>
          <a:lstStyle/>
          <a:p>
            <a:pPr algn="ctr"/>
            <a:r>
              <a:rPr lang="en-US" b="1" dirty="0">
                <a:solidFill>
                  <a:srgbClr val="002060"/>
                </a:solidFill>
                <a:latin typeface="Algerian" panose="04020705040A02060702" pitchFamily="82" charset="0"/>
              </a:rPr>
              <a:t>VOWELS</a:t>
            </a:r>
            <a:endParaRPr lang="en-US" dirty="0"/>
          </a:p>
        </p:txBody>
      </p:sp>
      <p:pic>
        <p:nvPicPr>
          <p:cNvPr id="9" name="Content Placeholder 8">
            <a:extLst>
              <a:ext uri="{FF2B5EF4-FFF2-40B4-BE49-F238E27FC236}">
                <a16:creationId xmlns:a16="http://schemas.microsoft.com/office/drawing/2014/main" id="{74C7117E-0255-49A6-8CF5-D1A7CADDEAA4}"/>
              </a:ext>
            </a:extLst>
          </p:cNvPr>
          <p:cNvPicPr>
            <a:picLocks noGrp="1" noChangeAspect="1"/>
          </p:cNvPicPr>
          <p:nvPr>
            <p:ph idx="1"/>
          </p:nvPr>
        </p:nvPicPr>
        <p:blipFill rotWithShape="1">
          <a:blip r:embed="rId2"/>
          <a:srcRect l="8673" t="17598" r="40469" b="20449"/>
          <a:stretch/>
        </p:blipFill>
        <p:spPr>
          <a:xfrm>
            <a:off x="1668543" y="1885361"/>
            <a:ext cx="8399283" cy="411951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576249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3A38D-445D-40BA-A201-BE5209E3B634}"/>
              </a:ext>
            </a:extLst>
          </p:cNvPr>
          <p:cNvSpPr>
            <a:spLocks noGrp="1"/>
          </p:cNvSpPr>
          <p:nvPr>
            <p:ph type="title"/>
          </p:nvPr>
        </p:nvSpPr>
        <p:spPr/>
        <p:txBody>
          <a:bodyPr/>
          <a:lstStyle/>
          <a:p>
            <a:pPr algn="ctr"/>
            <a:r>
              <a:rPr lang="en-US" b="1" dirty="0">
                <a:solidFill>
                  <a:srgbClr val="002060"/>
                </a:solidFill>
                <a:latin typeface="Algerian" panose="04020705040A02060702" pitchFamily="82" charset="0"/>
              </a:rPr>
              <a:t>VOWELS</a:t>
            </a:r>
            <a:endParaRPr lang="en-US" dirty="0"/>
          </a:p>
        </p:txBody>
      </p:sp>
      <p:pic>
        <p:nvPicPr>
          <p:cNvPr id="6" name="Content Placeholder 5">
            <a:extLst>
              <a:ext uri="{FF2B5EF4-FFF2-40B4-BE49-F238E27FC236}">
                <a16:creationId xmlns:a16="http://schemas.microsoft.com/office/drawing/2014/main" id="{652D9C17-D3E6-4809-B363-EE88DC633BB2}"/>
              </a:ext>
            </a:extLst>
          </p:cNvPr>
          <p:cNvPicPr>
            <a:picLocks noGrp="1" noChangeAspect="1"/>
          </p:cNvPicPr>
          <p:nvPr>
            <p:ph idx="1"/>
          </p:nvPr>
        </p:nvPicPr>
        <p:blipFill rotWithShape="1">
          <a:blip r:embed="rId2"/>
          <a:srcRect l="8899" t="17598" r="41938" b="20939"/>
          <a:stretch/>
        </p:blipFill>
        <p:spPr>
          <a:xfrm>
            <a:off x="1743959" y="1747248"/>
            <a:ext cx="8107051" cy="3899408"/>
          </a:xfrm>
        </p:spPr>
      </p:pic>
    </p:spTree>
    <p:extLst>
      <p:ext uri="{BB962C8B-B14F-4D97-AF65-F5344CB8AC3E}">
        <p14:creationId xmlns:p14="http://schemas.microsoft.com/office/powerpoint/2010/main" val="2741795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11240-E318-4C86-AD34-B9931038278B}"/>
              </a:ext>
            </a:extLst>
          </p:cNvPr>
          <p:cNvSpPr>
            <a:spLocks noGrp="1"/>
          </p:cNvSpPr>
          <p:nvPr>
            <p:ph type="title"/>
          </p:nvPr>
        </p:nvSpPr>
        <p:spPr/>
        <p:txBody>
          <a:bodyPr/>
          <a:lstStyle/>
          <a:p>
            <a:r>
              <a:rPr lang="en-US" b="1" dirty="0">
                <a:solidFill>
                  <a:srgbClr val="002060"/>
                </a:solidFill>
                <a:latin typeface="Algerian" panose="04020705040A02060702" pitchFamily="82" charset="0"/>
              </a:rPr>
              <a:t>Pronunciation : VOWELS </a:t>
            </a:r>
            <a:endParaRPr lang="en-US" dirty="0"/>
          </a:p>
        </p:txBody>
      </p:sp>
      <p:sp>
        <p:nvSpPr>
          <p:cNvPr id="3" name="Content Placeholder 2">
            <a:extLst>
              <a:ext uri="{FF2B5EF4-FFF2-40B4-BE49-F238E27FC236}">
                <a16:creationId xmlns:a16="http://schemas.microsoft.com/office/drawing/2014/main" id="{D1BB4078-6AC3-41F0-94E5-F95FB147B08E}"/>
              </a:ext>
            </a:extLst>
          </p:cNvPr>
          <p:cNvSpPr>
            <a:spLocks noGrp="1"/>
          </p:cNvSpPr>
          <p:nvPr>
            <p:ph idx="1"/>
          </p:nvPr>
        </p:nvSpPr>
        <p:spPr/>
        <p:txBody>
          <a:bodyPr>
            <a:normAutofit lnSpcReduction="10000"/>
          </a:bodyPr>
          <a:lstStyle/>
          <a:p>
            <a:r>
              <a:rPr lang="en-US" sz="2000" dirty="0">
                <a:latin typeface="Times New Roman" panose="02020603050405020304" pitchFamily="18" charset="0"/>
                <a:cs typeface="Times New Roman" panose="02020603050405020304" pitchFamily="18" charset="0"/>
              </a:rPr>
              <a:t>Some tricks to pronounce vowels. </a:t>
            </a:r>
          </a:p>
          <a:p>
            <a:r>
              <a:rPr lang="en-US" sz="2000" b="1" dirty="0">
                <a:latin typeface="Times New Roman" panose="02020603050405020304" pitchFamily="18" charset="0"/>
                <a:cs typeface="Times New Roman" panose="02020603050405020304" pitchFamily="18" charset="0"/>
              </a:rPr>
              <a:t>TWO VOWEL GUIDELINE:  </a:t>
            </a:r>
            <a:r>
              <a:rPr lang="en-US" sz="2000" dirty="0">
                <a:latin typeface="Times New Roman" panose="02020603050405020304" pitchFamily="18" charset="0"/>
                <a:cs typeface="Times New Roman" panose="02020603050405020304" pitchFamily="18" charset="0"/>
              </a:rPr>
              <a:t>If two vowels are in one word then the first vowel will sound like an alphabet name and the second vowel will be silent.  (long vowel sound)</a:t>
            </a:r>
          </a:p>
          <a:p>
            <a:endParaRPr lang="en-US" sz="2000" dirty="0">
              <a:latin typeface="Times New Roman" panose="02020603050405020304" pitchFamily="18" charset="0"/>
              <a:cs typeface="Times New Roman" panose="02020603050405020304" pitchFamily="18" charset="0"/>
            </a:endParaRPr>
          </a:p>
          <a:p>
            <a:pPr marL="0" indent="0" algn="ctr">
              <a:buNone/>
            </a:pPr>
            <a:r>
              <a:rPr lang="en-US" sz="2000" b="1" dirty="0">
                <a:latin typeface="Times New Roman" panose="02020603050405020304" pitchFamily="18" charset="0"/>
                <a:cs typeface="Times New Roman" panose="02020603050405020304" pitchFamily="18" charset="0"/>
              </a:rPr>
              <a:t>Bake        these      fame    dream</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ONE VOWEL GUIDELINE: </a:t>
            </a:r>
            <a:r>
              <a:rPr lang="en-US" sz="2000" dirty="0">
                <a:latin typeface="Times New Roman" panose="02020603050405020304" pitchFamily="18" charset="0"/>
                <a:cs typeface="Times New Roman" panose="02020603050405020304" pitchFamily="18" charset="0"/>
              </a:rPr>
              <a:t>The vowel sound like a relative. (short vowel sound  )</a:t>
            </a:r>
          </a:p>
          <a:p>
            <a:pPr marL="0" indent="0">
              <a:buNone/>
            </a:pPr>
            <a:endParaRPr lang="en-US" sz="2000" dirty="0">
              <a:latin typeface="Times New Roman" panose="02020603050405020304" pitchFamily="18" charset="0"/>
              <a:cs typeface="Times New Roman" panose="02020603050405020304" pitchFamily="18" charset="0"/>
            </a:endParaRPr>
          </a:p>
          <a:p>
            <a:pPr marL="0" indent="0" algn="ctr">
              <a:buNone/>
            </a:pPr>
            <a:r>
              <a:rPr lang="en-US" sz="2000" b="1" dirty="0">
                <a:latin typeface="Times New Roman" panose="02020603050405020304" pitchFamily="18" charset="0"/>
                <a:cs typeface="Times New Roman" panose="02020603050405020304" pitchFamily="18" charset="0"/>
              </a:rPr>
              <a:t>Bed       Him      Sum      Pin     hot (aw)</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419784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E9C4-017C-43A2-98CC-FB39370A52F6}"/>
              </a:ext>
            </a:extLst>
          </p:cNvPr>
          <p:cNvSpPr>
            <a:spLocks noGrp="1"/>
          </p:cNvSpPr>
          <p:nvPr>
            <p:ph type="title"/>
          </p:nvPr>
        </p:nvSpPr>
        <p:spPr/>
        <p:txBody>
          <a:bodyPr/>
          <a:lstStyle/>
          <a:p>
            <a:pPr algn="ctr"/>
            <a:r>
              <a:rPr lang="en-US" b="1" dirty="0">
                <a:solidFill>
                  <a:srgbClr val="002060"/>
                </a:solidFill>
                <a:latin typeface="Algerian" panose="04020705040A02060702" pitchFamily="82" charset="0"/>
              </a:rPr>
              <a:t>some other speech patterns </a:t>
            </a:r>
            <a:endParaRPr lang="en-US" dirty="0"/>
          </a:p>
        </p:txBody>
      </p:sp>
      <p:sp>
        <p:nvSpPr>
          <p:cNvPr id="3" name="Content Placeholder 2">
            <a:extLst>
              <a:ext uri="{FF2B5EF4-FFF2-40B4-BE49-F238E27FC236}">
                <a16:creationId xmlns:a16="http://schemas.microsoft.com/office/drawing/2014/main" id="{39170D71-5D62-4D39-A40E-34E05C8D106C}"/>
              </a:ext>
            </a:extLst>
          </p:cNvPr>
          <p:cNvSpPr>
            <a:spLocks noGrp="1"/>
          </p:cNvSpPr>
          <p:nvPr>
            <p:ph idx="1"/>
          </p:nvPr>
        </p:nvSpPr>
        <p:spPr/>
        <p:txBody>
          <a:bodyPr>
            <a:normAutofit fontScale="92500" lnSpcReduction="20000"/>
          </a:bodyPr>
          <a:lstStyle/>
          <a:p>
            <a:r>
              <a:rPr lang="en-US" sz="2600" b="1" dirty="0">
                <a:latin typeface="Times New Roman" panose="02020603050405020304" pitchFamily="18" charset="0"/>
                <a:cs typeface="Times New Roman" panose="02020603050405020304" pitchFamily="18" charset="0"/>
              </a:rPr>
              <a:t>Stress</a:t>
            </a:r>
            <a:r>
              <a:rPr lang="en-US" sz="2600" dirty="0">
                <a:latin typeface="Times New Roman" panose="02020603050405020304" pitchFamily="18" charset="0"/>
                <a:cs typeface="Times New Roman" panose="02020603050405020304" pitchFamily="18" charset="0"/>
              </a:rPr>
              <a:t> (which could be roughly described as the relative strength of a syllable) and </a:t>
            </a:r>
            <a:r>
              <a:rPr lang="en-US" sz="2600" b="1" dirty="0">
                <a:latin typeface="Times New Roman" panose="02020603050405020304" pitchFamily="18" charset="0"/>
                <a:cs typeface="Times New Roman" panose="02020603050405020304" pitchFamily="18" charset="0"/>
              </a:rPr>
              <a:t>intonation</a:t>
            </a:r>
            <a:r>
              <a:rPr lang="en-US" sz="2600" dirty="0">
                <a:latin typeface="Times New Roman" panose="02020603050405020304" pitchFamily="18" charset="0"/>
                <a:cs typeface="Times New Roman" panose="02020603050405020304" pitchFamily="18" charset="0"/>
              </a:rPr>
              <a:t> (the use of the pitch of the voice to convey meaning).</a:t>
            </a:r>
          </a:p>
          <a:p>
            <a:r>
              <a:rPr lang="en-US" sz="2600" dirty="0">
                <a:latin typeface="Times New Roman" panose="02020603050405020304" pitchFamily="18" charset="0"/>
                <a:cs typeface="Times New Roman" panose="02020603050405020304" pitchFamily="18" charset="0"/>
              </a:rPr>
              <a:t>As an </a:t>
            </a:r>
            <a:r>
              <a:rPr lang="en-US" sz="2600" b="1" dirty="0">
                <a:latin typeface="Times New Roman" panose="02020603050405020304" pitchFamily="18" charset="0"/>
                <a:cs typeface="Times New Roman" panose="02020603050405020304" pitchFamily="18" charset="0"/>
              </a:rPr>
              <a:t>example of stress</a:t>
            </a:r>
            <a:r>
              <a:rPr lang="en-US" sz="2600" dirty="0">
                <a:latin typeface="Times New Roman" panose="02020603050405020304" pitchFamily="18" charset="0"/>
                <a:cs typeface="Times New Roman" panose="02020603050405020304" pitchFamily="18" charset="0"/>
              </a:rPr>
              <a:t>, consider the difference between the pronunciation of‘ </a:t>
            </a:r>
            <a:r>
              <a:rPr lang="en-US" sz="2600" b="1" dirty="0">
                <a:latin typeface="Times New Roman" panose="02020603050405020304" pitchFamily="18" charset="0"/>
                <a:cs typeface="Times New Roman" panose="02020603050405020304" pitchFamily="18" charset="0"/>
              </a:rPr>
              <a:t>con</a:t>
            </a:r>
            <a:r>
              <a:rPr lang="en-US" sz="2600" dirty="0">
                <a:latin typeface="Times New Roman" panose="02020603050405020304" pitchFamily="18" charset="0"/>
                <a:cs typeface="Times New Roman" panose="02020603050405020304" pitchFamily="18" charset="0"/>
              </a:rPr>
              <a:t>tract' as a noun ('they signed a contract') and 'con</a:t>
            </a:r>
            <a:r>
              <a:rPr lang="en-US" sz="2600" b="1" dirty="0">
                <a:latin typeface="Times New Roman" panose="02020603050405020304" pitchFamily="18" charset="0"/>
                <a:cs typeface="Times New Roman" panose="02020603050405020304" pitchFamily="18" charset="0"/>
              </a:rPr>
              <a:t>tract</a:t>
            </a:r>
            <a:r>
              <a:rPr lang="en-US" sz="2600" dirty="0">
                <a:latin typeface="Times New Roman" panose="02020603050405020304" pitchFamily="18" charset="0"/>
                <a:cs typeface="Times New Roman" panose="02020603050405020304" pitchFamily="18" charset="0"/>
              </a:rPr>
              <a:t>' as a verb ('it started to contract'). In the former the stress is on the first syllable, while in the latter it is on the second syllable.</a:t>
            </a:r>
          </a:p>
          <a:p>
            <a:r>
              <a:rPr lang="en-US" sz="2600" dirty="0">
                <a:latin typeface="Times New Roman" panose="02020603050405020304" pitchFamily="18" charset="0"/>
                <a:cs typeface="Times New Roman" panose="02020603050405020304" pitchFamily="18" charset="0"/>
              </a:rPr>
              <a:t> A possible</a:t>
            </a:r>
            <a:r>
              <a:rPr lang="en-US" sz="2600" b="1" dirty="0">
                <a:latin typeface="Times New Roman" panose="02020603050405020304" pitchFamily="18" charset="0"/>
                <a:cs typeface="Times New Roman" panose="02020603050405020304" pitchFamily="18" charset="0"/>
              </a:rPr>
              <a:t> example of intonation </a:t>
            </a:r>
            <a:r>
              <a:rPr lang="en-US" sz="2600" dirty="0">
                <a:latin typeface="Times New Roman" panose="02020603050405020304" pitchFamily="18" charset="0"/>
                <a:cs typeface="Times New Roman" panose="02020603050405020304" pitchFamily="18" charset="0"/>
              </a:rPr>
              <a:t>would be the different pitch movements on the word </a:t>
            </a:r>
            <a:r>
              <a:rPr lang="en-US" sz="2600" b="1" dirty="0">
                <a:latin typeface="Times New Roman" panose="02020603050405020304" pitchFamily="18" charset="0"/>
                <a:cs typeface="Times New Roman" panose="02020603050405020304" pitchFamily="18" charset="0"/>
              </a:rPr>
              <a:t>'w</a:t>
            </a:r>
            <a:r>
              <a:rPr lang="en-US" sz="2600" dirty="0">
                <a:latin typeface="Times New Roman" panose="02020603050405020304" pitchFamily="18" charset="0"/>
                <a:cs typeface="Times New Roman" panose="02020603050405020304" pitchFamily="18" charset="0"/>
              </a:rPr>
              <a:t>ell</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said as an exclamation and as a question: in the first case the pitch will usually fall from high to low, while in the second it will rise from low to high.</a:t>
            </a:r>
          </a:p>
          <a:p>
            <a:endParaRPr lang="en-US" dirty="0"/>
          </a:p>
        </p:txBody>
      </p:sp>
    </p:spTree>
    <p:extLst>
      <p:ext uri="{BB962C8B-B14F-4D97-AF65-F5344CB8AC3E}">
        <p14:creationId xmlns:p14="http://schemas.microsoft.com/office/powerpoint/2010/main" val="2638035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4DB12-85FB-4E9F-8022-31DED49793BA}"/>
              </a:ext>
            </a:extLst>
          </p:cNvPr>
          <p:cNvSpPr>
            <a:spLocks noGrp="1"/>
          </p:cNvSpPr>
          <p:nvPr>
            <p:ph type="title"/>
          </p:nvPr>
        </p:nvSpPr>
        <p:spPr/>
        <p:txBody>
          <a:bodyPr/>
          <a:lstStyle/>
          <a:p>
            <a:pPr algn="ctr"/>
            <a:r>
              <a:rPr lang="en-US" b="1" dirty="0">
                <a:solidFill>
                  <a:srgbClr val="002060"/>
                </a:solidFill>
                <a:latin typeface="Algerian" panose="04020705040A02060702" pitchFamily="82" charset="0"/>
              </a:rPr>
              <a:t>ACCENTS AND DIALECTS </a:t>
            </a:r>
            <a:endParaRPr lang="en-US" dirty="0"/>
          </a:p>
        </p:txBody>
      </p:sp>
      <p:sp>
        <p:nvSpPr>
          <p:cNvPr id="3" name="Content Placeholder 2">
            <a:extLst>
              <a:ext uri="{FF2B5EF4-FFF2-40B4-BE49-F238E27FC236}">
                <a16:creationId xmlns:a16="http://schemas.microsoft.com/office/drawing/2014/main" id="{51DF11E0-6AD1-4034-ACBB-C4137F88A59C}"/>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Languages have different accents: they are pronounced differently by people from different geographical places, from different social classes, of different ages and different educational backgrounds. </a:t>
            </a:r>
          </a:p>
          <a:p>
            <a:r>
              <a:rPr lang="en-US" sz="2800" dirty="0">
                <a:latin typeface="Times New Roman" panose="02020603050405020304" pitchFamily="18" charset="0"/>
                <a:cs typeface="Times New Roman" panose="02020603050405020304" pitchFamily="18" charset="0"/>
              </a:rPr>
              <a:t>We use the word dialect to refer to a variety of a language which is different from others not just in pronunciation but also in such matters as vocabulary, grammar and word order. Differences of accent, on the other hand, are pronunciation differences only.</a:t>
            </a:r>
          </a:p>
          <a:p>
            <a:endParaRPr lang="en-US" dirty="0"/>
          </a:p>
        </p:txBody>
      </p:sp>
    </p:spTree>
    <p:extLst>
      <p:ext uri="{BB962C8B-B14F-4D97-AF65-F5344CB8AC3E}">
        <p14:creationId xmlns:p14="http://schemas.microsoft.com/office/powerpoint/2010/main" val="3508152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167A-4E1E-4194-8B79-C1406E953E4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306AA42-2E2F-4EC6-99EB-F8840DF70DF8}"/>
              </a:ext>
            </a:extLst>
          </p:cNvPr>
          <p:cNvSpPr>
            <a:spLocks noGrp="1"/>
          </p:cNvSpPr>
          <p:nvPr>
            <p:ph idx="1"/>
          </p:nvPr>
        </p:nvSpPr>
        <p:spPr>
          <a:xfrm>
            <a:off x="1066800" y="642594"/>
            <a:ext cx="10058400" cy="5310150"/>
          </a:xfrm>
        </p:spPr>
        <p:style>
          <a:lnRef idx="1">
            <a:schemeClr val="accent1"/>
          </a:lnRef>
          <a:fillRef idx="2">
            <a:schemeClr val="accent1"/>
          </a:fillRef>
          <a:effectRef idx="1">
            <a:schemeClr val="accent1"/>
          </a:effectRef>
          <a:fontRef idx="minor">
            <a:schemeClr val="dk1"/>
          </a:fontRef>
        </p:style>
        <p:txBody>
          <a:bodyPr>
            <a:normAutofit/>
          </a:bodyPr>
          <a:lstStyle/>
          <a:p>
            <a:pPr marL="0" indent="0" algn="ctr">
              <a:buNone/>
            </a:pPr>
            <a:endParaRPr lang="en-US" sz="8800" dirty="0">
              <a:solidFill>
                <a:schemeClr val="accent1">
                  <a:lumMod val="75000"/>
                </a:schemeClr>
              </a:solidFill>
              <a:latin typeface="Algerian" panose="04020705040A02060702" pitchFamily="82" charset="0"/>
              <a:cs typeface="Times New Roman" panose="02020603050405020304" pitchFamily="18" charset="0"/>
            </a:endParaRPr>
          </a:p>
          <a:p>
            <a:pPr marL="0" indent="0" algn="ctr">
              <a:buNone/>
            </a:pPr>
            <a:r>
              <a:rPr lang="en-US" sz="8800" dirty="0">
                <a:solidFill>
                  <a:schemeClr val="accent1">
                    <a:lumMod val="75000"/>
                  </a:schemeClr>
                </a:solidFill>
                <a:latin typeface="Algerian" panose="04020705040A02060702" pitchFamily="82" charset="0"/>
                <a:cs typeface="Times New Roman" panose="02020603050405020304" pitchFamily="18" charset="0"/>
              </a:rPr>
              <a:t>THANK YOU </a:t>
            </a:r>
          </a:p>
        </p:txBody>
      </p:sp>
    </p:spTree>
    <p:extLst>
      <p:ext uri="{BB962C8B-B14F-4D97-AF65-F5344CB8AC3E}">
        <p14:creationId xmlns:p14="http://schemas.microsoft.com/office/powerpoint/2010/main" val="1752227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FDEC7-6B99-495D-B812-483D8C698270}"/>
              </a:ext>
            </a:extLst>
          </p:cNvPr>
          <p:cNvSpPr>
            <a:spLocks noGrp="1"/>
          </p:cNvSpPr>
          <p:nvPr>
            <p:ph type="title"/>
          </p:nvPr>
        </p:nvSpPr>
        <p:spPr/>
        <p:txBody>
          <a:bodyPr/>
          <a:lstStyle/>
          <a:p>
            <a:pPr algn="ctr"/>
            <a:r>
              <a:rPr lang="en-US" sz="4000" b="1" dirty="0">
                <a:solidFill>
                  <a:srgbClr val="002060"/>
                </a:solidFill>
                <a:latin typeface="Algerian" panose="04020705040A02060702" pitchFamily="82" charset="0"/>
              </a:rPr>
              <a:t>PHONETICS AND PHONOLOGY </a:t>
            </a:r>
            <a:endParaRPr lang="en-US" b="1" dirty="0">
              <a:solidFill>
                <a:srgbClr val="002060"/>
              </a:solidFill>
            </a:endParaRPr>
          </a:p>
        </p:txBody>
      </p:sp>
      <p:sp>
        <p:nvSpPr>
          <p:cNvPr id="3" name="Content Placeholder 2">
            <a:extLst>
              <a:ext uri="{FF2B5EF4-FFF2-40B4-BE49-F238E27FC236}">
                <a16:creationId xmlns:a16="http://schemas.microsoft.com/office/drawing/2014/main" id="{04DF0D53-D95B-4E2F-A044-AC7E56C1896B}"/>
              </a:ext>
            </a:extLst>
          </p:cNvPr>
          <p:cNvSpPr>
            <a:spLocks noGrp="1"/>
          </p:cNvSpPr>
          <p:nvPr>
            <p:ph idx="1"/>
          </p:nvPr>
        </p:nvSpPr>
        <p:spPr/>
        <p:txBody>
          <a:bodyPr>
            <a:normAutofit fontScale="85000" lnSpcReduction="10000"/>
          </a:bodyPr>
          <a:lstStyle/>
          <a:p>
            <a:pPr algn="ctr"/>
            <a:r>
              <a:rPr lang="en-US" sz="6000" dirty="0">
                <a:latin typeface="Times New Roman" panose="02020603050405020304" pitchFamily="18" charset="0"/>
                <a:cs typeface="Times New Roman" panose="02020603050405020304" pitchFamily="18" charset="0"/>
              </a:rPr>
              <a:t>A general theory about speech sounds and how they are used in language; this theoretical context is called phonetics and phonology.</a:t>
            </a:r>
          </a:p>
          <a:p>
            <a:endParaRPr lang="en-US" dirty="0"/>
          </a:p>
        </p:txBody>
      </p:sp>
    </p:spTree>
    <p:extLst>
      <p:ext uri="{BB962C8B-B14F-4D97-AF65-F5344CB8AC3E}">
        <p14:creationId xmlns:p14="http://schemas.microsoft.com/office/powerpoint/2010/main" val="3535858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1144-47BE-4B7B-9C03-E077B530F1FA}"/>
              </a:ext>
            </a:extLst>
          </p:cNvPr>
          <p:cNvSpPr>
            <a:spLocks noGrp="1"/>
          </p:cNvSpPr>
          <p:nvPr>
            <p:ph type="title"/>
          </p:nvPr>
        </p:nvSpPr>
        <p:spPr/>
        <p:txBody>
          <a:bodyPr/>
          <a:lstStyle/>
          <a:p>
            <a:pPr algn="ctr"/>
            <a:r>
              <a:rPr lang="en-US" sz="4000" b="1" dirty="0">
                <a:solidFill>
                  <a:srgbClr val="002060"/>
                </a:solidFill>
                <a:latin typeface="Algerian" panose="04020705040A02060702" pitchFamily="82" charset="0"/>
              </a:rPr>
              <a:t>DIFFERENCE BETWEEN PHONETICS AND PHONOLOGY </a:t>
            </a:r>
            <a:endParaRPr lang="en-US" dirty="0"/>
          </a:p>
        </p:txBody>
      </p:sp>
      <p:sp>
        <p:nvSpPr>
          <p:cNvPr id="3" name="Content Placeholder 2">
            <a:extLst>
              <a:ext uri="{FF2B5EF4-FFF2-40B4-BE49-F238E27FC236}">
                <a16:creationId xmlns:a16="http://schemas.microsoft.com/office/drawing/2014/main" id="{8E6DA186-2CBD-4731-A5D8-F9E8184CCDAC}"/>
              </a:ext>
            </a:extLst>
          </p:cNvPr>
          <p:cNvSpPr>
            <a:spLocks noGrp="1"/>
          </p:cNvSpPr>
          <p:nvPr>
            <p:ph sz="half" idx="1"/>
          </p:nvPr>
        </p:nvSpPr>
        <p:spPr>
          <a:xfrm>
            <a:off x="1066800" y="2103120"/>
            <a:ext cx="4663440" cy="3749040"/>
          </a:xfrm>
        </p:spPr>
        <p:txBody>
          <a:bodyPr>
            <a:normAutofit fontScale="85000" lnSpcReduction="20000"/>
          </a:bodyPr>
          <a:lstStyle/>
          <a:p>
            <a:pPr marL="0" indent="0" algn="ctr">
              <a:buNone/>
            </a:pPr>
            <a:r>
              <a:rPr lang="en-US" sz="3300" b="1" dirty="0">
                <a:solidFill>
                  <a:srgbClr val="57903F"/>
                </a:solidFill>
                <a:latin typeface="Times New Roman" panose="02020603050405020304" pitchFamily="18" charset="0"/>
                <a:cs typeface="Times New Roman" panose="02020603050405020304" pitchFamily="18" charset="0"/>
              </a:rPr>
              <a:t>PHONETICS</a:t>
            </a:r>
            <a:r>
              <a:rPr lang="en-US" sz="3300" dirty="0">
                <a:solidFill>
                  <a:srgbClr val="57903F"/>
                </a:solidFill>
                <a:latin typeface="Times New Roman" panose="02020603050405020304" pitchFamily="18" charset="0"/>
                <a:cs typeface="Times New Roman" panose="02020603050405020304" pitchFamily="18" charset="0"/>
              </a:rPr>
              <a:t> </a:t>
            </a:r>
          </a:p>
          <a:p>
            <a:pPr marL="0" indent="0">
              <a:buNone/>
            </a:pPr>
            <a:r>
              <a:rPr lang="en-US" sz="3600" dirty="0">
                <a:latin typeface="Times New Roman" panose="02020603050405020304" pitchFamily="18" charset="0"/>
                <a:cs typeface="Times New Roman" panose="02020603050405020304" pitchFamily="18" charset="0"/>
              </a:rPr>
              <a:t>Looks at the actual sounds coming out of mouth .</a:t>
            </a:r>
          </a:p>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r>
              <a:rPr lang="en-US" sz="3600" dirty="0">
                <a:latin typeface="Times New Roman" panose="02020603050405020304" pitchFamily="18" charset="0"/>
                <a:cs typeface="Times New Roman" panose="02020603050405020304" pitchFamily="18" charset="0"/>
              </a:rPr>
              <a:t>Physical description of sounds </a:t>
            </a:r>
            <a:endParaRPr lang="en-US" sz="3600" dirty="0"/>
          </a:p>
        </p:txBody>
      </p:sp>
      <p:sp>
        <p:nvSpPr>
          <p:cNvPr id="4" name="Content Placeholder 3">
            <a:extLst>
              <a:ext uri="{FF2B5EF4-FFF2-40B4-BE49-F238E27FC236}">
                <a16:creationId xmlns:a16="http://schemas.microsoft.com/office/drawing/2014/main" id="{2E2A93BE-CFC9-4AFF-A123-20D39E3D9BBC}"/>
              </a:ext>
            </a:extLst>
          </p:cNvPr>
          <p:cNvSpPr>
            <a:spLocks noGrp="1"/>
          </p:cNvSpPr>
          <p:nvPr>
            <p:ph sz="half" idx="2"/>
          </p:nvPr>
        </p:nvSpPr>
        <p:spPr/>
        <p:txBody>
          <a:bodyPr>
            <a:normAutofit fontScale="85000" lnSpcReduction="20000"/>
          </a:bodyPr>
          <a:lstStyle/>
          <a:p>
            <a:pPr marL="0" indent="0" algn="ctr">
              <a:buNone/>
            </a:pPr>
            <a:r>
              <a:rPr lang="en-US" sz="3300" b="1" dirty="0">
                <a:solidFill>
                  <a:srgbClr val="57903F"/>
                </a:solidFill>
                <a:latin typeface="Times New Roman" panose="02020603050405020304" pitchFamily="18" charset="0"/>
                <a:cs typeface="Times New Roman" panose="02020603050405020304" pitchFamily="18" charset="0"/>
              </a:rPr>
              <a:t>PHONOLOGY </a:t>
            </a:r>
          </a:p>
          <a:p>
            <a:pPr marL="0" indent="0">
              <a:buNone/>
            </a:pPr>
            <a:r>
              <a:rPr lang="en-US" sz="3300" dirty="0">
                <a:latin typeface="Times New Roman" panose="02020603050405020304" pitchFamily="18" charset="0"/>
                <a:cs typeface="Times New Roman" panose="02020603050405020304" pitchFamily="18" charset="0"/>
              </a:rPr>
              <a:t>looks it is more about system. </a:t>
            </a:r>
          </a:p>
          <a:p>
            <a:pPr marL="0" indent="0">
              <a:buNone/>
            </a:pPr>
            <a:endParaRPr lang="en-US" sz="3300" dirty="0">
              <a:latin typeface="Times New Roman" panose="02020603050405020304" pitchFamily="18" charset="0"/>
              <a:cs typeface="Times New Roman" panose="02020603050405020304" pitchFamily="18" charset="0"/>
            </a:endParaRPr>
          </a:p>
          <a:p>
            <a:pPr marL="0" indent="0">
              <a:buNone/>
            </a:pPr>
            <a:r>
              <a:rPr lang="en-US" sz="3300" dirty="0">
                <a:latin typeface="Times New Roman" panose="02020603050405020304" pitchFamily="18" charset="0"/>
                <a:cs typeface="Times New Roman" panose="02020603050405020304" pitchFamily="18" charset="0"/>
              </a:rPr>
              <a:t>Deals with how the speech sounds are organized. E.g. how the sounds can be combined, the relation between them and how they effect each other. </a:t>
            </a: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19689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4C19B-3A58-42AE-8A0B-D914EBFC7D09}"/>
              </a:ext>
            </a:extLst>
          </p:cNvPr>
          <p:cNvSpPr>
            <a:spLocks noGrp="1"/>
          </p:cNvSpPr>
          <p:nvPr>
            <p:ph type="title"/>
          </p:nvPr>
        </p:nvSpPr>
        <p:spPr/>
        <p:txBody>
          <a:bodyPr/>
          <a:lstStyle/>
          <a:p>
            <a:pPr algn="ctr"/>
            <a:r>
              <a:rPr lang="en-US" sz="4000" b="1" dirty="0">
                <a:solidFill>
                  <a:srgbClr val="002060"/>
                </a:solidFill>
                <a:latin typeface="Algerian" panose="04020705040A02060702" pitchFamily="82" charset="0"/>
              </a:rPr>
              <a:t>Phoneme </a:t>
            </a:r>
            <a:endParaRPr lang="en-US" dirty="0"/>
          </a:p>
        </p:txBody>
      </p:sp>
      <p:sp>
        <p:nvSpPr>
          <p:cNvPr id="3" name="Content Placeholder 2">
            <a:extLst>
              <a:ext uri="{FF2B5EF4-FFF2-40B4-BE49-F238E27FC236}">
                <a16:creationId xmlns:a16="http://schemas.microsoft.com/office/drawing/2014/main" id="{8EB74E94-C1C0-4D1C-82CC-8F1598426485}"/>
              </a:ext>
            </a:extLst>
          </p:cNvPr>
          <p:cNvSpPr>
            <a:spLocks noGrp="1"/>
          </p:cNvSpPr>
          <p:nvPr>
            <p:ph idx="1"/>
          </p:nvPr>
        </p:nvSpPr>
        <p:spPr/>
        <p:txBody>
          <a:bodyPr/>
          <a:lstStyle/>
          <a:p>
            <a:r>
              <a:rPr lang="en-US" sz="3200" dirty="0">
                <a:latin typeface="Times New Roman" panose="02020603050405020304" pitchFamily="18" charset="0"/>
                <a:cs typeface="Times New Roman" panose="02020603050405020304" pitchFamily="18" charset="0"/>
              </a:rPr>
              <a:t> A smallest unit of sound in speech.        </a:t>
            </a:r>
            <a:r>
              <a:rPr lang="en-US" sz="3200" b="1" dirty="0">
                <a:latin typeface="Times New Roman" panose="02020603050405020304" pitchFamily="18" charset="0"/>
                <a:cs typeface="Times New Roman" panose="02020603050405020304" pitchFamily="18" charset="0"/>
              </a:rPr>
              <a:t>/p/  /b/  /t/  </a:t>
            </a:r>
          </a:p>
          <a:p>
            <a:r>
              <a:rPr lang="en-US" sz="3200" dirty="0">
                <a:latin typeface="Times New Roman" panose="02020603050405020304" pitchFamily="18" charset="0"/>
                <a:cs typeface="Times New Roman" panose="02020603050405020304" pitchFamily="18" charset="0"/>
              </a:rPr>
              <a:t>They don’t have meanings of their own but when we put phonemes together they make words.  </a:t>
            </a:r>
            <a:r>
              <a:rPr lang="en-US" sz="3200" b="1" dirty="0">
                <a:latin typeface="Times New Roman" panose="02020603050405020304" pitchFamily="18" charset="0"/>
                <a:cs typeface="Times New Roman" panose="02020603050405020304" pitchFamily="18" charset="0"/>
              </a:rPr>
              <a:t>/b/ /a/ /t/. </a:t>
            </a:r>
          </a:p>
          <a:p>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They can change meanings when one sound is switched with another sound. </a:t>
            </a:r>
          </a:p>
          <a:p>
            <a:r>
              <a:rPr lang="en-US" sz="3200" b="1" u="sng" dirty="0">
                <a:solidFill>
                  <a:prstClr val="black"/>
                </a:solidFill>
                <a:latin typeface="Times New Roman" panose="02020603050405020304" pitchFamily="18" charset="0"/>
                <a:cs typeface="Times New Roman" panose="02020603050405020304" pitchFamily="18" charset="0"/>
              </a:rPr>
              <a:t>/b/ </a:t>
            </a:r>
            <a:r>
              <a:rPr lang="en-US" sz="3200" dirty="0">
                <a:solidFill>
                  <a:prstClr val="black"/>
                </a:solidFill>
                <a:latin typeface="Times New Roman" panose="02020603050405020304" pitchFamily="18" charset="0"/>
                <a:cs typeface="Times New Roman" panose="02020603050405020304" pitchFamily="18" charset="0"/>
              </a:rPr>
              <a:t>/a/ /t/             </a:t>
            </a:r>
            <a:r>
              <a:rPr lang="en-US" sz="3200" b="1" u="sng" dirty="0">
                <a:solidFill>
                  <a:prstClr val="black"/>
                </a:solidFill>
                <a:latin typeface="Times New Roman" panose="02020603050405020304" pitchFamily="18" charset="0"/>
                <a:cs typeface="Times New Roman" panose="02020603050405020304" pitchFamily="18" charset="0"/>
              </a:rPr>
              <a:t>/m/ </a:t>
            </a:r>
            <a:r>
              <a:rPr lang="en-US" sz="3200" dirty="0">
                <a:solidFill>
                  <a:prstClr val="black"/>
                </a:solidFill>
                <a:latin typeface="Times New Roman" panose="02020603050405020304" pitchFamily="18" charset="0"/>
                <a:cs typeface="Times New Roman" panose="02020603050405020304" pitchFamily="18" charset="0"/>
              </a:rPr>
              <a:t>/a/  /t/</a:t>
            </a:r>
          </a:p>
          <a:p>
            <a:endParaRPr lang="en-US" dirty="0"/>
          </a:p>
        </p:txBody>
      </p:sp>
    </p:spTree>
    <p:extLst>
      <p:ext uri="{BB962C8B-B14F-4D97-AF65-F5344CB8AC3E}">
        <p14:creationId xmlns:p14="http://schemas.microsoft.com/office/powerpoint/2010/main" val="3504019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0AE449-6A48-449C-9D0C-FBB427AF2BA8}"/>
              </a:ext>
            </a:extLst>
          </p:cNvPr>
          <p:cNvSpPr>
            <a:spLocks noGrp="1"/>
          </p:cNvSpPr>
          <p:nvPr>
            <p:ph type="title"/>
          </p:nvPr>
        </p:nvSpPr>
        <p:spPr>
          <a:xfrm>
            <a:off x="8477250" y="603504"/>
            <a:ext cx="3144774" cy="1012232"/>
          </a:xfrm>
        </p:spPr>
        <p:txBody>
          <a:bodyPr/>
          <a:lstStyle/>
          <a:p>
            <a:r>
              <a:rPr lang="en-US" sz="3200" b="1" dirty="0">
                <a:solidFill>
                  <a:srgbClr val="002060"/>
                </a:solidFill>
                <a:latin typeface="Algerian" panose="04020705040A02060702" pitchFamily="82" charset="0"/>
              </a:rPr>
              <a:t>ALLOPHONE</a:t>
            </a:r>
            <a:endParaRPr lang="en-US" dirty="0"/>
          </a:p>
        </p:txBody>
      </p:sp>
      <p:sp>
        <p:nvSpPr>
          <p:cNvPr id="4" name="Text Placeholder 3">
            <a:extLst>
              <a:ext uri="{FF2B5EF4-FFF2-40B4-BE49-F238E27FC236}">
                <a16:creationId xmlns:a16="http://schemas.microsoft.com/office/drawing/2014/main" id="{E2E6AA40-1DCA-420D-823B-A3E938028CEE}"/>
              </a:ext>
            </a:extLst>
          </p:cNvPr>
          <p:cNvSpPr>
            <a:spLocks noGrp="1"/>
          </p:cNvSpPr>
          <p:nvPr>
            <p:ph type="body" sz="half" idx="2"/>
          </p:nvPr>
        </p:nvSpPr>
        <p:spPr>
          <a:xfrm>
            <a:off x="8477250" y="1615736"/>
            <a:ext cx="3144774" cy="4282144"/>
          </a:xfrm>
        </p:spPr>
        <p:txBody>
          <a:bodyPr>
            <a:normAutofit/>
          </a:bodyPr>
          <a:lstStyle/>
          <a:p>
            <a:pPr marL="342900" indent="-342900">
              <a:buFont typeface="Courier New" panose="02070309020205020404" pitchFamily="49" charset="0"/>
              <a:buChar char="o"/>
            </a:pPr>
            <a:r>
              <a:rPr lang="en-US" sz="2400" dirty="0">
                <a:solidFill>
                  <a:srgbClr val="2E3722"/>
                </a:solidFill>
                <a:latin typeface="Times New Roman" panose="02020603050405020304" pitchFamily="18" charset="0"/>
                <a:cs typeface="Times New Roman" panose="02020603050405020304" pitchFamily="18" charset="0"/>
              </a:rPr>
              <a:t>A single phoneme can have different variants as well, that are called </a:t>
            </a:r>
            <a:r>
              <a:rPr lang="en-US" sz="2400" b="1" dirty="0">
                <a:solidFill>
                  <a:srgbClr val="2E3722"/>
                </a:solidFill>
                <a:latin typeface="Times New Roman" panose="02020603050405020304" pitchFamily="18" charset="0"/>
                <a:cs typeface="Times New Roman" panose="02020603050405020304" pitchFamily="18" charset="0"/>
              </a:rPr>
              <a:t>allophones.</a:t>
            </a:r>
          </a:p>
          <a:p>
            <a:r>
              <a:rPr lang="en-US" sz="2400" b="1" dirty="0">
                <a:solidFill>
                  <a:srgbClr val="2E3722"/>
                </a:solidFill>
                <a:latin typeface="Times New Roman" panose="02020603050405020304" pitchFamily="18" charset="0"/>
                <a:cs typeface="Times New Roman" panose="02020603050405020304" pitchFamily="18" charset="0"/>
              </a:rPr>
              <a:t> </a:t>
            </a:r>
          </a:p>
          <a:p>
            <a:pPr marL="342900" indent="-342900">
              <a:buFont typeface="Courier New" panose="02070309020205020404" pitchFamily="49" charset="0"/>
              <a:buChar char="o"/>
            </a:pPr>
            <a:r>
              <a:rPr lang="en-US" sz="2400" dirty="0">
                <a:solidFill>
                  <a:srgbClr val="2E3722"/>
                </a:solidFill>
                <a:latin typeface="Times New Roman" panose="02020603050405020304" pitchFamily="18" charset="0"/>
                <a:cs typeface="Times New Roman" panose="02020603050405020304" pitchFamily="18" charset="0"/>
              </a:rPr>
              <a:t>They don’t change the meanings. </a:t>
            </a:r>
          </a:p>
          <a:p>
            <a:endParaRPr lang="en-US" sz="2400" b="1" dirty="0">
              <a:latin typeface="Times New Roman" panose="02020603050405020304" pitchFamily="18" charset="0"/>
              <a:cs typeface="Times New Roman" panose="02020603050405020304" pitchFamily="18" charset="0"/>
            </a:endParaRPr>
          </a:p>
        </p:txBody>
      </p:sp>
      <p:pic>
        <p:nvPicPr>
          <p:cNvPr id="2050" name="Picture 2" descr="What is an allophone?">
            <a:extLst>
              <a:ext uri="{FF2B5EF4-FFF2-40B4-BE49-F238E27FC236}">
                <a16:creationId xmlns:a16="http://schemas.microsoft.com/office/drawing/2014/main" id="{9C8F359B-E005-4952-93A8-4B41FDEB08D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8394" r="8394"/>
          <a:stretch>
            <a:fillRect/>
          </a:stretch>
        </p:blipFill>
        <p:spPr bwMode="auto">
          <a:xfrm>
            <a:off x="569976" y="293395"/>
            <a:ext cx="7038187" cy="6302714"/>
          </a:xfrm>
          <a:prstGeom prst="rect">
            <a:avLst/>
          </a:prstGeom>
        </p:spPr>
        <p:style>
          <a:lnRef idx="2">
            <a:schemeClr val="accent5">
              <a:shade val="50000"/>
            </a:schemeClr>
          </a:lnRef>
          <a:fillRef idx="1">
            <a:schemeClr val="accent5"/>
          </a:fillRef>
          <a:effectRef idx="0">
            <a:schemeClr val="accent5"/>
          </a:effectRef>
          <a:fontRef idx="minor">
            <a:schemeClr val="lt1"/>
          </a:fontRef>
        </p:style>
      </p:pic>
    </p:spTree>
    <p:extLst>
      <p:ext uri="{BB962C8B-B14F-4D97-AF65-F5344CB8AC3E}">
        <p14:creationId xmlns:p14="http://schemas.microsoft.com/office/powerpoint/2010/main" val="1190935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F67BE-E35E-49BD-B7D2-453436F7C3D0}"/>
              </a:ext>
            </a:extLst>
          </p:cNvPr>
          <p:cNvSpPr>
            <a:spLocks noGrp="1"/>
          </p:cNvSpPr>
          <p:nvPr>
            <p:ph type="title"/>
          </p:nvPr>
        </p:nvSpPr>
        <p:spPr/>
        <p:txBody>
          <a:bodyPr>
            <a:normAutofit/>
          </a:bodyPr>
          <a:lstStyle/>
          <a:p>
            <a:pPr algn="ctr"/>
            <a:r>
              <a:rPr lang="en-US" sz="4400" b="1" dirty="0">
                <a:solidFill>
                  <a:srgbClr val="002060"/>
                </a:solidFill>
                <a:latin typeface="Algerian" panose="04020705040A02060702" pitchFamily="82" charset="0"/>
              </a:rPr>
              <a:t>IPA CHART</a:t>
            </a:r>
            <a:endParaRPr lang="en-US" sz="4400" dirty="0"/>
          </a:p>
        </p:txBody>
      </p:sp>
      <p:pic>
        <p:nvPicPr>
          <p:cNvPr id="1026" name="Picture 2" descr="Ipa-chart-consonants-pulmonic">
            <a:extLst>
              <a:ext uri="{FF2B5EF4-FFF2-40B4-BE49-F238E27FC236}">
                <a16:creationId xmlns:a16="http://schemas.microsoft.com/office/drawing/2014/main" id="{21905CE1-A7CA-4A0E-9914-44733C13FF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5146" y="1704514"/>
            <a:ext cx="9423467" cy="4519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218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54506-3B9F-459D-BE96-193B2B39D741}"/>
              </a:ext>
            </a:extLst>
          </p:cNvPr>
          <p:cNvSpPr>
            <a:spLocks noGrp="1"/>
          </p:cNvSpPr>
          <p:nvPr>
            <p:ph type="title"/>
          </p:nvPr>
        </p:nvSpPr>
        <p:spPr/>
        <p:txBody>
          <a:bodyPr/>
          <a:lstStyle/>
          <a:p>
            <a:pPr algn="ctr"/>
            <a:r>
              <a:rPr lang="en-US" b="1" dirty="0">
                <a:solidFill>
                  <a:srgbClr val="002060"/>
                </a:solidFill>
                <a:latin typeface="Algerian" panose="04020705040A02060702" pitchFamily="82" charset="0"/>
              </a:rPr>
              <a:t>SOME UNFAMILIAR SYMBOLS</a:t>
            </a:r>
            <a:endParaRPr lang="en-US" dirty="0"/>
          </a:p>
        </p:txBody>
      </p:sp>
      <p:sp>
        <p:nvSpPr>
          <p:cNvPr id="3" name="Content Placeholder 2">
            <a:extLst>
              <a:ext uri="{FF2B5EF4-FFF2-40B4-BE49-F238E27FC236}">
                <a16:creationId xmlns:a16="http://schemas.microsoft.com/office/drawing/2014/main" id="{F9F4F9E8-BB6F-4099-8431-6DFB0B5ADF9E}"/>
              </a:ext>
            </a:extLst>
          </p:cNvPr>
          <p:cNvSpPr>
            <a:spLocks noGrp="1"/>
          </p:cNvSpPr>
          <p:nvPr>
            <p:ph idx="1"/>
          </p:nvPr>
        </p:nvSpPr>
        <p:spPr/>
        <p:txBody>
          <a:bodyPr>
            <a:norm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t>
            </a:r>
            <a:r>
              <a:rPr lang="el-GR" sz="3200" dirty="0">
                <a:latin typeface="Times New Roman" panose="02020603050405020304" pitchFamily="18" charset="0"/>
                <a:cs typeface="Times New Roman" panose="02020603050405020304" pitchFamily="18" charset="0"/>
              </a:rPr>
              <a:t>θ</a:t>
            </a:r>
            <a:r>
              <a:rPr lang="en-US" sz="3200" dirty="0">
                <a:latin typeface="Times New Roman" panose="02020603050405020304" pitchFamily="18" charset="0"/>
                <a:cs typeface="Times New Roman" panose="02020603050405020304" pitchFamily="18" charset="0"/>
              </a:rPr>
              <a:t>/  thigh or ether </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/ð/  thy or either </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/ʃ/   shy or motion </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/ʒ/   measure or pleasure </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/ʧ/   church or chair </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/ʤ/  judge or edge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0184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24EC9-8CAA-45A5-A9D6-F7DD690CA0DD}"/>
              </a:ext>
            </a:extLst>
          </p:cNvPr>
          <p:cNvSpPr>
            <a:spLocks noGrp="1"/>
          </p:cNvSpPr>
          <p:nvPr>
            <p:ph type="title"/>
          </p:nvPr>
        </p:nvSpPr>
        <p:spPr/>
        <p:txBody>
          <a:bodyPr/>
          <a:lstStyle/>
          <a:p>
            <a:pPr algn="ctr"/>
            <a:r>
              <a:rPr lang="en-US" sz="4000" b="1" dirty="0">
                <a:solidFill>
                  <a:srgbClr val="002060"/>
                </a:solidFill>
                <a:latin typeface="Algerian" panose="04020705040A02060702" pitchFamily="82" charset="0"/>
              </a:rPr>
              <a:t>CLASSIFICATION OF ENGLISH SOUNDS</a:t>
            </a:r>
            <a:endParaRPr lang="en-US" dirty="0"/>
          </a:p>
        </p:txBody>
      </p:sp>
      <p:graphicFrame>
        <p:nvGraphicFramePr>
          <p:cNvPr id="4" name="Content Placeholder 3">
            <a:extLst>
              <a:ext uri="{FF2B5EF4-FFF2-40B4-BE49-F238E27FC236}">
                <a16:creationId xmlns:a16="http://schemas.microsoft.com/office/drawing/2014/main" id="{E4774965-D918-47BA-81C7-75868F01B404}"/>
              </a:ext>
            </a:extLst>
          </p:cNvPr>
          <p:cNvGraphicFramePr>
            <a:graphicFrameLocks noGrp="1"/>
          </p:cNvGraphicFramePr>
          <p:nvPr>
            <p:ph idx="1"/>
            <p:extLst>
              <p:ext uri="{D42A27DB-BD31-4B8C-83A1-F6EECF244321}">
                <p14:modId xmlns:p14="http://schemas.microsoft.com/office/powerpoint/2010/main" val="972945933"/>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36534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{61FC4CB7-B03F-4C1C-8089-8B77B1173686}tf78438558_win32</Template>
  <TotalTime>1570</TotalTime>
  <Words>1176</Words>
  <Application>Microsoft Office PowerPoint</Application>
  <PresentationFormat>Widescreen</PresentationFormat>
  <Paragraphs>131</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Algerian</vt:lpstr>
      <vt:lpstr>Century Gothic</vt:lpstr>
      <vt:lpstr>Courier New</vt:lpstr>
      <vt:lpstr>Garamond</vt:lpstr>
      <vt:lpstr>Times New Roman</vt:lpstr>
      <vt:lpstr>Wingdings</vt:lpstr>
      <vt:lpstr>SavonVTI</vt:lpstr>
      <vt:lpstr>PHONETICS AND PHONOLOGY </vt:lpstr>
      <vt:lpstr>WHY is it important to study PHONETICS AND PHONOLOGY ? </vt:lpstr>
      <vt:lpstr>PHONETICS AND PHONOLOGY </vt:lpstr>
      <vt:lpstr>DIFFERENCE BETWEEN PHONETICS AND PHONOLOGY </vt:lpstr>
      <vt:lpstr>Phoneme </vt:lpstr>
      <vt:lpstr>ALLOPHONE</vt:lpstr>
      <vt:lpstr>IPA CHART</vt:lpstr>
      <vt:lpstr>SOME UNFAMILIAR SYMBOLS</vt:lpstr>
      <vt:lpstr>CLASSIFICATION OF ENGLISH SOUNDS</vt:lpstr>
      <vt:lpstr>CONSONANTS </vt:lpstr>
      <vt:lpstr>PowerPoint Presentation</vt:lpstr>
      <vt:lpstr>1. VOICING FOR CONSONANTS </vt:lpstr>
      <vt:lpstr>2. PLACE OF ARTICULATION</vt:lpstr>
      <vt:lpstr>PLACE OF ARTICULATION</vt:lpstr>
      <vt:lpstr>PLACE OF ARTICULATION</vt:lpstr>
      <vt:lpstr>3. manner OF ARTICULATION</vt:lpstr>
      <vt:lpstr>manner OF ARTICULATION</vt:lpstr>
      <vt:lpstr>VOWELS  </vt:lpstr>
      <vt:lpstr>                              VOWELS</vt:lpstr>
      <vt:lpstr>VOWELS</vt:lpstr>
      <vt:lpstr>VOWELS</vt:lpstr>
      <vt:lpstr>Pronunciation : VOWELS </vt:lpstr>
      <vt:lpstr>some other speech patterns </vt:lpstr>
      <vt:lpstr>ACCENTS AND DIALECTS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PHONETICS AND PHONOLOGY</dc:title>
  <dc:creator>TVF 5</dc:creator>
  <cp:lastModifiedBy>TVF 5</cp:lastModifiedBy>
  <cp:revision>75</cp:revision>
  <dcterms:created xsi:type="dcterms:W3CDTF">2020-11-28T06:59:20Z</dcterms:created>
  <dcterms:modified xsi:type="dcterms:W3CDTF">2020-12-01T04:53:11Z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