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5" r:id="rId4"/>
  </p:sldMasterIdLst>
  <p:sldIdLst>
    <p:sldId id="266" r:id="rId5"/>
    <p:sldId id="309" r:id="rId6"/>
    <p:sldId id="310" r:id="rId7"/>
    <p:sldId id="311" r:id="rId8"/>
    <p:sldId id="328" r:id="rId9"/>
    <p:sldId id="325" r:id="rId10"/>
    <p:sldId id="326" r:id="rId11"/>
    <p:sldId id="312" r:id="rId12"/>
    <p:sldId id="313" r:id="rId13"/>
    <p:sldId id="314" r:id="rId14"/>
    <p:sldId id="315" r:id="rId15"/>
    <p:sldId id="316" r:id="rId16"/>
    <p:sldId id="317" r:id="rId17"/>
    <p:sldId id="318" r:id="rId18"/>
    <p:sldId id="319" r:id="rId19"/>
    <p:sldId id="320" r:id="rId20"/>
    <p:sldId id="321" r:id="rId21"/>
    <p:sldId id="322" r:id="rId22"/>
    <p:sldId id="323" r:id="rId23"/>
    <p:sldId id="324" r:id="rId24"/>
    <p:sldId id="327"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4" autoAdjust="0"/>
    <p:restoredTop sz="94619" autoAdjust="0"/>
  </p:normalViewPr>
  <p:slideViewPr>
    <p:cSldViewPr snapToGrid="0">
      <p:cViewPr varScale="1">
        <p:scale>
          <a:sx n="86" d="100"/>
          <a:sy n="86" d="100"/>
        </p:scale>
        <p:origin x="42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12/29/2020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46684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12/29/2020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784866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12/29/2020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2409767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62D6E202-B606-4609-B914-27C9371A1F6D}" type="datetime1">
              <a:rPr lang="en-US" smtClean="0"/>
              <a:t>12/29/2020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2915062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12/29/2020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663421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12/29/2020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8998277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12/29/2020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10488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12/29/2020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98652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12/29/2020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9667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12/29/2020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97545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12/29/2020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5935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12/29/2020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39680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12/29/2020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19940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62D6E202-B606-4609-B914-27C9371A1F6D}" type="datetime1">
              <a:rPr lang="en-US" smtClean="0"/>
              <a:t>12/29/2020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7926449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62D6E202-B606-4609-B914-27C9371A1F6D}" type="datetime1">
              <a:rPr lang="en-US" smtClean="0"/>
              <a:t>12/29/2020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795578247"/>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30000" y="639097"/>
            <a:ext cx="4813072" cy="3494791"/>
          </a:xfrm>
        </p:spPr>
        <p:txBody>
          <a:bodyPr>
            <a:noAutofit/>
          </a:bodyPr>
          <a:lstStyle/>
          <a:p>
            <a:r>
              <a:rPr lang="en-US" sz="6000" dirty="0">
                <a:solidFill>
                  <a:srgbClr val="002060"/>
                </a:solidFill>
                <a:latin typeface="Algerian" panose="04020705040A02060702" pitchFamily="82" charset="0"/>
              </a:rPr>
              <a:t>Pre-writing techniques </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1238616"/>
          </a:xfrm>
        </p:spPr>
        <p:txBody>
          <a:bodyPr>
            <a:normAutofit/>
          </a:bodyPr>
          <a:lstStyle/>
          <a:p>
            <a:pPr algn="ctr"/>
            <a:r>
              <a:rPr lang="en-US" b="1" dirty="0">
                <a:solidFill>
                  <a:srgbClr val="002060"/>
                </a:solidFill>
                <a:latin typeface="Algerian" panose="04020705040A02060702" pitchFamily="82" charset="0"/>
              </a:rPr>
              <a:t>Dania Anwar</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0"/>
            <a:ext cx="6096000" cy="6857990"/>
          </a:xfrm>
          <a:prstGeom prst="rect">
            <a:avLst/>
          </a:prstGeom>
        </p:spPr>
      </p:pic>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419A2-939A-45A0-B16C-17C6E8C2E51F}"/>
              </a:ext>
            </a:extLst>
          </p:cNvPr>
          <p:cNvSpPr>
            <a:spLocks noGrp="1"/>
          </p:cNvSpPr>
          <p:nvPr>
            <p:ph type="title"/>
          </p:nvPr>
        </p:nvSpPr>
        <p:spPr/>
        <p:txBody>
          <a:bodyPr/>
          <a:lstStyle/>
          <a:p>
            <a:r>
              <a:rPr lang="en-US" dirty="0">
                <a:latin typeface="Algerian" panose="04020705040A02060702" pitchFamily="82" charset="0"/>
              </a:rPr>
              <a:t>5 STEPS OF PRE-WRITING </a:t>
            </a:r>
          </a:p>
        </p:txBody>
      </p:sp>
      <p:sp>
        <p:nvSpPr>
          <p:cNvPr id="3" name="Content Placeholder 2">
            <a:extLst>
              <a:ext uri="{FF2B5EF4-FFF2-40B4-BE49-F238E27FC236}">
                <a16:creationId xmlns:a16="http://schemas.microsoft.com/office/drawing/2014/main" id="{87853268-4EEB-44A0-88E2-AC35BA26DF77}"/>
              </a:ext>
            </a:extLst>
          </p:cNvPr>
          <p:cNvSpPr>
            <a:spLocks noGrp="1"/>
          </p:cNvSpPr>
          <p:nvPr>
            <p:ph idx="1"/>
          </p:nvPr>
        </p:nvSpPr>
        <p:spPr/>
        <p:txBody>
          <a:bodyPr>
            <a:normAutofit lnSpcReduction="10000"/>
          </a:bodyPr>
          <a:lstStyle/>
          <a:p>
            <a:pPr marL="0" indent="0">
              <a:buNone/>
            </a:pPr>
            <a:r>
              <a:rPr lang="en-US" sz="4000" dirty="0">
                <a:latin typeface="Times New Roman" panose="02020603050405020304" pitchFamily="18" charset="0"/>
                <a:cs typeface="Times New Roman" panose="02020603050405020304" pitchFamily="18" charset="0"/>
              </a:rPr>
              <a:t>1. Brainstorming/ Brain dump/ Freewriting </a:t>
            </a:r>
          </a:p>
          <a:p>
            <a:pPr marL="0" indent="0">
              <a:buNone/>
            </a:pPr>
            <a:r>
              <a:rPr lang="en-US" sz="4000" dirty="0">
                <a:latin typeface="Times New Roman" panose="02020603050405020304" pitchFamily="18" charset="0"/>
                <a:cs typeface="Times New Roman" panose="02020603050405020304" pitchFamily="18" charset="0"/>
              </a:rPr>
              <a:t>2. Clustering</a:t>
            </a:r>
          </a:p>
          <a:p>
            <a:pPr marL="0" indent="0">
              <a:buNone/>
            </a:pPr>
            <a:r>
              <a:rPr lang="en-US" sz="4000" dirty="0">
                <a:latin typeface="Times New Roman" panose="02020603050405020304" pitchFamily="18" charset="0"/>
                <a:cs typeface="Times New Roman" panose="02020603050405020304" pitchFamily="18" charset="0"/>
              </a:rPr>
              <a:t>3. Looping</a:t>
            </a:r>
          </a:p>
          <a:p>
            <a:pPr marL="0" indent="0">
              <a:buNone/>
            </a:pPr>
            <a:r>
              <a:rPr lang="en-US" sz="4000" dirty="0">
                <a:latin typeface="Times New Roman" panose="02020603050405020304" pitchFamily="18" charset="0"/>
                <a:cs typeface="Times New Roman" panose="02020603050405020304" pitchFamily="18" charset="0"/>
              </a:rPr>
              <a:t>4. Conversation </a:t>
            </a:r>
          </a:p>
          <a:p>
            <a:pPr marL="0" indent="0">
              <a:buNone/>
            </a:pPr>
            <a:r>
              <a:rPr lang="en-US" sz="4000" dirty="0">
                <a:latin typeface="Times New Roman" panose="02020603050405020304" pitchFamily="18" charset="0"/>
                <a:cs typeface="Times New Roman" panose="02020603050405020304" pitchFamily="18" charset="0"/>
              </a:rPr>
              <a:t>5. Research </a:t>
            </a:r>
          </a:p>
        </p:txBody>
      </p:sp>
    </p:spTree>
    <p:extLst>
      <p:ext uri="{BB962C8B-B14F-4D97-AF65-F5344CB8AC3E}">
        <p14:creationId xmlns:p14="http://schemas.microsoft.com/office/powerpoint/2010/main" val="1468284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E51EB-749F-48DA-9625-BF873E1EBC68}"/>
              </a:ext>
            </a:extLst>
          </p:cNvPr>
          <p:cNvSpPr>
            <a:spLocks noGrp="1"/>
          </p:cNvSpPr>
          <p:nvPr>
            <p:ph type="title"/>
          </p:nvPr>
        </p:nvSpPr>
        <p:spPr/>
        <p:txBody>
          <a:bodyPr/>
          <a:lstStyle/>
          <a:p>
            <a:r>
              <a:rPr lang="en-US" dirty="0">
                <a:latin typeface="Algerian" panose="04020705040A02060702" pitchFamily="82" charset="0"/>
              </a:rPr>
              <a:t>1. BRAINSTORMING/BRIAN DUMP</a:t>
            </a:r>
          </a:p>
        </p:txBody>
      </p:sp>
      <p:sp>
        <p:nvSpPr>
          <p:cNvPr id="5" name="Content Placeholder 4">
            <a:extLst>
              <a:ext uri="{FF2B5EF4-FFF2-40B4-BE49-F238E27FC236}">
                <a16:creationId xmlns:a16="http://schemas.microsoft.com/office/drawing/2014/main" id="{1EE208BB-8731-4261-8918-1F5A2908D77A}"/>
              </a:ext>
            </a:extLst>
          </p:cNvPr>
          <p:cNvSpPr>
            <a:spLocks noGrp="1"/>
          </p:cNvSpPr>
          <p:nvPr>
            <p:ph idx="1"/>
          </p:nvPr>
        </p:nvSpPr>
        <p:spPr>
          <a:xfrm>
            <a:off x="818712" y="2222287"/>
            <a:ext cx="6487610" cy="4524742"/>
          </a:xfrm>
        </p:spPr>
        <p:txBody>
          <a:bodyPr>
            <a:normAutofit/>
          </a:bodyPr>
          <a:lstStyle/>
          <a:p>
            <a:r>
              <a:rPr lang="en-US" sz="2800" dirty="0">
                <a:latin typeface="Times New Roman" panose="02020603050405020304" pitchFamily="18" charset="0"/>
                <a:cs typeface="Times New Roman" panose="02020603050405020304" pitchFamily="18" charset="0"/>
              </a:rPr>
              <a:t>Any or all ideas in your brain now dumped on the page.  </a:t>
            </a:r>
          </a:p>
          <a:p>
            <a:r>
              <a:rPr lang="en-US" sz="2800" dirty="0">
                <a:latin typeface="Times New Roman" panose="02020603050405020304" pitchFamily="18" charset="0"/>
                <a:cs typeface="Times New Roman" panose="02020603050405020304" pitchFamily="18" charset="0"/>
              </a:rPr>
              <a:t>This is the step for a reason: It clears out our mind. </a:t>
            </a:r>
          </a:p>
          <a:p>
            <a:r>
              <a:rPr lang="en-US" sz="2800" dirty="0">
                <a:latin typeface="Times New Roman" panose="02020603050405020304" pitchFamily="18" charset="0"/>
                <a:cs typeface="Times New Roman" panose="02020603050405020304" pitchFamily="18" charset="0"/>
              </a:rPr>
              <a:t>Random, can be related the topic or not. </a:t>
            </a:r>
          </a:p>
          <a:p>
            <a:r>
              <a:rPr lang="en-US" sz="2800" dirty="0">
                <a:latin typeface="Times New Roman" panose="02020603050405020304" pitchFamily="18" charset="0"/>
                <a:cs typeface="Times New Roman" panose="02020603050405020304" pitchFamily="18" charset="0"/>
              </a:rPr>
              <a:t>You try to focus on the topic but you don’t necessarily stay on the topic because that’s what brain dump means. </a:t>
            </a:r>
          </a:p>
        </p:txBody>
      </p:sp>
      <p:pic>
        <p:nvPicPr>
          <p:cNvPr id="7" name="Picture 2" descr="Brainstorming for Fun and Profit - 5 Tips for Teams | Phil McKinney -  Innovation Mentor and Coach">
            <a:extLst>
              <a:ext uri="{FF2B5EF4-FFF2-40B4-BE49-F238E27FC236}">
                <a16:creationId xmlns:a16="http://schemas.microsoft.com/office/drawing/2014/main" id="{073878E1-76FE-4BF6-892B-B14401B372E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678124" y="2222287"/>
            <a:ext cx="3812540" cy="4120373"/>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87966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D440A-7A06-4643-9B48-AAB7AD7D6E20}"/>
              </a:ext>
            </a:extLst>
          </p:cNvPr>
          <p:cNvSpPr>
            <a:spLocks noGrp="1"/>
          </p:cNvSpPr>
          <p:nvPr>
            <p:ph type="title"/>
          </p:nvPr>
        </p:nvSpPr>
        <p:spPr/>
        <p:txBody>
          <a:bodyPr/>
          <a:lstStyle/>
          <a:p>
            <a:r>
              <a:rPr lang="en-US" dirty="0">
                <a:latin typeface="Algerian" panose="04020705040A02060702" pitchFamily="82" charset="0"/>
                <a:cs typeface="Times New Roman" panose="02020603050405020304" pitchFamily="18" charset="0"/>
              </a:rPr>
              <a:t>ADVANTAGES OF BRAINSTORMING </a:t>
            </a:r>
          </a:p>
        </p:txBody>
      </p:sp>
      <p:sp>
        <p:nvSpPr>
          <p:cNvPr id="4" name="Rectangle 3">
            <a:extLst>
              <a:ext uri="{FF2B5EF4-FFF2-40B4-BE49-F238E27FC236}">
                <a16:creationId xmlns:a16="http://schemas.microsoft.com/office/drawing/2014/main" id="{B7A4CDA8-D1AB-4E65-B3CE-35A57C9425C5}"/>
              </a:ext>
            </a:extLst>
          </p:cNvPr>
          <p:cNvSpPr/>
          <p:nvPr/>
        </p:nvSpPr>
        <p:spPr>
          <a:xfrm>
            <a:off x="1136341" y="2192785"/>
            <a:ext cx="4181382" cy="206849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You can come up with a great idea while jotting down many different points </a:t>
            </a:r>
          </a:p>
        </p:txBody>
      </p:sp>
      <p:sp>
        <p:nvSpPr>
          <p:cNvPr id="5" name="Content Placeholder 4">
            <a:extLst>
              <a:ext uri="{FF2B5EF4-FFF2-40B4-BE49-F238E27FC236}">
                <a16:creationId xmlns:a16="http://schemas.microsoft.com/office/drawing/2014/main" id="{7A933D27-F9A4-471C-AA02-52E1EA5E632E}"/>
              </a:ext>
            </a:extLst>
          </p:cNvPr>
          <p:cNvSpPr>
            <a:spLocks noGrp="1"/>
          </p:cNvSpPr>
          <p:nvPr>
            <p:ph idx="1"/>
          </p:nvPr>
        </p:nvSpPr>
        <p:spPr>
          <a:xfrm>
            <a:off x="6569474" y="4261282"/>
            <a:ext cx="4181383" cy="206849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normAutofit/>
          </a:bodyPr>
          <a:lstStyle/>
          <a:p>
            <a:pPr algn="ctr"/>
            <a:r>
              <a:rPr lang="en-US" sz="2400" dirty="0">
                <a:latin typeface="Times New Roman" panose="02020603050405020304" pitchFamily="18" charset="0"/>
                <a:cs typeface="Times New Roman" panose="02020603050405020304" pitchFamily="18" charset="0"/>
              </a:rPr>
              <a:t>Or if you don’t get any  innovative idea you will be able to clear out mind and mind will now be in a better position to think and focus.  </a:t>
            </a:r>
          </a:p>
        </p:txBody>
      </p:sp>
    </p:spTree>
    <p:extLst>
      <p:ext uri="{BB962C8B-B14F-4D97-AF65-F5344CB8AC3E}">
        <p14:creationId xmlns:p14="http://schemas.microsoft.com/office/powerpoint/2010/main" val="1173807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154DD-32F0-4922-8A4E-8D0F8250AEE8}"/>
              </a:ext>
            </a:extLst>
          </p:cNvPr>
          <p:cNvSpPr>
            <a:spLocks noGrp="1"/>
          </p:cNvSpPr>
          <p:nvPr>
            <p:ph type="title"/>
          </p:nvPr>
        </p:nvSpPr>
        <p:spPr/>
        <p:txBody>
          <a:bodyPr/>
          <a:lstStyle/>
          <a:p>
            <a:r>
              <a:rPr lang="en-US" dirty="0">
                <a:latin typeface="Algerian" panose="04020705040A02060702" pitchFamily="82" charset="0"/>
              </a:rPr>
              <a:t>2. Clustering </a:t>
            </a:r>
          </a:p>
        </p:txBody>
      </p:sp>
      <p:sp>
        <p:nvSpPr>
          <p:cNvPr id="3" name="Content Placeholder 2">
            <a:extLst>
              <a:ext uri="{FF2B5EF4-FFF2-40B4-BE49-F238E27FC236}">
                <a16:creationId xmlns:a16="http://schemas.microsoft.com/office/drawing/2014/main" id="{FC534554-44CC-4BDE-9646-564A8DFF9929}"/>
              </a:ext>
            </a:extLst>
          </p:cNvPr>
          <p:cNvSpPr>
            <a:spLocks noGrp="1"/>
          </p:cNvSpPr>
          <p:nvPr>
            <p:ph idx="1"/>
          </p:nvPr>
        </p:nvSpPr>
        <p:spPr/>
        <p:txBody>
          <a:bodyPr>
            <a:normAutofit/>
          </a:bodyPr>
          <a:lstStyle/>
          <a:p>
            <a:r>
              <a:rPr lang="en-US" sz="4000" dirty="0">
                <a:latin typeface="Times New Roman" panose="02020603050405020304" pitchFamily="18" charset="0"/>
                <a:cs typeface="Times New Roman" panose="02020603050405020304" pitchFamily="18" charset="0"/>
              </a:rPr>
              <a:t>Clustering works best when you already have some knowledge or experience with your topic. You can use clustering after you brainstorm to help map topics and sub-topics </a:t>
            </a:r>
          </a:p>
        </p:txBody>
      </p:sp>
    </p:spTree>
    <p:extLst>
      <p:ext uri="{BB962C8B-B14F-4D97-AF65-F5344CB8AC3E}">
        <p14:creationId xmlns:p14="http://schemas.microsoft.com/office/powerpoint/2010/main" val="1980746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7E7F8-B4B4-4EE5-8C9A-3699D98E2727}"/>
              </a:ext>
            </a:extLst>
          </p:cNvPr>
          <p:cNvSpPr>
            <a:spLocks noGrp="1"/>
          </p:cNvSpPr>
          <p:nvPr>
            <p:ph type="title"/>
          </p:nvPr>
        </p:nvSpPr>
        <p:spPr/>
        <p:txBody>
          <a:bodyPr/>
          <a:lstStyle/>
          <a:p>
            <a:r>
              <a:rPr lang="en-US" dirty="0">
                <a:latin typeface="Algerian" panose="04020705040A02060702" pitchFamily="82" charset="0"/>
              </a:rPr>
              <a:t>WHAT DO YOU REALLY DO IN CLUSTERING? </a:t>
            </a:r>
          </a:p>
        </p:txBody>
      </p:sp>
      <p:sp>
        <p:nvSpPr>
          <p:cNvPr id="3" name="Content Placeholder 2">
            <a:extLst>
              <a:ext uri="{FF2B5EF4-FFF2-40B4-BE49-F238E27FC236}">
                <a16:creationId xmlns:a16="http://schemas.microsoft.com/office/drawing/2014/main" id="{D301DB97-9C63-43DF-9297-D4E07D00A21F}"/>
              </a:ext>
            </a:extLst>
          </p:cNvPr>
          <p:cNvSpPr>
            <a:spLocks noGrp="1"/>
          </p:cNvSpPr>
          <p:nvPr>
            <p:ph idx="1"/>
          </p:nvPr>
        </p:nvSpPr>
        <p:spPr/>
        <p:txBody>
          <a:bodyPr>
            <a:normAutofit fontScale="92500" lnSpcReduction="20000"/>
          </a:bodyPr>
          <a:lstStyle/>
          <a:p>
            <a:r>
              <a:rPr lang="en-US" sz="3200" dirty="0">
                <a:latin typeface="Times New Roman" panose="02020603050405020304" pitchFamily="18" charset="0"/>
                <a:cs typeface="Times New Roman" panose="02020603050405020304" pitchFamily="18" charset="0"/>
              </a:rPr>
              <a:t>We make bubble- maps </a:t>
            </a:r>
          </a:p>
          <a:p>
            <a:r>
              <a:rPr lang="en-US" sz="3200" dirty="0">
                <a:latin typeface="Times New Roman" panose="02020603050405020304" pitchFamily="18" charset="0"/>
                <a:cs typeface="Times New Roman" panose="02020603050405020304" pitchFamily="18" charset="0"/>
              </a:rPr>
              <a:t>Takes one point from the brain dump and puts it in the middle bubble.</a:t>
            </a:r>
          </a:p>
          <a:p>
            <a:r>
              <a:rPr lang="en-US" sz="3200" dirty="0">
                <a:latin typeface="Times New Roman" panose="02020603050405020304" pitchFamily="18" charset="0"/>
                <a:cs typeface="Times New Roman" panose="02020603050405020304" pitchFamily="18" charset="0"/>
              </a:rPr>
              <a:t>In this stage we try to get more focused than brainstorming.</a:t>
            </a:r>
          </a:p>
          <a:p>
            <a:r>
              <a:rPr lang="en-US" sz="3200" dirty="0">
                <a:latin typeface="Times New Roman" panose="02020603050405020304" pitchFamily="18" charset="0"/>
                <a:cs typeface="Times New Roman" panose="02020603050405020304" pitchFamily="18" charset="0"/>
              </a:rPr>
              <a:t>Here we try to see the relationship between the ideas. </a:t>
            </a:r>
          </a:p>
          <a:p>
            <a:r>
              <a:rPr lang="en-US" sz="3200" dirty="0">
                <a:latin typeface="Times New Roman" panose="02020603050405020304" pitchFamily="18" charset="0"/>
                <a:cs typeface="Times New Roman" panose="02020603050405020304" pitchFamily="18" charset="0"/>
              </a:rPr>
              <a:t>These ideas are then going to help me later with the development of paragraphs and with the examples as well. </a:t>
            </a:r>
          </a:p>
        </p:txBody>
      </p:sp>
    </p:spTree>
    <p:extLst>
      <p:ext uri="{BB962C8B-B14F-4D97-AF65-F5344CB8AC3E}">
        <p14:creationId xmlns:p14="http://schemas.microsoft.com/office/powerpoint/2010/main" val="2022589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B8533-9C0F-4A6E-ABE9-FE4478EF0D36}"/>
              </a:ext>
            </a:extLst>
          </p:cNvPr>
          <p:cNvSpPr>
            <a:spLocks noGrp="1"/>
          </p:cNvSpPr>
          <p:nvPr>
            <p:ph type="title"/>
          </p:nvPr>
        </p:nvSpPr>
        <p:spPr/>
        <p:txBody>
          <a:bodyPr/>
          <a:lstStyle/>
          <a:p>
            <a:endParaRPr lang="en-US"/>
          </a:p>
        </p:txBody>
      </p:sp>
      <p:pic>
        <p:nvPicPr>
          <p:cNvPr id="3074" name="Picture 2">
            <a:extLst>
              <a:ext uri="{FF2B5EF4-FFF2-40B4-BE49-F238E27FC236}">
                <a16:creationId xmlns:a16="http://schemas.microsoft.com/office/drawing/2014/main" id="{D09CEC38-6210-4EF4-8E11-2460E645DAF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0293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507A3-1047-4347-89DD-E12753841FAE}"/>
              </a:ext>
            </a:extLst>
          </p:cNvPr>
          <p:cNvSpPr>
            <a:spLocks noGrp="1"/>
          </p:cNvSpPr>
          <p:nvPr>
            <p:ph type="title"/>
          </p:nvPr>
        </p:nvSpPr>
        <p:spPr/>
        <p:txBody>
          <a:bodyPr/>
          <a:lstStyle/>
          <a:p>
            <a:r>
              <a:rPr lang="en-US" sz="4400" dirty="0">
                <a:latin typeface="Algerian" panose="04020705040A02060702" pitchFamily="82" charset="0"/>
              </a:rPr>
              <a:t>3. LOOPING </a:t>
            </a:r>
          </a:p>
        </p:txBody>
      </p:sp>
      <p:sp>
        <p:nvSpPr>
          <p:cNvPr id="3" name="Content Placeholder 2">
            <a:extLst>
              <a:ext uri="{FF2B5EF4-FFF2-40B4-BE49-F238E27FC236}">
                <a16:creationId xmlns:a16="http://schemas.microsoft.com/office/drawing/2014/main" id="{787B0D8F-2418-40CE-A900-B03FDF5C9ADE}"/>
              </a:ext>
            </a:extLst>
          </p:cNvPr>
          <p:cNvSpPr>
            <a:spLocks noGrp="1"/>
          </p:cNvSpPr>
          <p:nvPr>
            <p:ph idx="1"/>
          </p:nvPr>
        </p:nvSpPr>
        <p:spPr/>
        <p:txBody>
          <a:bodyPr>
            <a:normAutofit/>
          </a:bodyPr>
          <a:lstStyle/>
          <a:p>
            <a:r>
              <a:rPr lang="en-US" sz="4000" dirty="0">
                <a:latin typeface="Times New Roman" panose="02020603050405020304" pitchFamily="18" charset="0"/>
                <a:cs typeface="Times New Roman" panose="02020603050405020304" pitchFamily="18" charset="0"/>
              </a:rPr>
              <a:t>Take one point from brain dump or cluster and try to get more specific to bring in more clarity. </a:t>
            </a:r>
          </a:p>
          <a:p>
            <a:r>
              <a:rPr lang="en-US" sz="4000" dirty="0">
                <a:latin typeface="Times New Roman" panose="02020603050405020304" pitchFamily="18" charset="0"/>
                <a:cs typeface="Times New Roman" panose="02020603050405020304" pitchFamily="18" charset="0"/>
              </a:rPr>
              <a:t>You can make as many loops as you want to bring in clarity </a:t>
            </a:r>
          </a:p>
        </p:txBody>
      </p:sp>
    </p:spTree>
    <p:extLst>
      <p:ext uri="{BB962C8B-B14F-4D97-AF65-F5344CB8AC3E}">
        <p14:creationId xmlns:p14="http://schemas.microsoft.com/office/powerpoint/2010/main" val="650944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835B6-0DEA-44A3-8117-2398053F842C}"/>
              </a:ext>
            </a:extLst>
          </p:cNvPr>
          <p:cNvSpPr>
            <a:spLocks noGrp="1"/>
          </p:cNvSpPr>
          <p:nvPr>
            <p:ph type="title"/>
          </p:nvPr>
        </p:nvSpPr>
        <p:spPr/>
        <p:txBody>
          <a:bodyPr/>
          <a:lstStyle/>
          <a:p>
            <a:r>
              <a:rPr lang="en-US" dirty="0">
                <a:latin typeface="Algerian" panose="04020705040A02060702" pitchFamily="82" charset="0"/>
              </a:rPr>
              <a:t>LOOPING </a:t>
            </a:r>
          </a:p>
        </p:txBody>
      </p:sp>
      <p:pic>
        <p:nvPicPr>
          <p:cNvPr id="4098" name="Picture 2" descr="Media Tweets by LOOPING GROUP (@looping_group) | Twitter">
            <a:extLst>
              <a:ext uri="{FF2B5EF4-FFF2-40B4-BE49-F238E27FC236}">
                <a16:creationId xmlns:a16="http://schemas.microsoft.com/office/drawing/2014/main" id="{27431638-0CEF-4722-A631-E57610128F9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1142" y="3429000"/>
            <a:ext cx="3167272" cy="316727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Media Tweets by LOOPING GROUP (@looping_group) | Twitter">
            <a:extLst>
              <a:ext uri="{FF2B5EF4-FFF2-40B4-BE49-F238E27FC236}">
                <a16:creationId xmlns:a16="http://schemas.microsoft.com/office/drawing/2014/main" id="{C16234B8-C8CB-49D5-8767-F019AEA173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0099" y="1962906"/>
            <a:ext cx="3235093" cy="3235093"/>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Media Tweets by LOOPING GROUP (@looping_group) | Twitter">
            <a:extLst>
              <a:ext uri="{FF2B5EF4-FFF2-40B4-BE49-F238E27FC236}">
                <a16:creationId xmlns:a16="http://schemas.microsoft.com/office/drawing/2014/main" id="{76085C51-941B-4181-BE8D-716B1C7668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91979" y="3580452"/>
            <a:ext cx="3167271" cy="3167271"/>
          </a:xfrm>
          <a:prstGeom prst="rect">
            <a:avLst/>
          </a:prstGeom>
          <a:noFill/>
          <a:extLst>
            <a:ext uri="{909E8E84-426E-40DD-AFC4-6F175D3DCCD1}">
              <a14:hiddenFill xmlns:a14="http://schemas.microsoft.com/office/drawing/2010/main">
                <a:solidFill>
                  <a:srgbClr val="FFFFFF"/>
                </a:solidFill>
              </a14:hiddenFill>
            </a:ext>
          </a:extLst>
        </p:spPr>
      </p:pic>
      <p:sp>
        <p:nvSpPr>
          <p:cNvPr id="4" name="Arrow: Curved Down 3">
            <a:extLst>
              <a:ext uri="{FF2B5EF4-FFF2-40B4-BE49-F238E27FC236}">
                <a16:creationId xmlns:a16="http://schemas.microsoft.com/office/drawing/2014/main" id="{1ED78E00-BD7C-4E48-AA93-628AC4F774B2}"/>
              </a:ext>
            </a:extLst>
          </p:cNvPr>
          <p:cNvSpPr/>
          <p:nvPr/>
        </p:nvSpPr>
        <p:spPr>
          <a:xfrm>
            <a:off x="2114778" y="3429000"/>
            <a:ext cx="4678532" cy="1085418"/>
          </a:xfrm>
          <a:prstGeom prst="curved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sp>
        <p:nvSpPr>
          <p:cNvPr id="8" name="Arrow: Curved Down 7">
            <a:extLst>
              <a:ext uri="{FF2B5EF4-FFF2-40B4-BE49-F238E27FC236}">
                <a16:creationId xmlns:a16="http://schemas.microsoft.com/office/drawing/2014/main" id="{2328499A-6C8A-458C-8B4D-F5D3F5D06C8D}"/>
              </a:ext>
            </a:extLst>
          </p:cNvPr>
          <p:cNvSpPr/>
          <p:nvPr/>
        </p:nvSpPr>
        <p:spPr>
          <a:xfrm>
            <a:off x="6500348" y="2953289"/>
            <a:ext cx="4678532" cy="970450"/>
          </a:xfrm>
          <a:prstGeom prst="curved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sp>
        <p:nvSpPr>
          <p:cNvPr id="5" name="Rectangle: Rounded Corners 4">
            <a:extLst>
              <a:ext uri="{FF2B5EF4-FFF2-40B4-BE49-F238E27FC236}">
                <a16:creationId xmlns:a16="http://schemas.microsoft.com/office/drawing/2014/main" id="{049BE8F8-5109-4876-8792-4C5951EDD6B5}"/>
              </a:ext>
            </a:extLst>
          </p:cNvPr>
          <p:cNvSpPr/>
          <p:nvPr/>
        </p:nvSpPr>
        <p:spPr>
          <a:xfrm>
            <a:off x="1362722" y="2615005"/>
            <a:ext cx="1305017" cy="7723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LOOP-1 </a:t>
            </a:r>
          </a:p>
        </p:txBody>
      </p:sp>
      <p:sp>
        <p:nvSpPr>
          <p:cNvPr id="10" name="Rectangle: Rounded Corners 9">
            <a:extLst>
              <a:ext uri="{FF2B5EF4-FFF2-40B4-BE49-F238E27FC236}">
                <a16:creationId xmlns:a16="http://schemas.microsoft.com/office/drawing/2014/main" id="{1D6AC529-CBB1-4FFB-8767-1E9CEFA592D1}"/>
              </a:ext>
            </a:extLst>
          </p:cNvPr>
          <p:cNvSpPr/>
          <p:nvPr/>
        </p:nvSpPr>
        <p:spPr>
          <a:xfrm>
            <a:off x="5488293" y="1497350"/>
            <a:ext cx="1305017" cy="7723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LOOP-2 </a:t>
            </a:r>
          </a:p>
        </p:txBody>
      </p:sp>
      <p:sp>
        <p:nvSpPr>
          <p:cNvPr id="11" name="Rectangle: Rounded Corners 10">
            <a:extLst>
              <a:ext uri="{FF2B5EF4-FFF2-40B4-BE49-F238E27FC236}">
                <a16:creationId xmlns:a16="http://schemas.microsoft.com/office/drawing/2014/main" id="{FC083710-6432-47C4-B44D-B7A504931B9B}"/>
              </a:ext>
            </a:extLst>
          </p:cNvPr>
          <p:cNvSpPr/>
          <p:nvPr/>
        </p:nvSpPr>
        <p:spPr>
          <a:xfrm>
            <a:off x="10729489" y="2615005"/>
            <a:ext cx="1305017" cy="7723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LOOP-3 </a:t>
            </a:r>
          </a:p>
        </p:txBody>
      </p:sp>
    </p:spTree>
    <p:extLst>
      <p:ext uri="{BB962C8B-B14F-4D97-AF65-F5344CB8AC3E}">
        <p14:creationId xmlns:p14="http://schemas.microsoft.com/office/powerpoint/2010/main" val="837207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9F2D3-46A2-45AD-874C-C1411CEBB878}"/>
              </a:ext>
            </a:extLst>
          </p:cNvPr>
          <p:cNvSpPr>
            <a:spLocks noGrp="1"/>
          </p:cNvSpPr>
          <p:nvPr>
            <p:ph type="title"/>
          </p:nvPr>
        </p:nvSpPr>
        <p:spPr/>
        <p:txBody>
          <a:bodyPr/>
          <a:lstStyle/>
          <a:p>
            <a:r>
              <a:rPr lang="en-US" dirty="0">
                <a:latin typeface="Algerian" panose="04020705040A02060702" pitchFamily="82" charset="0"/>
              </a:rPr>
              <a:t>4. Conversation </a:t>
            </a:r>
          </a:p>
        </p:txBody>
      </p:sp>
      <p:sp>
        <p:nvSpPr>
          <p:cNvPr id="3" name="Content Placeholder 2">
            <a:extLst>
              <a:ext uri="{FF2B5EF4-FFF2-40B4-BE49-F238E27FC236}">
                <a16:creationId xmlns:a16="http://schemas.microsoft.com/office/drawing/2014/main" id="{DBC88A28-DFA8-4CB5-B471-FF8530500833}"/>
              </a:ext>
            </a:extLst>
          </p:cNvPr>
          <p:cNvSpPr>
            <a:spLocks noGrp="1"/>
          </p:cNvSpPr>
          <p:nvPr>
            <p:ph idx="1"/>
          </p:nvPr>
        </p:nvSpPr>
        <p:spPr/>
        <p:txBody>
          <a:bodyPr>
            <a:normAutofit fontScale="92500" lnSpcReduction="20000"/>
          </a:bodyPr>
          <a:lstStyle/>
          <a:p>
            <a:r>
              <a:rPr lang="en-US" sz="2800" dirty="0">
                <a:latin typeface="Times New Roman" panose="02020603050405020304" pitchFamily="18" charset="0"/>
                <a:cs typeface="Times New Roman" panose="02020603050405020304" pitchFamily="18" charset="0"/>
              </a:rPr>
              <a:t>You handover notebook or notes to your peer and ask him/her to write down their responses on your brainstorming, clusters and loops. </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If you are doing it orally then you have to write it down on your own. </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We try to gather more ideas through conversations. </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This way we can widen out viewpoint. </a:t>
            </a:r>
          </a:p>
        </p:txBody>
      </p:sp>
    </p:spTree>
    <p:extLst>
      <p:ext uri="{BB962C8B-B14F-4D97-AF65-F5344CB8AC3E}">
        <p14:creationId xmlns:p14="http://schemas.microsoft.com/office/powerpoint/2010/main" val="34613007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9F2D3-46A2-45AD-874C-C1411CEBB878}"/>
              </a:ext>
            </a:extLst>
          </p:cNvPr>
          <p:cNvSpPr>
            <a:spLocks noGrp="1"/>
          </p:cNvSpPr>
          <p:nvPr>
            <p:ph type="title"/>
          </p:nvPr>
        </p:nvSpPr>
        <p:spPr/>
        <p:txBody>
          <a:bodyPr/>
          <a:lstStyle/>
          <a:p>
            <a:r>
              <a:rPr lang="en-US" dirty="0">
                <a:latin typeface="Algerian" panose="04020705040A02060702" pitchFamily="82" charset="0"/>
              </a:rPr>
              <a:t>4. Conversation </a:t>
            </a:r>
          </a:p>
        </p:txBody>
      </p:sp>
      <p:pic>
        <p:nvPicPr>
          <p:cNvPr id="5122" name="Picture 2">
            <a:extLst>
              <a:ext uri="{FF2B5EF4-FFF2-40B4-BE49-F238E27FC236}">
                <a16:creationId xmlns:a16="http://schemas.microsoft.com/office/drawing/2014/main" id="{EBF4F925-D1B9-4848-8906-76A793504ED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1336" y="2121763"/>
            <a:ext cx="9951868" cy="4483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0738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C5B3D-6920-4E28-9139-A4FB35FA7168}"/>
              </a:ext>
            </a:extLst>
          </p:cNvPr>
          <p:cNvSpPr>
            <a:spLocks noGrp="1"/>
          </p:cNvSpPr>
          <p:nvPr>
            <p:ph type="title"/>
          </p:nvPr>
        </p:nvSpPr>
        <p:spPr/>
        <p:txBody>
          <a:bodyPr/>
          <a:lstStyle/>
          <a:p>
            <a:r>
              <a:rPr lang="en-US" dirty="0">
                <a:latin typeface="Algerian" panose="04020705040A02060702" pitchFamily="82" charset="0"/>
              </a:rPr>
              <a:t>OUTLINE </a:t>
            </a:r>
          </a:p>
        </p:txBody>
      </p:sp>
      <p:sp>
        <p:nvSpPr>
          <p:cNvPr id="3" name="Content Placeholder 2">
            <a:extLst>
              <a:ext uri="{FF2B5EF4-FFF2-40B4-BE49-F238E27FC236}">
                <a16:creationId xmlns:a16="http://schemas.microsoft.com/office/drawing/2014/main" id="{E8A19B2A-DE58-44D9-B55B-D6DD7DA650A2}"/>
              </a:ext>
            </a:extLst>
          </p:cNvPr>
          <p:cNvSpPr>
            <a:spLocks noGrp="1"/>
          </p:cNvSpPr>
          <p:nvPr>
            <p:ph idx="1"/>
          </p:nvPr>
        </p:nvSpPr>
        <p:spPr/>
        <p:txBody>
          <a:bodyPr/>
          <a:lstStyle/>
          <a:p>
            <a:r>
              <a:rPr lang="en-US" sz="4000" dirty="0">
                <a:latin typeface="Times New Roman" panose="02020603050405020304" pitchFamily="18" charset="0"/>
                <a:cs typeface="Times New Roman" panose="02020603050405020304" pitchFamily="18" charset="0"/>
              </a:rPr>
              <a:t>Pre-writing</a:t>
            </a:r>
          </a:p>
          <a:p>
            <a:r>
              <a:rPr lang="en-US" sz="4000" dirty="0">
                <a:latin typeface="Times New Roman" panose="02020603050405020304" pitchFamily="18" charset="0"/>
                <a:cs typeface="Times New Roman" panose="02020603050405020304" pitchFamily="18" charset="0"/>
              </a:rPr>
              <a:t>Two important factors </a:t>
            </a:r>
          </a:p>
          <a:p>
            <a:r>
              <a:rPr lang="en-US" sz="4000" dirty="0">
                <a:latin typeface="Times New Roman" panose="02020603050405020304" pitchFamily="18" charset="0"/>
                <a:cs typeface="Times New Roman" panose="02020603050405020304" pitchFamily="18" charset="0"/>
              </a:rPr>
              <a:t>Five Steps of Prewriting</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12812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4048A-99AF-4CE7-BEF4-E739CF924923}"/>
              </a:ext>
            </a:extLst>
          </p:cNvPr>
          <p:cNvSpPr>
            <a:spLocks noGrp="1"/>
          </p:cNvSpPr>
          <p:nvPr>
            <p:ph type="title"/>
          </p:nvPr>
        </p:nvSpPr>
        <p:spPr/>
        <p:txBody>
          <a:bodyPr/>
          <a:lstStyle/>
          <a:p>
            <a:r>
              <a:rPr lang="en-US" dirty="0">
                <a:latin typeface="Algerian" panose="04020705040A02060702" pitchFamily="82" charset="0"/>
              </a:rPr>
              <a:t>5. Research </a:t>
            </a:r>
          </a:p>
        </p:txBody>
      </p:sp>
      <p:sp>
        <p:nvSpPr>
          <p:cNvPr id="4" name="Oval 3">
            <a:extLst>
              <a:ext uri="{FF2B5EF4-FFF2-40B4-BE49-F238E27FC236}">
                <a16:creationId xmlns:a16="http://schemas.microsoft.com/office/drawing/2014/main" id="{7B9AAC48-37F9-4229-9844-69619B983605}"/>
              </a:ext>
            </a:extLst>
          </p:cNvPr>
          <p:cNvSpPr/>
          <p:nvPr/>
        </p:nvSpPr>
        <p:spPr>
          <a:xfrm>
            <a:off x="1233997" y="2441359"/>
            <a:ext cx="4104442" cy="2618913"/>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4000" dirty="0">
                <a:latin typeface="Times New Roman" panose="02020603050405020304" pitchFamily="18" charset="0"/>
                <a:cs typeface="Times New Roman" panose="02020603050405020304" pitchFamily="18" charset="0"/>
              </a:rPr>
              <a:t>Preliminary Research</a:t>
            </a:r>
          </a:p>
        </p:txBody>
      </p:sp>
      <p:sp>
        <p:nvSpPr>
          <p:cNvPr id="5" name="Content Placeholder 4">
            <a:extLst>
              <a:ext uri="{FF2B5EF4-FFF2-40B4-BE49-F238E27FC236}">
                <a16:creationId xmlns:a16="http://schemas.microsoft.com/office/drawing/2014/main" id="{A22A3EA3-0E16-4134-8E3C-260DCE8FA32C}"/>
              </a:ext>
            </a:extLst>
          </p:cNvPr>
          <p:cNvSpPr>
            <a:spLocks noGrp="1"/>
          </p:cNvSpPr>
          <p:nvPr>
            <p:ph idx="1"/>
          </p:nvPr>
        </p:nvSpPr>
        <p:spPr>
          <a:xfrm>
            <a:off x="6738153" y="3888419"/>
            <a:ext cx="4323424" cy="2743200"/>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normAutofit/>
          </a:bodyPr>
          <a:lstStyle/>
          <a:p>
            <a:pPr marL="0" indent="0" algn="ctr">
              <a:buNone/>
            </a:pPr>
            <a:r>
              <a:rPr lang="en-US" sz="4400" dirty="0">
                <a:latin typeface="Times New Roman" panose="02020603050405020304" pitchFamily="18" charset="0"/>
                <a:cs typeface="Times New Roman" panose="02020603050405020304" pitchFamily="18" charset="0"/>
              </a:rPr>
              <a:t>Formal Research</a:t>
            </a:r>
          </a:p>
        </p:txBody>
      </p:sp>
    </p:spTree>
    <p:extLst>
      <p:ext uri="{BB962C8B-B14F-4D97-AF65-F5344CB8AC3E}">
        <p14:creationId xmlns:p14="http://schemas.microsoft.com/office/powerpoint/2010/main" val="11117552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92E5A-BAFA-42C5-818E-D9CF7735944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86470DF-849A-45C5-88D8-8C7BCAE30B1E}"/>
              </a:ext>
            </a:extLst>
          </p:cNvPr>
          <p:cNvSpPr>
            <a:spLocks noGrp="1"/>
          </p:cNvSpPr>
          <p:nvPr>
            <p:ph idx="1"/>
          </p:nvPr>
        </p:nvSpPr>
        <p:spPr>
          <a:xfrm>
            <a:off x="818712" y="2139517"/>
            <a:ext cx="10554574" cy="4172505"/>
          </a:xfrm>
          <a:noFill/>
          <a:ln>
            <a:noFill/>
          </a:ln>
        </p:spPr>
        <p:style>
          <a:lnRef idx="0">
            <a:scrgbClr r="0" g="0" b="0"/>
          </a:lnRef>
          <a:fillRef idx="0">
            <a:scrgbClr r="0" g="0" b="0"/>
          </a:fillRef>
          <a:effectRef idx="0">
            <a:scrgbClr r="0" g="0" b="0"/>
          </a:effectRef>
          <a:fontRef idx="minor">
            <a:schemeClr val="accent3"/>
          </a:fontRef>
        </p:style>
        <p:txBody>
          <a:bodyPr>
            <a:normAutofit/>
          </a:bodyPr>
          <a:lstStyle/>
          <a:p>
            <a:pPr marL="0" indent="0" algn="ctr">
              <a:buNone/>
            </a:pPr>
            <a:r>
              <a:rPr lang="en-US" sz="10800" dirty="0">
                <a:latin typeface="Algerian" panose="04020705040A02060702" pitchFamily="82" charset="0"/>
              </a:rPr>
              <a:t>THANK YOU </a:t>
            </a:r>
          </a:p>
        </p:txBody>
      </p:sp>
    </p:spTree>
    <p:extLst>
      <p:ext uri="{BB962C8B-B14F-4D97-AF65-F5344CB8AC3E}">
        <p14:creationId xmlns:p14="http://schemas.microsoft.com/office/powerpoint/2010/main" val="2573926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4EF80-DD0D-4784-B1FB-D6E0E63FB23F}"/>
              </a:ext>
            </a:extLst>
          </p:cNvPr>
          <p:cNvSpPr>
            <a:spLocks noGrp="1"/>
          </p:cNvSpPr>
          <p:nvPr>
            <p:ph type="title"/>
          </p:nvPr>
        </p:nvSpPr>
        <p:spPr>
          <a:xfrm>
            <a:off x="810001" y="376167"/>
            <a:ext cx="10571998" cy="970450"/>
          </a:xfrm>
        </p:spPr>
        <p:txBody>
          <a:bodyPr/>
          <a:lstStyle/>
          <a:p>
            <a:r>
              <a:rPr lang="en-US" dirty="0">
                <a:latin typeface="Algerian" panose="04020705040A02060702" pitchFamily="82" charset="0"/>
              </a:rPr>
              <a:t>PRE-WRITING</a:t>
            </a:r>
          </a:p>
        </p:txBody>
      </p:sp>
      <p:pic>
        <p:nvPicPr>
          <p:cNvPr id="1026" name="Picture 2" descr="Prewriting: A Neglected Stage of the Writing Process | Revolutionary Paideia">
            <a:extLst>
              <a:ext uri="{FF2B5EF4-FFF2-40B4-BE49-F238E27FC236}">
                <a16:creationId xmlns:a16="http://schemas.microsoft.com/office/drawing/2014/main" id="{DABA9631-A35B-4314-B586-8A8647BBDC4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4198" y="2166151"/>
            <a:ext cx="9357064" cy="4536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428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60EA2-3BA6-4A46-A29D-F00287136602}"/>
              </a:ext>
            </a:extLst>
          </p:cNvPr>
          <p:cNvSpPr>
            <a:spLocks noGrp="1"/>
          </p:cNvSpPr>
          <p:nvPr>
            <p:ph type="title"/>
          </p:nvPr>
        </p:nvSpPr>
        <p:spPr/>
        <p:txBody>
          <a:bodyPr/>
          <a:lstStyle/>
          <a:p>
            <a:r>
              <a:rPr lang="en-US" dirty="0">
                <a:latin typeface="Algerian" panose="04020705040A02060702" pitchFamily="82" charset="0"/>
              </a:rPr>
              <a:t>PRE-WRITING </a:t>
            </a:r>
          </a:p>
        </p:txBody>
      </p:sp>
      <p:sp>
        <p:nvSpPr>
          <p:cNvPr id="3" name="Content Placeholder 2">
            <a:extLst>
              <a:ext uri="{FF2B5EF4-FFF2-40B4-BE49-F238E27FC236}">
                <a16:creationId xmlns:a16="http://schemas.microsoft.com/office/drawing/2014/main" id="{1CBCD27D-7A2B-43D6-B8B4-E72009ABAFAB}"/>
              </a:ext>
            </a:extLst>
          </p:cNvPr>
          <p:cNvSpPr>
            <a:spLocks noGrp="1"/>
          </p:cNvSpPr>
          <p:nvPr>
            <p:ph idx="1"/>
          </p:nvPr>
        </p:nvSpPr>
        <p:spPr/>
        <p:txBody>
          <a:bodyPr>
            <a:normAutofit/>
          </a:bodyPr>
          <a:lstStyle/>
          <a:p>
            <a:pPr marL="0" indent="0" algn="ctr">
              <a:buNone/>
            </a:pPr>
            <a:r>
              <a:rPr lang="en-US" sz="4400" dirty="0">
                <a:latin typeface="Times New Roman" panose="02020603050405020304" pitchFamily="18" charset="0"/>
                <a:cs typeface="Times New Roman" panose="02020603050405020304" pitchFamily="18" charset="0"/>
              </a:rPr>
              <a:t>The first stage of writing process where writers focus on generating ideas.</a:t>
            </a:r>
          </a:p>
        </p:txBody>
      </p:sp>
    </p:spTree>
    <p:extLst>
      <p:ext uri="{BB962C8B-B14F-4D97-AF65-F5344CB8AC3E}">
        <p14:creationId xmlns:p14="http://schemas.microsoft.com/office/powerpoint/2010/main" val="241063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60EA2-3BA6-4A46-A29D-F00287136602}"/>
              </a:ext>
            </a:extLst>
          </p:cNvPr>
          <p:cNvSpPr>
            <a:spLocks noGrp="1"/>
          </p:cNvSpPr>
          <p:nvPr>
            <p:ph type="title"/>
          </p:nvPr>
        </p:nvSpPr>
        <p:spPr/>
        <p:txBody>
          <a:bodyPr/>
          <a:lstStyle/>
          <a:p>
            <a:r>
              <a:rPr lang="en-US" dirty="0">
                <a:latin typeface="Algerian" panose="04020705040A02060702" pitchFamily="82" charset="0"/>
              </a:rPr>
              <a:t>PRE-WRITING </a:t>
            </a:r>
          </a:p>
        </p:txBody>
      </p:sp>
      <p:sp>
        <p:nvSpPr>
          <p:cNvPr id="3" name="Content Placeholder 2">
            <a:extLst>
              <a:ext uri="{FF2B5EF4-FFF2-40B4-BE49-F238E27FC236}">
                <a16:creationId xmlns:a16="http://schemas.microsoft.com/office/drawing/2014/main" id="{1CBCD27D-7A2B-43D6-B8B4-E72009ABAFAB}"/>
              </a:ext>
            </a:extLst>
          </p:cNvPr>
          <p:cNvSpPr>
            <a:spLocks noGrp="1"/>
          </p:cNvSpPr>
          <p:nvPr>
            <p:ph idx="1"/>
          </p:nvPr>
        </p:nvSpPr>
        <p:spPr/>
        <p:txBody>
          <a:bodyPr>
            <a:normAutofit/>
          </a:bodyPr>
          <a:lstStyle/>
          <a:p>
            <a:pPr marL="0" indent="0" algn="ctr">
              <a:buNone/>
            </a:pPr>
            <a:r>
              <a:rPr lang="en-US" sz="4400" dirty="0">
                <a:latin typeface="Times New Roman" panose="02020603050405020304" pitchFamily="18" charset="0"/>
                <a:cs typeface="Times New Roman" panose="02020603050405020304" pitchFamily="18" charset="0"/>
              </a:rPr>
              <a:t>Dr </a:t>
            </a:r>
            <a:r>
              <a:rPr lang="en-US" sz="4400" dirty="0" err="1">
                <a:latin typeface="Times New Roman" panose="02020603050405020304" pitchFamily="18" charset="0"/>
                <a:cs typeface="Times New Roman" panose="02020603050405020304" pitchFamily="18" charset="0"/>
              </a:rPr>
              <a:t>Kryder’s</a:t>
            </a:r>
            <a:r>
              <a:rPr lang="en-US" sz="4400" dirty="0">
                <a:latin typeface="Times New Roman" panose="02020603050405020304" pitchFamily="18" charset="0"/>
                <a:cs typeface="Times New Roman" panose="02020603050405020304" pitchFamily="18" charset="0"/>
              </a:rPr>
              <a:t> book “Office of Assertion”</a:t>
            </a:r>
          </a:p>
          <a:p>
            <a:pPr marL="0" indent="0" algn="ctr">
              <a:buNone/>
            </a:pPr>
            <a:r>
              <a:rPr lang="en-US" sz="3500" dirty="0">
                <a:latin typeface="Times New Roman" panose="02020603050405020304" pitchFamily="18" charset="0"/>
                <a:cs typeface="Times New Roman" panose="02020603050405020304" pitchFamily="18" charset="0"/>
              </a:rPr>
              <a:t>He defines Prewriting as the work of invention. He further describes invention as the work of discovering what you are going to argue, the work you have to do before you can compose a thesis or outline your argument. </a:t>
            </a:r>
          </a:p>
        </p:txBody>
      </p:sp>
    </p:spTree>
    <p:extLst>
      <p:ext uri="{BB962C8B-B14F-4D97-AF65-F5344CB8AC3E}">
        <p14:creationId xmlns:p14="http://schemas.microsoft.com/office/powerpoint/2010/main" val="781679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F6C22-7A76-4C80-B070-ED4F89D0F6DE}"/>
              </a:ext>
            </a:extLst>
          </p:cNvPr>
          <p:cNvSpPr>
            <a:spLocks noGrp="1"/>
          </p:cNvSpPr>
          <p:nvPr>
            <p:ph type="title"/>
          </p:nvPr>
        </p:nvSpPr>
        <p:spPr/>
        <p:txBody>
          <a:bodyPr/>
          <a:lstStyle/>
          <a:p>
            <a:r>
              <a:rPr lang="en-US" dirty="0">
                <a:latin typeface="Algerian" panose="04020705040A02060702" pitchFamily="82" charset="0"/>
              </a:rPr>
              <a:t>PRE-WRITING: PURPOSE</a:t>
            </a:r>
          </a:p>
        </p:txBody>
      </p:sp>
      <p:sp>
        <p:nvSpPr>
          <p:cNvPr id="3" name="Content Placeholder 2">
            <a:extLst>
              <a:ext uri="{FF2B5EF4-FFF2-40B4-BE49-F238E27FC236}">
                <a16:creationId xmlns:a16="http://schemas.microsoft.com/office/drawing/2014/main" id="{8F346507-2D71-4D3B-80ED-8BA38D8B1DFE}"/>
              </a:ext>
            </a:extLst>
          </p:cNvPr>
          <p:cNvSpPr>
            <a:spLocks noGrp="1"/>
          </p:cNvSpPr>
          <p:nvPr>
            <p:ph idx="1"/>
          </p:nvPr>
        </p:nvSpPr>
        <p:spPr/>
        <p:txBody>
          <a:bodyPr>
            <a:normAutofit lnSpcReduction="10000"/>
          </a:bodyPr>
          <a:lstStyle/>
          <a:p>
            <a:r>
              <a:rPr lang="en-US" sz="2800" dirty="0">
                <a:latin typeface="Times New Roman" panose="02020603050405020304" pitchFamily="18" charset="0"/>
                <a:cs typeface="Times New Roman" panose="02020603050405020304" pitchFamily="18" charset="0"/>
              </a:rPr>
              <a:t>The first consideration is determining your purpose. This is the reason why you are writing. When you think about your purpose you begin to make decisions about form, content, tone, organization, length etc. </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Try to answer these two questions:</a:t>
            </a:r>
          </a:p>
          <a:p>
            <a:pPr>
              <a:buAutoNum type="arabicPeriod"/>
            </a:pPr>
            <a:r>
              <a:rPr lang="en-US" sz="2800" dirty="0">
                <a:latin typeface="Times New Roman" panose="02020603050405020304" pitchFamily="18" charset="0"/>
                <a:cs typeface="Times New Roman" panose="02020603050405020304" pitchFamily="18" charset="0"/>
              </a:rPr>
              <a:t>What do you want to accomplish?</a:t>
            </a:r>
          </a:p>
          <a:p>
            <a:pPr>
              <a:buAutoNum type="arabicPeriod"/>
            </a:pPr>
            <a:r>
              <a:rPr lang="en-US" sz="2800" dirty="0">
                <a:latin typeface="Times New Roman" panose="02020603050405020304" pitchFamily="18" charset="0"/>
                <a:cs typeface="Times New Roman" panose="02020603050405020304" pitchFamily="18" charset="0"/>
              </a:rPr>
              <a:t>Why are you sending this message? </a:t>
            </a:r>
          </a:p>
        </p:txBody>
      </p:sp>
    </p:spTree>
    <p:extLst>
      <p:ext uri="{BB962C8B-B14F-4D97-AF65-F5344CB8AC3E}">
        <p14:creationId xmlns:p14="http://schemas.microsoft.com/office/powerpoint/2010/main" val="1068168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D66C2-5E76-44A5-8455-17D059AAC0E3}"/>
              </a:ext>
            </a:extLst>
          </p:cNvPr>
          <p:cNvSpPr>
            <a:spLocks noGrp="1"/>
          </p:cNvSpPr>
          <p:nvPr>
            <p:ph type="title"/>
          </p:nvPr>
        </p:nvSpPr>
        <p:spPr/>
        <p:txBody>
          <a:bodyPr/>
          <a:lstStyle/>
          <a:p>
            <a:r>
              <a:rPr lang="en-US" dirty="0">
                <a:latin typeface="Algerian" panose="04020705040A02060702" pitchFamily="82" charset="0"/>
              </a:rPr>
              <a:t>PRE-WRITING: AUDIENCE </a:t>
            </a:r>
            <a:endParaRPr lang="en-US" dirty="0"/>
          </a:p>
        </p:txBody>
      </p:sp>
      <p:sp>
        <p:nvSpPr>
          <p:cNvPr id="3" name="Content Placeholder 2">
            <a:extLst>
              <a:ext uri="{FF2B5EF4-FFF2-40B4-BE49-F238E27FC236}">
                <a16:creationId xmlns:a16="http://schemas.microsoft.com/office/drawing/2014/main" id="{6B1E88C3-BDFB-444A-8DAA-3D392D6E7206}"/>
              </a:ext>
            </a:extLst>
          </p:cNvPr>
          <p:cNvSpPr>
            <a:spLocks noGrp="1"/>
          </p:cNvSpPr>
          <p:nvPr>
            <p:ph idx="1"/>
          </p:nvPr>
        </p:nvSpPr>
        <p:spPr/>
        <p:txBody>
          <a:bodyPr>
            <a:normAutofit/>
          </a:bodyPr>
          <a:lstStyle/>
          <a:p>
            <a:r>
              <a:rPr lang="en-US" sz="4400" dirty="0">
                <a:latin typeface="Times New Roman" panose="02020603050405020304" pitchFamily="18" charset="0"/>
                <a:cs typeface="Times New Roman" panose="02020603050405020304" pitchFamily="18" charset="0"/>
              </a:rPr>
              <a:t>To write effectively it is always best to assume who you are writing to. You must recognize who your readers are and anticipate their expectations, background and knowledge of the topic. </a:t>
            </a:r>
          </a:p>
        </p:txBody>
      </p:sp>
    </p:spTree>
    <p:extLst>
      <p:ext uri="{BB962C8B-B14F-4D97-AF65-F5344CB8AC3E}">
        <p14:creationId xmlns:p14="http://schemas.microsoft.com/office/powerpoint/2010/main" val="2591493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308DF-6067-4E0D-B85B-808068FEC11A}"/>
              </a:ext>
            </a:extLst>
          </p:cNvPr>
          <p:cNvSpPr>
            <a:spLocks noGrp="1"/>
          </p:cNvSpPr>
          <p:nvPr>
            <p:ph type="title"/>
          </p:nvPr>
        </p:nvSpPr>
        <p:spPr/>
        <p:txBody>
          <a:bodyPr/>
          <a:lstStyle/>
          <a:p>
            <a:r>
              <a:rPr lang="en-US" dirty="0">
                <a:latin typeface="Algerian" panose="04020705040A02060702" pitchFamily="82" charset="0"/>
              </a:rPr>
              <a:t>PRE-WRITING</a:t>
            </a:r>
            <a:endParaRPr lang="en-US" dirty="0"/>
          </a:p>
        </p:txBody>
      </p:sp>
      <p:sp>
        <p:nvSpPr>
          <p:cNvPr id="3" name="Content Placeholder 2">
            <a:extLst>
              <a:ext uri="{FF2B5EF4-FFF2-40B4-BE49-F238E27FC236}">
                <a16:creationId xmlns:a16="http://schemas.microsoft.com/office/drawing/2014/main" id="{CB7B57DF-3B3C-4B15-811A-C84649CF8FB2}"/>
              </a:ext>
            </a:extLst>
          </p:cNvPr>
          <p:cNvSpPr>
            <a:spLocks noGrp="1"/>
          </p:cNvSpPr>
          <p:nvPr>
            <p:ph idx="1"/>
          </p:nvPr>
        </p:nvSpPr>
        <p:spPr/>
        <p:txBody>
          <a:bodyPr>
            <a:normAutofit/>
          </a:bodyPr>
          <a:lstStyle/>
          <a:p>
            <a:r>
              <a:rPr lang="en-US" sz="4400" dirty="0">
                <a:latin typeface="Times New Roman" panose="02020603050405020304" pitchFamily="18" charset="0"/>
                <a:cs typeface="Times New Roman" panose="02020603050405020304" pitchFamily="18" charset="0"/>
              </a:rPr>
              <a:t>We pre-write to get lots of content down on paper so we can pull the strongest points out and put them in the pieces of writing. </a:t>
            </a:r>
          </a:p>
        </p:txBody>
      </p:sp>
    </p:spTree>
    <p:extLst>
      <p:ext uri="{BB962C8B-B14F-4D97-AF65-F5344CB8AC3E}">
        <p14:creationId xmlns:p14="http://schemas.microsoft.com/office/powerpoint/2010/main" val="3799468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B493A-3EAE-41EA-B43B-B090F628EC3C}"/>
              </a:ext>
            </a:extLst>
          </p:cNvPr>
          <p:cNvSpPr>
            <a:spLocks noGrp="1"/>
          </p:cNvSpPr>
          <p:nvPr>
            <p:ph type="title"/>
          </p:nvPr>
        </p:nvSpPr>
        <p:spPr/>
        <p:txBody>
          <a:bodyPr/>
          <a:lstStyle/>
          <a:p>
            <a:r>
              <a:rPr lang="en-US" dirty="0">
                <a:latin typeface="Algerian" panose="04020705040A02060702" pitchFamily="82" charset="0"/>
              </a:rPr>
              <a:t>Advantages </a:t>
            </a:r>
          </a:p>
        </p:txBody>
      </p:sp>
      <p:sp>
        <p:nvSpPr>
          <p:cNvPr id="3" name="Content Placeholder 2">
            <a:extLst>
              <a:ext uri="{FF2B5EF4-FFF2-40B4-BE49-F238E27FC236}">
                <a16:creationId xmlns:a16="http://schemas.microsoft.com/office/drawing/2014/main" id="{0A17025F-F237-4192-96DF-FA8741339483}"/>
              </a:ext>
            </a:extLst>
          </p:cNvPr>
          <p:cNvSpPr>
            <a:spLocks noGrp="1"/>
          </p:cNvSpPr>
          <p:nvPr>
            <p:ph idx="1"/>
          </p:nvPr>
        </p:nvSpPr>
        <p:spPr/>
        <p:txBody>
          <a:bodyPr>
            <a:normAutofit fontScale="77500" lnSpcReduction="20000"/>
          </a:bodyPr>
          <a:lstStyle/>
          <a:p>
            <a:r>
              <a:rPr lang="en-US" sz="3500" dirty="0">
                <a:latin typeface="Times New Roman" panose="02020603050405020304" pitchFamily="18" charset="0"/>
                <a:cs typeface="Times New Roman" panose="02020603050405020304" pitchFamily="18" charset="0"/>
              </a:rPr>
              <a:t>It helps you when you are tired of staring at the blank page </a:t>
            </a:r>
          </a:p>
          <a:p>
            <a:r>
              <a:rPr lang="en-US" sz="3500" dirty="0">
                <a:latin typeface="Times New Roman" panose="02020603050405020304" pitchFamily="18" charset="0"/>
                <a:cs typeface="Times New Roman" panose="02020603050405020304" pitchFamily="18" charset="0"/>
              </a:rPr>
              <a:t>It helps you when you have a writer’s block (also known as writing anxiety)</a:t>
            </a:r>
          </a:p>
          <a:p>
            <a:r>
              <a:rPr lang="en-US" sz="3500" dirty="0">
                <a:latin typeface="Times New Roman" panose="02020603050405020304" pitchFamily="18" charset="0"/>
                <a:cs typeface="Times New Roman" panose="02020603050405020304" pitchFamily="18" charset="0"/>
              </a:rPr>
              <a:t>When you don’t understand any topic at all or have no clue how to handle the topic.</a:t>
            </a:r>
          </a:p>
          <a:p>
            <a:r>
              <a:rPr lang="en-US" sz="3500" dirty="0">
                <a:latin typeface="Times New Roman" panose="02020603050405020304" pitchFamily="18" charset="0"/>
                <a:cs typeface="Times New Roman" panose="02020603050405020304" pitchFamily="18" charset="0"/>
              </a:rPr>
              <a:t>When you are anxious about outside stressors. (It can help to focus on the task)</a:t>
            </a:r>
          </a:p>
          <a:p>
            <a:r>
              <a:rPr lang="en-US" sz="3500" dirty="0">
                <a:latin typeface="Times New Roman" panose="02020603050405020304" pitchFamily="18" charset="0"/>
                <a:cs typeface="Times New Roman" panose="02020603050405020304" pitchFamily="18" charset="0"/>
              </a:rPr>
              <a:t>When you want to explore your own ideas. </a:t>
            </a:r>
          </a:p>
          <a:p>
            <a:endParaRPr lang="en-US" dirty="0"/>
          </a:p>
        </p:txBody>
      </p:sp>
    </p:spTree>
    <p:extLst>
      <p:ext uri="{BB962C8B-B14F-4D97-AF65-F5344CB8AC3E}">
        <p14:creationId xmlns:p14="http://schemas.microsoft.com/office/powerpoint/2010/main" val="27452107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2.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TM03457503[[fn=Quotable]]</Template>
  <TotalTime>123</TotalTime>
  <Words>636</Words>
  <Application>Microsoft Office PowerPoint</Application>
  <PresentationFormat>Widescreen</PresentationFormat>
  <Paragraphs>70</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Algerian</vt:lpstr>
      <vt:lpstr>Century Gothic</vt:lpstr>
      <vt:lpstr>Times New Roman</vt:lpstr>
      <vt:lpstr>Wingdings 2</vt:lpstr>
      <vt:lpstr>Quotable</vt:lpstr>
      <vt:lpstr>Pre-writing techniques </vt:lpstr>
      <vt:lpstr>OUTLINE </vt:lpstr>
      <vt:lpstr>PRE-WRITING</vt:lpstr>
      <vt:lpstr>PRE-WRITING </vt:lpstr>
      <vt:lpstr>PRE-WRITING </vt:lpstr>
      <vt:lpstr>PRE-WRITING: PURPOSE</vt:lpstr>
      <vt:lpstr>PRE-WRITING: AUDIENCE </vt:lpstr>
      <vt:lpstr>PRE-WRITING</vt:lpstr>
      <vt:lpstr>Advantages </vt:lpstr>
      <vt:lpstr>5 STEPS OF PRE-WRITING </vt:lpstr>
      <vt:lpstr>1. BRAINSTORMING/BRIAN DUMP</vt:lpstr>
      <vt:lpstr>ADVANTAGES OF BRAINSTORMING </vt:lpstr>
      <vt:lpstr>2. Clustering </vt:lpstr>
      <vt:lpstr>WHAT DO YOU REALLY DO IN CLUSTERING? </vt:lpstr>
      <vt:lpstr>PowerPoint Presentation</vt:lpstr>
      <vt:lpstr>3. LOOPING </vt:lpstr>
      <vt:lpstr>LOOPING </vt:lpstr>
      <vt:lpstr>4. Conversation </vt:lpstr>
      <vt:lpstr>4. Conversation </vt:lpstr>
      <vt:lpstr>5. Research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Pre-writing techniques </dc:title>
  <dc:creator>TVF 5</dc:creator>
  <cp:lastModifiedBy>TVF 5</cp:lastModifiedBy>
  <cp:revision>17</cp:revision>
  <dcterms:created xsi:type="dcterms:W3CDTF">2020-12-28T20:37:12Z</dcterms:created>
  <dcterms:modified xsi:type="dcterms:W3CDTF">2020-12-29T04:49:58Z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