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45339B-968A-4AC5-818D-6C0D6D4BEA3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5F548595-76BE-472A-89DD-80C9B0364639}">
      <dgm:prSet phldrT="[Text]"/>
      <dgm:spPr/>
      <dgm:t>
        <a:bodyPr/>
        <a:lstStyle/>
        <a:p>
          <a:r>
            <a:rPr lang="en-GB" b="1" dirty="0">
              <a:latin typeface="Times New Roman" pitchFamily="18" charset="0"/>
              <a:cs typeface="Times New Roman" pitchFamily="18" charset="0"/>
            </a:rPr>
            <a:t>Gain attention</a:t>
          </a:r>
        </a:p>
      </dgm:t>
    </dgm:pt>
    <dgm:pt modelId="{D5F3F53C-AE47-4962-9660-C9771D204798}" type="parTrans" cxnId="{E71CF9B8-2CEC-43F5-9C5D-C10A16DE8526}">
      <dgm:prSet/>
      <dgm:spPr/>
      <dgm:t>
        <a:bodyPr/>
        <a:lstStyle/>
        <a:p>
          <a:endParaRPr lang="en-GB"/>
        </a:p>
      </dgm:t>
    </dgm:pt>
    <dgm:pt modelId="{12B940FC-4777-4513-9FEE-209C778206C4}" type="sibTrans" cxnId="{E71CF9B8-2CEC-43F5-9C5D-C10A16DE8526}">
      <dgm:prSet/>
      <dgm:spPr/>
      <dgm:t>
        <a:bodyPr/>
        <a:lstStyle/>
        <a:p>
          <a:endParaRPr lang="en-GB"/>
        </a:p>
      </dgm:t>
    </dgm:pt>
    <dgm:pt modelId="{A9BEEAEB-4E23-4F51-A4E2-21C5B694A35F}">
      <dgm:prSet phldrT="[Text]"/>
      <dgm:spPr/>
      <dgm:t>
        <a:bodyPr/>
        <a:lstStyle/>
        <a:p>
          <a:r>
            <a:rPr lang="en-GB" b="1" dirty="0">
              <a:latin typeface="Times New Roman" pitchFamily="18" charset="0"/>
              <a:cs typeface="Times New Roman" pitchFamily="18" charset="0"/>
            </a:rPr>
            <a:t>Arouse interest</a:t>
          </a:r>
        </a:p>
      </dgm:t>
    </dgm:pt>
    <dgm:pt modelId="{7A56DB97-A504-4152-9668-496CE4815A8C}" type="parTrans" cxnId="{F3DFC80C-718B-4BC4-B9E3-7F1D96417507}">
      <dgm:prSet/>
      <dgm:spPr/>
      <dgm:t>
        <a:bodyPr/>
        <a:lstStyle/>
        <a:p>
          <a:endParaRPr lang="en-GB"/>
        </a:p>
      </dgm:t>
    </dgm:pt>
    <dgm:pt modelId="{B9DD6A33-7110-49C1-9302-2136A7861AA8}" type="sibTrans" cxnId="{F3DFC80C-718B-4BC4-B9E3-7F1D96417507}">
      <dgm:prSet/>
      <dgm:spPr/>
      <dgm:t>
        <a:bodyPr/>
        <a:lstStyle/>
        <a:p>
          <a:endParaRPr lang="en-GB"/>
        </a:p>
      </dgm:t>
    </dgm:pt>
    <dgm:pt modelId="{1AAED255-7585-4261-9EB5-5C44FFCCA24C}">
      <dgm:prSet phldrT="[Text]"/>
      <dgm:spPr/>
      <dgm:t>
        <a:bodyPr/>
        <a:lstStyle/>
        <a:p>
          <a:r>
            <a:rPr lang="en-GB" b="1" dirty="0">
              <a:latin typeface="Times New Roman" pitchFamily="18" charset="0"/>
              <a:cs typeface="Times New Roman" pitchFamily="18" charset="0"/>
            </a:rPr>
            <a:t>State the purpose or thesis</a:t>
          </a:r>
        </a:p>
      </dgm:t>
    </dgm:pt>
    <dgm:pt modelId="{F700F341-A55C-455C-9D93-919C83DCAC82}" type="parTrans" cxnId="{6E7396E3-2428-4434-A85D-2D8C22F4BC56}">
      <dgm:prSet/>
      <dgm:spPr/>
      <dgm:t>
        <a:bodyPr/>
        <a:lstStyle/>
        <a:p>
          <a:endParaRPr lang="en-GB"/>
        </a:p>
      </dgm:t>
    </dgm:pt>
    <dgm:pt modelId="{BEF03D2C-E00C-4CF9-968F-B1C917FF2371}" type="sibTrans" cxnId="{6E7396E3-2428-4434-A85D-2D8C22F4BC56}">
      <dgm:prSet/>
      <dgm:spPr/>
      <dgm:t>
        <a:bodyPr/>
        <a:lstStyle/>
        <a:p>
          <a:endParaRPr lang="en-GB"/>
        </a:p>
      </dgm:t>
    </dgm:pt>
    <dgm:pt modelId="{D8B5C04B-7834-47C2-A8C3-B69CF1F63267}">
      <dgm:prSet phldrT="[Text]"/>
      <dgm:spPr/>
      <dgm:t>
        <a:bodyPr/>
        <a:lstStyle/>
        <a:p>
          <a:r>
            <a:rPr lang="en-GB" b="1" dirty="0">
              <a:latin typeface="Times New Roman" pitchFamily="18" charset="0"/>
              <a:cs typeface="Times New Roman" pitchFamily="18" charset="0"/>
            </a:rPr>
            <a:t>Establish qualifications</a:t>
          </a:r>
        </a:p>
      </dgm:t>
    </dgm:pt>
    <dgm:pt modelId="{9C8C9F56-7A6B-4B1B-A0AA-40298579D992}" type="parTrans" cxnId="{DF29F6DE-7F4A-4C38-837A-6F359D399D4E}">
      <dgm:prSet/>
      <dgm:spPr/>
      <dgm:t>
        <a:bodyPr/>
        <a:lstStyle/>
        <a:p>
          <a:endParaRPr lang="en-GB"/>
        </a:p>
      </dgm:t>
    </dgm:pt>
    <dgm:pt modelId="{61B9C07B-BF7D-4E5B-ABAB-A1CC8B1DCFDF}" type="sibTrans" cxnId="{DF29F6DE-7F4A-4C38-837A-6F359D399D4E}">
      <dgm:prSet/>
      <dgm:spPr/>
      <dgm:t>
        <a:bodyPr/>
        <a:lstStyle/>
        <a:p>
          <a:endParaRPr lang="en-GB"/>
        </a:p>
      </dgm:t>
    </dgm:pt>
    <dgm:pt modelId="{5643DE6B-427B-43CF-A386-1A0A45452EDB}">
      <dgm:prSet phldrT="[Text]"/>
      <dgm:spPr/>
      <dgm:t>
        <a:bodyPr/>
        <a:lstStyle/>
        <a:p>
          <a:r>
            <a:rPr lang="en-GB" b="1" dirty="0">
              <a:latin typeface="Times New Roman" pitchFamily="18" charset="0"/>
              <a:cs typeface="Times New Roman" pitchFamily="18" charset="0"/>
            </a:rPr>
            <a:t>Forecast development and organization</a:t>
          </a:r>
        </a:p>
      </dgm:t>
    </dgm:pt>
    <dgm:pt modelId="{C029436C-68BA-43F1-887D-C4C3FAB5A809}" type="parTrans" cxnId="{50B8E81F-798F-486F-91DF-8B958C9C13B1}">
      <dgm:prSet/>
      <dgm:spPr/>
      <dgm:t>
        <a:bodyPr/>
        <a:lstStyle/>
        <a:p>
          <a:endParaRPr lang="en-GB"/>
        </a:p>
      </dgm:t>
    </dgm:pt>
    <dgm:pt modelId="{6B41B70F-2BBC-4456-9E6F-882CB3D55552}" type="sibTrans" cxnId="{50B8E81F-798F-486F-91DF-8B958C9C13B1}">
      <dgm:prSet/>
      <dgm:spPr/>
      <dgm:t>
        <a:bodyPr/>
        <a:lstStyle/>
        <a:p>
          <a:endParaRPr lang="en-GB"/>
        </a:p>
      </dgm:t>
    </dgm:pt>
    <dgm:pt modelId="{ECA1D78D-E36B-40D4-9F42-402FCE1047B7}" type="pres">
      <dgm:prSet presAssocID="{0345339B-968A-4AC5-818D-6C0D6D4BEA31}" presName="diagram" presStyleCnt="0">
        <dgm:presLayoutVars>
          <dgm:dir/>
          <dgm:resizeHandles val="exact"/>
        </dgm:presLayoutVars>
      </dgm:prSet>
      <dgm:spPr/>
    </dgm:pt>
    <dgm:pt modelId="{BCF0A941-4BAC-44CA-9568-06E72AE973B7}" type="pres">
      <dgm:prSet presAssocID="{5F548595-76BE-472A-89DD-80C9B0364639}" presName="node" presStyleLbl="node1" presStyleIdx="0" presStyleCnt="5">
        <dgm:presLayoutVars>
          <dgm:bulletEnabled val="1"/>
        </dgm:presLayoutVars>
      </dgm:prSet>
      <dgm:spPr/>
    </dgm:pt>
    <dgm:pt modelId="{7B461198-C478-4A50-84C7-108672677037}" type="pres">
      <dgm:prSet presAssocID="{12B940FC-4777-4513-9FEE-209C778206C4}" presName="sibTrans" presStyleCnt="0"/>
      <dgm:spPr/>
    </dgm:pt>
    <dgm:pt modelId="{C0862435-C06E-46A8-B1DF-65B39B6BD31A}" type="pres">
      <dgm:prSet presAssocID="{A9BEEAEB-4E23-4F51-A4E2-21C5B694A35F}" presName="node" presStyleLbl="node1" presStyleIdx="1" presStyleCnt="5">
        <dgm:presLayoutVars>
          <dgm:bulletEnabled val="1"/>
        </dgm:presLayoutVars>
      </dgm:prSet>
      <dgm:spPr/>
    </dgm:pt>
    <dgm:pt modelId="{53AAFF12-CDE3-452C-8749-DEBFC2AE31A1}" type="pres">
      <dgm:prSet presAssocID="{B9DD6A33-7110-49C1-9302-2136A7861AA8}" presName="sibTrans" presStyleCnt="0"/>
      <dgm:spPr/>
    </dgm:pt>
    <dgm:pt modelId="{0ABD07DA-0B03-484E-893D-18B30394C846}" type="pres">
      <dgm:prSet presAssocID="{1AAED255-7585-4261-9EB5-5C44FFCCA24C}" presName="node" presStyleLbl="node1" presStyleIdx="2" presStyleCnt="5">
        <dgm:presLayoutVars>
          <dgm:bulletEnabled val="1"/>
        </dgm:presLayoutVars>
      </dgm:prSet>
      <dgm:spPr/>
    </dgm:pt>
    <dgm:pt modelId="{94E8E7C4-B41E-4F76-BEB9-5CE2AD4A80A8}" type="pres">
      <dgm:prSet presAssocID="{BEF03D2C-E00C-4CF9-968F-B1C917FF2371}" presName="sibTrans" presStyleCnt="0"/>
      <dgm:spPr/>
    </dgm:pt>
    <dgm:pt modelId="{A61DB3D7-54D1-4374-83E5-FC89C988190C}" type="pres">
      <dgm:prSet presAssocID="{D8B5C04B-7834-47C2-A8C3-B69CF1F63267}" presName="node" presStyleLbl="node1" presStyleIdx="3" presStyleCnt="5">
        <dgm:presLayoutVars>
          <dgm:bulletEnabled val="1"/>
        </dgm:presLayoutVars>
      </dgm:prSet>
      <dgm:spPr/>
    </dgm:pt>
    <dgm:pt modelId="{38827FBF-A4D1-4134-8035-592B617B3E60}" type="pres">
      <dgm:prSet presAssocID="{61B9C07B-BF7D-4E5B-ABAB-A1CC8B1DCFDF}" presName="sibTrans" presStyleCnt="0"/>
      <dgm:spPr/>
    </dgm:pt>
    <dgm:pt modelId="{69CE8527-B1A5-4998-AE47-79D263464B52}" type="pres">
      <dgm:prSet presAssocID="{5643DE6B-427B-43CF-A386-1A0A45452EDB}" presName="node" presStyleLbl="node1" presStyleIdx="4" presStyleCnt="5">
        <dgm:presLayoutVars>
          <dgm:bulletEnabled val="1"/>
        </dgm:presLayoutVars>
      </dgm:prSet>
      <dgm:spPr/>
    </dgm:pt>
  </dgm:ptLst>
  <dgm:cxnLst>
    <dgm:cxn modelId="{F3DFC80C-718B-4BC4-B9E3-7F1D96417507}" srcId="{0345339B-968A-4AC5-818D-6C0D6D4BEA31}" destId="{A9BEEAEB-4E23-4F51-A4E2-21C5B694A35F}" srcOrd="1" destOrd="0" parTransId="{7A56DB97-A504-4152-9668-496CE4815A8C}" sibTransId="{B9DD6A33-7110-49C1-9302-2136A7861AA8}"/>
    <dgm:cxn modelId="{4443CE14-2A0B-433C-8662-6E4D199154B5}" type="presOf" srcId="{1AAED255-7585-4261-9EB5-5C44FFCCA24C}" destId="{0ABD07DA-0B03-484E-893D-18B30394C846}" srcOrd="0" destOrd="0" presId="urn:microsoft.com/office/officeart/2005/8/layout/default"/>
    <dgm:cxn modelId="{50B8E81F-798F-486F-91DF-8B958C9C13B1}" srcId="{0345339B-968A-4AC5-818D-6C0D6D4BEA31}" destId="{5643DE6B-427B-43CF-A386-1A0A45452EDB}" srcOrd="4" destOrd="0" parTransId="{C029436C-68BA-43F1-887D-C4C3FAB5A809}" sibTransId="{6B41B70F-2BBC-4456-9E6F-882CB3D55552}"/>
    <dgm:cxn modelId="{1ED99537-C18D-4325-8326-ADE7EEC61895}" type="presOf" srcId="{D8B5C04B-7834-47C2-A8C3-B69CF1F63267}" destId="{A61DB3D7-54D1-4374-83E5-FC89C988190C}" srcOrd="0" destOrd="0" presId="urn:microsoft.com/office/officeart/2005/8/layout/default"/>
    <dgm:cxn modelId="{F1649E5B-F664-48CA-8EFD-608FDE5D7FC6}" type="presOf" srcId="{5F548595-76BE-472A-89DD-80C9B0364639}" destId="{BCF0A941-4BAC-44CA-9568-06E72AE973B7}" srcOrd="0" destOrd="0" presId="urn:microsoft.com/office/officeart/2005/8/layout/default"/>
    <dgm:cxn modelId="{C8231B63-1A66-4528-9A6B-1A28BED5BA32}" type="presOf" srcId="{A9BEEAEB-4E23-4F51-A4E2-21C5B694A35F}" destId="{C0862435-C06E-46A8-B1DF-65B39B6BD31A}" srcOrd="0" destOrd="0" presId="urn:microsoft.com/office/officeart/2005/8/layout/default"/>
    <dgm:cxn modelId="{FE700376-829F-48F9-A7D5-9AF279BA9401}" type="presOf" srcId="{0345339B-968A-4AC5-818D-6C0D6D4BEA31}" destId="{ECA1D78D-E36B-40D4-9F42-402FCE1047B7}" srcOrd="0" destOrd="0" presId="urn:microsoft.com/office/officeart/2005/8/layout/default"/>
    <dgm:cxn modelId="{E71CF9B8-2CEC-43F5-9C5D-C10A16DE8526}" srcId="{0345339B-968A-4AC5-818D-6C0D6D4BEA31}" destId="{5F548595-76BE-472A-89DD-80C9B0364639}" srcOrd="0" destOrd="0" parTransId="{D5F3F53C-AE47-4962-9660-C9771D204798}" sibTransId="{12B940FC-4777-4513-9FEE-209C778206C4}"/>
    <dgm:cxn modelId="{684B92DC-71F5-434F-BA8C-DF7607EFA9FC}" type="presOf" srcId="{5643DE6B-427B-43CF-A386-1A0A45452EDB}" destId="{69CE8527-B1A5-4998-AE47-79D263464B52}" srcOrd="0" destOrd="0" presId="urn:microsoft.com/office/officeart/2005/8/layout/default"/>
    <dgm:cxn modelId="{DF29F6DE-7F4A-4C38-837A-6F359D399D4E}" srcId="{0345339B-968A-4AC5-818D-6C0D6D4BEA31}" destId="{D8B5C04B-7834-47C2-A8C3-B69CF1F63267}" srcOrd="3" destOrd="0" parTransId="{9C8C9F56-7A6B-4B1B-A0AA-40298579D992}" sibTransId="{61B9C07B-BF7D-4E5B-ABAB-A1CC8B1DCFDF}"/>
    <dgm:cxn modelId="{6E7396E3-2428-4434-A85D-2D8C22F4BC56}" srcId="{0345339B-968A-4AC5-818D-6C0D6D4BEA31}" destId="{1AAED255-7585-4261-9EB5-5C44FFCCA24C}" srcOrd="2" destOrd="0" parTransId="{F700F341-A55C-455C-9D93-919C83DCAC82}" sibTransId="{BEF03D2C-E00C-4CF9-968F-B1C917FF2371}"/>
    <dgm:cxn modelId="{320693C7-4D92-4F4B-BE30-00E2B6991276}" type="presParOf" srcId="{ECA1D78D-E36B-40D4-9F42-402FCE1047B7}" destId="{BCF0A941-4BAC-44CA-9568-06E72AE973B7}" srcOrd="0" destOrd="0" presId="urn:microsoft.com/office/officeart/2005/8/layout/default"/>
    <dgm:cxn modelId="{F83EF48A-7E2A-4799-85E8-1B05D41729FD}" type="presParOf" srcId="{ECA1D78D-E36B-40D4-9F42-402FCE1047B7}" destId="{7B461198-C478-4A50-84C7-108672677037}" srcOrd="1" destOrd="0" presId="urn:microsoft.com/office/officeart/2005/8/layout/default"/>
    <dgm:cxn modelId="{72FD4A45-54F7-4B81-80B2-E262E891ED72}" type="presParOf" srcId="{ECA1D78D-E36B-40D4-9F42-402FCE1047B7}" destId="{C0862435-C06E-46A8-B1DF-65B39B6BD31A}" srcOrd="2" destOrd="0" presId="urn:microsoft.com/office/officeart/2005/8/layout/default"/>
    <dgm:cxn modelId="{1DD5CD68-3B72-49B9-A19A-0A738F3ADB49}" type="presParOf" srcId="{ECA1D78D-E36B-40D4-9F42-402FCE1047B7}" destId="{53AAFF12-CDE3-452C-8749-DEBFC2AE31A1}" srcOrd="3" destOrd="0" presId="urn:microsoft.com/office/officeart/2005/8/layout/default"/>
    <dgm:cxn modelId="{FDA631E9-FF22-4B93-8DCA-5E9646D32C3A}" type="presParOf" srcId="{ECA1D78D-E36B-40D4-9F42-402FCE1047B7}" destId="{0ABD07DA-0B03-484E-893D-18B30394C846}" srcOrd="4" destOrd="0" presId="urn:microsoft.com/office/officeart/2005/8/layout/default"/>
    <dgm:cxn modelId="{D7E20468-BA59-4B66-B82B-52B522AEC186}" type="presParOf" srcId="{ECA1D78D-E36B-40D4-9F42-402FCE1047B7}" destId="{94E8E7C4-B41E-4F76-BEB9-5CE2AD4A80A8}" srcOrd="5" destOrd="0" presId="urn:microsoft.com/office/officeart/2005/8/layout/default"/>
    <dgm:cxn modelId="{35EA8D3E-6B03-4373-A009-953A5046FEDE}" type="presParOf" srcId="{ECA1D78D-E36B-40D4-9F42-402FCE1047B7}" destId="{A61DB3D7-54D1-4374-83E5-FC89C988190C}" srcOrd="6" destOrd="0" presId="urn:microsoft.com/office/officeart/2005/8/layout/default"/>
    <dgm:cxn modelId="{B5A1529A-93DE-432E-BE47-90F9FAE3440D}" type="presParOf" srcId="{ECA1D78D-E36B-40D4-9F42-402FCE1047B7}" destId="{38827FBF-A4D1-4134-8035-592B617B3E60}" srcOrd="7" destOrd="0" presId="urn:microsoft.com/office/officeart/2005/8/layout/default"/>
    <dgm:cxn modelId="{ACC8D4AB-A984-4AB1-AA49-9CB7A925A0CB}" type="presParOf" srcId="{ECA1D78D-E36B-40D4-9F42-402FCE1047B7}" destId="{69CE8527-B1A5-4998-AE47-79D263464B5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0A941-4BAC-44CA-9568-06E72AE973B7}">
      <dsp:nvSpPr>
        <dsp:cNvPr id="0" name=""/>
        <dsp:cNvSpPr/>
      </dsp:nvSpPr>
      <dsp:spPr>
        <a:xfrm>
          <a:off x="0" y="153590"/>
          <a:ext cx="2166937" cy="1300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latin typeface="Times New Roman" pitchFamily="18" charset="0"/>
              <a:cs typeface="Times New Roman" pitchFamily="18" charset="0"/>
            </a:rPr>
            <a:t>Gain attention</a:t>
          </a:r>
        </a:p>
      </dsp:txBody>
      <dsp:txXfrm>
        <a:off x="0" y="153590"/>
        <a:ext cx="2166937" cy="1300162"/>
      </dsp:txXfrm>
    </dsp:sp>
    <dsp:sp modelId="{C0862435-C06E-46A8-B1DF-65B39B6BD31A}">
      <dsp:nvSpPr>
        <dsp:cNvPr id="0" name=""/>
        <dsp:cNvSpPr/>
      </dsp:nvSpPr>
      <dsp:spPr>
        <a:xfrm>
          <a:off x="2383631" y="153590"/>
          <a:ext cx="2166937" cy="1300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latin typeface="Times New Roman" pitchFamily="18" charset="0"/>
              <a:cs typeface="Times New Roman" pitchFamily="18" charset="0"/>
            </a:rPr>
            <a:t>Arouse interest</a:t>
          </a:r>
        </a:p>
      </dsp:txBody>
      <dsp:txXfrm>
        <a:off x="2383631" y="153590"/>
        <a:ext cx="2166937" cy="1300162"/>
      </dsp:txXfrm>
    </dsp:sp>
    <dsp:sp modelId="{0ABD07DA-0B03-484E-893D-18B30394C846}">
      <dsp:nvSpPr>
        <dsp:cNvPr id="0" name=""/>
        <dsp:cNvSpPr/>
      </dsp:nvSpPr>
      <dsp:spPr>
        <a:xfrm>
          <a:off x="4767262" y="153590"/>
          <a:ext cx="2166937" cy="1300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latin typeface="Times New Roman" pitchFamily="18" charset="0"/>
              <a:cs typeface="Times New Roman" pitchFamily="18" charset="0"/>
            </a:rPr>
            <a:t>State the purpose or thesis</a:t>
          </a:r>
        </a:p>
      </dsp:txBody>
      <dsp:txXfrm>
        <a:off x="4767262" y="153590"/>
        <a:ext cx="2166937" cy="1300162"/>
      </dsp:txXfrm>
    </dsp:sp>
    <dsp:sp modelId="{A61DB3D7-54D1-4374-83E5-FC89C988190C}">
      <dsp:nvSpPr>
        <dsp:cNvPr id="0" name=""/>
        <dsp:cNvSpPr/>
      </dsp:nvSpPr>
      <dsp:spPr>
        <a:xfrm>
          <a:off x="1191815" y="1670446"/>
          <a:ext cx="2166937" cy="1300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latin typeface="Times New Roman" pitchFamily="18" charset="0"/>
              <a:cs typeface="Times New Roman" pitchFamily="18" charset="0"/>
            </a:rPr>
            <a:t>Establish qualifications</a:t>
          </a:r>
        </a:p>
      </dsp:txBody>
      <dsp:txXfrm>
        <a:off x="1191815" y="1670446"/>
        <a:ext cx="2166937" cy="1300162"/>
      </dsp:txXfrm>
    </dsp:sp>
    <dsp:sp modelId="{69CE8527-B1A5-4998-AE47-79D263464B52}">
      <dsp:nvSpPr>
        <dsp:cNvPr id="0" name=""/>
        <dsp:cNvSpPr/>
      </dsp:nvSpPr>
      <dsp:spPr>
        <a:xfrm>
          <a:off x="3575446" y="1670446"/>
          <a:ext cx="2166937" cy="1300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latin typeface="Times New Roman" pitchFamily="18" charset="0"/>
              <a:cs typeface="Times New Roman" pitchFamily="18" charset="0"/>
            </a:rPr>
            <a:t>Forecast development and organization</a:t>
          </a:r>
        </a:p>
      </dsp:txBody>
      <dsp:txXfrm>
        <a:off x="3575446" y="1670446"/>
        <a:ext cx="2166937" cy="13001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57200"/>
            <a:ext cx="4191000" cy="3352800"/>
          </a:xfrm>
        </p:spPr>
        <p:txBody>
          <a:bodyPr>
            <a:normAutofit/>
          </a:bodyPr>
          <a:lstStyle/>
          <a:p>
            <a:r>
              <a:rPr lang="en-GB" sz="5400" b="1" dirty="0">
                <a:latin typeface="Algerian" pitchFamily="82" charset="0"/>
                <a:cs typeface="Times New Roman" pitchFamily="18" charset="0"/>
              </a:rPr>
              <a:t>ART OF PUBLIC SPEAKING </a:t>
            </a:r>
          </a:p>
        </p:txBody>
      </p:sp>
      <p:sp>
        <p:nvSpPr>
          <p:cNvPr id="3" name="Subtitle 2"/>
          <p:cNvSpPr>
            <a:spLocks noGrp="1"/>
          </p:cNvSpPr>
          <p:nvPr>
            <p:ph type="subTitle" idx="1"/>
          </p:nvPr>
        </p:nvSpPr>
        <p:spPr>
          <a:xfrm>
            <a:off x="1371600" y="3962400"/>
            <a:ext cx="1905000" cy="1676400"/>
          </a:xfrm>
        </p:spPr>
        <p:txBody>
          <a:bodyPr>
            <a:normAutofit/>
          </a:bodyPr>
          <a:lstStyle/>
          <a:p>
            <a:pPr marL="342900" indent="-342900" algn="r">
              <a:spcBef>
                <a:spcPts val="0"/>
              </a:spcBef>
              <a:buClr>
                <a:schemeClr val="accent1"/>
              </a:buClr>
              <a:buSzPct val="80000"/>
              <a:defRPr/>
            </a:pPr>
            <a:r>
              <a:rPr lang="en-GB" sz="2800" b="1" kern="0" dirty="0">
                <a:solidFill>
                  <a:schemeClr val="tx1"/>
                </a:solidFill>
                <a:latin typeface="Times New Roman" pitchFamily="18" charset="0"/>
                <a:cs typeface="Times New Roman" pitchFamily="18" charset="0"/>
              </a:rPr>
              <a:t>WEEK 5</a:t>
            </a:r>
          </a:p>
          <a:p>
            <a:pPr marL="342900" indent="-342900" algn="r">
              <a:spcBef>
                <a:spcPts val="0"/>
              </a:spcBef>
              <a:buClr>
                <a:schemeClr val="accent1"/>
              </a:buClr>
              <a:buSzPct val="80000"/>
              <a:defRPr/>
            </a:pPr>
            <a:r>
              <a:rPr lang="en-GB" sz="2800" b="1" kern="0" dirty="0">
                <a:solidFill>
                  <a:schemeClr val="tx1"/>
                </a:solidFill>
                <a:latin typeface="Times New Roman" pitchFamily="18" charset="0"/>
                <a:cs typeface="Times New Roman" pitchFamily="18" charset="0"/>
              </a:rPr>
              <a:t>Part 2 </a:t>
            </a:r>
          </a:p>
        </p:txBody>
      </p:sp>
      <p:pic>
        <p:nvPicPr>
          <p:cNvPr id="4" name="Picture 3" descr="PS 1.png"/>
          <p:cNvPicPr>
            <a:picLocks noChangeAspect="1"/>
          </p:cNvPicPr>
          <p:nvPr/>
        </p:nvPicPr>
        <p:blipFill>
          <a:blip r:embed="rId2"/>
          <a:stretch>
            <a:fillRect/>
          </a:stretch>
        </p:blipFill>
        <p:spPr>
          <a:xfrm>
            <a:off x="4953000" y="1371600"/>
            <a:ext cx="3886200" cy="4343400"/>
          </a:xfrm>
          <a:prstGeom prst="rect">
            <a:avLst/>
          </a:prstGeom>
        </p:spPr>
        <p:style>
          <a:lnRef idx="0">
            <a:schemeClr val="accent4"/>
          </a:lnRef>
          <a:fillRef idx="3">
            <a:schemeClr val="accent4"/>
          </a:fillRef>
          <a:effectRef idx="3">
            <a:schemeClr val="accent4"/>
          </a:effectRef>
          <a:fontRef idx="minor">
            <a:schemeClr val="lt1"/>
          </a:fontRef>
        </p:style>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ENTERTAINING PUBLIC SPEAKING</a:t>
            </a:r>
            <a:endParaRPr lang="en-US" sz="3200" dirty="0"/>
          </a:p>
        </p:txBody>
      </p:sp>
      <p:sp>
        <p:nvSpPr>
          <p:cNvPr id="3" name="Content Placeholder 2"/>
          <p:cNvSpPr>
            <a:spLocks noGrp="1"/>
          </p:cNvSpPr>
          <p:nvPr>
            <p:ph idx="1"/>
          </p:nvPr>
        </p:nvSpPr>
        <p:spPr>
          <a:xfrm>
            <a:off x="762000" y="3733800"/>
            <a:ext cx="7924800" cy="2392363"/>
          </a:xfrm>
        </p:spPr>
        <p:txBody>
          <a:bodyPr>
            <a:normAutofit fontScale="92500" lnSpcReduction="10000"/>
          </a:bodyPr>
          <a:lstStyle/>
          <a:p>
            <a:r>
              <a:rPr lang="en-US" sz="2800" dirty="0">
                <a:latin typeface="Times New Roman" pitchFamily="18" charset="0"/>
                <a:cs typeface="Times New Roman" pitchFamily="18" charset="0"/>
              </a:rPr>
              <a:t>Entertaining Speeches are those where one tries to commemorate or humor the listeners. The Speaker make them happy through Jokes and Short Stories.</a:t>
            </a:r>
          </a:p>
          <a:p>
            <a:pPr>
              <a:buNone/>
            </a:pP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Standup comedy shows are examples of Entertaining Public Speech</a:t>
            </a:r>
            <a:endParaRPr lang="en-US" dirty="0">
              <a:latin typeface="Times New Roman" pitchFamily="18" charset="0"/>
              <a:cs typeface="Times New Roman" pitchFamily="18" charset="0"/>
            </a:endParaRPr>
          </a:p>
          <a:p>
            <a:endParaRPr lang="en-US" dirty="0"/>
          </a:p>
        </p:txBody>
      </p:sp>
      <p:pic>
        <p:nvPicPr>
          <p:cNvPr id="4" name="Picture 3"/>
          <p:cNvPicPr>
            <a:picLocks noChangeAspect="1"/>
          </p:cNvPicPr>
          <p:nvPr/>
        </p:nvPicPr>
        <p:blipFill>
          <a:blip r:embed="rId2"/>
          <a:stretch>
            <a:fillRect/>
          </a:stretch>
        </p:blipFill>
        <p:spPr>
          <a:xfrm>
            <a:off x="4953000" y="1143000"/>
            <a:ext cx="3657600" cy="2590800"/>
          </a:xfrm>
          <a:prstGeom prst="rect">
            <a:avLst/>
          </a:prstGeom>
        </p:spPr>
      </p:pic>
      <p:pic>
        <p:nvPicPr>
          <p:cNvPr id="5" name="Picture 4" descr="ps11.jpeg"/>
          <p:cNvPicPr>
            <a:picLocks noChangeAspect="1"/>
          </p:cNvPicPr>
          <p:nvPr/>
        </p:nvPicPr>
        <p:blipFill>
          <a:blip r:embed="rId3"/>
          <a:stretch>
            <a:fillRect/>
          </a:stretch>
        </p:blipFill>
        <p:spPr>
          <a:xfrm>
            <a:off x="609600" y="1143000"/>
            <a:ext cx="3886200"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TYPES OF PUBLIC SPEAKING</a:t>
            </a:r>
          </a:p>
        </p:txBody>
      </p:sp>
      <p:sp>
        <p:nvSpPr>
          <p:cNvPr id="3" name="Content Placeholder 2"/>
          <p:cNvSpPr>
            <a:spLocks noGrp="1"/>
          </p:cNvSpPr>
          <p:nvPr>
            <p:ph idx="1"/>
          </p:nvPr>
        </p:nvSpPr>
        <p:spPr/>
        <p:txBody>
          <a:bodyPr>
            <a:normAutofit/>
          </a:bodyPr>
          <a:lstStyle/>
          <a:p>
            <a:r>
              <a:rPr lang="en-US" sz="2800" b="1" dirty="0">
                <a:latin typeface="Times New Roman" pitchFamily="18" charset="0"/>
                <a:cs typeface="Times New Roman" pitchFamily="18" charset="0"/>
              </a:rPr>
              <a:t>CEREMONIAL</a:t>
            </a:r>
            <a:r>
              <a:rPr lang="en-US" sz="2800" dirty="0">
                <a:latin typeface="Times New Roman" pitchFamily="18" charset="0"/>
                <a:cs typeface="Times New Roman" pitchFamily="18" charset="0"/>
              </a:rPr>
              <a:t> : It is given on special occasions like wedding, funerals, graduation parties, retirement parties etc.</a:t>
            </a:r>
          </a:p>
          <a:p>
            <a:pPr>
              <a:buNone/>
            </a:pP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EXTEMPORANEOUS </a:t>
            </a:r>
            <a:r>
              <a:rPr lang="en-US" sz="2800" dirty="0">
                <a:latin typeface="Times New Roman" pitchFamily="18" charset="0"/>
                <a:cs typeface="Times New Roman" pitchFamily="18" charset="0"/>
              </a:rPr>
              <a:t>: It is the type of public speaking where speaker carefully prepares the presentation but delivers the material in a spontaneous, conversational manner that highlights natural interaction with the audience. </a:t>
            </a:r>
          </a:p>
          <a:p>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TYPES OF PUBLIC SPEAKING</a:t>
            </a:r>
            <a:endParaRPr lang="en-US" sz="4000" dirty="0"/>
          </a:p>
        </p:txBody>
      </p:sp>
      <p:sp>
        <p:nvSpPr>
          <p:cNvPr id="3" name="Content Placeholder 2"/>
          <p:cNvSpPr>
            <a:spLocks noGrp="1"/>
          </p:cNvSpPr>
          <p:nvPr>
            <p:ph idx="1"/>
          </p:nvPr>
        </p:nvSpPr>
        <p:spPr/>
        <p:txBody>
          <a:bodyPr>
            <a:normAutofit/>
          </a:bodyPr>
          <a:lstStyle/>
          <a:p>
            <a:r>
              <a:rPr lang="en-US" sz="2800" b="1" dirty="0">
                <a:latin typeface="Times New Roman" pitchFamily="18" charset="0"/>
                <a:cs typeface="Times New Roman" pitchFamily="18" charset="0"/>
              </a:rPr>
              <a:t>DEMONSTRATIVE: </a:t>
            </a:r>
            <a:r>
              <a:rPr lang="en-US" sz="2800" dirty="0">
                <a:latin typeface="Times New Roman" pitchFamily="18" charset="0"/>
                <a:cs typeface="Times New Roman" pitchFamily="18" charset="0"/>
              </a:rPr>
              <a:t>It is very much similar to informative speech. The main difference lies in including a demonstration of how to do the thing you’re teaching. </a:t>
            </a:r>
          </a:p>
          <a:p>
            <a:r>
              <a:rPr lang="en-US" sz="2800" dirty="0">
                <a:latin typeface="Times New Roman" pitchFamily="18" charset="0"/>
                <a:cs typeface="Times New Roman" pitchFamily="18" charset="0"/>
              </a:rPr>
              <a:t>Examples: How to bake a cake, how to start your own blog. How to do …anything.</a:t>
            </a:r>
          </a:p>
          <a:p>
            <a:r>
              <a:rPr lang="en-US" sz="2800" b="1" dirty="0">
                <a:latin typeface="Times New Roman" pitchFamily="18" charset="0"/>
                <a:cs typeface="Times New Roman" pitchFamily="18" charset="0"/>
              </a:rPr>
              <a:t>MOTIVATIONAL</a:t>
            </a:r>
            <a:r>
              <a:rPr lang="en-US" sz="2800" dirty="0">
                <a:latin typeface="Times New Roman" pitchFamily="18" charset="0"/>
                <a:cs typeface="Times New Roman" pitchFamily="18" charset="0"/>
              </a:rPr>
              <a:t> : Motivational speech is given to influence and motivate people. </a:t>
            </a:r>
          </a:p>
          <a:p>
            <a:endParaRPr 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60000"/>
              <a:lumOff val="40000"/>
            </a:schemeClr>
          </a:solidFill>
        </p:spPr>
        <p:txBody>
          <a:bodyPr>
            <a:noAutofit/>
          </a:bodyPr>
          <a:lstStyle/>
          <a:p>
            <a:r>
              <a:rPr lang="en-US" sz="3600" b="1" dirty="0">
                <a:latin typeface="Times New Roman" pitchFamily="18" charset="0"/>
                <a:cs typeface="Times New Roman" pitchFamily="18" charset="0"/>
              </a:rPr>
              <a:t>BARRIERS OF EFFECTIVE PUBLIC SPEAKING</a:t>
            </a:r>
          </a:p>
        </p:txBody>
      </p:sp>
      <p:sp>
        <p:nvSpPr>
          <p:cNvPr id="3" name="Content Placeholder 2"/>
          <p:cNvSpPr>
            <a:spLocks noGrp="1"/>
          </p:cNvSpPr>
          <p:nvPr>
            <p:ph idx="1"/>
          </p:nvPr>
        </p:nvSpPr>
        <p:spPr/>
        <p:txBody>
          <a:bodyPr>
            <a:normAutofit/>
          </a:bodyPr>
          <a:lstStyle/>
          <a:p>
            <a:pPr marL="0" indent="0">
              <a:buNone/>
            </a:pPr>
            <a:r>
              <a:rPr lang="en-US" sz="2600" dirty="0">
                <a:latin typeface="Times New Roman" pitchFamily="18" charset="0"/>
                <a:cs typeface="Times New Roman" pitchFamily="18" charset="0"/>
              </a:rPr>
              <a:t>There are Multiple Barriers which can refrain the user from delivering an excellent Public Speaking Such as </a:t>
            </a:r>
          </a:p>
          <a:p>
            <a:r>
              <a:rPr lang="en-US" sz="2600" dirty="0">
                <a:latin typeface="Times New Roman" pitchFamily="18" charset="0"/>
                <a:cs typeface="Times New Roman" pitchFamily="18" charset="0"/>
              </a:rPr>
              <a:t>Stage Fear </a:t>
            </a:r>
          </a:p>
          <a:p>
            <a:r>
              <a:rPr lang="en-US" sz="2600" dirty="0">
                <a:latin typeface="Times New Roman" pitchFamily="18" charset="0"/>
                <a:cs typeface="Times New Roman" pitchFamily="18" charset="0"/>
              </a:rPr>
              <a:t>Lack of knowledge about audience </a:t>
            </a:r>
          </a:p>
          <a:p>
            <a:r>
              <a:rPr lang="en-US" sz="2600" dirty="0">
                <a:latin typeface="Times New Roman" pitchFamily="18" charset="0"/>
                <a:cs typeface="Times New Roman" pitchFamily="18" charset="0"/>
              </a:rPr>
              <a:t>Lack of knowledge about Topic to be delivered </a:t>
            </a:r>
          </a:p>
          <a:p>
            <a:r>
              <a:rPr lang="en-US" sz="2600" dirty="0">
                <a:latin typeface="Times New Roman" pitchFamily="18" charset="0"/>
                <a:cs typeface="Times New Roman" pitchFamily="18" charset="0"/>
              </a:rPr>
              <a:t>Improper dress code </a:t>
            </a:r>
          </a:p>
          <a:p>
            <a:r>
              <a:rPr lang="en-US" sz="2600" dirty="0">
                <a:latin typeface="Times New Roman" pitchFamily="18" charset="0"/>
                <a:cs typeface="Times New Roman" pitchFamily="18" charset="0"/>
              </a:rPr>
              <a:t>Improper Time Management </a:t>
            </a:r>
          </a:p>
          <a:p>
            <a:r>
              <a:rPr lang="en-US" sz="2600" dirty="0">
                <a:latin typeface="Times New Roman" pitchFamily="18" charset="0"/>
                <a:cs typeface="Times New Roman" pitchFamily="18" charset="0"/>
              </a:rPr>
              <a:t>Improper Vocal behavior </a:t>
            </a:r>
          </a:p>
          <a:p>
            <a:r>
              <a:rPr lang="en-US" sz="2600" dirty="0">
                <a:latin typeface="Times New Roman" pitchFamily="18" charset="0"/>
                <a:cs typeface="Times New Roman" pitchFamily="18" charset="0"/>
              </a:rPr>
              <a:t>Inadequate Audio – Visual aids support</a:t>
            </a:r>
          </a:p>
          <a:p>
            <a:endParaRPr lang="en-US" dirty="0"/>
          </a:p>
        </p:txBody>
      </p:sp>
      <p:pic>
        <p:nvPicPr>
          <p:cNvPr id="4" name="Picture 3" descr="PS12.jpg"/>
          <p:cNvPicPr>
            <a:picLocks noChangeAspect="1"/>
          </p:cNvPicPr>
          <p:nvPr/>
        </p:nvPicPr>
        <p:blipFill>
          <a:blip r:embed="rId2"/>
          <a:srcRect l="71317" t="18802" r="2351" b="7660"/>
          <a:stretch>
            <a:fillRect/>
          </a:stretch>
        </p:blipFill>
        <p:spPr>
          <a:xfrm>
            <a:off x="7239000" y="2438400"/>
            <a:ext cx="1600200" cy="2971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GUIDELINES FOR EFFECTIVE PUBLIC SPEAKING</a:t>
            </a:r>
          </a:p>
        </p:txBody>
      </p:sp>
      <p:sp>
        <p:nvSpPr>
          <p:cNvPr id="3" name="Content Placeholder 2"/>
          <p:cNvSpPr>
            <a:spLocks noGrp="1"/>
          </p:cNvSpPr>
          <p:nvPr>
            <p:ph idx="1"/>
          </p:nvPr>
        </p:nvSpPr>
        <p:spPr>
          <a:xfrm>
            <a:off x="457200" y="1371601"/>
            <a:ext cx="8229600" cy="2209799"/>
          </a:xfrm>
        </p:spPr>
        <p:txBody>
          <a:bodyPr>
            <a:normAutofit lnSpcReduction="10000"/>
          </a:bodyPr>
          <a:lstStyle/>
          <a:p>
            <a:r>
              <a:rPr lang="en-US" sz="2400" dirty="0">
                <a:latin typeface="Times New Roman" pitchFamily="18" charset="0"/>
                <a:cs typeface="Times New Roman" pitchFamily="18" charset="0"/>
              </a:rPr>
              <a:t>Know your audience </a:t>
            </a:r>
          </a:p>
          <a:p>
            <a:pPr marL="0" indent="0">
              <a:buNone/>
            </a:pPr>
            <a:r>
              <a:rPr lang="en-US" sz="2400" dirty="0">
                <a:latin typeface="Times New Roman" pitchFamily="18" charset="0"/>
                <a:cs typeface="Times New Roman" pitchFamily="18" charset="0"/>
              </a:rPr>
              <a:t> Knowing your audience makes the experience easier Knowing as much as you can about their knowledge, their age, the number of people you will be lecturing or speaking to. If you get some idea of what they hope to achieve from the speech, then that will help you to prepare in a more effective way.</a:t>
            </a:r>
          </a:p>
          <a:p>
            <a:endParaRPr lang="en-US" dirty="0"/>
          </a:p>
        </p:txBody>
      </p:sp>
      <p:pic>
        <p:nvPicPr>
          <p:cNvPr id="4" name="Picture 3" descr="ps 13.jpg"/>
          <p:cNvPicPr>
            <a:picLocks noChangeAspect="1"/>
          </p:cNvPicPr>
          <p:nvPr/>
        </p:nvPicPr>
        <p:blipFill>
          <a:blip r:embed="rId2"/>
          <a:stretch>
            <a:fillRect/>
          </a:stretch>
        </p:blipFill>
        <p:spPr>
          <a:xfrm>
            <a:off x="762000" y="3657600"/>
            <a:ext cx="7620000" cy="3200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CHOOSE A PROPER TOPIC</a:t>
            </a:r>
          </a:p>
        </p:txBody>
      </p:sp>
      <p:sp>
        <p:nvSpPr>
          <p:cNvPr id="3" name="Content Placeholder 2"/>
          <p:cNvSpPr>
            <a:spLocks noGrp="1"/>
          </p:cNvSpPr>
          <p:nvPr>
            <p:ph idx="1"/>
          </p:nvPr>
        </p:nvSpPr>
        <p:spPr>
          <a:xfrm>
            <a:off x="457200" y="1600200"/>
            <a:ext cx="8229600" cy="4876800"/>
          </a:xfrm>
        </p:spPr>
        <p:txBody>
          <a:bodyPr/>
          <a:lstStyle/>
          <a:p>
            <a:pPr marL="0" indent="0">
              <a:buNone/>
            </a:pPr>
            <a:r>
              <a:rPr lang="en-US" sz="2400" dirty="0">
                <a:latin typeface="Times New Roman" pitchFamily="18" charset="0"/>
                <a:cs typeface="Times New Roman" pitchFamily="18" charset="0"/>
              </a:rPr>
              <a:t>It’s always good to choose the topic wisely Consider the Occasion, Consider the audience’s level of knowledge about the Topic, Consider your Purpose and Consider whether the audience would be interested about the Topic</a:t>
            </a:r>
            <a:r>
              <a:rPr lang="en-US" dirty="0"/>
              <a:t>.</a:t>
            </a:r>
          </a:p>
          <a:p>
            <a:endParaRPr lang="en-US" dirty="0"/>
          </a:p>
        </p:txBody>
      </p:sp>
      <p:pic>
        <p:nvPicPr>
          <p:cNvPr id="4" name="Picture 3"/>
          <p:cNvPicPr>
            <a:picLocks noChangeAspect="1"/>
          </p:cNvPicPr>
          <p:nvPr/>
        </p:nvPicPr>
        <p:blipFill>
          <a:blip r:embed="rId2"/>
          <a:stretch>
            <a:fillRect/>
          </a:stretch>
        </p:blipFill>
        <p:spPr>
          <a:xfrm>
            <a:off x="2209800" y="3276600"/>
            <a:ext cx="4650377" cy="29859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DO ENOUGH RESEARCH OVER THE TOPIC</a:t>
            </a:r>
          </a:p>
        </p:txBody>
      </p:sp>
      <p:sp>
        <p:nvSpPr>
          <p:cNvPr id="3" name="Content Placeholder 2"/>
          <p:cNvSpPr>
            <a:spLocks noGrp="1"/>
          </p:cNvSpPr>
          <p:nvPr>
            <p:ph idx="1"/>
          </p:nvPr>
        </p:nvSpPr>
        <p:spPr/>
        <p:txBody>
          <a:bodyPr>
            <a:normAutofit/>
          </a:bodyPr>
          <a:lstStyle/>
          <a:p>
            <a:pPr marL="0" indent="0">
              <a:buNone/>
            </a:pPr>
            <a:r>
              <a:rPr lang="en-US" sz="2800" dirty="0">
                <a:latin typeface="Times New Roman" pitchFamily="18" charset="0"/>
                <a:cs typeface="Times New Roman" pitchFamily="18" charset="0"/>
              </a:rPr>
              <a:t>The better prepared you are for your speech the better the speech will be. It is better to be over prepared than under prepared. Write everything down that you want to say, including jokes and Examples. </a:t>
            </a:r>
          </a:p>
        </p:txBody>
      </p:sp>
      <p:pic>
        <p:nvPicPr>
          <p:cNvPr id="4" name="Picture 3"/>
          <p:cNvPicPr>
            <a:picLocks noChangeAspect="1"/>
          </p:cNvPicPr>
          <p:nvPr/>
        </p:nvPicPr>
        <p:blipFill>
          <a:blip r:embed="rId2"/>
          <a:stretch>
            <a:fillRect/>
          </a:stretch>
        </p:blipFill>
        <p:spPr>
          <a:xfrm>
            <a:off x="1905000" y="3581400"/>
            <a:ext cx="5721530" cy="27160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BE PREPARED FOR ALL THE QUESTIONS</a:t>
            </a: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Be aware than any holes in your research will be noticed and questioned by someone in the audience. Never assume “no one will notice” or “no one will ask about that”. Always assume someone will ask. Try and think of all the questions you could be asked and make sure that you have an answer.</a:t>
            </a:r>
          </a:p>
          <a:p>
            <a:endParaRPr lang="en-US" dirty="0"/>
          </a:p>
        </p:txBody>
      </p:sp>
      <p:pic>
        <p:nvPicPr>
          <p:cNvPr id="4" name="Picture 3" descr="ps14.png"/>
          <p:cNvPicPr>
            <a:picLocks noChangeAspect="1"/>
          </p:cNvPicPr>
          <p:nvPr/>
        </p:nvPicPr>
        <p:blipFill>
          <a:blip r:embed="rId2"/>
          <a:stretch>
            <a:fillRect/>
          </a:stretch>
        </p:blipFill>
        <p:spPr>
          <a:xfrm>
            <a:off x="1600200" y="3581400"/>
            <a:ext cx="5410200" cy="2743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TIME MANAGEMENT</a:t>
            </a: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You will be given a time for your speech, sometimes these are flexible (between 10-15 minutes for example) which is good, as going over time is bad manners. You cannot rush your speech to finish as this will affect delivery, and you do not want to be stopped before the end. </a:t>
            </a:r>
          </a:p>
          <a:p>
            <a:endParaRPr lang="en-US" sz="2400" dirty="0">
              <a:latin typeface="Times New Roman" pitchFamily="18" charset="0"/>
              <a:cs typeface="Times New Roman" pitchFamily="18" charset="0"/>
            </a:endParaRPr>
          </a:p>
          <a:p>
            <a:endParaRPr lang="en-US" dirty="0"/>
          </a:p>
        </p:txBody>
      </p:sp>
      <p:pic>
        <p:nvPicPr>
          <p:cNvPr id="4" name="Picture 3"/>
          <p:cNvPicPr>
            <a:picLocks noChangeAspect="1"/>
          </p:cNvPicPr>
          <p:nvPr/>
        </p:nvPicPr>
        <p:blipFill>
          <a:blip r:embed="rId2"/>
          <a:stretch>
            <a:fillRect/>
          </a:stretch>
        </p:blipFill>
        <p:spPr>
          <a:xfrm>
            <a:off x="1905000" y="3657600"/>
            <a:ext cx="6030686" cy="26803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r>
              <a:rPr lang="en-US" sz="4000" b="1" dirty="0">
                <a:latin typeface="Times New Roman" pitchFamily="18" charset="0"/>
                <a:cs typeface="Times New Roman" pitchFamily="18" charset="0"/>
              </a:rPr>
              <a:t>PREPARE A NOTE FOR YOURSELF </a:t>
            </a:r>
            <a:br>
              <a:rPr lang="en-US" dirty="0"/>
            </a:br>
            <a:endParaRPr lang="en-US" dirty="0"/>
          </a:p>
        </p:txBody>
      </p:sp>
      <p:sp>
        <p:nvSpPr>
          <p:cNvPr id="3" name="Content Placeholder 2"/>
          <p:cNvSpPr>
            <a:spLocks noGrp="1"/>
          </p:cNvSpPr>
          <p:nvPr>
            <p:ph idx="1"/>
          </p:nvPr>
        </p:nvSpPr>
        <p:spPr>
          <a:xfrm>
            <a:off x="533400" y="1143000"/>
            <a:ext cx="8229600" cy="4525963"/>
          </a:xfrm>
        </p:spPr>
        <p:txBody>
          <a:bodyPr/>
          <a:lstStyle/>
          <a:p>
            <a:pPr marL="0" indent="0">
              <a:buNone/>
            </a:pPr>
            <a:r>
              <a:rPr lang="en-US" sz="2400" dirty="0">
                <a:latin typeface="Times New Roman" pitchFamily="18" charset="0"/>
                <a:cs typeface="Times New Roman" pitchFamily="18" charset="0"/>
              </a:rPr>
              <a:t>There is nothing wrong in holding a piece of paper while you present It’s always good to have a personal note so that your mind would not go blank </a:t>
            </a:r>
          </a:p>
          <a:p>
            <a:pPr marL="0" indent="0">
              <a:buNone/>
            </a:pPr>
            <a:r>
              <a:rPr lang="en-US" sz="2400" dirty="0">
                <a:latin typeface="Times New Roman" pitchFamily="18" charset="0"/>
                <a:cs typeface="Times New Roman" pitchFamily="18" charset="0"/>
              </a:rPr>
              <a:t>However, always read your notes before you arrive at the venue so it is fresh in your mind which will eliminate a total reliance on notes.</a:t>
            </a:r>
          </a:p>
          <a:p>
            <a:endParaRPr lang="en-US" dirty="0"/>
          </a:p>
        </p:txBody>
      </p:sp>
      <p:pic>
        <p:nvPicPr>
          <p:cNvPr id="4" name="Picture 3" descr="ps14.jpg"/>
          <p:cNvPicPr>
            <a:picLocks noChangeAspect="1"/>
          </p:cNvPicPr>
          <p:nvPr/>
        </p:nvPicPr>
        <p:blipFill>
          <a:blip r:embed="rId2"/>
          <a:stretch>
            <a:fillRect/>
          </a:stretch>
        </p:blipFill>
        <p:spPr>
          <a:xfrm>
            <a:off x="1143000" y="4009926"/>
            <a:ext cx="6705600" cy="26194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itchFamily="18" charset="0"/>
                <a:cs typeface="Times New Roman" pitchFamily="18" charset="0"/>
              </a:rPr>
              <a:t>WHAT IS PUBLIC SPEAKING?  </a:t>
            </a:r>
          </a:p>
        </p:txBody>
      </p:sp>
      <p:sp>
        <p:nvSpPr>
          <p:cNvPr id="5" name="Content Placeholder 4"/>
          <p:cNvSpPr>
            <a:spLocks noGrp="1"/>
          </p:cNvSpPr>
          <p:nvPr>
            <p:ph idx="1"/>
          </p:nvPr>
        </p:nvSpPr>
        <p:spPr>
          <a:xfrm>
            <a:off x="457200" y="2057399"/>
            <a:ext cx="5029200" cy="3733801"/>
          </a:xfrm>
        </p:spPr>
        <p:txBody>
          <a:bodyPr>
            <a:normAutofit/>
          </a:bodyPr>
          <a:lstStyle/>
          <a:p>
            <a:r>
              <a:rPr lang="en-US" sz="3600" dirty="0">
                <a:latin typeface="Times New Roman" pitchFamily="18" charset="0"/>
                <a:cs typeface="Times New Roman" pitchFamily="18" charset="0"/>
              </a:rPr>
              <a:t>Process of speaking to a group of people in a structured, deliberate manner intended to inform, influence or entertain the listeners.  </a:t>
            </a:r>
          </a:p>
        </p:txBody>
      </p:sp>
      <p:pic>
        <p:nvPicPr>
          <p:cNvPr id="6" name="Picture 5" descr="PS 2.png"/>
          <p:cNvPicPr>
            <a:picLocks noChangeAspect="1"/>
          </p:cNvPicPr>
          <p:nvPr/>
        </p:nvPicPr>
        <p:blipFill>
          <a:blip r:embed="rId2"/>
          <a:stretch>
            <a:fillRect/>
          </a:stretch>
        </p:blipFill>
        <p:spPr>
          <a:xfrm>
            <a:off x="5334000" y="1371600"/>
            <a:ext cx="3580924" cy="505744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4000" b="1" dirty="0">
                <a:latin typeface="Times New Roman" pitchFamily="18" charset="0"/>
                <a:cs typeface="Times New Roman" pitchFamily="18" charset="0"/>
              </a:rPr>
              <a:t>DELIVER WITH CONFIDENCE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95400"/>
            <a:ext cx="8229600" cy="4525963"/>
          </a:xfrm>
        </p:spPr>
        <p:txBody>
          <a:bodyPr/>
          <a:lstStyle/>
          <a:p>
            <a:pPr marL="0" indent="0">
              <a:buNone/>
            </a:pPr>
            <a:r>
              <a:rPr lang="en-US" sz="2400" dirty="0">
                <a:latin typeface="Times New Roman" pitchFamily="18" charset="0"/>
                <a:cs typeface="Times New Roman" pitchFamily="18" charset="0"/>
              </a:rPr>
              <a:t>Concentrate on the message, not the medium. Focus your attention away from your own anxieties and concentrate on your message and your audience. Don’t apologize for any nervousness or problem—the audience probably never noticed it. </a:t>
            </a:r>
          </a:p>
          <a:p>
            <a:endParaRPr lang="en-US" dirty="0"/>
          </a:p>
        </p:txBody>
      </p:sp>
      <p:pic>
        <p:nvPicPr>
          <p:cNvPr id="4" name="Picture 3"/>
          <p:cNvPicPr>
            <a:picLocks noChangeAspect="1"/>
          </p:cNvPicPr>
          <p:nvPr/>
        </p:nvPicPr>
        <p:blipFill>
          <a:blip r:embed="rId2"/>
          <a:stretch>
            <a:fillRect/>
          </a:stretch>
        </p:blipFill>
        <p:spPr>
          <a:xfrm>
            <a:off x="1143000" y="3276600"/>
            <a:ext cx="6871063" cy="3124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371600"/>
          </a:xfrm>
        </p:spPr>
        <p:txBody>
          <a:bodyPr>
            <a:normAutofit fontScale="90000"/>
          </a:bodyPr>
          <a:lstStyle/>
          <a:p>
            <a:r>
              <a:rPr lang="en-US" sz="4000" b="1" dirty="0">
                <a:latin typeface="Times New Roman" pitchFamily="18" charset="0"/>
                <a:cs typeface="Times New Roman" pitchFamily="18" charset="0"/>
              </a:rPr>
              <a:t>GIVE ENOUGH TIME FOR QUESTIONS</a:t>
            </a:r>
            <a:br>
              <a:rPr lang="en-US" dirty="0"/>
            </a:br>
            <a:endParaRPr lang="en-US" dirty="0"/>
          </a:p>
        </p:txBody>
      </p:sp>
      <p:sp>
        <p:nvSpPr>
          <p:cNvPr id="3" name="Content Placeholder 2"/>
          <p:cNvSpPr>
            <a:spLocks noGrp="1"/>
          </p:cNvSpPr>
          <p:nvPr>
            <p:ph idx="1"/>
          </p:nvPr>
        </p:nvSpPr>
        <p:spPr/>
        <p:txBody>
          <a:bodyPr/>
          <a:lstStyle/>
          <a:p>
            <a:pPr marL="0" indent="0">
              <a:buNone/>
            </a:pPr>
            <a:r>
              <a:rPr lang="en-US" sz="2800" dirty="0">
                <a:latin typeface="Times New Roman" pitchFamily="18" charset="0"/>
                <a:cs typeface="Times New Roman" pitchFamily="18" charset="0"/>
              </a:rPr>
              <a:t>(If Necessary) Allocate necessary time for audience to question you Don’t be too defensive when you face questions that you did not anticipate. Handle all the questions in a relaxed and effective manner.</a:t>
            </a:r>
          </a:p>
          <a:p>
            <a:endParaRPr lang="en-US" dirty="0"/>
          </a:p>
        </p:txBody>
      </p:sp>
      <p:pic>
        <p:nvPicPr>
          <p:cNvPr id="4" name="Picture 3" descr="ps 15.jpg"/>
          <p:cNvPicPr>
            <a:picLocks noChangeAspect="1"/>
          </p:cNvPicPr>
          <p:nvPr/>
        </p:nvPicPr>
        <p:blipFill>
          <a:blip r:embed="rId2"/>
          <a:stretch>
            <a:fillRect/>
          </a:stretch>
        </p:blipFill>
        <p:spPr>
          <a:xfrm>
            <a:off x="1295400" y="3429000"/>
            <a:ext cx="6096000" cy="3200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CONCLUDE PROPERLY</a:t>
            </a:r>
          </a:p>
        </p:txBody>
      </p:sp>
      <p:sp>
        <p:nvSpPr>
          <p:cNvPr id="3" name="Content Placeholder 2"/>
          <p:cNvSpPr>
            <a:spLocks noGrp="1"/>
          </p:cNvSpPr>
          <p:nvPr>
            <p:ph idx="1"/>
          </p:nvPr>
        </p:nvSpPr>
        <p:spPr>
          <a:xfrm>
            <a:off x="457200" y="1600201"/>
            <a:ext cx="8229600" cy="2057399"/>
          </a:xfrm>
        </p:spPr>
        <p:txBody>
          <a:bodyPr>
            <a:normAutofit fontScale="92500" lnSpcReduction="10000"/>
          </a:bodyPr>
          <a:lstStyle/>
          <a:p>
            <a:r>
              <a:rPr lang="en-US" sz="2800" dirty="0">
                <a:latin typeface="Times New Roman" pitchFamily="18" charset="0"/>
                <a:cs typeface="Times New Roman" pitchFamily="18" charset="0"/>
              </a:rPr>
              <a:t>Thank the Audience. Prepare and practice how you will conclude. Ending your speech strongly will improve the effectiveness of your presentation and clearly signal to the audience that you're done And… Don’t forget to say THANK YOU ALL!</a:t>
            </a:r>
          </a:p>
          <a:p>
            <a:endParaRPr lang="en-US" dirty="0"/>
          </a:p>
        </p:txBody>
      </p:sp>
      <p:pic>
        <p:nvPicPr>
          <p:cNvPr id="4" name="Picture 3" descr="ps16.jpg"/>
          <p:cNvPicPr>
            <a:picLocks noChangeAspect="1"/>
          </p:cNvPicPr>
          <p:nvPr/>
        </p:nvPicPr>
        <p:blipFill>
          <a:blip r:embed="rId2"/>
          <a:stretch>
            <a:fillRect/>
          </a:stretch>
        </p:blipFill>
        <p:spPr>
          <a:xfrm>
            <a:off x="914400" y="3581400"/>
            <a:ext cx="7086600" cy="3124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CONTENT: SOURCE CREDIBILITY</a:t>
            </a:r>
          </a:p>
        </p:txBody>
      </p:sp>
      <p:sp>
        <p:nvSpPr>
          <p:cNvPr id="3" name="Content Placeholder 2"/>
          <p:cNvSpPr>
            <a:spLocks noGrp="1"/>
          </p:cNvSpPr>
          <p:nvPr>
            <p:ph idx="1"/>
          </p:nvPr>
        </p:nvSpPr>
        <p:spPr/>
        <p:txBody>
          <a:bodyPr/>
          <a:lstStyle/>
          <a:p>
            <a:r>
              <a:rPr lang="en-GB" sz="3600" dirty="0">
                <a:latin typeface="Times New Roman" pitchFamily="18" charset="0"/>
                <a:cs typeface="Times New Roman" pitchFamily="18" charset="0"/>
              </a:rPr>
              <a:t>Source Credibility is important for effective public speaking.</a:t>
            </a:r>
          </a:p>
          <a:p>
            <a:pPr>
              <a:buNone/>
            </a:pPr>
            <a:endParaRPr lang="en-GB" sz="3600" dirty="0">
              <a:latin typeface="Times New Roman" pitchFamily="18" charset="0"/>
              <a:cs typeface="Times New Roman" pitchFamily="18" charset="0"/>
            </a:endParaRPr>
          </a:p>
          <a:p>
            <a:r>
              <a:rPr lang="en-GB" sz="3600" dirty="0">
                <a:latin typeface="Times New Roman" pitchFamily="18" charset="0"/>
                <a:cs typeface="Times New Roman" pitchFamily="18" charset="0"/>
              </a:rPr>
              <a:t>Source credibility is the audience’s perception of your effectiveness as a speaker.</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SOURCE CREDIBILITY</a:t>
            </a:r>
          </a:p>
        </p:txBody>
      </p:sp>
      <p:sp>
        <p:nvSpPr>
          <p:cNvPr id="3" name="Content Placeholder 2"/>
          <p:cNvSpPr>
            <a:spLocks noGrp="1"/>
          </p:cNvSpPr>
          <p:nvPr>
            <p:ph idx="1"/>
          </p:nvPr>
        </p:nvSpPr>
        <p:spPr/>
        <p:txBody>
          <a:bodyPr/>
          <a:lstStyle/>
          <a:p>
            <a:pPr algn="ctr">
              <a:buNone/>
            </a:pPr>
            <a:r>
              <a:rPr lang="en-GB" b="1" i="1" dirty="0">
                <a:latin typeface="Times New Roman" pitchFamily="18" charset="0"/>
                <a:cs typeface="Times New Roman" pitchFamily="18" charset="0"/>
              </a:rPr>
              <a:t>Four aspects of credibility:</a:t>
            </a:r>
          </a:p>
          <a:p>
            <a:pPr marL="514350" indent="-514350"/>
            <a:r>
              <a:rPr lang="en-GB" b="1" dirty="0">
                <a:latin typeface="Times New Roman" pitchFamily="18" charset="0"/>
                <a:cs typeface="Times New Roman" pitchFamily="18" charset="0"/>
              </a:rPr>
              <a:t>Competence:</a:t>
            </a:r>
            <a:r>
              <a:rPr lang="en-GB" dirty="0">
                <a:latin typeface="Times New Roman" pitchFamily="18" charset="0"/>
                <a:cs typeface="Times New Roman" pitchFamily="18" charset="0"/>
              </a:rPr>
              <a:t> The degree to which the speaker is perceived as skilled, reliable, experienced, qualified, authoritative and informed.</a:t>
            </a:r>
          </a:p>
          <a:p>
            <a:pPr marL="514350" indent="-514350"/>
            <a:r>
              <a:rPr lang="en-GB" b="1" dirty="0">
                <a:latin typeface="Times New Roman" pitchFamily="18" charset="0"/>
                <a:cs typeface="Times New Roman" pitchFamily="18" charset="0"/>
              </a:rPr>
              <a:t>Trustworthiness: </a:t>
            </a:r>
            <a:r>
              <a:rPr lang="en-GB" dirty="0">
                <a:latin typeface="Times New Roman" pitchFamily="18" charset="0"/>
                <a:cs typeface="Times New Roman" pitchFamily="18" charset="0"/>
              </a:rPr>
              <a:t>The degree to which the speaker is perceived to be honest, fair, sincere, honourable, friendly and kind.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SOURCE CREDIBILITY</a:t>
            </a:r>
            <a:endParaRPr lang="en-US" dirty="0"/>
          </a:p>
        </p:txBody>
      </p:sp>
      <p:sp>
        <p:nvSpPr>
          <p:cNvPr id="3" name="Content Placeholder 2"/>
          <p:cNvSpPr>
            <a:spLocks noGrp="1"/>
          </p:cNvSpPr>
          <p:nvPr>
            <p:ph idx="1"/>
          </p:nvPr>
        </p:nvSpPr>
        <p:spPr/>
        <p:txBody>
          <a:bodyPr/>
          <a:lstStyle/>
          <a:p>
            <a:r>
              <a:rPr lang="en-GB" b="1" dirty="0">
                <a:latin typeface="Times New Roman" pitchFamily="18" charset="0"/>
                <a:cs typeface="Times New Roman" pitchFamily="18" charset="0"/>
              </a:rPr>
              <a:t>Dynamism:</a:t>
            </a:r>
            <a:r>
              <a:rPr lang="en-GB" dirty="0">
                <a:latin typeface="Times New Roman" pitchFamily="18" charset="0"/>
                <a:cs typeface="Times New Roman" pitchFamily="18" charset="0"/>
              </a:rPr>
              <a:t> The extent to which the speaker is perceived as bold, active, energetic, strong, emphatic and assertive.</a:t>
            </a:r>
          </a:p>
          <a:p>
            <a:pPr>
              <a:buNone/>
            </a:pPr>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Common Ground: </a:t>
            </a:r>
            <a:r>
              <a:rPr lang="en-GB" dirty="0">
                <a:latin typeface="Times New Roman" pitchFamily="18" charset="0"/>
                <a:cs typeface="Times New Roman" pitchFamily="18" charset="0"/>
              </a:rPr>
              <a:t>It is also known as co-orientation. The degree to which the speaker’s values. Beliefs, attitudes and interests are shared with the audience.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ORGANIZATION OF SPEECH </a:t>
            </a:r>
          </a:p>
        </p:txBody>
      </p:sp>
      <p:sp>
        <p:nvSpPr>
          <p:cNvPr id="3" name="Content Placeholder 2"/>
          <p:cNvSpPr>
            <a:spLocks noGrp="1"/>
          </p:cNvSpPr>
          <p:nvPr>
            <p:ph idx="1"/>
          </p:nvPr>
        </p:nvSpPr>
        <p:spPr/>
        <p:txBody>
          <a:bodyPr/>
          <a:lstStyle/>
          <a:p>
            <a:pPr>
              <a:buNone/>
            </a:pPr>
            <a:r>
              <a:rPr lang="en-GB" dirty="0">
                <a:latin typeface="Times New Roman" pitchFamily="18" charset="0"/>
                <a:cs typeface="Times New Roman" pitchFamily="18" charset="0"/>
              </a:rPr>
              <a:t>Three important parts of a speech:</a:t>
            </a:r>
          </a:p>
          <a:p>
            <a:pPr>
              <a:buNone/>
            </a:pP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Introduction</a:t>
            </a: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Body</a:t>
            </a: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Conclusion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INTRODUCTION </a:t>
            </a:r>
          </a:p>
        </p:txBody>
      </p:sp>
      <p:sp>
        <p:nvSpPr>
          <p:cNvPr id="3" name="Content Placeholder 2"/>
          <p:cNvSpPr>
            <a:spLocks noGrp="1"/>
          </p:cNvSpPr>
          <p:nvPr>
            <p:ph idx="1"/>
          </p:nvPr>
        </p:nvSpPr>
        <p:spPr/>
        <p:txBody>
          <a:bodyPr/>
          <a:lstStyle/>
          <a:p>
            <a:r>
              <a:rPr lang="en-GB" dirty="0">
                <a:latin typeface="Times New Roman" pitchFamily="18" charset="0"/>
                <a:cs typeface="Times New Roman" pitchFamily="18" charset="0"/>
              </a:rPr>
              <a:t>The first part of your speech where you fulfil the five functions of an introduction.</a:t>
            </a:r>
            <a:endParaRPr lang="en-US" dirty="0"/>
          </a:p>
        </p:txBody>
      </p:sp>
      <p:graphicFrame>
        <p:nvGraphicFramePr>
          <p:cNvPr id="4" name="Diagram 3"/>
          <p:cNvGraphicFramePr/>
          <p:nvPr/>
        </p:nvGraphicFramePr>
        <p:xfrm>
          <a:off x="1143000" y="2971800"/>
          <a:ext cx="69342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Times New Roman" pitchFamily="18" charset="0"/>
                <a:cs typeface="Times New Roman" pitchFamily="18" charset="0"/>
              </a:rPr>
              <a:t>GAINING AND MAINTAINING AUDIENCE ATTENTION</a:t>
            </a:r>
            <a:endParaRPr lang="en-US" sz="3200" b="1" dirty="0"/>
          </a:p>
        </p:txBody>
      </p:sp>
      <p:sp>
        <p:nvSpPr>
          <p:cNvPr id="3" name="Content Placeholder 2"/>
          <p:cNvSpPr>
            <a:spLocks noGrp="1"/>
          </p:cNvSpPr>
          <p:nvPr>
            <p:ph idx="1"/>
          </p:nvPr>
        </p:nvSpPr>
        <p:spPr/>
        <p:txBody>
          <a:bodyPr>
            <a:normAutofit fontScale="92500" lnSpcReduction="20000"/>
          </a:bodyPr>
          <a:lstStyle/>
          <a:p>
            <a:r>
              <a:rPr lang="en-GB" dirty="0">
                <a:latin typeface="Times New Roman" pitchFamily="18" charset="0"/>
                <a:cs typeface="Times New Roman" pitchFamily="18" charset="0"/>
              </a:rPr>
              <a:t>Bring to the presentation the object or person about which you are going to speak.</a:t>
            </a:r>
          </a:p>
          <a:p>
            <a:r>
              <a:rPr lang="en-GB" dirty="0">
                <a:latin typeface="Times New Roman" pitchFamily="18" charset="0"/>
                <a:cs typeface="Times New Roman" pitchFamily="18" charset="0"/>
              </a:rPr>
              <a:t>Invite your audience to participate.</a:t>
            </a:r>
          </a:p>
          <a:p>
            <a:r>
              <a:rPr lang="en-GB" dirty="0">
                <a:latin typeface="Times New Roman" pitchFamily="18" charset="0"/>
                <a:cs typeface="Times New Roman" pitchFamily="18" charset="0"/>
              </a:rPr>
              <a:t>Let your clothing relate to your presentation</a:t>
            </a:r>
          </a:p>
          <a:p>
            <a:r>
              <a:rPr lang="en-GB" dirty="0">
                <a:latin typeface="Times New Roman" pitchFamily="18" charset="0"/>
                <a:cs typeface="Times New Roman" pitchFamily="18" charset="0"/>
              </a:rPr>
              <a:t>Exercise your audience’s imagination.</a:t>
            </a:r>
          </a:p>
          <a:p>
            <a:r>
              <a:rPr lang="en-GB" dirty="0">
                <a:latin typeface="Times New Roman" pitchFamily="18" charset="0"/>
                <a:cs typeface="Times New Roman" pitchFamily="18" charset="0"/>
              </a:rPr>
              <a:t>Start with sight or sound.</a:t>
            </a:r>
          </a:p>
          <a:p>
            <a:r>
              <a:rPr lang="en-GB" dirty="0">
                <a:latin typeface="Times New Roman" pitchFamily="18" charset="0"/>
                <a:cs typeface="Times New Roman" pitchFamily="18" charset="0"/>
              </a:rPr>
              <a:t>Arouse audience’s curiosity.</a:t>
            </a:r>
          </a:p>
          <a:p>
            <a:r>
              <a:rPr lang="en-GB" dirty="0">
                <a:latin typeface="Times New Roman" pitchFamily="18" charset="0"/>
                <a:cs typeface="Times New Roman" pitchFamily="18" charset="0"/>
              </a:rPr>
              <a:t>Show a very short video.</a:t>
            </a:r>
          </a:p>
          <a:p>
            <a:r>
              <a:rPr lang="en-GB" dirty="0">
                <a:latin typeface="Times New Roman" pitchFamily="18" charset="0"/>
                <a:cs typeface="Times New Roman" pitchFamily="18" charset="0"/>
              </a:rPr>
              <a:t>Present a brief quotation or have the audience read something you provided.</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Times New Roman" pitchFamily="18" charset="0"/>
                <a:cs typeface="Times New Roman" pitchFamily="18" charset="0"/>
              </a:rPr>
              <a:t>AROUSING AUDIENCE’S INTEREST</a:t>
            </a:r>
            <a:endParaRPr lang="en-US" sz="3200" dirty="0"/>
          </a:p>
        </p:txBody>
      </p:sp>
      <p:sp>
        <p:nvSpPr>
          <p:cNvPr id="3" name="Content Placeholder 2"/>
          <p:cNvSpPr>
            <a:spLocks noGrp="1"/>
          </p:cNvSpPr>
          <p:nvPr>
            <p:ph idx="1"/>
          </p:nvPr>
        </p:nvSpPr>
        <p:spPr/>
        <p:txBody>
          <a:bodyPr/>
          <a:lstStyle/>
          <a:p>
            <a:r>
              <a:rPr lang="en-GB" dirty="0">
                <a:latin typeface="Times New Roman" pitchFamily="18" charset="0"/>
                <a:cs typeface="Times New Roman" pitchFamily="18" charset="0"/>
              </a:rPr>
              <a:t>Show how the topic is related to the audience.</a:t>
            </a:r>
          </a:p>
          <a:p>
            <a:pPr>
              <a:buNone/>
            </a:pPr>
            <a:endParaRPr lang="en-US" dirty="0"/>
          </a:p>
          <a:p>
            <a:pPr algn="ctr">
              <a:buNone/>
            </a:pPr>
            <a:r>
              <a:rPr lang="en-GB" b="1" dirty="0">
                <a:latin typeface="Times New Roman" pitchFamily="18" charset="0"/>
                <a:cs typeface="Times New Roman" pitchFamily="18" charset="0"/>
              </a:rPr>
              <a:t>STATING THE PURPOSE OR THESIS</a:t>
            </a:r>
          </a:p>
          <a:p>
            <a:pPr algn="ctr">
              <a:buNone/>
            </a:pPr>
            <a:endParaRPr lang="en-GB" b="1" dirty="0">
              <a:latin typeface="Times New Roman" pitchFamily="18" charset="0"/>
              <a:cs typeface="Times New Roman" pitchFamily="18" charset="0"/>
            </a:endParaRPr>
          </a:p>
          <a:p>
            <a:r>
              <a:rPr lang="en-GB" dirty="0">
                <a:latin typeface="Times New Roman" pitchFamily="18" charset="0"/>
                <a:cs typeface="Times New Roman" pitchFamily="18" charset="0"/>
              </a:rPr>
              <a:t>Necessary especially for informative speeches.</a:t>
            </a:r>
          </a:p>
          <a:p>
            <a:r>
              <a:rPr lang="en-GB" dirty="0">
                <a:latin typeface="Times New Roman" pitchFamily="18" charset="0"/>
                <a:cs typeface="Times New Roman" pitchFamily="18" charset="0"/>
              </a:rPr>
              <a:t> Makes the audience easily understand your purpose.</a:t>
            </a:r>
          </a:p>
          <a:p>
            <a:pPr>
              <a:buNone/>
            </a:pPr>
            <a:endParaRPr lang="en-GB" b="1" dirty="0">
              <a:latin typeface="Times New Roman" pitchFamily="18" charset="0"/>
              <a:cs typeface="Times New Roman" pitchFamily="18"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PURPOSE </a:t>
            </a:r>
          </a:p>
        </p:txBody>
      </p:sp>
      <p:sp>
        <p:nvSpPr>
          <p:cNvPr id="5" name="Content Placeholder 4"/>
          <p:cNvSpPr>
            <a:spLocks noGrp="1"/>
          </p:cNvSpPr>
          <p:nvPr>
            <p:ph idx="1"/>
          </p:nvPr>
        </p:nvSpPr>
        <p:spPr>
          <a:xfrm>
            <a:off x="457200" y="1600200"/>
            <a:ext cx="5486400" cy="4525963"/>
          </a:xfrm>
        </p:spPr>
        <p:txBody>
          <a:bodyPr>
            <a:normAutofit fontScale="92500"/>
          </a:bodyPr>
          <a:lstStyle/>
          <a:p>
            <a:pPr>
              <a:buNone/>
            </a:pPr>
            <a:r>
              <a:rPr lang="en-US" dirty="0">
                <a:latin typeface="Times New Roman" pitchFamily="18" charset="0"/>
                <a:cs typeface="Times New Roman" pitchFamily="18" charset="0"/>
              </a:rPr>
              <a:t>Purpose of Public Speaking can range from</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Simply transmitting information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To motivate people to act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To simply telling a story  </a:t>
            </a:r>
          </a:p>
        </p:txBody>
      </p:sp>
      <p:pic>
        <p:nvPicPr>
          <p:cNvPr id="6" name="Picture 5" descr="ps3.jpg"/>
          <p:cNvPicPr>
            <a:picLocks noChangeAspect="1"/>
          </p:cNvPicPr>
          <p:nvPr/>
        </p:nvPicPr>
        <p:blipFill>
          <a:blip r:embed="rId2" cstate="print"/>
          <a:stretch>
            <a:fillRect/>
          </a:stretch>
        </p:blipFill>
        <p:spPr>
          <a:xfrm>
            <a:off x="5638800" y="1219200"/>
            <a:ext cx="3352800" cy="30480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latin typeface="Times New Roman" pitchFamily="18" charset="0"/>
                <a:cs typeface="Times New Roman" pitchFamily="18" charset="0"/>
              </a:rPr>
              <a:t>ESTABLISHING YOUR QUALIFICATIONS</a:t>
            </a:r>
            <a:endParaRPr lang="en-US" sz="3600" dirty="0"/>
          </a:p>
        </p:txBody>
      </p:sp>
      <p:sp>
        <p:nvSpPr>
          <p:cNvPr id="3" name="Content Placeholder 2"/>
          <p:cNvSpPr>
            <a:spLocks noGrp="1"/>
          </p:cNvSpPr>
          <p:nvPr>
            <p:ph idx="1"/>
          </p:nvPr>
        </p:nvSpPr>
        <p:spPr/>
        <p:txBody>
          <a:bodyPr>
            <a:normAutofit/>
          </a:bodyPr>
          <a:lstStyle/>
          <a:p>
            <a:r>
              <a:rPr lang="en-GB" dirty="0">
                <a:latin typeface="Times New Roman" pitchFamily="18" charset="0"/>
                <a:cs typeface="Times New Roman" pitchFamily="18" charset="0"/>
              </a:rPr>
              <a:t>Experience.               Education </a:t>
            </a:r>
          </a:p>
          <a:p>
            <a:r>
              <a:rPr lang="en-GB" dirty="0">
                <a:latin typeface="Times New Roman" pitchFamily="18" charset="0"/>
                <a:cs typeface="Times New Roman" pitchFamily="18" charset="0"/>
              </a:rPr>
              <a:t>Research                   Training</a:t>
            </a:r>
          </a:p>
          <a:p>
            <a:r>
              <a:rPr lang="en-GB" dirty="0">
                <a:latin typeface="Times New Roman" pitchFamily="18" charset="0"/>
                <a:cs typeface="Times New Roman" pitchFamily="18" charset="0"/>
              </a:rPr>
              <a:t>Experts                      Important for credibility </a:t>
            </a:r>
          </a:p>
          <a:p>
            <a:pPr algn="ctr"/>
            <a:r>
              <a:rPr lang="en-GB" sz="2800" b="1" dirty="0">
                <a:latin typeface="Times New Roman" pitchFamily="18" charset="0"/>
                <a:cs typeface="Times New Roman" pitchFamily="18" charset="0"/>
              </a:rPr>
              <a:t>FORECASTING DEVELOPMENT AND ORGANIZATION</a:t>
            </a:r>
          </a:p>
          <a:p>
            <a:r>
              <a:rPr lang="en-GB" sz="2800" dirty="0">
                <a:latin typeface="Times New Roman" pitchFamily="18" charset="0"/>
                <a:cs typeface="Times New Roman" pitchFamily="18" charset="0"/>
              </a:rPr>
              <a:t>Provides a preview of the main points.</a:t>
            </a:r>
          </a:p>
          <a:p>
            <a:r>
              <a:rPr lang="en-GB" sz="2800" dirty="0">
                <a:latin typeface="Times New Roman" pitchFamily="18" charset="0"/>
                <a:cs typeface="Times New Roman" pitchFamily="18" charset="0"/>
              </a:rPr>
              <a:t>Audience feels more comfortable when they know what to expect.</a:t>
            </a:r>
          </a:p>
          <a:p>
            <a:endParaRPr lang="en-GB" sz="2800" dirty="0">
              <a:latin typeface="Times New Roman" pitchFamily="18" charset="0"/>
              <a:cs typeface="Times New Roman" pitchFamily="18"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latin typeface="Times New Roman" pitchFamily="18" charset="0"/>
                <a:cs typeface="Times New Roman" pitchFamily="18" charset="0"/>
              </a:rPr>
              <a:t>THE CENTRAL BODY</a:t>
            </a:r>
            <a:endParaRPr lang="en-US" sz="4000" dirty="0"/>
          </a:p>
        </p:txBody>
      </p:sp>
      <p:sp>
        <p:nvSpPr>
          <p:cNvPr id="3" name="Content Placeholder 2"/>
          <p:cNvSpPr>
            <a:spLocks noGrp="1"/>
          </p:cNvSpPr>
          <p:nvPr>
            <p:ph idx="1"/>
          </p:nvPr>
        </p:nvSpPr>
        <p:spPr/>
        <p:txBody>
          <a:bodyPr>
            <a:normAutofit fontScale="92500"/>
          </a:bodyPr>
          <a:lstStyle/>
          <a:p>
            <a:r>
              <a:rPr lang="en-GB" sz="2600" dirty="0">
                <a:latin typeface="Times New Roman" pitchFamily="18" charset="0"/>
                <a:cs typeface="Times New Roman" pitchFamily="18" charset="0"/>
              </a:rPr>
              <a:t>Largest portion of the speech, which contains the arguments, evidence and main content.</a:t>
            </a:r>
          </a:p>
          <a:p>
            <a:r>
              <a:rPr lang="en-US" sz="2600" b="1" dirty="0">
                <a:latin typeface="Times New Roman" pitchFamily="18" charset="0"/>
                <a:cs typeface="Times New Roman" pitchFamily="18" charset="0"/>
              </a:rPr>
              <a:t>FUNCTIONS</a:t>
            </a:r>
          </a:p>
          <a:p>
            <a:r>
              <a:rPr lang="en-GB" sz="2600" dirty="0">
                <a:latin typeface="Times New Roman" pitchFamily="18" charset="0"/>
                <a:cs typeface="Times New Roman" pitchFamily="18" charset="0"/>
              </a:rPr>
              <a:t>Increase what an audience knows about the topic (</a:t>
            </a:r>
            <a:r>
              <a:rPr lang="en-GB" sz="2600" i="1" dirty="0">
                <a:latin typeface="Times New Roman" pitchFamily="18" charset="0"/>
                <a:cs typeface="Times New Roman" pitchFamily="18" charset="0"/>
              </a:rPr>
              <a:t>informative</a:t>
            </a:r>
            <a:r>
              <a:rPr lang="en-GB" sz="2600" dirty="0">
                <a:latin typeface="Times New Roman" pitchFamily="18" charset="0"/>
                <a:cs typeface="Times New Roman" pitchFamily="18" charset="0"/>
              </a:rPr>
              <a:t>)</a:t>
            </a:r>
          </a:p>
          <a:p>
            <a:r>
              <a:rPr lang="en-GB" sz="2600" dirty="0">
                <a:latin typeface="Times New Roman" pitchFamily="18" charset="0"/>
                <a:cs typeface="Times New Roman" pitchFamily="18" charset="0"/>
              </a:rPr>
              <a:t>Change an audience’s attitudes or actions about a topic (</a:t>
            </a:r>
            <a:r>
              <a:rPr lang="en-GB" sz="2600" i="1" dirty="0">
                <a:latin typeface="Times New Roman" pitchFamily="18" charset="0"/>
                <a:cs typeface="Times New Roman" pitchFamily="18" charset="0"/>
              </a:rPr>
              <a:t>persuasive</a:t>
            </a:r>
            <a:r>
              <a:rPr lang="en-GB" sz="2600" dirty="0">
                <a:latin typeface="Times New Roman" pitchFamily="18" charset="0"/>
                <a:cs typeface="Times New Roman" pitchFamily="18" charset="0"/>
              </a:rPr>
              <a:t>)</a:t>
            </a:r>
          </a:p>
          <a:p>
            <a:r>
              <a:rPr lang="en-GB" sz="2600" dirty="0">
                <a:latin typeface="Times New Roman" pitchFamily="18" charset="0"/>
                <a:cs typeface="Times New Roman" pitchFamily="18" charset="0"/>
              </a:rPr>
              <a:t>Present a limited number of arguments, stories, and/ or ideas</a:t>
            </a:r>
          </a:p>
          <a:p>
            <a:r>
              <a:rPr lang="en-GB" sz="2600" dirty="0">
                <a:latin typeface="Times New Roman" pitchFamily="18" charset="0"/>
                <a:cs typeface="Times New Roman" pitchFamily="18" charset="0"/>
              </a:rPr>
              <a:t>Provide support for your arguments and or /ideas</a:t>
            </a:r>
          </a:p>
          <a:p>
            <a:r>
              <a:rPr lang="en-GB" sz="2600" dirty="0">
                <a:latin typeface="Times New Roman" pitchFamily="18" charset="0"/>
                <a:cs typeface="Times New Roman" pitchFamily="18" charset="0"/>
              </a:rPr>
              <a:t>Indicate the sources of your information, arguments and supporting materials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CONCLUSION </a:t>
            </a:r>
          </a:p>
        </p:txBody>
      </p:sp>
      <p:sp>
        <p:nvSpPr>
          <p:cNvPr id="3" name="Content Placeholder 2"/>
          <p:cNvSpPr>
            <a:spLocks noGrp="1"/>
          </p:cNvSpPr>
          <p:nvPr>
            <p:ph idx="1"/>
          </p:nvPr>
        </p:nvSpPr>
        <p:spPr/>
        <p:txBody>
          <a:bodyPr>
            <a:normAutofit lnSpcReduction="10000"/>
          </a:bodyPr>
          <a:lstStyle/>
          <a:p>
            <a:r>
              <a:rPr lang="en-GB" dirty="0">
                <a:latin typeface="Times New Roman" pitchFamily="18" charset="0"/>
                <a:cs typeface="Times New Roman" pitchFamily="18" charset="0"/>
              </a:rPr>
              <a:t>Forewarn the audience that you are about to finish (brake light-function)</a:t>
            </a:r>
          </a:p>
          <a:p>
            <a:r>
              <a:rPr lang="en-GB" dirty="0">
                <a:latin typeface="Times New Roman" pitchFamily="18" charset="0"/>
                <a:cs typeface="Times New Roman" pitchFamily="18" charset="0"/>
              </a:rPr>
              <a:t>Remind the audience of your central idea and main points of your presentation/speech.</a:t>
            </a:r>
          </a:p>
          <a:p>
            <a:r>
              <a:rPr lang="en-GB" dirty="0">
                <a:latin typeface="Times New Roman" pitchFamily="18" charset="0"/>
                <a:cs typeface="Times New Roman" pitchFamily="18" charset="0"/>
              </a:rPr>
              <a:t>Specify what the audience should think or do in response to your speech.</a:t>
            </a:r>
          </a:p>
          <a:p>
            <a:r>
              <a:rPr lang="en-GB" dirty="0">
                <a:latin typeface="Times New Roman" pitchFamily="18" charset="0"/>
                <a:cs typeface="Times New Roman" pitchFamily="18" charset="0"/>
              </a:rPr>
              <a:t>End the speech in the manner that makes audience members want to think and do as you recommend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WHERE IT CAN BE USED</a:t>
            </a:r>
          </a:p>
        </p:txBody>
      </p:sp>
      <p:sp>
        <p:nvSpPr>
          <p:cNvPr id="5" name="Content Placeholder 4"/>
          <p:cNvSpPr>
            <a:spLocks noGrp="1"/>
          </p:cNvSpPr>
          <p:nvPr>
            <p:ph idx="1"/>
          </p:nvPr>
        </p:nvSpPr>
        <p:spPr>
          <a:xfrm>
            <a:off x="457200" y="4114800"/>
            <a:ext cx="8382000" cy="2743200"/>
          </a:xfrm>
        </p:spPr>
        <p:txBody>
          <a:bodyPr>
            <a:normAutofit lnSpcReduction="10000"/>
          </a:bodyPr>
          <a:lstStyle/>
          <a:p>
            <a:pPr>
              <a:buNone/>
            </a:pPr>
            <a:r>
              <a:rPr lang="en-US" dirty="0">
                <a:latin typeface="Times New Roman" pitchFamily="18" charset="0"/>
                <a:cs typeface="Times New Roman" pitchFamily="18" charset="0"/>
              </a:rPr>
              <a:t>It can be used in any of the following scenarios</a:t>
            </a:r>
          </a:p>
          <a:p>
            <a:pPr>
              <a:buNone/>
            </a:pPr>
            <a:r>
              <a:rPr lang="en-US" dirty="0">
                <a:latin typeface="Times New Roman" pitchFamily="18" charset="0"/>
                <a:cs typeface="Times New Roman" pitchFamily="18" charset="0"/>
              </a:rPr>
              <a:t>• Seminar in Schools and Colleges </a:t>
            </a:r>
          </a:p>
          <a:p>
            <a:pPr>
              <a:buNone/>
            </a:pPr>
            <a:r>
              <a:rPr lang="en-US" dirty="0">
                <a:latin typeface="Times New Roman" pitchFamily="18" charset="0"/>
                <a:cs typeface="Times New Roman" pitchFamily="18" charset="0"/>
              </a:rPr>
              <a:t>• Chief guest’s Speech in any function </a:t>
            </a:r>
          </a:p>
          <a:p>
            <a:pPr>
              <a:buNone/>
            </a:pPr>
            <a:r>
              <a:rPr lang="en-US" dirty="0">
                <a:latin typeface="Times New Roman" pitchFamily="18" charset="0"/>
                <a:cs typeface="Times New Roman" pitchFamily="18" charset="0"/>
              </a:rPr>
              <a:t>• Presentation in Office </a:t>
            </a:r>
          </a:p>
          <a:p>
            <a:pPr>
              <a:buNone/>
            </a:pPr>
            <a:r>
              <a:rPr lang="en-US" dirty="0"/>
              <a:t> </a:t>
            </a:r>
          </a:p>
        </p:txBody>
      </p:sp>
      <p:pic>
        <p:nvPicPr>
          <p:cNvPr id="6" name="Picture 5" descr="ps4.jpg"/>
          <p:cNvPicPr>
            <a:picLocks noChangeAspect="1"/>
          </p:cNvPicPr>
          <p:nvPr/>
        </p:nvPicPr>
        <p:blipFill>
          <a:blip r:embed="rId2"/>
          <a:stretch>
            <a:fillRect/>
          </a:stretch>
        </p:blipFill>
        <p:spPr>
          <a:xfrm>
            <a:off x="4876800" y="1295400"/>
            <a:ext cx="4064000" cy="2743200"/>
          </a:xfrm>
          <a:prstGeom prst="rect">
            <a:avLst/>
          </a:prstGeom>
        </p:spPr>
      </p:pic>
      <p:pic>
        <p:nvPicPr>
          <p:cNvPr id="7" name="Picture 6" descr="ps5.jpeg"/>
          <p:cNvPicPr>
            <a:picLocks noChangeAspect="1"/>
          </p:cNvPicPr>
          <p:nvPr/>
        </p:nvPicPr>
        <p:blipFill>
          <a:blip r:embed="rId3" cstate="print"/>
          <a:stretch>
            <a:fillRect/>
          </a:stretch>
        </p:blipFill>
        <p:spPr>
          <a:xfrm>
            <a:off x="228600" y="1295400"/>
            <a:ext cx="4267200" cy="2743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WHERE IT CAN BE USED</a:t>
            </a:r>
            <a:endParaRPr lang="en-US" b="1" dirty="0"/>
          </a:p>
        </p:txBody>
      </p:sp>
      <p:sp>
        <p:nvSpPr>
          <p:cNvPr id="3" name="Content Placeholder 2"/>
          <p:cNvSpPr>
            <a:spLocks noGrp="1"/>
          </p:cNvSpPr>
          <p:nvPr>
            <p:ph idx="1"/>
          </p:nvPr>
        </p:nvSpPr>
        <p:spPr>
          <a:xfrm>
            <a:off x="457200" y="1600200"/>
            <a:ext cx="8229600" cy="4876800"/>
          </a:xfrm>
        </p:spPr>
        <p:txBody>
          <a:bodyPr/>
          <a:lstStyle/>
          <a:p>
            <a:r>
              <a:rPr lang="en-US" dirty="0">
                <a:latin typeface="Times New Roman" pitchFamily="18" charset="0"/>
                <a:cs typeface="Times New Roman" pitchFamily="18" charset="0"/>
              </a:rPr>
              <a:t>Thanksgiving in any function </a:t>
            </a:r>
          </a:p>
          <a:p>
            <a:r>
              <a:rPr lang="en-US" dirty="0">
                <a:latin typeface="Times New Roman" pitchFamily="18" charset="0"/>
                <a:cs typeface="Times New Roman" pitchFamily="18" charset="0"/>
              </a:rPr>
              <a:t> Motivational Speech as a Leader </a:t>
            </a:r>
          </a:p>
          <a:p>
            <a:r>
              <a:rPr lang="en-US" dirty="0">
                <a:latin typeface="Times New Roman" pitchFamily="18" charset="0"/>
                <a:cs typeface="Times New Roman" pitchFamily="18" charset="0"/>
              </a:rPr>
              <a:t> Politician Vote Campaign</a:t>
            </a:r>
          </a:p>
          <a:p>
            <a:endParaRPr lang="en-US" dirty="0"/>
          </a:p>
        </p:txBody>
      </p:sp>
      <p:pic>
        <p:nvPicPr>
          <p:cNvPr id="4" name="Picture 3" descr="ps6.jpg"/>
          <p:cNvPicPr>
            <a:picLocks noChangeAspect="1"/>
          </p:cNvPicPr>
          <p:nvPr/>
        </p:nvPicPr>
        <p:blipFill>
          <a:blip r:embed="rId2"/>
          <a:stretch>
            <a:fillRect/>
          </a:stretch>
        </p:blipFill>
        <p:spPr>
          <a:xfrm>
            <a:off x="1524000" y="3276600"/>
            <a:ext cx="6019800" cy="3200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BENEFITS OF PUBLIC SPEAKING</a:t>
            </a:r>
            <a:endParaRPr lang="en-US" sz="3600" b="1" dirty="0"/>
          </a:p>
        </p:txBody>
      </p:sp>
      <p:sp>
        <p:nvSpPr>
          <p:cNvPr id="5" name="Content Placeholder 4"/>
          <p:cNvSpPr>
            <a:spLocks noGrp="1"/>
          </p:cNvSpPr>
          <p:nvPr>
            <p:ph idx="1"/>
          </p:nvPr>
        </p:nvSpPr>
        <p:spPr>
          <a:xfrm>
            <a:off x="457200" y="1219200"/>
            <a:ext cx="5257800" cy="4906963"/>
          </a:xfrm>
        </p:spPr>
        <p:txBody>
          <a:bodyPr>
            <a:normAutofit fontScale="92500"/>
          </a:bodyPr>
          <a:lstStyle/>
          <a:p>
            <a:r>
              <a:rPr lang="en-US" dirty="0">
                <a:latin typeface="Times New Roman" pitchFamily="18" charset="0"/>
                <a:cs typeface="Times New Roman" pitchFamily="18" charset="0"/>
              </a:rPr>
              <a:t>Improve self confidence.</a:t>
            </a:r>
          </a:p>
          <a:p>
            <a:r>
              <a:rPr lang="en-US" dirty="0">
                <a:latin typeface="Times New Roman" pitchFamily="18" charset="0"/>
                <a:cs typeface="Times New Roman" pitchFamily="18" charset="0"/>
              </a:rPr>
              <a:t>Influence your world</a:t>
            </a:r>
          </a:p>
          <a:p>
            <a:r>
              <a:rPr lang="en-US" dirty="0">
                <a:latin typeface="Times New Roman" pitchFamily="18" charset="0"/>
                <a:cs typeface="Times New Roman" pitchFamily="18" charset="0"/>
              </a:rPr>
              <a:t>Make advancements in your career</a:t>
            </a:r>
          </a:p>
          <a:p>
            <a:r>
              <a:rPr lang="en-US" dirty="0">
                <a:latin typeface="Times New Roman" pitchFamily="18" charset="0"/>
                <a:cs typeface="Times New Roman" pitchFamily="18" charset="0"/>
              </a:rPr>
              <a:t>Make yourself more comfortable around other people </a:t>
            </a:r>
          </a:p>
          <a:p>
            <a:r>
              <a:rPr lang="en-US" dirty="0">
                <a:latin typeface="Times New Roman" pitchFamily="18" charset="0"/>
                <a:cs typeface="Times New Roman" pitchFamily="18" charset="0"/>
              </a:rPr>
              <a:t>Demonstrate your Knowledge </a:t>
            </a:r>
          </a:p>
          <a:p>
            <a:r>
              <a:rPr lang="en-US" dirty="0">
                <a:latin typeface="Times New Roman" pitchFamily="18" charset="0"/>
                <a:cs typeface="Times New Roman" pitchFamily="18" charset="0"/>
              </a:rPr>
              <a:t>Create your own supporters </a:t>
            </a:r>
          </a:p>
          <a:p>
            <a:endParaRPr lang="en-US" dirty="0">
              <a:latin typeface="Times New Roman" pitchFamily="18" charset="0"/>
              <a:cs typeface="Times New Roman" pitchFamily="18" charset="0"/>
            </a:endParaRPr>
          </a:p>
        </p:txBody>
      </p:sp>
      <p:pic>
        <p:nvPicPr>
          <p:cNvPr id="6" name="Content Placeholder 3" descr="PS8.jpg"/>
          <p:cNvPicPr>
            <a:picLocks noChangeAspect="1"/>
          </p:cNvPicPr>
          <p:nvPr/>
        </p:nvPicPr>
        <p:blipFill>
          <a:blip r:embed="rId2"/>
          <a:srcRect l="60112" t="16836" r="-561" b="5717"/>
          <a:stretch>
            <a:fillRect/>
          </a:stretch>
        </p:blipFill>
        <p:spPr>
          <a:xfrm>
            <a:off x="5791200" y="1371600"/>
            <a:ext cx="3048000" cy="472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TYPES OF PUBLIC SPEAKING</a:t>
            </a:r>
            <a:endParaRPr lang="en-US" sz="4000" dirty="0"/>
          </a:p>
        </p:txBody>
      </p:sp>
      <p:sp>
        <p:nvSpPr>
          <p:cNvPr id="3" name="Content Placeholder 2"/>
          <p:cNvSpPr>
            <a:spLocks noGrp="1"/>
          </p:cNvSpPr>
          <p:nvPr>
            <p:ph idx="1"/>
          </p:nvPr>
        </p:nvSpPr>
        <p:spPr>
          <a:xfrm>
            <a:off x="457200" y="1600200"/>
            <a:ext cx="5486400" cy="4525963"/>
          </a:xfrm>
        </p:spPr>
        <p:txBody>
          <a:bodyPr>
            <a:normAutofit fontScale="77500" lnSpcReduction="20000"/>
          </a:bodyPr>
          <a:lstStyle/>
          <a:p>
            <a:pPr marL="0" indent="0">
              <a:buNone/>
            </a:pPr>
            <a:r>
              <a:rPr lang="en-US" sz="3000" dirty="0">
                <a:latin typeface="Times New Roman" pitchFamily="18" charset="0"/>
                <a:cs typeface="Times New Roman" pitchFamily="18" charset="0"/>
              </a:rPr>
              <a:t>There are 3 Important types of Public Speaking </a:t>
            </a:r>
          </a:p>
          <a:p>
            <a:r>
              <a:rPr lang="en-US" sz="3000" dirty="0">
                <a:latin typeface="Times New Roman" pitchFamily="18" charset="0"/>
                <a:cs typeface="Times New Roman" pitchFamily="18" charset="0"/>
              </a:rPr>
              <a:t>Informative </a:t>
            </a:r>
          </a:p>
          <a:p>
            <a:r>
              <a:rPr lang="en-US" sz="3000" dirty="0">
                <a:latin typeface="Times New Roman" pitchFamily="18" charset="0"/>
                <a:cs typeface="Times New Roman" pitchFamily="18" charset="0"/>
              </a:rPr>
              <a:t>Persuasive </a:t>
            </a:r>
          </a:p>
          <a:p>
            <a:r>
              <a:rPr lang="en-US" sz="3000" dirty="0">
                <a:latin typeface="Times New Roman" pitchFamily="18" charset="0"/>
                <a:cs typeface="Times New Roman" pitchFamily="18" charset="0"/>
              </a:rPr>
              <a:t>Entertaining </a:t>
            </a:r>
          </a:p>
          <a:p>
            <a:pPr>
              <a:buNone/>
            </a:pPr>
            <a:endParaRPr lang="en-US"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However, there are other types of Public Speaking also such as</a:t>
            </a:r>
          </a:p>
          <a:p>
            <a:r>
              <a:rPr lang="en-US" sz="3000" dirty="0">
                <a:latin typeface="Times New Roman" pitchFamily="18" charset="0"/>
                <a:cs typeface="Times New Roman" pitchFamily="18" charset="0"/>
              </a:rPr>
              <a:t>Ceremonial </a:t>
            </a:r>
          </a:p>
          <a:p>
            <a:r>
              <a:rPr lang="en-US" sz="3000" dirty="0">
                <a:latin typeface="Times New Roman" pitchFamily="18" charset="0"/>
                <a:cs typeface="Times New Roman" pitchFamily="18" charset="0"/>
              </a:rPr>
              <a:t>Extemporaneous </a:t>
            </a:r>
          </a:p>
          <a:p>
            <a:r>
              <a:rPr lang="en-US" sz="3000" dirty="0">
                <a:latin typeface="Times New Roman" pitchFamily="18" charset="0"/>
                <a:cs typeface="Times New Roman" pitchFamily="18" charset="0"/>
              </a:rPr>
              <a:t>Demonstrative </a:t>
            </a:r>
          </a:p>
          <a:p>
            <a:r>
              <a:rPr lang="en-US" sz="3000" dirty="0">
                <a:latin typeface="Times New Roman" pitchFamily="18" charset="0"/>
                <a:cs typeface="Times New Roman" pitchFamily="18" charset="0"/>
              </a:rPr>
              <a:t>Motivational</a:t>
            </a:r>
          </a:p>
          <a:p>
            <a:endParaRPr lang="en-US" dirty="0"/>
          </a:p>
        </p:txBody>
      </p:sp>
      <p:pic>
        <p:nvPicPr>
          <p:cNvPr id="4" name="Picture 3" descr="ps7.jpg"/>
          <p:cNvPicPr>
            <a:picLocks noChangeAspect="1"/>
          </p:cNvPicPr>
          <p:nvPr/>
        </p:nvPicPr>
        <p:blipFill>
          <a:blip r:embed="rId2"/>
          <a:stretch>
            <a:fillRect/>
          </a:stretch>
        </p:blipFill>
        <p:spPr>
          <a:xfrm rot="10800000" flipH="1" flipV="1">
            <a:off x="5334000" y="1143000"/>
            <a:ext cx="3581400" cy="2256071"/>
          </a:xfrm>
          <a:prstGeom prst="rect">
            <a:avLst/>
          </a:prstGeom>
          <a:ln>
            <a:noFill/>
          </a:ln>
          <a:effectLst>
            <a:outerShdw blurRad="292100" dist="139700" dir="2700000" algn="tl" rotWithShape="0">
              <a:srgbClr val="333333">
                <a:alpha val="65000"/>
              </a:srgbClr>
            </a:outerShdw>
          </a:effectLst>
        </p:spPr>
      </p:pic>
      <p:pic>
        <p:nvPicPr>
          <p:cNvPr id="5" name="Picture 4" descr="ps9.jpg"/>
          <p:cNvPicPr>
            <a:picLocks noChangeAspect="1"/>
          </p:cNvPicPr>
          <p:nvPr/>
        </p:nvPicPr>
        <p:blipFill>
          <a:blip r:embed="rId3"/>
          <a:stretch>
            <a:fillRect/>
          </a:stretch>
        </p:blipFill>
        <p:spPr>
          <a:xfrm>
            <a:off x="5334000" y="3938190"/>
            <a:ext cx="3581400" cy="244355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INFORMATIVE PUBLIC SPEAKING</a:t>
            </a:r>
            <a:endParaRPr lang="en-US" sz="3600" dirty="0"/>
          </a:p>
        </p:txBody>
      </p:sp>
      <p:sp>
        <p:nvSpPr>
          <p:cNvPr id="3" name="Content Placeholder 2"/>
          <p:cNvSpPr>
            <a:spLocks noGrp="1"/>
          </p:cNvSpPr>
          <p:nvPr>
            <p:ph idx="1"/>
          </p:nvPr>
        </p:nvSpPr>
        <p:spPr>
          <a:xfrm>
            <a:off x="990600" y="3657600"/>
            <a:ext cx="7391400" cy="3001963"/>
          </a:xfrm>
        </p:spPr>
        <p:txBody>
          <a:bodyPr>
            <a:normAutofit fontScale="92500" lnSpcReduction="20000"/>
          </a:bodyPr>
          <a:lstStyle/>
          <a:p>
            <a:r>
              <a:rPr lang="en-US" sz="2800" dirty="0">
                <a:latin typeface="Times New Roman" pitchFamily="18" charset="0"/>
                <a:cs typeface="Times New Roman" pitchFamily="18" charset="0"/>
              </a:rPr>
              <a:t> When a person gives a speech before an audience to impart information on a particular topic or issue, it said to be an informative speech.</a:t>
            </a:r>
          </a:p>
          <a:p>
            <a:pPr>
              <a:buNone/>
            </a:pPr>
            <a:r>
              <a:rPr lang="en-US" sz="2800" b="1" dirty="0">
                <a:latin typeface="Times New Roman" pitchFamily="18" charset="0"/>
                <a:cs typeface="Times New Roman" pitchFamily="18" charset="0"/>
              </a:rPr>
              <a:t>EXAMPLES</a:t>
            </a: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Business presentations, </a:t>
            </a:r>
          </a:p>
          <a:p>
            <a:r>
              <a:rPr lang="en-US" sz="2800" dirty="0">
                <a:latin typeface="Times New Roman" pitchFamily="18" charset="0"/>
                <a:cs typeface="Times New Roman" pitchFamily="18" charset="0"/>
              </a:rPr>
              <a:t>seminars in colleges, </a:t>
            </a:r>
          </a:p>
          <a:p>
            <a:r>
              <a:rPr lang="en-US" sz="2800" dirty="0">
                <a:latin typeface="Times New Roman" pitchFamily="18" charset="0"/>
                <a:cs typeface="Times New Roman" pitchFamily="18" charset="0"/>
              </a:rPr>
              <a:t>class presentations in schools are some examples of informative speeches</a:t>
            </a:r>
          </a:p>
        </p:txBody>
      </p:sp>
      <p:pic>
        <p:nvPicPr>
          <p:cNvPr id="4" name="Picture 3"/>
          <p:cNvPicPr>
            <a:picLocks noChangeAspect="1"/>
          </p:cNvPicPr>
          <p:nvPr/>
        </p:nvPicPr>
        <p:blipFill>
          <a:blip r:embed="rId2"/>
          <a:stretch>
            <a:fillRect/>
          </a:stretch>
        </p:blipFill>
        <p:spPr>
          <a:xfrm>
            <a:off x="2057401" y="1143001"/>
            <a:ext cx="4953000" cy="2514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PERSUASIVE PUBLIC SPEAKING</a:t>
            </a:r>
            <a:endParaRPr lang="en-US" sz="3600" dirty="0"/>
          </a:p>
        </p:txBody>
      </p:sp>
      <p:sp>
        <p:nvSpPr>
          <p:cNvPr id="3" name="Content Placeholder 2"/>
          <p:cNvSpPr>
            <a:spLocks noGrp="1"/>
          </p:cNvSpPr>
          <p:nvPr>
            <p:ph idx="1"/>
          </p:nvPr>
        </p:nvSpPr>
        <p:spPr>
          <a:xfrm>
            <a:off x="457200" y="3810000"/>
            <a:ext cx="7696200" cy="2316163"/>
          </a:xfrm>
        </p:spPr>
        <p:txBody>
          <a:bodyPr>
            <a:normAutofit fontScale="85000" lnSpcReduction="10000"/>
          </a:bodyPr>
          <a:lstStyle/>
          <a:p>
            <a:r>
              <a:rPr lang="en-US" sz="2800" dirty="0">
                <a:latin typeface="Times New Roman" pitchFamily="18" charset="0"/>
                <a:cs typeface="Times New Roman" pitchFamily="18" charset="0"/>
              </a:rPr>
              <a:t>Persuasive speeches are those where one tries to persuade or convince a group of people. These speeches aim to influence and change the opinions of the audience.</a:t>
            </a:r>
          </a:p>
          <a:p>
            <a:r>
              <a:rPr lang="en-US" sz="2800" dirty="0">
                <a:latin typeface="Times New Roman" pitchFamily="18" charset="0"/>
                <a:cs typeface="Times New Roman" pitchFamily="18" charset="0"/>
              </a:rPr>
              <a:t> Persuasive speeches are most commonly used by sales and marketing people to attract the interest of potential clients in their products.</a:t>
            </a:r>
          </a:p>
          <a:p>
            <a:endParaRPr lang="en-US" dirty="0"/>
          </a:p>
        </p:txBody>
      </p:sp>
      <p:pic>
        <p:nvPicPr>
          <p:cNvPr id="4" name="Picture 3" descr="ps10.jpg"/>
          <p:cNvPicPr>
            <a:picLocks noChangeAspect="1"/>
          </p:cNvPicPr>
          <p:nvPr/>
        </p:nvPicPr>
        <p:blipFill>
          <a:blip r:embed="rId2"/>
          <a:srcRect l="48901" t="52930" r="2747" b="7509"/>
          <a:stretch>
            <a:fillRect/>
          </a:stretch>
        </p:blipFill>
        <p:spPr>
          <a:xfrm>
            <a:off x="1981200" y="1066801"/>
            <a:ext cx="5334000" cy="27362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824</TotalTime>
  <Words>1422</Words>
  <Application>Microsoft Office PowerPoint</Application>
  <PresentationFormat>On-screen Show (4:3)</PresentationFormat>
  <Paragraphs>154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Algerian</vt:lpstr>
      <vt:lpstr>Arial</vt:lpstr>
      <vt:lpstr>Calibri</vt:lpstr>
      <vt:lpstr>Times New Roman</vt:lpstr>
      <vt:lpstr>Office Theme</vt:lpstr>
      <vt:lpstr>ART OF PUBLIC SPEAKING </vt:lpstr>
      <vt:lpstr>WHAT IS PUBLIC SPEAKING?  </vt:lpstr>
      <vt:lpstr>PURPOSE </vt:lpstr>
      <vt:lpstr>WHERE IT CAN BE USED</vt:lpstr>
      <vt:lpstr>WHERE IT CAN BE USED</vt:lpstr>
      <vt:lpstr>BENEFITS OF PUBLIC SPEAKING</vt:lpstr>
      <vt:lpstr>TYPES OF PUBLIC SPEAKING</vt:lpstr>
      <vt:lpstr>INFORMATIVE PUBLIC SPEAKING</vt:lpstr>
      <vt:lpstr>PERSUASIVE PUBLIC SPEAKING</vt:lpstr>
      <vt:lpstr>ENTERTAINING PUBLIC SPEAKING</vt:lpstr>
      <vt:lpstr>TYPES OF PUBLIC SPEAKING</vt:lpstr>
      <vt:lpstr>TYPES OF PUBLIC SPEAKING</vt:lpstr>
      <vt:lpstr>BARRIERS OF EFFECTIVE PUBLIC SPEAKING</vt:lpstr>
      <vt:lpstr>GUIDELINES FOR EFFECTIVE PUBLIC SPEAKING</vt:lpstr>
      <vt:lpstr>CHOOSE A PROPER TOPIC</vt:lpstr>
      <vt:lpstr>DO ENOUGH RESEARCH OVER THE TOPIC</vt:lpstr>
      <vt:lpstr>BE PREPARED FOR ALL THE QUESTIONS</vt:lpstr>
      <vt:lpstr>TIME MANAGEMENT</vt:lpstr>
      <vt:lpstr>PREPARE A NOTE FOR YOURSELF  </vt:lpstr>
      <vt:lpstr> DELIVER WITH CONFIDENCE  </vt:lpstr>
      <vt:lpstr>GIVE ENOUGH TIME FOR QUESTIONS </vt:lpstr>
      <vt:lpstr>CONCLUDE PROPERLY</vt:lpstr>
      <vt:lpstr>CONTENT: SOURCE CREDIBILITY</vt:lpstr>
      <vt:lpstr>SOURCE CREDIBILITY</vt:lpstr>
      <vt:lpstr>SOURCE CREDIBILITY</vt:lpstr>
      <vt:lpstr>ORGANIZATION OF SPEECH </vt:lpstr>
      <vt:lpstr>INTRODUCTION </vt:lpstr>
      <vt:lpstr>GAINING AND MAINTAINING AUDIENCE ATTENTION</vt:lpstr>
      <vt:lpstr>AROUSING AUDIENCE’S INTEREST</vt:lpstr>
      <vt:lpstr>ESTABLISHING YOUR QUALIFICATIONS</vt:lpstr>
      <vt:lpstr>THE CENTRAL BODY</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Speaking</dc:title>
  <dc:creator>Anum</dc:creator>
  <cp:lastModifiedBy>TVF 5</cp:lastModifiedBy>
  <cp:revision>63</cp:revision>
  <dcterms:created xsi:type="dcterms:W3CDTF">2006-08-16T00:00:00Z</dcterms:created>
  <dcterms:modified xsi:type="dcterms:W3CDTF">2020-11-18T06:33:47Z</dcterms:modified>
</cp:coreProperties>
</file>