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5"/>
  </p:notesMasterIdLst>
  <p:handoutMasterIdLst>
    <p:handoutMasterId r:id="rId26"/>
  </p:handoutMasterIdLst>
  <p:sldIdLst>
    <p:sldId id="264" r:id="rId2"/>
    <p:sldId id="276" r:id="rId3"/>
    <p:sldId id="282" r:id="rId4"/>
    <p:sldId id="283" r:id="rId5"/>
    <p:sldId id="284" r:id="rId6"/>
    <p:sldId id="288" r:id="rId7"/>
    <p:sldId id="289" r:id="rId8"/>
    <p:sldId id="285" r:id="rId9"/>
    <p:sldId id="290" r:id="rId10"/>
    <p:sldId id="292" r:id="rId11"/>
    <p:sldId id="293" r:id="rId12"/>
    <p:sldId id="287" r:id="rId13"/>
    <p:sldId id="294" r:id="rId14"/>
    <p:sldId id="295" r:id="rId15"/>
    <p:sldId id="303" r:id="rId16"/>
    <p:sldId id="297" r:id="rId17"/>
    <p:sldId id="298" r:id="rId18"/>
    <p:sldId id="299" r:id="rId19"/>
    <p:sldId id="304" r:id="rId20"/>
    <p:sldId id="300" r:id="rId21"/>
    <p:sldId id="301" r:id="rId22"/>
    <p:sldId id="302" r:id="rId23"/>
    <p:sldId id="272"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1/7/2021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271" y="0"/>
            <a:ext cx="7932282"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39552"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128" y="3428999"/>
            <a:ext cx="5516629" cy="2268559"/>
          </a:xfrm>
        </p:spPr>
        <p:txBody>
          <a:bodyPr anchor="t">
            <a:normAutofit/>
          </a:bodyPr>
          <a:lstStyle>
            <a:lvl1pPr algn="r">
              <a:defRPr sz="5998"/>
            </a:lvl1pPr>
          </a:lstStyle>
          <a:p>
            <a:r>
              <a:rPr lang="en-US"/>
              <a:t>Click to edit Master title style</a:t>
            </a:r>
            <a:endParaRPr lang="en-US" dirty="0"/>
          </a:p>
        </p:txBody>
      </p:sp>
      <p:sp>
        <p:nvSpPr>
          <p:cNvPr id="3" name="Subtitle 2"/>
          <p:cNvSpPr>
            <a:spLocks noGrp="1"/>
          </p:cNvSpPr>
          <p:nvPr>
            <p:ph type="subTitle" idx="1"/>
          </p:nvPr>
        </p:nvSpPr>
        <p:spPr>
          <a:xfrm>
            <a:off x="2771552" y="2268787"/>
            <a:ext cx="5356205" cy="1160213"/>
          </a:xfrm>
        </p:spPr>
        <p:txBody>
          <a:bodyPr tIns="0" anchor="b">
            <a:normAutofit/>
          </a:bodyPr>
          <a:lstStyle>
            <a:lvl1pPr marL="0" indent="0" algn="r">
              <a:buNone/>
              <a:defRPr sz="1799" b="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0711" y="3262853"/>
            <a:ext cx="415528" cy="461665"/>
          </a:xfrm>
          <a:prstGeom prst="rect">
            <a:avLst/>
          </a:prstGeom>
          <a:noFill/>
        </p:spPr>
        <p:txBody>
          <a:bodyPr wrap="square" rtlCol="0">
            <a:spAutoFit/>
          </a:bodyPr>
          <a:lstStyle/>
          <a:p>
            <a:pPr algn="r"/>
            <a:r>
              <a:rPr lang="en-US" sz="2399" dirty="0">
                <a:solidFill>
                  <a:schemeClr val="accent6"/>
                </a:solidFill>
                <a:latin typeface="Wingdings 3" panose="05040102010807070707" pitchFamily="18" charset="2"/>
              </a:rPr>
              <a:t>z</a:t>
            </a:r>
            <a:endParaRPr lang="en-US" sz="2399"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169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3664" y="641225"/>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128" y="808057"/>
            <a:ext cx="795202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14661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4395" y="416109"/>
            <a:ext cx="415636" cy="369236"/>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6974" y="805818"/>
            <a:ext cx="1326174"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072" y="970410"/>
            <a:ext cx="6465219"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3917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
        <p:nvSpPr>
          <p:cNvPr id="7" name="TextBox 6"/>
          <p:cNvSpPr txBox="1"/>
          <p:nvPr/>
        </p:nvSpPr>
        <p:spPr>
          <a:xfrm>
            <a:off x="2194371" y="641225"/>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6627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272" y="2962586"/>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193" y="3147254"/>
            <a:ext cx="7954488" cy="1424746"/>
          </a:xfrm>
        </p:spPr>
        <p:txBody>
          <a:bodyPr anchor="t">
            <a:normAutofit/>
          </a:bodyPr>
          <a:lstStyle>
            <a:lvl1pPr algn="r">
              <a:defRPr sz="3199"/>
            </a:lvl1pPr>
          </a:lstStyle>
          <a:p>
            <a:r>
              <a:rPr lang="en-US"/>
              <a:t>Click to edit Master title style</a:t>
            </a:r>
            <a:endParaRPr lang="en-US" dirty="0"/>
          </a:p>
        </p:txBody>
      </p:sp>
      <p:sp>
        <p:nvSpPr>
          <p:cNvPr id="3" name="Text Placeholder 2"/>
          <p:cNvSpPr>
            <a:spLocks noGrp="1"/>
          </p:cNvSpPr>
          <p:nvPr>
            <p:ph type="body" idx="1"/>
          </p:nvPr>
        </p:nvSpPr>
        <p:spPr>
          <a:xfrm>
            <a:off x="2773246" y="2268786"/>
            <a:ext cx="7789902" cy="878468"/>
          </a:xfrm>
        </p:spPr>
        <p:txBody>
          <a:bodyPr tIns="0" anchor="b">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848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194" y="805818"/>
            <a:ext cx="7948913"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4696" y="2052116"/>
            <a:ext cx="3890946"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4900" y="2052115"/>
            <a:ext cx="3893208"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
        <p:nvSpPr>
          <p:cNvPr id="10" name="TextBox 9"/>
          <p:cNvSpPr txBox="1"/>
          <p:nvPr/>
        </p:nvSpPr>
        <p:spPr>
          <a:xfrm>
            <a:off x="2195600" y="641223"/>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670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079" y="636424"/>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193" y="805818"/>
            <a:ext cx="7954488"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8606" y="2052115"/>
            <a:ext cx="3895452" cy="713818"/>
          </a:xfrm>
        </p:spPr>
        <p:txBody>
          <a:bodyPr anchor="b">
            <a:noAutofit/>
          </a:bodyPr>
          <a:lstStyle>
            <a:lvl1pPr marL="0" indent="0" algn="l">
              <a:lnSpc>
                <a:spcPct val="100000"/>
              </a:lnSpc>
              <a:buNone/>
              <a:defRPr sz="2199" b="0" cap="none" baseline="0">
                <a:solidFill>
                  <a:schemeClr val="accent6"/>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2608606" y="2851331"/>
            <a:ext cx="3892609"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4898" y="2052115"/>
            <a:ext cx="3898782" cy="713818"/>
          </a:xfrm>
        </p:spPr>
        <p:txBody>
          <a:bodyPr anchor="b">
            <a:noAutofit/>
          </a:bodyPr>
          <a:lstStyle>
            <a:lvl1pPr marL="0" indent="0" algn="l">
              <a:lnSpc>
                <a:spcPct val="100000"/>
              </a:lnSpc>
              <a:buNone/>
              <a:defRPr sz="2199" b="0" cap="none" baseline="0">
                <a:solidFill>
                  <a:schemeClr val="accent6"/>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4899" y="2851331"/>
            <a:ext cx="3898782"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45081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
        <p:nvSpPr>
          <p:cNvPr id="8" name="TextBox 7"/>
          <p:cNvSpPr txBox="1"/>
          <p:nvPr/>
        </p:nvSpPr>
        <p:spPr>
          <a:xfrm>
            <a:off x="2195600" y="641226"/>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3594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DD204D1-F9BD-4643-8480-6EA41EB484F1}"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9334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3749" y="1127550"/>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9810" y="1282452"/>
            <a:ext cx="2663667" cy="1903241"/>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118820" y="805818"/>
            <a:ext cx="5444860"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69809" y="3186155"/>
            <a:ext cx="2663667" cy="2386397"/>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78412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5305" y="3229"/>
            <a:ext cx="4628528"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0" name="TextBox 9"/>
          <p:cNvSpPr txBox="1"/>
          <p:nvPr/>
        </p:nvSpPr>
        <p:spPr>
          <a:xfrm>
            <a:off x="1554281" y="1127550"/>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728" y="1282453"/>
            <a:ext cx="3969952" cy="1900473"/>
          </a:xfrm>
        </p:spPr>
        <p:txBody>
          <a:bodyPr anchor="b">
            <a:normAutofit/>
          </a:bodyPr>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969809" y="3182928"/>
            <a:ext cx="3970840" cy="2386394"/>
          </a:xfrm>
        </p:spPr>
        <p:txBody>
          <a:bodyPr>
            <a:normAutofit/>
          </a:bodyPr>
          <a:lstStyle>
            <a:lvl1pPr marL="0" indent="0" algn="l">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060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057" y="2105202"/>
            <a:ext cx="9357767"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6693" cy="6858000"/>
          </a:xfrm>
          <a:prstGeom prst="rect">
            <a:avLst/>
          </a:prstGeom>
        </p:spPr>
      </p:pic>
      <p:sp>
        <p:nvSpPr>
          <p:cNvPr id="8" name="Rectangle 7"/>
          <p:cNvSpPr/>
          <p:nvPr/>
        </p:nvSpPr>
        <p:spPr>
          <a:xfrm>
            <a:off x="0" y="0"/>
            <a:ext cx="9639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128" y="808057"/>
            <a:ext cx="7956259"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2877" y="2052116"/>
            <a:ext cx="779451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200" y="5270628"/>
            <a:ext cx="2662729" cy="182832"/>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DD204D1-F9BD-4643-8480-6EA41EB484F1}" type="datetimeFigureOut">
              <a:rPr lang="en-US" smtClean="0"/>
              <a:pPr/>
              <a:t>1/7/2021</a:t>
            </a:fld>
            <a:endParaRPr lang="en-US"/>
          </a:p>
        </p:txBody>
      </p:sp>
      <p:sp>
        <p:nvSpPr>
          <p:cNvPr id="5" name="Footer Placeholder 4"/>
          <p:cNvSpPr>
            <a:spLocks noGrp="1"/>
          </p:cNvSpPr>
          <p:nvPr>
            <p:ph type="ftr" sz="quarter" idx="3"/>
          </p:nvPr>
        </p:nvSpPr>
        <p:spPr>
          <a:xfrm rot="5400000">
            <a:off x="-2237314" y="3661168"/>
            <a:ext cx="5885352" cy="179129"/>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366" y="164593"/>
            <a:ext cx="636561" cy="322851"/>
          </a:xfrm>
          <a:prstGeom prst="rect">
            <a:avLst/>
          </a:prstGeom>
        </p:spPr>
        <p:txBody>
          <a:bodyPr vert="horz" lIns="91440" tIns="45720" rIns="45720" bIns="45720" rtlCol="0" anchor="ctr"/>
          <a:lstStyle>
            <a:lvl1pPr algn="r">
              <a:defRPr sz="1799">
                <a:solidFill>
                  <a:schemeClr val="tx1">
                    <a:tint val="75000"/>
                  </a:schemeClr>
                </a:solidFill>
              </a:defRPr>
            </a:lvl1pPr>
          </a:lstStyle>
          <a:p>
            <a:fld id="{EB37DED6-D4C7-42EE-AB49-D2E39E64FDE4}" type="slidenum">
              <a:rPr lang="en-US" smtClean="0"/>
              <a:pPr/>
              <a:t>‹#›</a:t>
            </a:fld>
            <a:endParaRPr lang="en-US"/>
          </a:p>
        </p:txBody>
      </p:sp>
      <p:sp>
        <p:nvSpPr>
          <p:cNvPr id="57" name="Rectangle 56"/>
          <p:cNvSpPr/>
          <p:nvPr/>
        </p:nvSpPr>
        <p:spPr>
          <a:xfrm>
            <a:off x="961792" y="0"/>
            <a:ext cx="4570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931061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3399" b="0" i="0" kern="1200" cap="none">
          <a:solidFill>
            <a:schemeClr val="tx1"/>
          </a:solidFill>
          <a:effectLst/>
          <a:latin typeface="+mj-lt"/>
          <a:ea typeface="+mj-ea"/>
          <a:cs typeface="+mj-cs"/>
        </a:defRPr>
      </a:lvl1pPr>
    </p:titleStyle>
    <p:bodyStyle>
      <a:lvl1pPr marL="344385" indent="-344385" algn="l" defTabSz="914126"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1999" kern="1200">
          <a:solidFill>
            <a:schemeClr val="tx1"/>
          </a:solidFill>
          <a:effectLst/>
          <a:latin typeface="+mn-lt"/>
          <a:ea typeface="+mn-ea"/>
          <a:cs typeface="+mn-cs"/>
        </a:defRPr>
      </a:lvl1pPr>
      <a:lvl2pPr marL="795099" indent="-33803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799" kern="1200">
          <a:solidFill>
            <a:schemeClr val="tx1"/>
          </a:solidFill>
          <a:effectLst/>
          <a:latin typeface="+mn-lt"/>
          <a:ea typeface="+mn-ea"/>
          <a:cs typeface="+mn-cs"/>
        </a:defRPr>
      </a:lvl2pPr>
      <a:lvl3pPr marL="1258510" indent="-344385"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225" indent="-33803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2636" indent="-344385"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1823"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027"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4231"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0436"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8" y="4343400"/>
            <a:ext cx="5516629" cy="1354158"/>
          </a:xfrm>
        </p:spPr>
        <p:txBody>
          <a:bodyPr>
            <a:normAutofit/>
          </a:bodyPr>
          <a:lstStyle/>
          <a:p>
            <a:r>
              <a:rPr lang="en-US" sz="6000" b="1" dirty="0">
                <a:latin typeface="Algerian" panose="04020705040A02060702" pitchFamily="82" charset="0"/>
              </a:rPr>
              <a:t> </a:t>
            </a:r>
          </a:p>
        </p:txBody>
      </p:sp>
      <p:sp>
        <p:nvSpPr>
          <p:cNvPr id="3" name="Subtitle 2"/>
          <p:cNvSpPr>
            <a:spLocks noGrp="1"/>
          </p:cNvSpPr>
          <p:nvPr>
            <p:ph type="subTitle" idx="1"/>
          </p:nvPr>
        </p:nvSpPr>
        <p:spPr>
          <a:xfrm>
            <a:off x="2513012" y="1524000"/>
            <a:ext cx="5356205" cy="2819400"/>
          </a:xfrm>
        </p:spPr>
        <p:txBody>
          <a:bodyPr>
            <a:normAutofit/>
          </a:bodyPr>
          <a:lstStyle/>
          <a:p>
            <a:pPr algn="ctr"/>
            <a:r>
              <a:rPr lang="en-US" sz="4400" b="1" dirty="0">
                <a:solidFill>
                  <a:srgbClr val="FFC000"/>
                </a:solidFill>
                <a:latin typeface="Algerian" panose="04020705040A02060702" pitchFamily="82" charset="0"/>
              </a:rPr>
              <a:t>TYPES OF WRITING</a:t>
            </a:r>
          </a:p>
          <a:p>
            <a:pPr algn="ctr"/>
            <a:r>
              <a:rPr lang="en-US" sz="4400" b="1" dirty="0">
                <a:solidFill>
                  <a:srgbClr val="FFC000"/>
                </a:solidFill>
                <a:latin typeface="Algerian" panose="04020705040A02060702" pitchFamily="82" charset="0"/>
              </a:rPr>
              <a:t>WEEK 12  </a:t>
            </a:r>
            <a:endParaRPr lang="en-US" sz="4000" b="1"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EXPOSITORY WRITING: EXAMPLE</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a:xfrm>
            <a:off x="1446212" y="1885286"/>
            <a:ext cx="9601200" cy="4744114"/>
          </a:xfrm>
        </p:spPr>
        <p:txBody>
          <a:bodyPr>
            <a:normAutofit/>
          </a:bodyPr>
          <a:lstStyle/>
          <a:p>
            <a:r>
              <a:rPr lang="en-US" sz="3600" b="1" i="0" dirty="0">
                <a:solidFill>
                  <a:srgbClr val="FFFF00"/>
                </a:solidFill>
                <a:effectLst/>
                <a:latin typeface="Times New Roman" panose="02020603050405020304" pitchFamily="18" charset="0"/>
                <a:cs typeface="Times New Roman" panose="02020603050405020304" pitchFamily="18" charset="0"/>
              </a:rPr>
              <a:t>Many people associate the taste of pumpkins with fall. In October, companies from Starbucks to McDonalds roll out their pumpkin-flavored lattes and desserts. Here is how to make an easy pumpkin pie using only five ingredients. First, make sure you have all of the ingredients.</a:t>
            </a:r>
            <a:endParaRPr lang="en-US" sz="36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03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EXPOSITORY WRITING: EXAMPLE</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a:xfrm>
            <a:off x="1446212" y="1885286"/>
            <a:ext cx="9601200" cy="4744114"/>
          </a:xfrm>
        </p:spPr>
        <p:txBody>
          <a:bodyPr>
            <a:normAutofit lnSpcReduction="1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Everyone knows that the best part about fall is all of the pumpkin-flavored desserts. Pumpkin pie is the best fall treat because it is not only delicious but also nutritious. Pumpkin is filled with vitamin A, which is essential for a healthy immune system and good vision.</a:t>
            </a:r>
            <a:endParaRPr lang="en-US"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7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DESCRIPTIVE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p:txBody>
          <a:bodyPr>
            <a:normAutofit fontScale="92500"/>
          </a:bodyPr>
          <a:lstStyle/>
          <a:p>
            <a:r>
              <a:rPr lang="en-US" sz="2800" dirty="0">
                <a:latin typeface="Times New Roman" panose="02020603050405020304" pitchFamily="18" charset="0"/>
                <a:cs typeface="Times New Roman" panose="02020603050405020304" pitchFamily="18" charset="0"/>
              </a:rPr>
              <a:t>The primary purpose we achieve through this writing is to describe a person, place or thing in such a way that it creates a picture in reader’s mind.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this writing in order to capture the event, we involve our g=five senses in order to play close attention</a:t>
            </a:r>
            <a:r>
              <a:rPr lang="en-US" dirty="0"/>
              <a:t>.  </a:t>
            </a:r>
          </a:p>
        </p:txBody>
      </p:sp>
    </p:spTree>
    <p:extLst>
      <p:ext uri="{BB962C8B-B14F-4D97-AF65-F5344CB8AC3E}">
        <p14:creationId xmlns:p14="http://schemas.microsoft.com/office/powerpoint/2010/main" val="33264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DESCRIPTIVE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a:xfrm>
            <a:off x="1751012" y="2052116"/>
            <a:ext cx="8816375" cy="3997828"/>
          </a:xfrm>
        </p:spPr>
        <p:txBody>
          <a:bodyPr>
            <a:normAutofit fontScale="92500"/>
          </a:bodyPr>
          <a:lstStyle/>
          <a:p>
            <a:r>
              <a:rPr lang="en-US" sz="2800" dirty="0">
                <a:latin typeface="Times New Roman" panose="02020603050405020304" pitchFamily="18" charset="0"/>
                <a:cs typeface="Times New Roman" panose="02020603050405020304" pitchFamily="18" charset="0"/>
              </a:rPr>
              <a:t>A good description shows us characteristics, it doesn’t just tell us about them.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example, what it looks like or how it sounds or tastes.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Poetry, diary writing, nature writing are some good examples. </a:t>
            </a:r>
          </a:p>
        </p:txBody>
      </p:sp>
    </p:spTree>
    <p:extLst>
      <p:ext uri="{BB962C8B-B14F-4D97-AF65-F5344CB8AC3E}">
        <p14:creationId xmlns:p14="http://schemas.microsoft.com/office/powerpoint/2010/main" val="37194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D38D-F9CB-426E-B17D-A0B572D3D78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DESCRIPTIVE WRITING: EXAMPLE</a:t>
            </a:r>
            <a:endParaRPr lang="en-US" dirty="0"/>
          </a:p>
        </p:txBody>
      </p:sp>
      <p:sp>
        <p:nvSpPr>
          <p:cNvPr id="3" name="Content Placeholder 2">
            <a:extLst>
              <a:ext uri="{FF2B5EF4-FFF2-40B4-BE49-F238E27FC236}">
                <a16:creationId xmlns:a16="http://schemas.microsoft.com/office/drawing/2014/main" id="{547D2B08-CE7B-442B-9906-C7D7B20B7795}"/>
              </a:ext>
            </a:extLst>
          </p:cNvPr>
          <p:cNvSpPr>
            <a:spLocks noGrp="1"/>
          </p:cNvSpPr>
          <p:nvPr>
            <p:ph idx="1"/>
          </p:nvPr>
        </p:nvSpPr>
        <p:spPr/>
        <p:txBody>
          <a:bodyPr>
            <a:normAutofit fontScale="85000" lnSpcReduction="10000"/>
          </a:bodyPr>
          <a:lstStyle/>
          <a:p>
            <a:r>
              <a:rPr lang="en-US" sz="3200" b="1" i="0" dirty="0">
                <a:solidFill>
                  <a:srgbClr val="FFFF00"/>
                </a:solidFill>
                <a:effectLst/>
                <a:latin typeface="Times New Roman" panose="02020603050405020304" pitchFamily="18" charset="0"/>
                <a:cs typeface="Times New Roman" panose="02020603050405020304" pitchFamily="18" charset="0"/>
              </a:rPr>
              <a:t>The iPhone 6 is unexpectedly light. While size of its screen is bigger than those of the iPhones that came before, it is thinner, and its smooth, rounded body is made of aluminum, stainless steel, and glass. The casing comes in a whitish silver, gold, or a color the company calls “space gray,” the color of the lead of a pencil, with darker gray accents.</a:t>
            </a:r>
            <a:endParaRPr lang="en-US"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2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CD69-2E95-424F-A43F-1E7B3DC6FC8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DESCRIPTIVE WRITING: EXAMPLE</a:t>
            </a:r>
            <a:endParaRPr lang="en-US" dirty="0"/>
          </a:p>
        </p:txBody>
      </p:sp>
      <p:sp>
        <p:nvSpPr>
          <p:cNvPr id="3" name="Content Placeholder 2">
            <a:extLst>
              <a:ext uri="{FF2B5EF4-FFF2-40B4-BE49-F238E27FC236}">
                <a16:creationId xmlns:a16="http://schemas.microsoft.com/office/drawing/2014/main" id="{2A65D93B-4731-4BFD-A627-722154125A37}"/>
              </a:ext>
            </a:extLst>
          </p:cNvPr>
          <p:cNvSpPr>
            <a:spLocks noGrp="1"/>
          </p:cNvSpPr>
          <p:nvPr>
            <p:ph idx="1"/>
          </p:nvPr>
        </p:nvSpPr>
        <p:spPr/>
        <p:txBody>
          <a:bodyPr>
            <a:normAutofit/>
          </a:bodyPr>
          <a:lstStyle/>
          <a:p>
            <a:r>
              <a:rPr lang="en-US" sz="2800" b="1" i="0" dirty="0">
                <a:solidFill>
                  <a:srgbClr val="FF0000"/>
                </a:solidFill>
                <a:effectLst/>
                <a:latin typeface="Times New Roman" panose="02020603050405020304" pitchFamily="18" charset="0"/>
                <a:cs typeface="Times New Roman" panose="02020603050405020304" pitchFamily="18" charset="0"/>
              </a:rPr>
              <a:t>So you just brought home a new smartphone. The first thing you will want to do when purchasing a new cell is buy a case. Cracking your screen is an awful feeling, and protection is inexpensive when you compare it to the costs of a new phone.</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9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D38D-F9CB-426E-B17D-A0B572D3D78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PERSUASIVE WRITING</a:t>
            </a:r>
            <a:endParaRPr lang="en-US" dirty="0"/>
          </a:p>
        </p:txBody>
      </p:sp>
      <p:sp>
        <p:nvSpPr>
          <p:cNvPr id="3" name="Content Placeholder 2">
            <a:extLst>
              <a:ext uri="{FF2B5EF4-FFF2-40B4-BE49-F238E27FC236}">
                <a16:creationId xmlns:a16="http://schemas.microsoft.com/office/drawing/2014/main" id="{547D2B08-CE7B-442B-9906-C7D7B20B7795}"/>
              </a:ext>
            </a:extLst>
          </p:cNvPr>
          <p:cNvSpPr>
            <a:spLocks noGrp="1"/>
          </p:cNvSpPr>
          <p:nvPr>
            <p:ph idx="1"/>
          </p:nvPr>
        </p:nvSpPr>
        <p:spPr/>
        <p:txBody>
          <a:bodyPr>
            <a:normAutofit fontScale="92500" lnSpcReduction="10000"/>
          </a:bodyPr>
          <a:lstStyle/>
          <a:p>
            <a:r>
              <a:rPr lang="en-US" sz="3200" dirty="0">
                <a:latin typeface="Times New Roman" panose="02020603050405020304" pitchFamily="18" charset="0"/>
                <a:cs typeface="Times New Roman" panose="02020603050405020304" pitchFamily="18" charset="0"/>
              </a:rPr>
              <a:t>Persuasive writing's main purpose is to convince.</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contains opinions of the author.</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Contains justifications and reasons.</a:t>
            </a:r>
          </a:p>
        </p:txBody>
      </p:sp>
    </p:spTree>
    <p:extLst>
      <p:ext uri="{BB962C8B-B14F-4D97-AF65-F5344CB8AC3E}">
        <p14:creationId xmlns:p14="http://schemas.microsoft.com/office/powerpoint/2010/main" val="32356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D38D-F9CB-426E-B17D-A0B572D3D78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PERSUASIVE WRITING</a:t>
            </a:r>
            <a:endParaRPr lang="en-US" dirty="0"/>
          </a:p>
        </p:txBody>
      </p:sp>
      <p:sp>
        <p:nvSpPr>
          <p:cNvPr id="3" name="Content Placeholder 2">
            <a:extLst>
              <a:ext uri="{FF2B5EF4-FFF2-40B4-BE49-F238E27FC236}">
                <a16:creationId xmlns:a16="http://schemas.microsoft.com/office/drawing/2014/main" id="{547D2B08-CE7B-442B-9906-C7D7B20B7795}"/>
              </a:ext>
            </a:extLst>
          </p:cNvPr>
          <p:cNvSpPr>
            <a:spLocks noGrp="1"/>
          </p:cNvSpPr>
          <p:nvPr>
            <p:ph idx="1"/>
          </p:nvPr>
        </p:nvSpPr>
        <p:spPr/>
        <p:txBody>
          <a:bodyPr>
            <a:normAutofit fontScale="92500" lnSpcReduction="10000"/>
          </a:bodyPr>
          <a:lstStyle/>
          <a:p>
            <a:r>
              <a:rPr lang="en-US" sz="3200" dirty="0">
                <a:latin typeface="Times New Roman" panose="02020603050405020304" pitchFamily="18" charset="0"/>
                <a:cs typeface="Times New Roman" panose="02020603050405020304" pitchFamily="18" charset="0"/>
              </a:rPr>
              <a:t>Persuasive writing equipped with reasons, arguments and justifications.</a:t>
            </a:r>
          </a:p>
          <a:p>
            <a:r>
              <a:rPr lang="en-US" sz="3200" dirty="0">
                <a:latin typeface="Times New Roman" panose="02020603050405020304" pitchFamily="18" charset="0"/>
                <a:cs typeface="Times New Roman" panose="02020603050405020304" pitchFamily="18" charset="0"/>
              </a:rPr>
              <a:t>In persuasive writing, the author takes a stand and asks you to agree with his or her point of view.</a:t>
            </a:r>
          </a:p>
          <a:p>
            <a:r>
              <a:rPr lang="en-US" sz="3200" dirty="0">
                <a:latin typeface="Times New Roman" panose="02020603050405020304" pitchFamily="18" charset="0"/>
                <a:cs typeface="Times New Roman" panose="02020603050405020304" pitchFamily="18" charset="0"/>
              </a:rPr>
              <a:t>It often asks for readers to do something about the situation. (this is called a call to action)</a:t>
            </a:r>
          </a:p>
        </p:txBody>
      </p:sp>
    </p:spTree>
    <p:extLst>
      <p:ext uri="{BB962C8B-B14F-4D97-AF65-F5344CB8AC3E}">
        <p14:creationId xmlns:p14="http://schemas.microsoft.com/office/powerpoint/2010/main" val="274815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D38D-F9CB-426E-B17D-A0B572D3D78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PERSUASIVE WRITING: EXAMPLE</a:t>
            </a:r>
            <a:endParaRPr lang="en-US" dirty="0"/>
          </a:p>
        </p:txBody>
      </p:sp>
      <p:sp>
        <p:nvSpPr>
          <p:cNvPr id="3" name="Content Placeholder 2">
            <a:extLst>
              <a:ext uri="{FF2B5EF4-FFF2-40B4-BE49-F238E27FC236}">
                <a16:creationId xmlns:a16="http://schemas.microsoft.com/office/drawing/2014/main" id="{547D2B08-CE7B-442B-9906-C7D7B20B7795}"/>
              </a:ext>
            </a:extLst>
          </p:cNvPr>
          <p:cNvSpPr>
            <a:spLocks noGrp="1"/>
          </p:cNvSpPr>
          <p:nvPr>
            <p:ph idx="1"/>
          </p:nvPr>
        </p:nvSpPr>
        <p:spPr/>
        <p:txBody>
          <a:bodyPr>
            <a:normAutofit/>
          </a:bodyPr>
          <a:lstStyle/>
          <a:p>
            <a:r>
              <a:rPr lang="en-US" sz="2800" b="1" i="0" dirty="0">
                <a:solidFill>
                  <a:srgbClr val="FFFF00"/>
                </a:solidFill>
                <a:effectLst/>
                <a:latin typeface="Times New Roman" panose="02020603050405020304" pitchFamily="18" charset="0"/>
                <a:cs typeface="Times New Roman" panose="02020603050405020304" pitchFamily="18" charset="0"/>
              </a:rPr>
              <a:t>Following the 2012 Olympic Games hosted in London, the UK Trade and Investment department reported a £9.9 billion boost to the economy. Although it is expensive to host the Olympics, if done right, they can provide real jobs and economic growth. This city should consider placing a bid to host the Olympics</a:t>
            </a:r>
            <a:endParaRPr lang="en-US"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43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D38D-F9CB-426E-B17D-A0B572D3D78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PERSUASIVE WRITING: EXAMPLE</a:t>
            </a:r>
            <a:endParaRPr lang="en-US" dirty="0"/>
          </a:p>
        </p:txBody>
      </p:sp>
      <p:sp>
        <p:nvSpPr>
          <p:cNvPr id="3" name="Content Placeholder 2">
            <a:extLst>
              <a:ext uri="{FF2B5EF4-FFF2-40B4-BE49-F238E27FC236}">
                <a16:creationId xmlns:a16="http://schemas.microsoft.com/office/drawing/2014/main" id="{547D2B08-CE7B-442B-9906-C7D7B20B7795}"/>
              </a:ext>
            </a:extLst>
          </p:cNvPr>
          <p:cNvSpPr>
            <a:spLocks noGrp="1"/>
          </p:cNvSpPr>
          <p:nvPr>
            <p:ph idx="1"/>
          </p:nvPr>
        </p:nvSpPr>
        <p:spPr/>
        <p:txBody>
          <a:bodyPr>
            <a:normAutofit lnSpcReduction="10000"/>
          </a:bodyPr>
          <a:lstStyle/>
          <a:p>
            <a:r>
              <a:rPr lang="en-US" sz="3200" b="1" i="0" dirty="0">
                <a:solidFill>
                  <a:srgbClr val="FF0000"/>
                </a:solidFill>
                <a:effectLst/>
                <a:latin typeface="Times New Roman" panose="02020603050405020304" pitchFamily="18" charset="0"/>
                <a:cs typeface="Times New Roman" panose="02020603050405020304" pitchFamily="18" charset="0"/>
              </a:rPr>
              <a:t>According to legend, the Olympics were founded by Hercules. Now almost 100 countries participate in the Games, with over two million people attending. So cities from Boston to Hamburg begin considering their bid to be a host city more than 10 years in advance.</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248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1128" y="808056"/>
            <a:ext cx="7956259" cy="1077229"/>
          </a:xfrm>
        </p:spPr>
        <p:txBody>
          <a:bodyPr>
            <a:normAutofit/>
          </a:bodyPr>
          <a:lstStyle/>
          <a:p>
            <a:pPr algn="ctr"/>
            <a:r>
              <a:rPr lang="en-US" sz="4000" b="1" dirty="0">
                <a:latin typeface="Times New Roman" panose="02020603050405020304" pitchFamily="18" charset="0"/>
                <a:cs typeface="Times New Roman" panose="02020603050405020304" pitchFamily="18" charset="0"/>
              </a:rPr>
              <a:t>PURPOSE </a:t>
            </a:r>
          </a:p>
        </p:txBody>
      </p:sp>
      <p:pic>
        <p:nvPicPr>
          <p:cNvPr id="1026" name="Picture 2" descr="3 Types of Author's Purpose in Writing Flashcards | Quizlet">
            <a:extLst>
              <a:ext uri="{FF2B5EF4-FFF2-40B4-BE49-F238E27FC236}">
                <a16:creationId xmlns:a16="http://schemas.microsoft.com/office/drawing/2014/main" id="{421E0DB4-6ACE-4976-A78C-8C3F5971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1128" y="1885285"/>
            <a:ext cx="7391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C68D-B6F4-4383-8E65-40EF8CB9535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ARGUMENTATIVE WRITING</a:t>
            </a:r>
            <a:endParaRPr lang="en-US" dirty="0"/>
          </a:p>
        </p:txBody>
      </p:sp>
      <p:sp>
        <p:nvSpPr>
          <p:cNvPr id="3" name="Content Placeholder 2">
            <a:extLst>
              <a:ext uri="{FF2B5EF4-FFF2-40B4-BE49-F238E27FC236}">
                <a16:creationId xmlns:a16="http://schemas.microsoft.com/office/drawing/2014/main" id="{C2E2592A-F21A-4856-8A5B-50B143032EA8}"/>
              </a:ext>
            </a:extLst>
          </p:cNvPr>
          <p:cNvSpPr>
            <a:spLocks noGrp="1"/>
          </p:cNvSpPr>
          <p:nvPr>
            <p:ph idx="1"/>
          </p:nvPr>
        </p:nvSpPr>
        <p:spPr/>
        <p:txBody>
          <a:bodyPr/>
          <a:lstStyle/>
          <a:p>
            <a:pPr algn="ctr"/>
            <a:r>
              <a:rPr lang="en-US" sz="3600" dirty="0">
                <a:latin typeface="Times New Roman" pitchFamily="18" charset="0"/>
                <a:cs typeface="Times New Roman" pitchFamily="18" charset="0"/>
              </a:rPr>
              <a:t>A reasoned and logical way of demonstrating that the writer’s position, belief or conclusion is valid. </a:t>
            </a:r>
          </a:p>
          <a:p>
            <a:endParaRPr lang="en-US" dirty="0"/>
          </a:p>
        </p:txBody>
      </p:sp>
    </p:spTree>
    <p:extLst>
      <p:ext uri="{BB962C8B-B14F-4D97-AF65-F5344CB8AC3E}">
        <p14:creationId xmlns:p14="http://schemas.microsoft.com/office/powerpoint/2010/main" val="74909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39A3-E5B7-4BC9-BAA3-22162D156B43}"/>
              </a:ext>
            </a:extLst>
          </p:cNvPr>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GENERAL CHARACTERISTICS</a:t>
            </a:r>
            <a:endParaRPr lang="en-US" sz="2800" dirty="0"/>
          </a:p>
        </p:txBody>
      </p:sp>
      <p:sp>
        <p:nvSpPr>
          <p:cNvPr id="3" name="Content Placeholder 2">
            <a:extLst>
              <a:ext uri="{FF2B5EF4-FFF2-40B4-BE49-F238E27FC236}">
                <a16:creationId xmlns:a16="http://schemas.microsoft.com/office/drawing/2014/main" id="{B3841F2C-D195-417F-97C9-59126120252D}"/>
              </a:ext>
            </a:extLst>
          </p:cNvPr>
          <p:cNvSpPr>
            <a:spLocks noGrp="1"/>
          </p:cNvSpPr>
          <p:nvPr>
            <p:ph idx="1"/>
          </p:nvPr>
        </p:nvSpPr>
        <p:spPr/>
        <p:txBody>
          <a:bodyPr>
            <a:normAutofit/>
          </a:bodyPr>
          <a:lstStyle/>
          <a:p>
            <a:r>
              <a:rPr lang="en-US" sz="2400" dirty="0">
                <a:latin typeface="Times New Roman" pitchFamily="18" charset="0"/>
                <a:cs typeface="Times New Roman" pitchFamily="18" charset="0"/>
              </a:rPr>
              <a:t>Presents </a:t>
            </a:r>
            <a:r>
              <a:rPr lang="en-US" sz="2400" b="1" dirty="0">
                <a:latin typeface="Times New Roman" pitchFamily="18" charset="0"/>
                <a:cs typeface="Times New Roman" pitchFamily="18" charset="0"/>
              </a:rPr>
              <a:t>evidence</a:t>
            </a:r>
            <a:r>
              <a:rPr lang="en-US" sz="2400" dirty="0">
                <a:latin typeface="Times New Roman" pitchFamily="18" charset="0"/>
                <a:cs typeface="Times New Roman" pitchFamily="18" charset="0"/>
              </a:rPr>
              <a:t> for the argument to let the reader know why it is favorable.</a:t>
            </a:r>
          </a:p>
          <a:p>
            <a:r>
              <a:rPr lang="en-US" sz="2400" dirty="0">
                <a:latin typeface="Times New Roman" pitchFamily="18" charset="0"/>
                <a:cs typeface="Times New Roman" pitchFamily="18" charset="0"/>
              </a:rPr>
              <a:t>Makes claims based on </a:t>
            </a:r>
            <a:r>
              <a:rPr lang="en-US" sz="2400" b="1" dirty="0">
                <a:latin typeface="Times New Roman" pitchFamily="18" charset="0"/>
                <a:cs typeface="Times New Roman" pitchFamily="18" charset="0"/>
              </a:rPr>
              <a:t>factual evidence.</a:t>
            </a:r>
          </a:p>
          <a:p>
            <a:r>
              <a:rPr lang="en-US" sz="2400" dirty="0">
                <a:latin typeface="Times New Roman" pitchFamily="18" charset="0"/>
                <a:cs typeface="Times New Roman" pitchFamily="18" charset="0"/>
              </a:rPr>
              <a:t>Often </a:t>
            </a:r>
            <a:r>
              <a:rPr lang="en-US" sz="2400" b="1" dirty="0">
                <a:latin typeface="Times New Roman" pitchFamily="18" charset="0"/>
                <a:cs typeface="Times New Roman" pitchFamily="18" charset="0"/>
              </a:rPr>
              <a:t>compare</a:t>
            </a:r>
            <a:r>
              <a:rPr lang="en-US" sz="2400" dirty="0">
                <a:latin typeface="Times New Roman" pitchFamily="18" charset="0"/>
                <a:cs typeface="Times New Roman" pitchFamily="18" charset="0"/>
              </a:rPr>
              <a:t> ideas to establish a position.</a:t>
            </a:r>
          </a:p>
          <a:p>
            <a:r>
              <a:rPr lang="en-US" sz="2400" b="1" dirty="0">
                <a:latin typeface="Times New Roman" pitchFamily="18" charset="0"/>
                <a:cs typeface="Times New Roman" pitchFamily="18" charset="0"/>
              </a:rPr>
              <a:t>Logic-based</a:t>
            </a:r>
          </a:p>
          <a:p>
            <a:pPr marL="0" indent="0">
              <a:buNone/>
            </a:pPr>
            <a:endParaRPr lang="en-US" dirty="0"/>
          </a:p>
        </p:txBody>
      </p:sp>
    </p:spTree>
    <p:extLst>
      <p:ext uri="{BB962C8B-B14F-4D97-AF65-F5344CB8AC3E}">
        <p14:creationId xmlns:p14="http://schemas.microsoft.com/office/powerpoint/2010/main" val="139969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39A3-E5B7-4BC9-BAA3-22162D156B43}"/>
              </a:ext>
            </a:extLst>
          </p:cNvPr>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ELEMENTS OF ARGUMENTATION</a:t>
            </a:r>
            <a:endParaRPr lang="en-US" sz="2400" dirty="0"/>
          </a:p>
        </p:txBody>
      </p:sp>
      <p:sp>
        <p:nvSpPr>
          <p:cNvPr id="3" name="Content Placeholder 2">
            <a:extLst>
              <a:ext uri="{FF2B5EF4-FFF2-40B4-BE49-F238E27FC236}">
                <a16:creationId xmlns:a16="http://schemas.microsoft.com/office/drawing/2014/main" id="{B3841F2C-D195-417F-97C9-59126120252D}"/>
              </a:ext>
            </a:extLst>
          </p:cNvPr>
          <p:cNvSpPr>
            <a:spLocks noGrp="1"/>
          </p:cNvSpPr>
          <p:nvPr>
            <p:ph idx="1"/>
          </p:nvPr>
        </p:nvSpPr>
        <p:spPr/>
        <p:txBody>
          <a:bodyPr>
            <a:normAutofit fontScale="92500" lnSpcReduction="20000"/>
          </a:bodyPr>
          <a:lstStyle/>
          <a:p>
            <a:endParaRPr lang="en-US" sz="3200" dirty="0">
              <a:latin typeface="Times New Roman" pitchFamily="18" charset="0"/>
              <a:cs typeface="Times New Roman" pitchFamily="18" charset="0"/>
            </a:endParaRPr>
          </a:p>
          <a:p>
            <a:pPr marL="0" indent="0">
              <a:buNone/>
            </a:pPr>
            <a:r>
              <a:rPr lang="en-US" sz="3200" dirty="0">
                <a:latin typeface="Times New Roman" pitchFamily="18" charset="0"/>
                <a:cs typeface="Times New Roman" pitchFamily="18" charset="0"/>
              </a:rPr>
              <a:t>              Claim </a:t>
            </a:r>
          </a:p>
          <a:p>
            <a:endParaRPr lang="en-US" sz="3200" b="1" dirty="0">
              <a:latin typeface="Times New Roman" pitchFamily="18" charset="0"/>
              <a:cs typeface="Times New Roman" pitchFamily="18" charset="0"/>
            </a:endParaRPr>
          </a:p>
          <a:p>
            <a:pPr marL="0" indent="0">
              <a:buNone/>
            </a:pPr>
            <a:r>
              <a:rPr lang="en-US" sz="3200" b="1" dirty="0">
                <a:latin typeface="Times New Roman" pitchFamily="18" charset="0"/>
                <a:cs typeface="Times New Roman" pitchFamily="18" charset="0"/>
              </a:rPr>
              <a:t>                                   Counterclaim</a:t>
            </a:r>
          </a:p>
          <a:p>
            <a:endParaRPr lang="en-US" sz="3200" b="1" dirty="0">
              <a:latin typeface="Times New Roman" pitchFamily="18" charset="0"/>
              <a:cs typeface="Times New Roman" pitchFamily="18" charset="0"/>
            </a:endParaRPr>
          </a:p>
          <a:p>
            <a:pPr marL="0" indent="0">
              <a:buNone/>
            </a:pPr>
            <a:r>
              <a:rPr lang="en-US" sz="3200" b="1" dirty="0">
                <a:latin typeface="Times New Roman" pitchFamily="18" charset="0"/>
                <a:cs typeface="Times New Roman" pitchFamily="18" charset="0"/>
              </a:rPr>
              <a:t>            Refutation</a:t>
            </a:r>
          </a:p>
          <a:p>
            <a:pPr marL="0" indent="0">
              <a:buNone/>
            </a:pPr>
            <a:endParaRPr lang="en-US" sz="2400"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63071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DF9B-6570-4659-B25D-B46EEEFAA4A9}"/>
              </a:ext>
            </a:extLst>
          </p:cNvPr>
          <p:cNvSpPr>
            <a:spLocks noGrp="1"/>
          </p:cNvSpPr>
          <p:nvPr>
            <p:ph type="title"/>
          </p:nvPr>
        </p:nvSpPr>
        <p:spPr/>
        <p:txBody>
          <a:bodyPr/>
          <a:lstStyle/>
          <a:p>
            <a:endParaRPr lang="en-US" sz="3199"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FF6F664-141B-4897-B462-A308EB6EC2E8}"/>
              </a:ext>
            </a:extLst>
          </p:cNvPr>
          <p:cNvSpPr>
            <a:spLocks noGrp="1"/>
          </p:cNvSpPr>
          <p:nvPr>
            <p:ph idx="1"/>
          </p:nvPr>
        </p:nvSpPr>
        <p:spPr>
          <a:xfrm>
            <a:off x="-1" y="894"/>
            <a:ext cx="12188825" cy="6856213"/>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13796" dirty="0">
                <a:solidFill>
                  <a:schemeClr val="accent2">
                    <a:lumMod val="50000"/>
                  </a:schemeClr>
                </a:solidFill>
                <a:latin typeface="Algerian" panose="04020705040A02060702" pitchFamily="82" charset="0"/>
              </a:rPr>
              <a:t>THANK YOU </a:t>
            </a:r>
          </a:p>
        </p:txBody>
      </p:sp>
    </p:spTree>
    <p:extLst>
      <p:ext uri="{BB962C8B-B14F-4D97-AF65-F5344CB8AC3E}">
        <p14:creationId xmlns:p14="http://schemas.microsoft.com/office/powerpoint/2010/main" val="81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76BE-4136-4EC9-8213-67CCE77DB9AC}"/>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WHAT HELPS IN THE IDENTIFICATION OF TYPE OF WRITING?</a:t>
            </a:r>
          </a:p>
        </p:txBody>
      </p:sp>
      <p:sp>
        <p:nvSpPr>
          <p:cNvPr id="3" name="Content Placeholder 2">
            <a:extLst>
              <a:ext uri="{FF2B5EF4-FFF2-40B4-BE49-F238E27FC236}">
                <a16:creationId xmlns:a16="http://schemas.microsoft.com/office/drawing/2014/main" id="{05628B59-3472-47E4-9AB2-619BB309789E}"/>
              </a:ext>
            </a:extLst>
          </p:cNvPr>
          <p:cNvSpPr>
            <a:spLocks noGrp="1"/>
          </p:cNvSpPr>
          <p:nvPr>
            <p:ph idx="1"/>
          </p:nvPr>
        </p:nvSpPr>
        <p:spPr/>
        <p:txBody>
          <a:bodyPr/>
          <a:lstStyle/>
          <a:p>
            <a:endParaRPr lang="en-US"/>
          </a:p>
        </p:txBody>
      </p:sp>
      <p:pic>
        <p:nvPicPr>
          <p:cNvPr id="2050" name="Picture 2" descr="Audience and purpose">
            <a:extLst>
              <a:ext uri="{FF2B5EF4-FFF2-40B4-BE49-F238E27FC236}">
                <a16:creationId xmlns:a16="http://schemas.microsoft.com/office/drawing/2014/main" id="{B3F1389F-697F-48D8-8AAE-346C71F73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877" y="2052117"/>
            <a:ext cx="7794510" cy="404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36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6D3-4A92-49AD-9CBB-C543A5221366}"/>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TYPES OF WRITING </a:t>
            </a:r>
          </a:p>
        </p:txBody>
      </p:sp>
      <p:sp>
        <p:nvSpPr>
          <p:cNvPr id="4" name="Oval 3">
            <a:extLst>
              <a:ext uri="{FF2B5EF4-FFF2-40B4-BE49-F238E27FC236}">
                <a16:creationId xmlns:a16="http://schemas.microsoft.com/office/drawing/2014/main" id="{9FA78F64-2D2A-464F-A629-C4BCE1C9DD01}"/>
              </a:ext>
            </a:extLst>
          </p:cNvPr>
          <p:cNvSpPr/>
          <p:nvPr/>
        </p:nvSpPr>
        <p:spPr>
          <a:xfrm>
            <a:off x="7008812" y="4396581"/>
            <a:ext cx="2743200" cy="15240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Narrative Writing </a:t>
            </a:r>
          </a:p>
        </p:txBody>
      </p:sp>
      <p:sp>
        <p:nvSpPr>
          <p:cNvPr id="5" name="Content Placeholder 4">
            <a:extLst>
              <a:ext uri="{FF2B5EF4-FFF2-40B4-BE49-F238E27FC236}">
                <a16:creationId xmlns:a16="http://schemas.microsoft.com/office/drawing/2014/main" id="{62EB0397-0318-4A7D-954E-BD31ACDE9B44}"/>
              </a:ext>
            </a:extLst>
          </p:cNvPr>
          <p:cNvSpPr>
            <a:spLocks noGrp="1"/>
          </p:cNvSpPr>
          <p:nvPr>
            <p:ph idx="1"/>
          </p:nvPr>
        </p:nvSpPr>
        <p:spPr>
          <a:xfrm>
            <a:off x="3427412" y="4267200"/>
            <a:ext cx="2667000" cy="178276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normAutofit/>
          </a:bodyPr>
          <a:lstStyle/>
          <a:p>
            <a:pPr marL="0" indent="0" algn="ctr">
              <a:buNone/>
            </a:pPr>
            <a:r>
              <a:rPr lang="en-US" sz="2400" b="1" dirty="0">
                <a:latin typeface="Times New Roman" panose="02020603050405020304" pitchFamily="18" charset="0"/>
                <a:cs typeface="Times New Roman" panose="02020603050405020304" pitchFamily="18" charset="0"/>
              </a:rPr>
              <a:t>Descriptive  Writing </a:t>
            </a:r>
          </a:p>
        </p:txBody>
      </p:sp>
      <p:sp>
        <p:nvSpPr>
          <p:cNvPr id="6" name="Oval 5">
            <a:extLst>
              <a:ext uri="{FF2B5EF4-FFF2-40B4-BE49-F238E27FC236}">
                <a16:creationId xmlns:a16="http://schemas.microsoft.com/office/drawing/2014/main" id="{7D4B4743-914C-426D-AF4B-C6CD302F7B41}"/>
              </a:ext>
            </a:extLst>
          </p:cNvPr>
          <p:cNvSpPr/>
          <p:nvPr/>
        </p:nvSpPr>
        <p:spPr>
          <a:xfrm>
            <a:off x="7008812" y="2209800"/>
            <a:ext cx="2743200" cy="15240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Expository Writing </a:t>
            </a:r>
          </a:p>
        </p:txBody>
      </p:sp>
      <p:sp>
        <p:nvSpPr>
          <p:cNvPr id="7" name="Oval 6">
            <a:extLst>
              <a:ext uri="{FF2B5EF4-FFF2-40B4-BE49-F238E27FC236}">
                <a16:creationId xmlns:a16="http://schemas.microsoft.com/office/drawing/2014/main" id="{01EED1DA-81C1-4B37-ADF8-947DBF0CBE06}"/>
              </a:ext>
            </a:extLst>
          </p:cNvPr>
          <p:cNvSpPr/>
          <p:nvPr/>
        </p:nvSpPr>
        <p:spPr>
          <a:xfrm>
            <a:off x="3374777" y="2209800"/>
            <a:ext cx="2743200" cy="15240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Persuasive  Writing </a:t>
            </a:r>
          </a:p>
        </p:txBody>
      </p:sp>
    </p:spTree>
    <p:extLst>
      <p:ext uri="{BB962C8B-B14F-4D97-AF65-F5344CB8AC3E}">
        <p14:creationId xmlns:p14="http://schemas.microsoft.com/office/powerpoint/2010/main" val="421840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NARRATIVE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a:xfrm>
            <a:off x="2772877" y="2052116"/>
            <a:ext cx="5455135" cy="3997828"/>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Main purpose of this writing is to tell a story.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Can be real or imaginary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create different characters in this type.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Mostly it answers the question “what happened then”.</a:t>
            </a: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2" descr="The Five Narrative Modes Fiction Writers Use to Craft Their Stories –  International Association of Professional Writers and Editors">
            <a:extLst>
              <a:ext uri="{FF2B5EF4-FFF2-40B4-BE49-F238E27FC236}">
                <a16:creationId xmlns:a16="http://schemas.microsoft.com/office/drawing/2014/main" id="{9B27B934-52DF-49DD-B745-1EB5AAF8EA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612" y="1600200"/>
            <a:ext cx="3124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9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NARRATIVE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a:xfrm>
            <a:off x="2772877" y="2052116"/>
            <a:ext cx="5455135" cy="3997828"/>
          </a:xfrm>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Oval 4">
            <a:extLst>
              <a:ext uri="{FF2B5EF4-FFF2-40B4-BE49-F238E27FC236}">
                <a16:creationId xmlns:a16="http://schemas.microsoft.com/office/drawing/2014/main" id="{95DC1CF5-1984-4F91-9255-A1BF05F57614}"/>
              </a:ext>
            </a:extLst>
          </p:cNvPr>
          <p:cNvSpPr/>
          <p:nvPr/>
        </p:nvSpPr>
        <p:spPr>
          <a:xfrm>
            <a:off x="1222466" y="2052116"/>
            <a:ext cx="19050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Exposition</a:t>
            </a:r>
          </a:p>
        </p:txBody>
      </p:sp>
      <p:sp>
        <p:nvSpPr>
          <p:cNvPr id="6" name="Oval 5">
            <a:extLst>
              <a:ext uri="{FF2B5EF4-FFF2-40B4-BE49-F238E27FC236}">
                <a16:creationId xmlns:a16="http://schemas.microsoft.com/office/drawing/2014/main" id="{3B723372-977F-49FE-B271-9AE5D237D19B}"/>
              </a:ext>
            </a:extLst>
          </p:cNvPr>
          <p:cNvSpPr/>
          <p:nvPr/>
        </p:nvSpPr>
        <p:spPr>
          <a:xfrm>
            <a:off x="2436812" y="4079143"/>
            <a:ext cx="1904999" cy="1295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Conflict </a:t>
            </a:r>
          </a:p>
        </p:txBody>
      </p:sp>
      <p:sp>
        <p:nvSpPr>
          <p:cNvPr id="7" name="Oval 6">
            <a:extLst>
              <a:ext uri="{FF2B5EF4-FFF2-40B4-BE49-F238E27FC236}">
                <a16:creationId xmlns:a16="http://schemas.microsoft.com/office/drawing/2014/main" id="{28FA39D6-C247-40AE-AFAA-D75371994E2D}"/>
              </a:ext>
            </a:extLst>
          </p:cNvPr>
          <p:cNvSpPr/>
          <p:nvPr/>
        </p:nvSpPr>
        <p:spPr>
          <a:xfrm>
            <a:off x="4341811" y="2108342"/>
            <a:ext cx="1904999" cy="1295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Rise of Action </a:t>
            </a:r>
          </a:p>
        </p:txBody>
      </p:sp>
      <p:sp>
        <p:nvSpPr>
          <p:cNvPr id="8" name="Oval 7">
            <a:extLst>
              <a:ext uri="{FF2B5EF4-FFF2-40B4-BE49-F238E27FC236}">
                <a16:creationId xmlns:a16="http://schemas.microsoft.com/office/drawing/2014/main" id="{D4BC5C9E-B670-4EB2-8212-DF69CAA80F13}"/>
              </a:ext>
            </a:extLst>
          </p:cNvPr>
          <p:cNvSpPr/>
          <p:nvPr/>
        </p:nvSpPr>
        <p:spPr>
          <a:xfrm>
            <a:off x="5984817" y="4079143"/>
            <a:ext cx="1904998" cy="1295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Climax</a:t>
            </a:r>
          </a:p>
        </p:txBody>
      </p:sp>
      <p:sp>
        <p:nvSpPr>
          <p:cNvPr id="9" name="Oval 8">
            <a:extLst>
              <a:ext uri="{FF2B5EF4-FFF2-40B4-BE49-F238E27FC236}">
                <a16:creationId xmlns:a16="http://schemas.microsoft.com/office/drawing/2014/main" id="{2BF0B538-9CB8-481E-AA07-0CA7F6C7AA66}"/>
              </a:ext>
            </a:extLst>
          </p:cNvPr>
          <p:cNvSpPr/>
          <p:nvPr/>
        </p:nvSpPr>
        <p:spPr>
          <a:xfrm>
            <a:off x="8108861" y="2133600"/>
            <a:ext cx="1904998" cy="1295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Fall of action </a:t>
            </a:r>
          </a:p>
        </p:txBody>
      </p:sp>
      <p:sp>
        <p:nvSpPr>
          <p:cNvPr id="10" name="Oval 9">
            <a:extLst>
              <a:ext uri="{FF2B5EF4-FFF2-40B4-BE49-F238E27FC236}">
                <a16:creationId xmlns:a16="http://schemas.microsoft.com/office/drawing/2014/main" id="{59366EB8-84C3-4873-8F68-8E6A902D2D03}"/>
              </a:ext>
            </a:extLst>
          </p:cNvPr>
          <p:cNvSpPr/>
          <p:nvPr/>
        </p:nvSpPr>
        <p:spPr>
          <a:xfrm>
            <a:off x="9490869" y="4091772"/>
            <a:ext cx="1904998"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Resolution</a:t>
            </a:r>
            <a:r>
              <a:rPr lang="en-US" dirty="0"/>
              <a:t> </a:t>
            </a:r>
          </a:p>
        </p:txBody>
      </p:sp>
    </p:spTree>
    <p:extLst>
      <p:ext uri="{BB962C8B-B14F-4D97-AF65-F5344CB8AC3E}">
        <p14:creationId xmlns:p14="http://schemas.microsoft.com/office/powerpoint/2010/main" val="42676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0F0C-9614-4E0E-A96D-7A11DF8E5BF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SOME IMPORTANT TIPS </a:t>
            </a:r>
          </a:p>
        </p:txBody>
      </p:sp>
      <p:sp>
        <p:nvSpPr>
          <p:cNvPr id="3" name="Content Placeholder 2">
            <a:extLst>
              <a:ext uri="{FF2B5EF4-FFF2-40B4-BE49-F238E27FC236}">
                <a16:creationId xmlns:a16="http://schemas.microsoft.com/office/drawing/2014/main" id="{64562D82-0FD3-4E6F-A9F1-6AEE028E638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Be organized.</a:t>
            </a:r>
          </a:p>
          <a:p>
            <a:r>
              <a:rPr lang="en-US" sz="3200" dirty="0">
                <a:latin typeface="Times New Roman" panose="02020603050405020304" pitchFamily="18" charset="0"/>
                <a:cs typeface="Times New Roman" panose="02020603050405020304" pitchFamily="18" charset="0"/>
              </a:rPr>
              <a:t>Include clarity in your writing so the readers can follow your lead. </a:t>
            </a:r>
          </a:p>
          <a:p>
            <a:r>
              <a:rPr lang="en-US" sz="3200" dirty="0">
                <a:latin typeface="Times New Roman" panose="02020603050405020304" pitchFamily="18" charset="0"/>
                <a:cs typeface="Times New Roman" panose="02020603050405020304" pitchFamily="18" charset="0"/>
              </a:rPr>
              <a:t>Include a clear point of view </a:t>
            </a:r>
          </a:p>
          <a:p>
            <a:r>
              <a:rPr lang="en-US" sz="3200" dirty="0">
                <a:latin typeface="Times New Roman" panose="02020603050405020304" pitchFamily="18" charset="0"/>
                <a:cs typeface="Times New Roman" panose="02020603050405020304" pitchFamily="18" charset="0"/>
              </a:rPr>
              <a:t>EXAMPLES : </a:t>
            </a:r>
          </a:p>
        </p:txBody>
      </p:sp>
    </p:spTree>
    <p:extLst>
      <p:ext uri="{BB962C8B-B14F-4D97-AF65-F5344CB8AC3E}">
        <p14:creationId xmlns:p14="http://schemas.microsoft.com/office/powerpoint/2010/main" val="245804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EXPOSITORY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Main purpose of this writing is to explain. </a:t>
            </a:r>
          </a:p>
          <a:p>
            <a:r>
              <a:rPr lang="en-US" sz="2800" dirty="0">
                <a:latin typeface="Times New Roman" panose="02020603050405020304" pitchFamily="18" charset="0"/>
                <a:cs typeface="Times New Roman" panose="02020603050405020304" pitchFamily="18" charset="0"/>
              </a:rPr>
              <a:t>It’s a subject-oriented writing style in which authors tell us about specific topic or subject without voicing their personal opinions.</a:t>
            </a:r>
          </a:p>
          <a:p>
            <a:r>
              <a:rPr lang="en-US" sz="2800" dirty="0">
                <a:latin typeface="Times New Roman" panose="02020603050405020304" pitchFamily="18" charset="0"/>
                <a:cs typeface="Times New Roman" panose="02020603050405020304" pitchFamily="18" charset="0"/>
              </a:rPr>
              <a:t>Most common type of writing. </a:t>
            </a:r>
          </a:p>
          <a:p>
            <a:pPr marL="0" indent="0">
              <a:buNone/>
            </a:pPr>
            <a:r>
              <a:rPr lang="en-US" sz="2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3486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B724-F091-4A34-8F75-49E03AEA6D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EXPOSITORY WRITING</a:t>
            </a:r>
          </a:p>
        </p:txBody>
      </p:sp>
      <p:sp>
        <p:nvSpPr>
          <p:cNvPr id="3" name="Content Placeholder 2">
            <a:extLst>
              <a:ext uri="{FF2B5EF4-FFF2-40B4-BE49-F238E27FC236}">
                <a16:creationId xmlns:a16="http://schemas.microsoft.com/office/drawing/2014/main" id="{30D60276-50E3-4235-9005-2FC967CF4705}"/>
              </a:ext>
            </a:extLst>
          </p:cNvPr>
          <p:cNvSpPr>
            <a:spLocks noGrp="1"/>
          </p:cNvSpPr>
          <p:nvPr>
            <p:ph idx="1"/>
          </p:nvPr>
        </p:nvSpPr>
        <p:spPr/>
        <p:txBody>
          <a:bodyPr>
            <a:normAutofit fontScale="92500"/>
          </a:bodyPr>
          <a:lstStyle/>
          <a:p>
            <a:r>
              <a:rPr lang="en-US" sz="3600" dirty="0">
                <a:latin typeface="Times New Roman" panose="02020603050405020304" pitchFamily="18" charset="0"/>
                <a:cs typeface="Times New Roman" panose="02020603050405020304" pitchFamily="18" charset="0"/>
              </a:rPr>
              <a:t>Usually explains something in a process.</a:t>
            </a:r>
          </a:p>
          <a:p>
            <a:r>
              <a:rPr lang="en-US" sz="3600" dirty="0">
                <a:latin typeface="Times New Roman" panose="02020603050405020304" pitchFamily="18" charset="0"/>
                <a:cs typeface="Times New Roman" panose="02020603050405020304" pitchFamily="18" charset="0"/>
              </a:rPr>
              <a:t>Is often equipped with facts and figures.</a:t>
            </a:r>
          </a:p>
          <a:p>
            <a:r>
              <a:rPr lang="en-US" sz="3600" dirty="0">
                <a:latin typeface="Times New Roman" panose="02020603050405020304" pitchFamily="18" charset="0"/>
                <a:cs typeface="Times New Roman" panose="02020603050405020304" pitchFamily="18" charset="0"/>
              </a:rPr>
              <a:t>Is usually in a logical order and sequence</a:t>
            </a:r>
          </a:p>
          <a:p>
            <a:r>
              <a:rPr lang="en-US" sz="3600" dirty="0">
                <a:latin typeface="Times New Roman" panose="02020603050405020304" pitchFamily="18" charset="0"/>
                <a:cs typeface="Times New Roman" panose="02020603050405020304" pitchFamily="18" charset="0"/>
              </a:rPr>
              <a:t>Examples: Text-book writing, How-to articles, Recipes, some technical writings. </a:t>
            </a:r>
          </a:p>
          <a:p>
            <a:endParaRPr lang="en-US" dirty="0"/>
          </a:p>
        </p:txBody>
      </p:sp>
    </p:spTree>
    <p:extLst>
      <p:ext uri="{BB962C8B-B14F-4D97-AF65-F5344CB8AC3E}">
        <p14:creationId xmlns:p14="http://schemas.microsoft.com/office/powerpoint/2010/main" val="81501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657</TotalTime>
  <Words>784</Words>
  <Application>Microsoft Office PowerPoint</Application>
  <PresentationFormat>Custom</PresentationFormat>
  <Paragraphs>87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Century Gothic</vt:lpstr>
      <vt:lpstr>MS Shell Dlg 2</vt:lpstr>
      <vt:lpstr>Times New Roman</vt:lpstr>
      <vt:lpstr>Wingdings</vt:lpstr>
      <vt:lpstr>Wingdings 3</vt:lpstr>
      <vt:lpstr>Madison</vt:lpstr>
      <vt:lpstr> </vt:lpstr>
      <vt:lpstr>PURPOSE </vt:lpstr>
      <vt:lpstr>WHAT HELPS IN THE IDENTIFICATION OF TYPE OF WRITING?</vt:lpstr>
      <vt:lpstr>TYPES OF WRITING </vt:lpstr>
      <vt:lpstr>NARRATIVE WRITING</vt:lpstr>
      <vt:lpstr>NARRATIVE WRITING</vt:lpstr>
      <vt:lpstr>SOME IMPORTANT TIPS </vt:lpstr>
      <vt:lpstr>EXPOSITORY WRITING</vt:lpstr>
      <vt:lpstr>EXPOSITORY WRITING</vt:lpstr>
      <vt:lpstr>EXPOSITORY WRITING: EXAMPLE</vt:lpstr>
      <vt:lpstr>EXPOSITORY WRITING: EXAMPLE</vt:lpstr>
      <vt:lpstr>DESCRIPTIVE WRITING</vt:lpstr>
      <vt:lpstr>DESCRIPTIVE WRITING</vt:lpstr>
      <vt:lpstr>DESCRIPTIVE WRITING: EXAMPLE</vt:lpstr>
      <vt:lpstr>DESCRIPTIVE WRITING: EXAMPLE</vt:lpstr>
      <vt:lpstr>PERSUASIVE WRITING</vt:lpstr>
      <vt:lpstr>PERSUASIVE WRITING</vt:lpstr>
      <vt:lpstr>PERSUASIVE WRITING: EXAMPLE</vt:lpstr>
      <vt:lpstr>PERSUASIVE WRITING: EXAMPLE</vt:lpstr>
      <vt:lpstr>ARGUMENTATIVE WRITING</vt:lpstr>
      <vt:lpstr>GENERAL CHARACTERISTICS</vt:lpstr>
      <vt:lpstr>ELEMENTS OF ARGUMENTATION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TVF 5</dc:creator>
  <cp:lastModifiedBy>TVF 5</cp:lastModifiedBy>
  <cp:revision>27</cp:revision>
  <dcterms:created xsi:type="dcterms:W3CDTF">2021-01-06T13:55:36Z</dcterms:created>
  <dcterms:modified xsi:type="dcterms:W3CDTF">2021-01-07T07:59:08Z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