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76" r:id="rId3"/>
    <p:sldId id="277" r:id="rId4"/>
    <p:sldId id="278" r:id="rId5"/>
    <p:sldId id="279" r:id="rId6"/>
    <p:sldId id="259" r:id="rId7"/>
    <p:sldId id="291" r:id="rId8"/>
    <p:sldId id="262" r:id="rId9"/>
    <p:sldId id="263" r:id="rId10"/>
    <p:sldId id="265" r:id="rId11"/>
    <p:sldId id="264" r:id="rId12"/>
    <p:sldId id="266" r:id="rId13"/>
    <p:sldId id="267" r:id="rId14"/>
    <p:sldId id="280" r:id="rId15"/>
    <p:sldId id="268" r:id="rId16"/>
    <p:sldId id="269" r:id="rId17"/>
    <p:sldId id="270" r:id="rId18"/>
    <p:sldId id="271" r:id="rId19"/>
    <p:sldId id="272" r:id="rId20"/>
    <p:sldId id="273" r:id="rId21"/>
    <p:sldId id="287" r:id="rId22"/>
    <p:sldId id="288" r:id="rId23"/>
    <p:sldId id="289" r:id="rId24"/>
    <p:sldId id="29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206B99B-2E03-4759-A091-B0C7D6EA4C5D}" type="datetimeFigureOut">
              <a:rPr lang="en-US" smtClean="0"/>
              <a:pPr/>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A4FAE2-4FD6-4FF2-9B6B-214A62C45745}" type="slidenum">
              <a:rPr lang="en-US" smtClean="0"/>
              <a:pPr/>
              <a:t>‹#›</a:t>
            </a:fld>
            <a:endParaRPr lang="en-US"/>
          </a:p>
        </p:txBody>
      </p:sp>
    </p:spTree>
    <p:extLst>
      <p:ext uri="{BB962C8B-B14F-4D97-AF65-F5344CB8AC3E}">
        <p14:creationId xmlns:p14="http://schemas.microsoft.com/office/powerpoint/2010/main" val="580329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06B99B-2E03-4759-A091-B0C7D6EA4C5D}" type="datetimeFigureOut">
              <a:rPr lang="en-US" smtClean="0"/>
              <a:pPr/>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A4FAE2-4FD6-4FF2-9B6B-214A62C45745}" type="slidenum">
              <a:rPr lang="en-US" smtClean="0"/>
              <a:pPr/>
              <a:t>‹#›</a:t>
            </a:fld>
            <a:endParaRPr lang="en-US"/>
          </a:p>
        </p:txBody>
      </p:sp>
    </p:spTree>
    <p:extLst>
      <p:ext uri="{BB962C8B-B14F-4D97-AF65-F5344CB8AC3E}">
        <p14:creationId xmlns:p14="http://schemas.microsoft.com/office/powerpoint/2010/main" val="4173297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06B99B-2E03-4759-A091-B0C7D6EA4C5D}" type="datetimeFigureOut">
              <a:rPr lang="en-US" smtClean="0"/>
              <a:pPr/>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A4FAE2-4FD6-4FF2-9B6B-214A62C45745}" type="slidenum">
              <a:rPr lang="en-US" smtClean="0"/>
              <a:pPr/>
              <a:t>‹#›</a:t>
            </a:fld>
            <a:endParaRPr lang="en-US"/>
          </a:p>
        </p:txBody>
      </p:sp>
    </p:spTree>
    <p:extLst>
      <p:ext uri="{BB962C8B-B14F-4D97-AF65-F5344CB8AC3E}">
        <p14:creationId xmlns:p14="http://schemas.microsoft.com/office/powerpoint/2010/main" val="2643996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06B99B-2E03-4759-A091-B0C7D6EA4C5D}" type="datetimeFigureOut">
              <a:rPr lang="en-US" smtClean="0"/>
              <a:pPr/>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A4FAE2-4FD6-4FF2-9B6B-214A62C45745}" type="slidenum">
              <a:rPr lang="en-US" smtClean="0"/>
              <a:pPr/>
              <a:t>‹#›</a:t>
            </a:fld>
            <a:endParaRPr lang="en-US"/>
          </a:p>
        </p:txBody>
      </p:sp>
    </p:spTree>
    <p:extLst>
      <p:ext uri="{BB962C8B-B14F-4D97-AF65-F5344CB8AC3E}">
        <p14:creationId xmlns:p14="http://schemas.microsoft.com/office/powerpoint/2010/main" val="3572757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06B99B-2E03-4759-A091-B0C7D6EA4C5D}" type="datetimeFigureOut">
              <a:rPr lang="en-US" smtClean="0"/>
              <a:pPr/>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A4FAE2-4FD6-4FF2-9B6B-214A62C45745}" type="slidenum">
              <a:rPr lang="en-US" smtClean="0"/>
              <a:pPr/>
              <a:t>‹#›</a:t>
            </a:fld>
            <a:endParaRPr lang="en-US"/>
          </a:p>
        </p:txBody>
      </p:sp>
    </p:spTree>
    <p:extLst>
      <p:ext uri="{BB962C8B-B14F-4D97-AF65-F5344CB8AC3E}">
        <p14:creationId xmlns:p14="http://schemas.microsoft.com/office/powerpoint/2010/main" val="3649796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06B99B-2E03-4759-A091-B0C7D6EA4C5D}" type="datetimeFigureOut">
              <a:rPr lang="en-US" smtClean="0"/>
              <a:pPr/>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A4FAE2-4FD6-4FF2-9B6B-214A62C45745}" type="slidenum">
              <a:rPr lang="en-US" smtClean="0"/>
              <a:pPr/>
              <a:t>‹#›</a:t>
            </a:fld>
            <a:endParaRPr lang="en-US"/>
          </a:p>
        </p:txBody>
      </p:sp>
    </p:spTree>
    <p:extLst>
      <p:ext uri="{BB962C8B-B14F-4D97-AF65-F5344CB8AC3E}">
        <p14:creationId xmlns:p14="http://schemas.microsoft.com/office/powerpoint/2010/main" val="1120537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06B99B-2E03-4759-A091-B0C7D6EA4C5D}" type="datetimeFigureOut">
              <a:rPr lang="en-US" smtClean="0"/>
              <a:pPr/>
              <a:t>11/10/2020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A4FAE2-4FD6-4FF2-9B6B-214A62C45745}" type="slidenum">
              <a:rPr lang="en-US" smtClean="0"/>
              <a:pPr/>
              <a:t>‹#›</a:t>
            </a:fld>
            <a:endParaRPr lang="en-US"/>
          </a:p>
        </p:txBody>
      </p:sp>
    </p:spTree>
    <p:extLst>
      <p:ext uri="{BB962C8B-B14F-4D97-AF65-F5344CB8AC3E}">
        <p14:creationId xmlns:p14="http://schemas.microsoft.com/office/powerpoint/2010/main" val="2611159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06B99B-2E03-4759-A091-B0C7D6EA4C5D}" type="datetimeFigureOut">
              <a:rPr lang="en-US" smtClean="0"/>
              <a:pPr/>
              <a:t>11/10/2020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A4FAE2-4FD6-4FF2-9B6B-214A62C45745}" type="slidenum">
              <a:rPr lang="en-US" smtClean="0"/>
              <a:pPr/>
              <a:t>‹#›</a:t>
            </a:fld>
            <a:endParaRPr lang="en-US"/>
          </a:p>
        </p:txBody>
      </p:sp>
    </p:spTree>
    <p:extLst>
      <p:ext uri="{BB962C8B-B14F-4D97-AF65-F5344CB8AC3E}">
        <p14:creationId xmlns:p14="http://schemas.microsoft.com/office/powerpoint/2010/main" val="923806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06B99B-2E03-4759-A091-B0C7D6EA4C5D}" type="datetimeFigureOut">
              <a:rPr lang="en-US" smtClean="0"/>
              <a:pPr/>
              <a:t>11/10/2020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A4FAE2-4FD6-4FF2-9B6B-214A62C45745}" type="slidenum">
              <a:rPr lang="en-US" smtClean="0"/>
              <a:pPr/>
              <a:t>‹#›</a:t>
            </a:fld>
            <a:endParaRPr lang="en-US"/>
          </a:p>
        </p:txBody>
      </p:sp>
    </p:spTree>
    <p:extLst>
      <p:ext uri="{BB962C8B-B14F-4D97-AF65-F5344CB8AC3E}">
        <p14:creationId xmlns:p14="http://schemas.microsoft.com/office/powerpoint/2010/main" val="3961815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06B99B-2E03-4759-A091-B0C7D6EA4C5D}" type="datetimeFigureOut">
              <a:rPr lang="en-US" smtClean="0"/>
              <a:pPr/>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A4FAE2-4FD6-4FF2-9B6B-214A62C45745}" type="slidenum">
              <a:rPr lang="en-US" smtClean="0"/>
              <a:pPr/>
              <a:t>‹#›</a:t>
            </a:fld>
            <a:endParaRPr lang="en-US"/>
          </a:p>
        </p:txBody>
      </p:sp>
    </p:spTree>
    <p:extLst>
      <p:ext uri="{BB962C8B-B14F-4D97-AF65-F5344CB8AC3E}">
        <p14:creationId xmlns:p14="http://schemas.microsoft.com/office/powerpoint/2010/main" val="3993089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06B99B-2E03-4759-A091-B0C7D6EA4C5D}" type="datetimeFigureOut">
              <a:rPr lang="en-US" smtClean="0"/>
              <a:pPr/>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A4FAE2-4FD6-4FF2-9B6B-214A62C45745}" type="slidenum">
              <a:rPr lang="en-US" smtClean="0"/>
              <a:pPr/>
              <a:t>‹#›</a:t>
            </a:fld>
            <a:endParaRPr lang="en-US"/>
          </a:p>
        </p:txBody>
      </p:sp>
    </p:spTree>
    <p:extLst>
      <p:ext uri="{BB962C8B-B14F-4D97-AF65-F5344CB8AC3E}">
        <p14:creationId xmlns:p14="http://schemas.microsoft.com/office/powerpoint/2010/main" val="3698990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06B99B-2E03-4759-A091-B0C7D6EA4C5D}" type="datetimeFigureOut">
              <a:rPr lang="en-US" smtClean="0"/>
              <a:pPr/>
              <a:t>11/10/2020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A4FAE2-4FD6-4FF2-9B6B-214A62C45745}" type="slidenum">
              <a:rPr lang="en-US" smtClean="0"/>
              <a:pPr/>
              <a:t>‹#›</a:t>
            </a:fld>
            <a:endParaRPr lang="en-US"/>
          </a:p>
        </p:txBody>
      </p:sp>
    </p:spTree>
    <p:extLst>
      <p:ext uri="{BB962C8B-B14F-4D97-AF65-F5344CB8AC3E}">
        <p14:creationId xmlns:p14="http://schemas.microsoft.com/office/powerpoint/2010/main" val="326443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uopeople.edu/blog/resume-writing-tips-to-land-your-dream-job/"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457201"/>
            <a:ext cx="3733800" cy="2895599"/>
          </a:xfrm>
        </p:spPr>
        <p:txBody>
          <a:bodyPr>
            <a:noAutofit/>
          </a:bodyPr>
          <a:lstStyle/>
          <a:p>
            <a:r>
              <a:rPr lang="en-US" sz="4800" b="1" dirty="0">
                <a:solidFill>
                  <a:schemeClr val="accent5">
                    <a:lumMod val="75000"/>
                  </a:schemeClr>
                </a:solidFill>
                <a:latin typeface="Algerian" pitchFamily="82" charset="0"/>
              </a:rPr>
              <a:t>FORMAL VS INFORMAL WRITING</a:t>
            </a:r>
          </a:p>
        </p:txBody>
      </p:sp>
      <p:sp>
        <p:nvSpPr>
          <p:cNvPr id="3" name="Subtitle 2"/>
          <p:cNvSpPr>
            <a:spLocks noGrp="1"/>
          </p:cNvSpPr>
          <p:nvPr>
            <p:ph type="subTitle" idx="1"/>
          </p:nvPr>
        </p:nvSpPr>
        <p:spPr>
          <a:xfrm>
            <a:off x="609600" y="3886200"/>
            <a:ext cx="3657600" cy="1752600"/>
          </a:xfrm>
        </p:spPr>
        <p:txBody>
          <a:bodyPr/>
          <a:lstStyle/>
          <a:p>
            <a:r>
              <a:rPr lang="en-US" b="1" dirty="0">
                <a:solidFill>
                  <a:schemeClr val="tx1"/>
                </a:solidFill>
                <a:latin typeface="Times New Roman" pitchFamily="18" charset="0"/>
                <a:cs typeface="Times New Roman" pitchFamily="18" charset="0"/>
              </a:rPr>
              <a:t>WEEK 4</a:t>
            </a:r>
          </a:p>
          <a:p>
            <a:r>
              <a:rPr lang="en-US" b="1" dirty="0">
                <a:solidFill>
                  <a:schemeClr val="tx1"/>
                </a:solidFill>
                <a:latin typeface="Times New Roman" pitchFamily="18" charset="0"/>
                <a:cs typeface="Times New Roman" pitchFamily="18" charset="0"/>
              </a:rPr>
              <a:t>Dania Anwar</a:t>
            </a:r>
          </a:p>
        </p:txBody>
      </p:sp>
      <p:pic>
        <p:nvPicPr>
          <p:cNvPr id="4" name="Picture 3" descr="image for slide 1.jpg"/>
          <p:cNvPicPr>
            <a:picLocks noChangeAspect="1"/>
          </p:cNvPicPr>
          <p:nvPr/>
        </p:nvPicPr>
        <p:blipFill>
          <a:blip r:embed="rId2"/>
          <a:stretch>
            <a:fillRect/>
          </a:stretch>
        </p:blipFill>
        <p:spPr>
          <a:xfrm>
            <a:off x="4495800" y="533400"/>
            <a:ext cx="4267200" cy="5257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latin typeface="Times New Roman" pitchFamily="18" charset="0"/>
                <a:cs typeface="Times New Roman" pitchFamily="18" charset="0"/>
              </a:rPr>
              <a:t>AUDIENCE &amp; PURPOSE</a:t>
            </a:r>
            <a:endParaRPr lang="en-US" sz="3200" dirty="0"/>
          </a:p>
        </p:txBody>
      </p:sp>
      <p:sp>
        <p:nvSpPr>
          <p:cNvPr id="3" name="Content Placeholder 2"/>
          <p:cNvSpPr>
            <a:spLocks noGrp="1"/>
          </p:cNvSpPr>
          <p:nvPr>
            <p:ph idx="1"/>
          </p:nvPr>
        </p:nvSpPr>
        <p:spPr>
          <a:xfrm>
            <a:off x="457200" y="1600200"/>
            <a:ext cx="8229600" cy="4953000"/>
          </a:xfrm>
        </p:spPr>
        <p:txBody>
          <a:bodyPr>
            <a:noAutofit/>
          </a:bodyPr>
          <a:lstStyle/>
          <a:p>
            <a:r>
              <a:rPr lang="en-US" sz="2500" dirty="0">
                <a:latin typeface="Times New Roman" panose="02020603050405020304" pitchFamily="18" charset="0"/>
                <a:cs typeface="Times New Roman" panose="02020603050405020304" pitchFamily="18" charset="0"/>
              </a:rPr>
              <a:t>Generally, communication with friends and relatives should be informal.  Communication with strangers, people in authority, or co-workers is most often formal.  </a:t>
            </a:r>
          </a:p>
          <a:p>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However, communication with a purpose to entertain is usually informal regardless of the audience.  </a:t>
            </a:r>
          </a:p>
          <a:p>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There are also a few times when it may be better to use an informal style of communication to persuade or inform strangers, people in authority, or co-workers.  These times would be when you are informing or persuading them about something that is not a serious issue or topic.</a:t>
            </a:r>
          </a:p>
        </p:txBody>
      </p:sp>
    </p:spTree>
    <p:extLst>
      <p:ext uri="{BB962C8B-B14F-4D97-AF65-F5344CB8AC3E}">
        <p14:creationId xmlns:p14="http://schemas.microsoft.com/office/powerpoint/2010/main" val="3939024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977"/>
            <a:ext cx="8229600" cy="1143000"/>
          </a:xfrm>
        </p:spPr>
        <p:txBody>
          <a:bodyPr>
            <a:normAutofit/>
          </a:bodyPr>
          <a:lstStyle/>
          <a:p>
            <a:pPr algn="l"/>
            <a:r>
              <a:rPr lang="en-US" sz="3200" b="1" dirty="0">
                <a:latin typeface="Times New Roman" pitchFamily="18" charset="0"/>
                <a:cs typeface="Times New Roman" pitchFamily="18" charset="0"/>
              </a:rPr>
              <a:t>AUDIENCE &amp; PURPOSE</a:t>
            </a:r>
            <a:endParaRPr lang="en-US" sz="3200" dirty="0"/>
          </a:p>
        </p:txBody>
      </p:sp>
      <p:sp>
        <p:nvSpPr>
          <p:cNvPr id="3" name="Content Placeholder 2"/>
          <p:cNvSpPr>
            <a:spLocks noGrp="1"/>
          </p:cNvSpPr>
          <p:nvPr>
            <p:ph idx="1"/>
          </p:nvPr>
        </p:nvSpPr>
        <p:spPr>
          <a:xfrm>
            <a:off x="533400" y="1066800"/>
            <a:ext cx="8229600" cy="5486400"/>
          </a:xfrm>
        </p:spPr>
        <p:txBody>
          <a:bodyPr/>
          <a:lstStyle/>
          <a:p>
            <a:r>
              <a:rPr lang="en-US" dirty="0">
                <a:latin typeface="Times New Roman" panose="02020603050405020304" pitchFamily="18" charset="0"/>
                <a:cs typeface="Times New Roman" panose="02020603050405020304" pitchFamily="18" charset="0"/>
              </a:rPr>
              <a:t>Here are some general examples.  Remember, there are exceptions to the general rules.</a:t>
            </a:r>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26751041"/>
              </p:ext>
            </p:extLst>
          </p:nvPr>
        </p:nvGraphicFramePr>
        <p:xfrm>
          <a:off x="914400" y="2209800"/>
          <a:ext cx="7467600" cy="4267200"/>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20000"/>
                    </a:ext>
                  </a:extLst>
                </a:gridCol>
                <a:gridCol w="2489200">
                  <a:extLst>
                    <a:ext uri="{9D8B030D-6E8A-4147-A177-3AD203B41FA5}">
                      <a16:colId xmlns:a16="http://schemas.microsoft.com/office/drawing/2014/main" val="20001"/>
                    </a:ext>
                  </a:extLst>
                </a:gridCol>
                <a:gridCol w="2489200">
                  <a:extLst>
                    <a:ext uri="{9D8B030D-6E8A-4147-A177-3AD203B41FA5}">
                      <a16:colId xmlns:a16="http://schemas.microsoft.com/office/drawing/2014/main" val="20002"/>
                    </a:ext>
                  </a:extLst>
                </a:gridCol>
              </a:tblGrid>
              <a:tr h="533400">
                <a:tc>
                  <a:txBody>
                    <a:bodyPr/>
                    <a:lstStyle/>
                    <a:p>
                      <a:pPr algn="ctr"/>
                      <a:r>
                        <a:rPr lang="en-US" sz="2400" dirty="0"/>
                        <a:t>Audience</a:t>
                      </a:r>
                    </a:p>
                  </a:txBody>
                  <a:tcPr anchor="ctr"/>
                </a:tc>
                <a:tc>
                  <a:txBody>
                    <a:bodyPr/>
                    <a:lstStyle/>
                    <a:p>
                      <a:pPr algn="ctr"/>
                      <a:r>
                        <a:rPr lang="en-US" sz="2400" dirty="0"/>
                        <a:t>Purpose</a:t>
                      </a:r>
                    </a:p>
                  </a:txBody>
                  <a:tcPr anchor="ctr"/>
                </a:tc>
                <a:tc>
                  <a:txBody>
                    <a:bodyPr/>
                    <a:lstStyle/>
                    <a:p>
                      <a:pPr algn="ctr"/>
                      <a:r>
                        <a:rPr lang="en-US" sz="2400" dirty="0"/>
                        <a:t>Best</a:t>
                      </a:r>
                      <a:r>
                        <a:rPr lang="en-US" sz="2400" baseline="0" dirty="0"/>
                        <a:t> Style to Use</a:t>
                      </a:r>
                      <a:endParaRPr lang="en-US" sz="2400" dirty="0"/>
                    </a:p>
                  </a:txBody>
                  <a:tcPr anchor="ctr"/>
                </a:tc>
                <a:extLst>
                  <a:ext uri="{0D108BD9-81ED-4DB2-BD59-A6C34878D82A}">
                    <a16:rowId xmlns:a16="http://schemas.microsoft.com/office/drawing/2014/main" val="10000"/>
                  </a:ext>
                </a:extLst>
              </a:tr>
              <a:tr h="533400">
                <a:tc>
                  <a:txBody>
                    <a:bodyPr/>
                    <a:lstStyle/>
                    <a:p>
                      <a:pPr algn="ctr"/>
                      <a:r>
                        <a:rPr lang="en-US" sz="2000" dirty="0"/>
                        <a:t>Friends</a:t>
                      </a:r>
                    </a:p>
                  </a:txBody>
                  <a:tcPr anchor="ctr"/>
                </a:tc>
                <a:tc>
                  <a:txBody>
                    <a:bodyPr/>
                    <a:lstStyle/>
                    <a:p>
                      <a:pPr algn="ctr"/>
                      <a:r>
                        <a:rPr lang="en-US" sz="2000" dirty="0"/>
                        <a:t>Entertain</a:t>
                      </a:r>
                    </a:p>
                  </a:txBody>
                  <a:tcPr anchor="ctr"/>
                </a:tc>
                <a:tc>
                  <a:txBody>
                    <a:bodyPr/>
                    <a:lstStyle/>
                    <a:p>
                      <a:pPr algn="ctr"/>
                      <a:r>
                        <a:rPr lang="en-US" sz="2000" b="1" dirty="0"/>
                        <a:t>Informal</a:t>
                      </a:r>
                    </a:p>
                  </a:txBody>
                  <a:tcPr anchor="ctr"/>
                </a:tc>
                <a:extLst>
                  <a:ext uri="{0D108BD9-81ED-4DB2-BD59-A6C34878D82A}">
                    <a16:rowId xmlns:a16="http://schemas.microsoft.com/office/drawing/2014/main" val="10001"/>
                  </a:ext>
                </a:extLst>
              </a:tr>
              <a:tr h="533400">
                <a:tc>
                  <a:txBody>
                    <a:bodyPr/>
                    <a:lstStyle/>
                    <a:p>
                      <a:pPr algn="ctr"/>
                      <a:r>
                        <a:rPr lang="en-US" sz="2000" dirty="0"/>
                        <a:t>Teacher</a:t>
                      </a:r>
                    </a:p>
                  </a:txBody>
                  <a:tcPr anchor="ctr"/>
                </a:tc>
                <a:tc>
                  <a:txBody>
                    <a:bodyPr/>
                    <a:lstStyle/>
                    <a:p>
                      <a:pPr algn="ctr"/>
                      <a:r>
                        <a:rPr lang="en-US" sz="2000" dirty="0"/>
                        <a:t>Inform</a:t>
                      </a:r>
                    </a:p>
                  </a:txBody>
                  <a:tcPr anchor="ctr"/>
                </a:tc>
                <a:tc>
                  <a:txBody>
                    <a:bodyPr/>
                    <a:lstStyle/>
                    <a:p>
                      <a:pPr algn="ctr"/>
                      <a:r>
                        <a:rPr lang="en-US" sz="2000" b="1" dirty="0"/>
                        <a:t>Formal</a:t>
                      </a:r>
                    </a:p>
                  </a:txBody>
                  <a:tcPr anchor="ctr"/>
                </a:tc>
                <a:extLst>
                  <a:ext uri="{0D108BD9-81ED-4DB2-BD59-A6C34878D82A}">
                    <a16:rowId xmlns:a16="http://schemas.microsoft.com/office/drawing/2014/main" val="10002"/>
                  </a:ext>
                </a:extLst>
              </a:tr>
              <a:tr h="533400">
                <a:tc>
                  <a:txBody>
                    <a:bodyPr/>
                    <a:lstStyle/>
                    <a:p>
                      <a:pPr algn="ctr"/>
                      <a:r>
                        <a:rPr lang="en-US" sz="2000" dirty="0"/>
                        <a:t>Parents</a:t>
                      </a:r>
                    </a:p>
                  </a:txBody>
                  <a:tcPr anchor="ctr"/>
                </a:tc>
                <a:tc>
                  <a:txBody>
                    <a:bodyPr/>
                    <a:lstStyle/>
                    <a:p>
                      <a:pPr algn="ctr"/>
                      <a:r>
                        <a:rPr lang="en-US" sz="2000" dirty="0"/>
                        <a:t>Inform</a:t>
                      </a:r>
                    </a:p>
                  </a:txBody>
                  <a:tcPr anchor="ctr"/>
                </a:tc>
                <a:tc>
                  <a:txBody>
                    <a:bodyPr/>
                    <a:lstStyle/>
                    <a:p>
                      <a:pPr algn="ctr"/>
                      <a:r>
                        <a:rPr lang="en-US" sz="2000" b="1" dirty="0"/>
                        <a:t>Informal</a:t>
                      </a:r>
                    </a:p>
                  </a:txBody>
                  <a:tcPr anchor="ctr"/>
                </a:tc>
                <a:extLst>
                  <a:ext uri="{0D108BD9-81ED-4DB2-BD59-A6C34878D82A}">
                    <a16:rowId xmlns:a16="http://schemas.microsoft.com/office/drawing/2014/main" val="10003"/>
                  </a:ext>
                </a:extLst>
              </a:tr>
              <a:tr h="533400">
                <a:tc>
                  <a:txBody>
                    <a:bodyPr/>
                    <a:lstStyle/>
                    <a:p>
                      <a:pPr algn="ctr"/>
                      <a:r>
                        <a:rPr lang="en-US" sz="2000" dirty="0"/>
                        <a:t>Stranger(s)</a:t>
                      </a:r>
                    </a:p>
                  </a:txBody>
                  <a:tcPr anchor="ctr"/>
                </a:tc>
                <a:tc>
                  <a:txBody>
                    <a:bodyPr/>
                    <a:lstStyle/>
                    <a:p>
                      <a:pPr algn="ctr"/>
                      <a:r>
                        <a:rPr lang="en-US" sz="2000" dirty="0"/>
                        <a:t>Inform</a:t>
                      </a:r>
                    </a:p>
                  </a:txBody>
                  <a:tcPr anchor="ctr"/>
                </a:tc>
                <a:tc>
                  <a:txBody>
                    <a:bodyPr/>
                    <a:lstStyle/>
                    <a:p>
                      <a:pPr algn="ctr"/>
                      <a:r>
                        <a:rPr lang="en-US" sz="2000" b="1" dirty="0"/>
                        <a:t>Formal</a:t>
                      </a:r>
                    </a:p>
                  </a:txBody>
                  <a:tcPr anchor="ctr"/>
                </a:tc>
                <a:extLst>
                  <a:ext uri="{0D108BD9-81ED-4DB2-BD59-A6C34878D82A}">
                    <a16:rowId xmlns:a16="http://schemas.microsoft.com/office/drawing/2014/main" val="10004"/>
                  </a:ext>
                </a:extLst>
              </a:tr>
              <a:tr h="533400">
                <a:tc>
                  <a:txBody>
                    <a:bodyPr/>
                    <a:lstStyle/>
                    <a:p>
                      <a:pPr algn="ctr"/>
                      <a:r>
                        <a:rPr lang="en-US" sz="2000" dirty="0"/>
                        <a:t>Principal</a:t>
                      </a:r>
                    </a:p>
                  </a:txBody>
                  <a:tcPr anchor="ctr"/>
                </a:tc>
                <a:tc>
                  <a:txBody>
                    <a:bodyPr/>
                    <a:lstStyle/>
                    <a:p>
                      <a:pPr algn="ctr"/>
                      <a:r>
                        <a:rPr lang="en-US" sz="2000" dirty="0"/>
                        <a:t>Persuade</a:t>
                      </a:r>
                    </a:p>
                  </a:txBody>
                  <a:tcPr anchor="ctr"/>
                </a:tc>
                <a:tc>
                  <a:txBody>
                    <a:bodyPr/>
                    <a:lstStyle/>
                    <a:p>
                      <a:pPr algn="ctr"/>
                      <a:r>
                        <a:rPr lang="en-US" sz="2000" b="1" dirty="0"/>
                        <a:t>Formal</a:t>
                      </a:r>
                    </a:p>
                  </a:txBody>
                  <a:tcPr anchor="ctr"/>
                </a:tc>
                <a:extLst>
                  <a:ext uri="{0D108BD9-81ED-4DB2-BD59-A6C34878D82A}">
                    <a16:rowId xmlns:a16="http://schemas.microsoft.com/office/drawing/2014/main" val="10005"/>
                  </a:ext>
                </a:extLst>
              </a:tr>
              <a:tr h="533400">
                <a:tc>
                  <a:txBody>
                    <a:bodyPr/>
                    <a:lstStyle/>
                    <a:p>
                      <a:pPr algn="ctr"/>
                      <a:r>
                        <a:rPr lang="en-US" sz="2000" dirty="0"/>
                        <a:t>Friends</a:t>
                      </a:r>
                    </a:p>
                  </a:txBody>
                  <a:tcPr anchor="ctr"/>
                </a:tc>
                <a:tc>
                  <a:txBody>
                    <a:bodyPr/>
                    <a:lstStyle/>
                    <a:p>
                      <a:pPr algn="ctr"/>
                      <a:r>
                        <a:rPr lang="en-US" sz="2000" dirty="0"/>
                        <a:t>Inform</a:t>
                      </a:r>
                    </a:p>
                  </a:txBody>
                  <a:tcPr anchor="ctr"/>
                </a:tc>
                <a:tc>
                  <a:txBody>
                    <a:bodyPr/>
                    <a:lstStyle/>
                    <a:p>
                      <a:pPr algn="ctr"/>
                      <a:r>
                        <a:rPr lang="en-US" sz="2000" b="1" dirty="0"/>
                        <a:t>Informal</a:t>
                      </a:r>
                    </a:p>
                  </a:txBody>
                  <a:tcPr anchor="ctr"/>
                </a:tc>
                <a:extLst>
                  <a:ext uri="{0D108BD9-81ED-4DB2-BD59-A6C34878D82A}">
                    <a16:rowId xmlns:a16="http://schemas.microsoft.com/office/drawing/2014/main" val="10006"/>
                  </a:ext>
                </a:extLst>
              </a:tr>
              <a:tr h="533400">
                <a:tc>
                  <a:txBody>
                    <a:bodyPr/>
                    <a:lstStyle/>
                    <a:p>
                      <a:pPr algn="ctr"/>
                      <a:r>
                        <a:rPr lang="en-US" sz="2000" dirty="0"/>
                        <a:t>Stranger(s)</a:t>
                      </a:r>
                    </a:p>
                  </a:txBody>
                  <a:tcPr anchor="ctr"/>
                </a:tc>
                <a:tc>
                  <a:txBody>
                    <a:bodyPr/>
                    <a:lstStyle/>
                    <a:p>
                      <a:pPr algn="ctr"/>
                      <a:r>
                        <a:rPr lang="en-US" sz="2000" dirty="0"/>
                        <a:t>Persuade</a:t>
                      </a:r>
                    </a:p>
                  </a:txBody>
                  <a:tcPr anchor="ctr"/>
                </a:tc>
                <a:tc>
                  <a:txBody>
                    <a:bodyPr/>
                    <a:lstStyle/>
                    <a:p>
                      <a:pPr algn="ctr"/>
                      <a:r>
                        <a:rPr lang="en-US" sz="2000" b="1" dirty="0"/>
                        <a:t>Formal</a:t>
                      </a:r>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618894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latin typeface="Times New Roman" pitchFamily="18" charset="0"/>
                <a:cs typeface="Times New Roman" pitchFamily="18" charset="0"/>
              </a:rPr>
              <a:t>FORMAL VS. INFORMAL WRITING</a:t>
            </a:r>
          </a:p>
        </p:txBody>
      </p:sp>
      <p:sp>
        <p:nvSpPr>
          <p:cNvPr id="3" name="Content Placeholder 2"/>
          <p:cNvSpPr>
            <a:spLocks noGrp="1"/>
          </p:cNvSpPr>
          <p:nvPr>
            <p:ph idx="1"/>
          </p:nvPr>
        </p:nvSpPr>
        <p:spPr/>
        <p:txBody>
          <a:bodyPr>
            <a:normAutofit/>
          </a:bodyPr>
          <a:lstStyle/>
          <a:p>
            <a:pPr algn="ctr"/>
            <a:r>
              <a:rPr lang="en-US" sz="3600" dirty="0"/>
              <a:t>So, what is the difference between formal and informal writing?</a:t>
            </a:r>
          </a:p>
          <a:p>
            <a:pPr algn="ctr"/>
            <a:endParaRPr lang="en-US" sz="3600" dirty="0"/>
          </a:p>
          <a:p>
            <a:pPr algn="ctr"/>
            <a:r>
              <a:rPr lang="en-US" sz="3600" dirty="0"/>
              <a:t>We will discuss by comparing them. </a:t>
            </a:r>
          </a:p>
        </p:txBody>
      </p:sp>
    </p:spTree>
    <p:extLst>
      <p:ext uri="{BB962C8B-B14F-4D97-AF65-F5344CB8AC3E}">
        <p14:creationId xmlns:p14="http://schemas.microsoft.com/office/powerpoint/2010/main" val="3543434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44491349"/>
              </p:ext>
            </p:extLst>
          </p:nvPr>
        </p:nvGraphicFramePr>
        <p:xfrm>
          <a:off x="304800" y="228599"/>
          <a:ext cx="8534400" cy="6635071"/>
        </p:xfrm>
        <a:graphic>
          <a:graphicData uri="http://schemas.openxmlformats.org/drawingml/2006/table">
            <a:tbl>
              <a:tblPr firstRow="1" firstCol="1" bandRow="1">
                <a:tableStyleId>{69012ECD-51FC-41F1-AA8D-1B2483CD663E}</a:tableStyleId>
              </a:tblPr>
              <a:tblGrid>
                <a:gridCol w="42672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390251">
                <a:tc>
                  <a:txBody>
                    <a:bodyPr/>
                    <a:lstStyle/>
                    <a:p>
                      <a:pPr marL="0" marR="0" algn="ctr">
                        <a:lnSpc>
                          <a:spcPct val="115000"/>
                        </a:lnSpc>
                        <a:spcBef>
                          <a:spcPts val="0"/>
                        </a:spcBef>
                        <a:spcAft>
                          <a:spcPts val="0"/>
                        </a:spcAft>
                      </a:pPr>
                      <a:r>
                        <a:rPr lang="en-US" sz="2400" b="1" dirty="0">
                          <a:solidFill>
                            <a:schemeClr val="bg1"/>
                          </a:solidFill>
                          <a:effectLst/>
                        </a:rPr>
                        <a:t>FORMAL WRITING STYLE</a:t>
                      </a:r>
                      <a:endParaRPr lang="en-US" sz="2400" b="1" dirty="0">
                        <a:solidFill>
                          <a:schemeClr val="bg1"/>
                        </a:solidFill>
                        <a:effectLst/>
                        <a:latin typeface="Calibri"/>
                        <a:ea typeface="Calibri"/>
                        <a:cs typeface="Times New Roman"/>
                      </a:endParaRPr>
                    </a:p>
                  </a:txBody>
                  <a:tcPr marL="68580" marR="68580" marT="0" marB="0">
                    <a:solidFill>
                      <a:schemeClr val="tx2">
                        <a:lumMod val="40000"/>
                        <a:lumOff val="60000"/>
                      </a:schemeClr>
                    </a:solidFill>
                  </a:tcPr>
                </a:tc>
                <a:tc>
                  <a:txBody>
                    <a:bodyPr/>
                    <a:lstStyle/>
                    <a:p>
                      <a:pPr marL="0" marR="0" algn="ctr">
                        <a:lnSpc>
                          <a:spcPct val="115000"/>
                        </a:lnSpc>
                        <a:spcBef>
                          <a:spcPts val="0"/>
                        </a:spcBef>
                        <a:spcAft>
                          <a:spcPts val="0"/>
                        </a:spcAft>
                      </a:pPr>
                      <a:r>
                        <a:rPr lang="en-US" sz="2400" dirty="0">
                          <a:effectLst/>
                        </a:rPr>
                        <a:t>INFORMAL WRITING STYLE</a:t>
                      </a:r>
                      <a:endParaRPr lang="en-US" sz="2400" b="1"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887470">
                <a:tc>
                  <a:txBody>
                    <a:bodyPr/>
                    <a:lstStyle/>
                    <a:p>
                      <a:pPr marL="0" marR="0">
                        <a:lnSpc>
                          <a:spcPct val="115000"/>
                        </a:lnSpc>
                        <a:spcBef>
                          <a:spcPts val="0"/>
                        </a:spcBef>
                        <a:spcAft>
                          <a:spcPts val="0"/>
                        </a:spcAft>
                      </a:pPr>
                      <a:r>
                        <a:rPr lang="en-US" sz="2400" b="0" dirty="0">
                          <a:solidFill>
                            <a:schemeClr val="tx1"/>
                          </a:solidFill>
                          <a:effectLst/>
                        </a:rPr>
                        <a:t>1. </a:t>
                      </a:r>
                      <a:r>
                        <a:rPr lang="en-US" sz="2400" b="0" dirty="0">
                          <a:effectLst/>
                        </a:rPr>
                        <a:t>The tone is polite, but impersonal</a:t>
                      </a:r>
                      <a:endParaRPr lang="en-US" sz="2400" b="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dirty="0">
                          <a:effectLst/>
                        </a:rPr>
                        <a:t>The tone is more personal</a:t>
                      </a:r>
                      <a:endParaRPr lang="en-US" sz="2400" dirty="0">
                        <a:effectLst/>
                        <a:latin typeface="Calibri"/>
                        <a:ea typeface="Calibri"/>
                        <a:cs typeface="Times New Roman"/>
                      </a:endParaRPr>
                    </a:p>
                  </a:txBody>
                  <a:tcPr marL="68580" marR="68580" marT="0" marB="0">
                    <a:solidFill>
                      <a:schemeClr val="bg1">
                        <a:lumMod val="85000"/>
                      </a:schemeClr>
                    </a:solidFill>
                  </a:tcPr>
                </a:tc>
                <a:extLst>
                  <a:ext uri="{0D108BD9-81ED-4DB2-BD59-A6C34878D82A}">
                    <a16:rowId xmlns:a16="http://schemas.microsoft.com/office/drawing/2014/main" val="10001"/>
                  </a:ext>
                </a:extLst>
              </a:tr>
              <a:tr h="887470">
                <a:tc>
                  <a:txBody>
                    <a:bodyPr/>
                    <a:lstStyle/>
                    <a:p>
                      <a:pPr marL="0" marR="0">
                        <a:lnSpc>
                          <a:spcPct val="115000"/>
                        </a:lnSpc>
                        <a:spcBef>
                          <a:spcPts val="0"/>
                        </a:spcBef>
                        <a:spcAft>
                          <a:spcPts val="0"/>
                        </a:spcAft>
                      </a:pPr>
                      <a:r>
                        <a:rPr lang="en-US" sz="2400" b="0" dirty="0">
                          <a:effectLst/>
                        </a:rPr>
                        <a:t>2. Avoids using contractions and slang </a:t>
                      </a:r>
                      <a:endParaRPr lang="en-US" sz="2400" b="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dirty="0">
                          <a:effectLst/>
                        </a:rPr>
                        <a:t>Freely uses contractions and slang</a:t>
                      </a:r>
                      <a:endParaRPr lang="en-US" sz="2400" dirty="0">
                        <a:effectLst/>
                        <a:latin typeface="Calibri"/>
                        <a:ea typeface="Calibri"/>
                        <a:cs typeface="Times New Roman"/>
                      </a:endParaRPr>
                    </a:p>
                  </a:txBody>
                  <a:tcPr marL="68580" marR="68580" marT="0" marB="0">
                    <a:solidFill>
                      <a:schemeClr val="bg1">
                        <a:lumMod val="85000"/>
                      </a:schemeClr>
                    </a:solidFill>
                  </a:tcPr>
                </a:tc>
                <a:extLst>
                  <a:ext uri="{0D108BD9-81ED-4DB2-BD59-A6C34878D82A}">
                    <a16:rowId xmlns:a16="http://schemas.microsoft.com/office/drawing/2014/main" val="10002"/>
                  </a:ext>
                </a:extLst>
              </a:tr>
              <a:tr h="430306">
                <a:tc>
                  <a:txBody>
                    <a:bodyPr/>
                    <a:lstStyle/>
                    <a:p>
                      <a:pPr marL="0" marR="0">
                        <a:lnSpc>
                          <a:spcPct val="115000"/>
                        </a:lnSpc>
                        <a:spcBef>
                          <a:spcPts val="0"/>
                        </a:spcBef>
                        <a:spcAft>
                          <a:spcPts val="0"/>
                        </a:spcAft>
                      </a:pPr>
                      <a:r>
                        <a:rPr lang="en-US" sz="2400" b="0" dirty="0">
                          <a:effectLst/>
                        </a:rPr>
                        <a:t>3. Avoids using abbreviations </a:t>
                      </a:r>
                      <a:endParaRPr lang="en-US" sz="2400" b="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dirty="0">
                          <a:effectLst/>
                        </a:rPr>
                        <a:t>Freely uses abbreviations</a:t>
                      </a:r>
                      <a:endParaRPr lang="en-US" sz="2400" dirty="0">
                        <a:effectLst/>
                        <a:latin typeface="Calibri"/>
                        <a:ea typeface="Calibri"/>
                        <a:cs typeface="Times New Roman"/>
                      </a:endParaRPr>
                    </a:p>
                  </a:txBody>
                  <a:tcPr marL="68580" marR="68580" marT="0" marB="0">
                    <a:solidFill>
                      <a:schemeClr val="bg1">
                        <a:lumMod val="85000"/>
                      </a:schemeClr>
                    </a:solidFill>
                  </a:tcPr>
                </a:tc>
                <a:extLst>
                  <a:ext uri="{0D108BD9-81ED-4DB2-BD59-A6C34878D82A}">
                    <a16:rowId xmlns:a16="http://schemas.microsoft.com/office/drawing/2014/main" val="10003"/>
                  </a:ext>
                </a:extLst>
              </a:tr>
              <a:tr h="887470">
                <a:tc>
                  <a:txBody>
                    <a:bodyPr/>
                    <a:lstStyle/>
                    <a:p>
                      <a:pPr marL="0" marR="0">
                        <a:lnSpc>
                          <a:spcPct val="115000"/>
                        </a:lnSpc>
                        <a:spcBef>
                          <a:spcPts val="0"/>
                        </a:spcBef>
                        <a:spcAft>
                          <a:spcPts val="0"/>
                        </a:spcAft>
                      </a:pPr>
                      <a:r>
                        <a:rPr lang="en-US" sz="2400" b="0" dirty="0">
                          <a:effectLst/>
                        </a:rPr>
                        <a:t>4. Maintains a serious tone</a:t>
                      </a:r>
                      <a:endParaRPr lang="en-US" sz="2400" b="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dirty="0">
                          <a:effectLst/>
                        </a:rPr>
                        <a:t>May use humor or more casual tone</a:t>
                      </a:r>
                      <a:endParaRPr lang="en-US" sz="2400" dirty="0">
                        <a:effectLst/>
                        <a:latin typeface="Calibri"/>
                        <a:ea typeface="Calibri"/>
                        <a:cs typeface="Times New Roman"/>
                      </a:endParaRPr>
                    </a:p>
                  </a:txBody>
                  <a:tcPr marL="68580" marR="68580" marT="0" marB="0">
                    <a:solidFill>
                      <a:schemeClr val="bg1">
                        <a:lumMod val="85000"/>
                      </a:schemeClr>
                    </a:solidFill>
                  </a:tcPr>
                </a:tc>
                <a:extLst>
                  <a:ext uri="{0D108BD9-81ED-4DB2-BD59-A6C34878D82A}">
                    <a16:rowId xmlns:a16="http://schemas.microsoft.com/office/drawing/2014/main" val="10004"/>
                  </a:ext>
                </a:extLst>
              </a:tr>
              <a:tr h="887470">
                <a:tc>
                  <a:txBody>
                    <a:bodyPr/>
                    <a:lstStyle/>
                    <a:p>
                      <a:pPr marL="0" marR="0">
                        <a:lnSpc>
                          <a:spcPct val="115000"/>
                        </a:lnSpc>
                        <a:spcBef>
                          <a:spcPts val="0"/>
                        </a:spcBef>
                        <a:spcAft>
                          <a:spcPts val="0"/>
                        </a:spcAft>
                      </a:pPr>
                      <a:r>
                        <a:rPr lang="en-US" sz="2400" b="0" dirty="0">
                          <a:effectLst/>
                        </a:rPr>
                        <a:t>5. Uses proper punctuation and capitalization</a:t>
                      </a:r>
                      <a:endParaRPr lang="en-US" sz="2400" b="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dirty="0">
                          <a:effectLst/>
                        </a:rPr>
                        <a:t>Do</a:t>
                      </a:r>
                      <a:r>
                        <a:rPr lang="en-US" sz="2400" baseline="0" dirty="0">
                          <a:effectLst/>
                        </a:rPr>
                        <a:t> not use</a:t>
                      </a:r>
                      <a:r>
                        <a:rPr lang="en-US" sz="2400" dirty="0">
                          <a:effectLst/>
                        </a:rPr>
                        <a:t> proper punctuation and capitalization</a:t>
                      </a:r>
                      <a:endParaRPr lang="en-US" sz="2400" dirty="0">
                        <a:effectLst/>
                        <a:latin typeface="Calibri"/>
                        <a:ea typeface="Calibri"/>
                        <a:cs typeface="Times New Roman"/>
                      </a:endParaRPr>
                    </a:p>
                  </a:txBody>
                  <a:tcPr marL="68580" marR="68580" marT="0" marB="0">
                    <a:solidFill>
                      <a:schemeClr val="bg1">
                        <a:lumMod val="85000"/>
                      </a:schemeClr>
                    </a:solidFill>
                  </a:tcPr>
                </a:tc>
                <a:extLst>
                  <a:ext uri="{0D108BD9-81ED-4DB2-BD59-A6C34878D82A}">
                    <a16:rowId xmlns:a16="http://schemas.microsoft.com/office/drawing/2014/main" val="10005"/>
                  </a:ext>
                </a:extLst>
              </a:tr>
              <a:tr h="2258962">
                <a:tc>
                  <a:txBody>
                    <a:bodyPr/>
                    <a:lstStyle/>
                    <a:p>
                      <a:pPr marL="0" marR="0">
                        <a:lnSpc>
                          <a:spcPct val="115000"/>
                        </a:lnSpc>
                        <a:spcBef>
                          <a:spcPts val="0"/>
                        </a:spcBef>
                        <a:spcAft>
                          <a:spcPts val="0"/>
                        </a:spcAft>
                      </a:pPr>
                      <a:r>
                        <a:rPr lang="en-US" sz="2400" b="0" dirty="0">
                          <a:effectLst/>
                        </a:rPr>
                        <a:t>6. Avoids using first and second person pronouns (I, you, we, and me).  Often uses “one” or “the reader” instead.</a:t>
                      </a:r>
                      <a:endParaRPr lang="en-US" sz="2400" b="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dirty="0">
                          <a:effectLst/>
                        </a:rPr>
                        <a:t>Freely uses first and second person pronouns</a:t>
                      </a:r>
                      <a:endParaRPr lang="en-US" sz="2400" dirty="0">
                        <a:effectLst/>
                        <a:latin typeface="Calibri"/>
                        <a:ea typeface="Calibri"/>
                        <a:cs typeface="Times New Roman"/>
                      </a:endParaRPr>
                    </a:p>
                  </a:txBody>
                  <a:tcPr marL="68580" marR="68580" marT="0" marB="0">
                    <a:solidFill>
                      <a:schemeClr val="bg1">
                        <a:lumMod val="85000"/>
                      </a:scheme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880264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44491349"/>
              </p:ext>
            </p:extLst>
          </p:nvPr>
        </p:nvGraphicFramePr>
        <p:xfrm>
          <a:off x="304800" y="228598"/>
          <a:ext cx="8534400" cy="6172201"/>
        </p:xfrm>
        <a:graphic>
          <a:graphicData uri="http://schemas.openxmlformats.org/drawingml/2006/table">
            <a:tbl>
              <a:tblPr firstRow="1" firstCol="1" bandRow="1">
                <a:tableStyleId>{69012ECD-51FC-41F1-AA8D-1B2483CD663E}</a:tableStyleId>
              </a:tblPr>
              <a:tblGrid>
                <a:gridCol w="42672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424275">
                <a:tc>
                  <a:txBody>
                    <a:bodyPr/>
                    <a:lstStyle/>
                    <a:p>
                      <a:pPr marL="0" marR="0" algn="ctr">
                        <a:lnSpc>
                          <a:spcPct val="115000"/>
                        </a:lnSpc>
                        <a:spcBef>
                          <a:spcPts val="0"/>
                        </a:spcBef>
                        <a:spcAft>
                          <a:spcPts val="0"/>
                        </a:spcAft>
                      </a:pPr>
                      <a:r>
                        <a:rPr lang="en-US" sz="2400" dirty="0">
                          <a:effectLst/>
                        </a:rPr>
                        <a:t>FORMAL WRITING STYLE</a:t>
                      </a:r>
                      <a:endParaRPr lang="en-US" sz="2400" b="1" dirty="0">
                        <a:effectLst/>
                        <a:latin typeface="Calibri"/>
                        <a:ea typeface="Calibri"/>
                        <a:cs typeface="Times New Roman"/>
                      </a:endParaRPr>
                    </a:p>
                  </a:txBody>
                  <a:tcPr marL="68580" marR="68580" marT="0" marB="0">
                    <a:solidFill>
                      <a:schemeClr val="tx2">
                        <a:lumMod val="40000"/>
                        <a:lumOff val="60000"/>
                      </a:schemeClr>
                    </a:solidFill>
                  </a:tcPr>
                </a:tc>
                <a:tc>
                  <a:txBody>
                    <a:bodyPr/>
                    <a:lstStyle/>
                    <a:p>
                      <a:pPr marL="0" marR="0" algn="ctr">
                        <a:lnSpc>
                          <a:spcPct val="115000"/>
                        </a:lnSpc>
                        <a:spcBef>
                          <a:spcPts val="0"/>
                        </a:spcBef>
                        <a:spcAft>
                          <a:spcPts val="0"/>
                        </a:spcAft>
                      </a:pPr>
                      <a:r>
                        <a:rPr lang="en-US" sz="2400" dirty="0">
                          <a:effectLst/>
                        </a:rPr>
                        <a:t>INFORMAL WRITING STYLE</a:t>
                      </a:r>
                      <a:endParaRPr lang="en-US" sz="2400" b="1"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15975">
                <a:tc>
                  <a:txBody>
                    <a:bodyPr/>
                    <a:lstStyle/>
                    <a:p>
                      <a:pPr marL="0" marR="0">
                        <a:lnSpc>
                          <a:spcPct val="115000"/>
                        </a:lnSpc>
                        <a:spcBef>
                          <a:spcPts val="0"/>
                        </a:spcBef>
                        <a:spcAft>
                          <a:spcPts val="0"/>
                        </a:spcAft>
                      </a:pPr>
                      <a:r>
                        <a:rPr lang="en-US" sz="2400" b="0" dirty="0">
                          <a:effectLst/>
                        </a:rPr>
                        <a:t>7. Sentence structure tends to be varied and includes lengthy and complex sentences</a:t>
                      </a:r>
                      <a:endParaRPr lang="en-US" sz="2400" b="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dirty="0">
                          <a:effectLst/>
                        </a:rPr>
                        <a:t>Sentence structure tends to be shorter; writing approximates the structure and rhythm of spoken English</a:t>
                      </a:r>
                      <a:endParaRPr lang="en-US" sz="2400" dirty="0">
                        <a:effectLst/>
                        <a:latin typeface="Calibri"/>
                        <a:ea typeface="Calibri"/>
                        <a:cs typeface="Times New Roman"/>
                      </a:endParaRPr>
                    </a:p>
                  </a:txBody>
                  <a:tcPr marL="68580" marR="68580" marT="0" marB="0">
                    <a:solidFill>
                      <a:schemeClr val="bg1">
                        <a:lumMod val="85000"/>
                      </a:schemeClr>
                    </a:solidFill>
                  </a:tcPr>
                </a:tc>
                <a:extLst>
                  <a:ext uri="{0D108BD9-81ED-4DB2-BD59-A6C34878D82A}">
                    <a16:rowId xmlns:a16="http://schemas.microsoft.com/office/drawing/2014/main" val="10001"/>
                  </a:ext>
                </a:extLst>
              </a:tr>
              <a:tr h="1429845">
                <a:tc>
                  <a:txBody>
                    <a:bodyPr/>
                    <a:lstStyle/>
                    <a:p>
                      <a:pPr marL="0" marR="0">
                        <a:lnSpc>
                          <a:spcPct val="115000"/>
                        </a:lnSpc>
                        <a:spcBef>
                          <a:spcPts val="0"/>
                        </a:spcBef>
                        <a:spcAft>
                          <a:spcPts val="0"/>
                        </a:spcAft>
                      </a:pPr>
                      <a:r>
                        <a:rPr lang="en-US" sz="2400" b="0" dirty="0">
                          <a:effectLst/>
                        </a:rPr>
                        <a:t>8. Word choice tends to be precise or technical</a:t>
                      </a:r>
                      <a:endParaRPr lang="en-US" sz="2400" b="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dirty="0">
                          <a:effectLst/>
                        </a:rPr>
                        <a:t>Word choice may be more vague; colloquial phrases may be used </a:t>
                      </a:r>
                      <a:endParaRPr lang="en-US" sz="2400" dirty="0">
                        <a:effectLst/>
                        <a:latin typeface="Calibri"/>
                        <a:ea typeface="Calibri"/>
                        <a:cs typeface="Times New Roman"/>
                      </a:endParaRPr>
                    </a:p>
                  </a:txBody>
                  <a:tcPr marL="68580" marR="68580" marT="0" marB="0">
                    <a:solidFill>
                      <a:schemeClr val="bg1">
                        <a:lumMod val="85000"/>
                      </a:schemeClr>
                    </a:solidFill>
                  </a:tcPr>
                </a:tc>
                <a:extLst>
                  <a:ext uri="{0D108BD9-81ED-4DB2-BD59-A6C34878D82A}">
                    <a16:rowId xmlns:a16="http://schemas.microsoft.com/office/drawing/2014/main" val="10002"/>
                  </a:ext>
                </a:extLst>
              </a:tr>
              <a:tr h="2402106">
                <a:tc>
                  <a:txBody>
                    <a:bodyPr/>
                    <a:lstStyle/>
                    <a:p>
                      <a:pPr marL="0" marR="0">
                        <a:lnSpc>
                          <a:spcPct val="115000"/>
                        </a:lnSpc>
                        <a:spcBef>
                          <a:spcPts val="0"/>
                        </a:spcBef>
                        <a:spcAft>
                          <a:spcPts val="0"/>
                        </a:spcAft>
                      </a:pPr>
                      <a:r>
                        <a:rPr lang="en-US" sz="2400" b="0" dirty="0">
                          <a:effectLst/>
                        </a:rPr>
                        <a:t>9. Found most often in scholarly books and articles, technical reports, research papers, and legal documents</a:t>
                      </a:r>
                      <a:endParaRPr lang="en-US" sz="2400" b="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dirty="0">
                          <a:effectLst/>
                        </a:rPr>
                        <a:t>Found most often in personal e-mail and in some business correspondence, nonfiction books of general interest, and mass-circulation magazines</a:t>
                      </a:r>
                      <a:endParaRPr lang="en-US" sz="2400" dirty="0">
                        <a:effectLst/>
                        <a:latin typeface="Calibri"/>
                        <a:ea typeface="Calibri"/>
                        <a:cs typeface="Times New Roman"/>
                      </a:endParaRPr>
                    </a:p>
                  </a:txBody>
                  <a:tcPr marL="68580" marR="68580" marT="0" marB="0">
                    <a:solidFill>
                      <a:schemeClr val="bg1">
                        <a:lumMod val="85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80264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vs. Informal Writing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50831335"/>
              </p:ext>
            </p:extLst>
          </p:nvPr>
        </p:nvGraphicFramePr>
        <p:xfrm>
          <a:off x="304800" y="1600200"/>
          <a:ext cx="8534400" cy="734206"/>
        </p:xfrm>
        <a:graphic>
          <a:graphicData uri="http://schemas.openxmlformats.org/drawingml/2006/table">
            <a:tbl>
              <a:tblPr firstRow="1" firstCol="1" bandRow="1">
                <a:tableStyleId>{69012ECD-51FC-41F1-AA8D-1B2483CD663E}</a:tableStyleId>
              </a:tblPr>
              <a:tblGrid>
                <a:gridCol w="42672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367103">
                <a:tc>
                  <a:txBody>
                    <a:bodyPr/>
                    <a:lstStyle/>
                    <a:p>
                      <a:pPr marL="0" marR="0" algn="ctr">
                        <a:lnSpc>
                          <a:spcPct val="115000"/>
                        </a:lnSpc>
                        <a:spcBef>
                          <a:spcPts val="0"/>
                        </a:spcBef>
                        <a:spcAft>
                          <a:spcPts val="0"/>
                        </a:spcAft>
                      </a:pPr>
                      <a:r>
                        <a:rPr lang="en-US" sz="1800" dirty="0">
                          <a:effectLst/>
                        </a:rPr>
                        <a:t>Formal Writing Style</a:t>
                      </a:r>
                      <a:endParaRPr lang="en-US" sz="1800" b="1"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Informal Writing Style</a:t>
                      </a:r>
                      <a:endParaRPr lang="en-US" sz="1800" b="1"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67103">
                <a:tc>
                  <a:txBody>
                    <a:bodyPr/>
                    <a:lstStyle/>
                    <a:p>
                      <a:pPr marL="0" marR="0">
                        <a:lnSpc>
                          <a:spcPct val="115000"/>
                        </a:lnSpc>
                        <a:spcBef>
                          <a:spcPts val="0"/>
                        </a:spcBef>
                        <a:spcAft>
                          <a:spcPts val="0"/>
                        </a:spcAft>
                      </a:pPr>
                      <a:r>
                        <a:rPr lang="en-US" sz="1800" b="0" dirty="0">
                          <a:effectLst/>
                        </a:rPr>
                        <a:t>The tone is polite, but impersonal</a:t>
                      </a:r>
                      <a:endParaRPr lang="en-US" sz="1800" b="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The tone is more personal</a:t>
                      </a:r>
                      <a:endParaRPr lang="en-US" sz="1800" dirty="0">
                        <a:effectLst/>
                        <a:latin typeface="Calibri"/>
                        <a:ea typeface="Calibri"/>
                        <a:cs typeface="Times New Roman"/>
                      </a:endParaRPr>
                    </a:p>
                  </a:txBody>
                  <a:tcPr marL="68580" marR="68580" marT="0" marB="0">
                    <a:solidFill>
                      <a:schemeClr val="bg1">
                        <a:lumMod val="85000"/>
                      </a:schemeClr>
                    </a:solidFill>
                  </a:tcPr>
                </a:tc>
                <a:extLst>
                  <a:ext uri="{0D108BD9-81ED-4DB2-BD59-A6C34878D82A}">
                    <a16:rowId xmlns:a16="http://schemas.microsoft.com/office/drawing/2014/main" val="10001"/>
                  </a:ext>
                </a:extLst>
              </a:tr>
            </a:tbl>
          </a:graphicData>
        </a:graphic>
      </p:graphicFrame>
      <p:sp>
        <p:nvSpPr>
          <p:cNvPr id="5" name="Content Placeholder 2"/>
          <p:cNvSpPr txBox="1">
            <a:spLocks/>
          </p:cNvSpPr>
          <p:nvPr/>
        </p:nvSpPr>
        <p:spPr>
          <a:xfrm>
            <a:off x="457200" y="2895600"/>
            <a:ext cx="8229600" cy="3382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p>
        </p:txBody>
      </p:sp>
      <p:sp>
        <p:nvSpPr>
          <p:cNvPr id="6" name="Content Placeholder 2"/>
          <p:cNvSpPr txBox="1">
            <a:spLocks/>
          </p:cNvSpPr>
          <p:nvPr/>
        </p:nvSpPr>
        <p:spPr>
          <a:xfrm>
            <a:off x="457200" y="3114020"/>
            <a:ext cx="8229600" cy="34391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Formal</a:t>
            </a:r>
          </a:p>
          <a:p>
            <a:r>
              <a:rPr lang="en-US" sz="2000" dirty="0"/>
              <a:t>To Whom it May Concern,</a:t>
            </a:r>
          </a:p>
          <a:p>
            <a:r>
              <a:rPr lang="en-US" sz="2000" dirty="0"/>
              <a:t>Many people enjoy amusement parks.</a:t>
            </a:r>
          </a:p>
          <a:p>
            <a:r>
              <a:rPr lang="en-US" sz="2000" dirty="0"/>
              <a:t>Studies show many people spend too much time on the computer.</a:t>
            </a:r>
          </a:p>
          <a:p>
            <a:pPr marL="0" indent="0">
              <a:buNone/>
            </a:pPr>
            <a:endParaRPr lang="en-US" sz="2000" dirty="0"/>
          </a:p>
          <a:p>
            <a:pPr marL="0" indent="0">
              <a:buNone/>
            </a:pPr>
            <a:r>
              <a:rPr lang="en-US" sz="2000" dirty="0"/>
              <a:t>Informal</a:t>
            </a:r>
          </a:p>
          <a:p>
            <a:r>
              <a:rPr lang="en-US" sz="2000" dirty="0"/>
              <a:t>Dear Grandma,</a:t>
            </a:r>
          </a:p>
          <a:p>
            <a:r>
              <a:rPr lang="en-US" sz="2000" dirty="0"/>
              <a:t>You like amusement parks, right?</a:t>
            </a:r>
          </a:p>
          <a:p>
            <a:r>
              <a:rPr lang="en-US" sz="2000" dirty="0"/>
              <a:t>Do you spend too much time on the computer like many people do?</a:t>
            </a:r>
          </a:p>
        </p:txBody>
      </p:sp>
      <p:sp>
        <p:nvSpPr>
          <p:cNvPr id="7" name="TextBox 6"/>
          <p:cNvSpPr txBox="1"/>
          <p:nvPr/>
        </p:nvSpPr>
        <p:spPr>
          <a:xfrm>
            <a:off x="457200" y="2590800"/>
            <a:ext cx="3733800" cy="523220"/>
          </a:xfrm>
          <a:prstGeom prst="rect">
            <a:avLst/>
          </a:prstGeom>
          <a:noFill/>
        </p:spPr>
        <p:txBody>
          <a:bodyPr wrap="square" rtlCol="0">
            <a:spAutoFit/>
          </a:bodyPr>
          <a:lstStyle/>
          <a:p>
            <a:r>
              <a:rPr lang="en-US" sz="2800" dirty="0"/>
              <a:t>Examples:</a:t>
            </a:r>
          </a:p>
        </p:txBody>
      </p:sp>
    </p:spTree>
    <p:extLst>
      <p:ext uri="{BB962C8B-B14F-4D97-AF65-F5344CB8AC3E}">
        <p14:creationId xmlns:p14="http://schemas.microsoft.com/office/powerpoint/2010/main" val="3909749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vs. Informal Writing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97845799"/>
              </p:ext>
            </p:extLst>
          </p:nvPr>
        </p:nvGraphicFramePr>
        <p:xfrm>
          <a:off x="304800" y="1600200"/>
          <a:ext cx="8534400" cy="734206"/>
        </p:xfrm>
        <a:graphic>
          <a:graphicData uri="http://schemas.openxmlformats.org/drawingml/2006/table">
            <a:tbl>
              <a:tblPr firstRow="1" firstCol="1" bandRow="1">
                <a:tableStyleId>{69012ECD-51FC-41F1-AA8D-1B2483CD663E}</a:tableStyleId>
              </a:tblPr>
              <a:tblGrid>
                <a:gridCol w="42672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367103">
                <a:tc>
                  <a:txBody>
                    <a:bodyPr/>
                    <a:lstStyle/>
                    <a:p>
                      <a:pPr marL="0" marR="0" algn="ctr">
                        <a:lnSpc>
                          <a:spcPct val="115000"/>
                        </a:lnSpc>
                        <a:spcBef>
                          <a:spcPts val="0"/>
                        </a:spcBef>
                        <a:spcAft>
                          <a:spcPts val="0"/>
                        </a:spcAft>
                      </a:pPr>
                      <a:r>
                        <a:rPr lang="en-US" sz="1800" dirty="0">
                          <a:effectLst/>
                        </a:rPr>
                        <a:t>Formal Writing Style</a:t>
                      </a:r>
                      <a:endParaRPr lang="en-US" sz="1800" b="1"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Informal Writing Style</a:t>
                      </a:r>
                      <a:endParaRPr lang="en-US" sz="1800" b="1"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67103">
                <a:tc>
                  <a:txBody>
                    <a:bodyPr/>
                    <a:lstStyle/>
                    <a:p>
                      <a:pPr marL="0" marR="0">
                        <a:lnSpc>
                          <a:spcPct val="115000"/>
                        </a:lnSpc>
                        <a:spcBef>
                          <a:spcPts val="0"/>
                        </a:spcBef>
                        <a:spcAft>
                          <a:spcPts val="0"/>
                        </a:spcAft>
                      </a:pPr>
                      <a:r>
                        <a:rPr lang="en-US" sz="1800" b="0" dirty="0">
                          <a:effectLst/>
                        </a:rPr>
                        <a:t>Avoids using contractions and slang </a:t>
                      </a:r>
                      <a:endParaRPr lang="en-US" sz="1800" b="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Freely uses contractions and slang</a:t>
                      </a:r>
                      <a:endParaRPr lang="en-US" sz="1800" dirty="0">
                        <a:effectLst/>
                        <a:latin typeface="Calibri"/>
                        <a:ea typeface="Calibri"/>
                        <a:cs typeface="Times New Roman"/>
                      </a:endParaRPr>
                    </a:p>
                  </a:txBody>
                  <a:tcPr marL="68580" marR="68580" marT="0" marB="0">
                    <a:solidFill>
                      <a:schemeClr val="bg1">
                        <a:lumMod val="85000"/>
                      </a:schemeClr>
                    </a:solidFill>
                  </a:tcPr>
                </a:tc>
                <a:extLst>
                  <a:ext uri="{0D108BD9-81ED-4DB2-BD59-A6C34878D82A}">
                    <a16:rowId xmlns:a16="http://schemas.microsoft.com/office/drawing/2014/main" val="10001"/>
                  </a:ext>
                </a:extLst>
              </a:tr>
            </a:tbl>
          </a:graphicData>
        </a:graphic>
      </p:graphicFrame>
      <p:sp>
        <p:nvSpPr>
          <p:cNvPr id="5" name="Content Placeholder 2"/>
          <p:cNvSpPr txBox="1">
            <a:spLocks/>
          </p:cNvSpPr>
          <p:nvPr/>
        </p:nvSpPr>
        <p:spPr>
          <a:xfrm>
            <a:off x="457200" y="2895600"/>
            <a:ext cx="8229600" cy="3382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p>
        </p:txBody>
      </p:sp>
      <p:sp>
        <p:nvSpPr>
          <p:cNvPr id="6" name="Content Placeholder 2"/>
          <p:cNvSpPr txBox="1">
            <a:spLocks/>
          </p:cNvSpPr>
          <p:nvPr/>
        </p:nvSpPr>
        <p:spPr>
          <a:xfrm>
            <a:off x="457200" y="3114020"/>
            <a:ext cx="8229600" cy="34391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Formal</a:t>
            </a:r>
          </a:p>
          <a:p>
            <a:r>
              <a:rPr lang="en-US" sz="2000" b="1" dirty="0"/>
              <a:t>It is</a:t>
            </a:r>
            <a:r>
              <a:rPr lang="en-US" sz="2000" dirty="0"/>
              <a:t> important to do homework.</a:t>
            </a:r>
          </a:p>
          <a:p>
            <a:r>
              <a:rPr lang="en-US" sz="2000" dirty="0"/>
              <a:t>Going to an amusement park was a </a:t>
            </a:r>
            <a:r>
              <a:rPr lang="en-US" sz="2000" b="1" dirty="0"/>
              <a:t>thrilling experience</a:t>
            </a:r>
            <a:r>
              <a:rPr lang="en-US" sz="2000" dirty="0"/>
              <a:t>.</a:t>
            </a:r>
          </a:p>
          <a:p>
            <a:r>
              <a:rPr lang="en-US" sz="2000" dirty="0"/>
              <a:t>It </a:t>
            </a:r>
            <a:r>
              <a:rPr lang="en-US" sz="2000" b="1" dirty="0"/>
              <a:t>does not </a:t>
            </a:r>
            <a:r>
              <a:rPr lang="en-US" sz="2000" dirty="0"/>
              <a:t>take a genius to </a:t>
            </a:r>
            <a:r>
              <a:rPr lang="en-US" sz="2000" b="1" dirty="0"/>
              <a:t>figure this out</a:t>
            </a:r>
            <a:r>
              <a:rPr lang="en-US" sz="2000" dirty="0"/>
              <a:t>.</a:t>
            </a:r>
          </a:p>
          <a:p>
            <a:pPr marL="0" indent="0">
              <a:buNone/>
            </a:pPr>
            <a:endParaRPr lang="en-US" sz="2000" dirty="0"/>
          </a:p>
          <a:p>
            <a:pPr marL="0" indent="0">
              <a:buNone/>
            </a:pPr>
            <a:r>
              <a:rPr lang="en-US" sz="2000" dirty="0"/>
              <a:t>Informal</a:t>
            </a:r>
          </a:p>
          <a:p>
            <a:r>
              <a:rPr lang="en-US" sz="2000" b="1" dirty="0"/>
              <a:t>It’s</a:t>
            </a:r>
            <a:r>
              <a:rPr lang="en-US" sz="2000" dirty="0"/>
              <a:t> important to do homework.</a:t>
            </a:r>
          </a:p>
          <a:p>
            <a:r>
              <a:rPr lang="en-US" sz="2000" dirty="0"/>
              <a:t>Going to an amusement park was </a:t>
            </a:r>
            <a:r>
              <a:rPr lang="en-US" sz="2000" b="1" dirty="0"/>
              <a:t>cool</a:t>
            </a:r>
            <a:r>
              <a:rPr lang="en-US" sz="2000" dirty="0"/>
              <a:t>!</a:t>
            </a:r>
          </a:p>
          <a:p>
            <a:r>
              <a:rPr lang="en-US" sz="2000" dirty="0"/>
              <a:t>It </a:t>
            </a:r>
            <a:r>
              <a:rPr lang="en-US" sz="2000" b="1" dirty="0"/>
              <a:t>doesn’t</a:t>
            </a:r>
            <a:r>
              <a:rPr lang="en-US" sz="2000" dirty="0"/>
              <a:t> take a genius to </a:t>
            </a:r>
            <a:r>
              <a:rPr lang="en-US" sz="2000" b="1" dirty="0"/>
              <a:t>get this</a:t>
            </a:r>
            <a:r>
              <a:rPr lang="en-US" sz="2000" dirty="0"/>
              <a:t>.</a:t>
            </a:r>
          </a:p>
        </p:txBody>
      </p:sp>
      <p:sp>
        <p:nvSpPr>
          <p:cNvPr id="7" name="TextBox 6"/>
          <p:cNvSpPr txBox="1"/>
          <p:nvPr/>
        </p:nvSpPr>
        <p:spPr>
          <a:xfrm>
            <a:off x="457200" y="2590800"/>
            <a:ext cx="3733800" cy="523220"/>
          </a:xfrm>
          <a:prstGeom prst="rect">
            <a:avLst/>
          </a:prstGeom>
          <a:noFill/>
        </p:spPr>
        <p:txBody>
          <a:bodyPr wrap="square" rtlCol="0">
            <a:spAutoFit/>
          </a:bodyPr>
          <a:lstStyle/>
          <a:p>
            <a:r>
              <a:rPr lang="en-US" sz="2800" dirty="0"/>
              <a:t>Examples:</a:t>
            </a:r>
          </a:p>
        </p:txBody>
      </p:sp>
    </p:spTree>
    <p:extLst>
      <p:ext uri="{BB962C8B-B14F-4D97-AF65-F5344CB8AC3E}">
        <p14:creationId xmlns:p14="http://schemas.microsoft.com/office/powerpoint/2010/main" val="3528934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vs. Informal Writing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78620696"/>
              </p:ext>
            </p:extLst>
          </p:nvPr>
        </p:nvGraphicFramePr>
        <p:xfrm>
          <a:off x="304800" y="1600200"/>
          <a:ext cx="8534400" cy="734206"/>
        </p:xfrm>
        <a:graphic>
          <a:graphicData uri="http://schemas.openxmlformats.org/drawingml/2006/table">
            <a:tbl>
              <a:tblPr firstRow="1" firstCol="1" bandRow="1">
                <a:tableStyleId>{69012ECD-51FC-41F1-AA8D-1B2483CD663E}</a:tableStyleId>
              </a:tblPr>
              <a:tblGrid>
                <a:gridCol w="42672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367103">
                <a:tc>
                  <a:txBody>
                    <a:bodyPr/>
                    <a:lstStyle/>
                    <a:p>
                      <a:pPr marL="0" marR="0" algn="ctr">
                        <a:lnSpc>
                          <a:spcPct val="115000"/>
                        </a:lnSpc>
                        <a:spcBef>
                          <a:spcPts val="0"/>
                        </a:spcBef>
                        <a:spcAft>
                          <a:spcPts val="0"/>
                        </a:spcAft>
                      </a:pPr>
                      <a:r>
                        <a:rPr lang="en-US" sz="1800" dirty="0">
                          <a:effectLst/>
                        </a:rPr>
                        <a:t>Formal Writing Style</a:t>
                      </a:r>
                      <a:endParaRPr lang="en-US" sz="1800" b="1"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Informal Writing Style</a:t>
                      </a:r>
                      <a:endParaRPr lang="en-US" sz="1800" b="1"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67103">
                <a:tc>
                  <a:txBody>
                    <a:bodyPr/>
                    <a:lstStyle/>
                    <a:p>
                      <a:pPr marL="0" marR="0">
                        <a:lnSpc>
                          <a:spcPct val="115000"/>
                        </a:lnSpc>
                        <a:spcBef>
                          <a:spcPts val="0"/>
                        </a:spcBef>
                        <a:spcAft>
                          <a:spcPts val="0"/>
                        </a:spcAft>
                      </a:pPr>
                      <a:r>
                        <a:rPr lang="en-US" sz="1800" b="0" dirty="0">
                          <a:effectLst/>
                        </a:rPr>
                        <a:t>Maintains a serious tone</a:t>
                      </a:r>
                      <a:endParaRPr lang="en-US" sz="1800" b="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May use humor or more casual tone</a:t>
                      </a:r>
                      <a:endParaRPr lang="en-US" sz="1800" dirty="0">
                        <a:effectLst/>
                        <a:latin typeface="Calibri"/>
                        <a:ea typeface="Calibri"/>
                        <a:cs typeface="Times New Roman"/>
                      </a:endParaRPr>
                    </a:p>
                  </a:txBody>
                  <a:tcPr marL="68580" marR="68580" marT="0" marB="0">
                    <a:solidFill>
                      <a:schemeClr val="bg1">
                        <a:lumMod val="85000"/>
                      </a:schemeClr>
                    </a:solidFill>
                  </a:tcPr>
                </a:tc>
                <a:extLst>
                  <a:ext uri="{0D108BD9-81ED-4DB2-BD59-A6C34878D82A}">
                    <a16:rowId xmlns:a16="http://schemas.microsoft.com/office/drawing/2014/main" val="10001"/>
                  </a:ext>
                </a:extLst>
              </a:tr>
            </a:tbl>
          </a:graphicData>
        </a:graphic>
      </p:graphicFrame>
      <p:sp>
        <p:nvSpPr>
          <p:cNvPr id="5" name="Content Placeholder 2"/>
          <p:cNvSpPr txBox="1">
            <a:spLocks/>
          </p:cNvSpPr>
          <p:nvPr/>
        </p:nvSpPr>
        <p:spPr>
          <a:xfrm>
            <a:off x="457200" y="2895600"/>
            <a:ext cx="8229600" cy="3382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p>
        </p:txBody>
      </p:sp>
      <p:sp>
        <p:nvSpPr>
          <p:cNvPr id="6" name="Content Placeholder 2"/>
          <p:cNvSpPr txBox="1">
            <a:spLocks/>
          </p:cNvSpPr>
          <p:nvPr/>
        </p:nvSpPr>
        <p:spPr>
          <a:xfrm>
            <a:off x="457200" y="3114020"/>
            <a:ext cx="8229600" cy="34391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Formal</a:t>
            </a:r>
          </a:p>
          <a:p>
            <a:r>
              <a:rPr lang="en-US" sz="2000" dirty="0"/>
              <a:t>Thank you for sending the package.  It was a thoughtful thing to do.</a:t>
            </a:r>
          </a:p>
          <a:p>
            <a:r>
              <a:rPr lang="en-US" sz="2000" dirty="0"/>
              <a:t>A person should want others to take time to read what they write.</a:t>
            </a:r>
          </a:p>
          <a:p>
            <a:pPr marL="0" indent="0">
              <a:buNone/>
            </a:pPr>
            <a:endParaRPr lang="en-US" sz="2000" dirty="0"/>
          </a:p>
          <a:p>
            <a:pPr marL="0" indent="0">
              <a:buNone/>
            </a:pPr>
            <a:r>
              <a:rPr lang="en-US" sz="2000" dirty="0"/>
              <a:t>Informal</a:t>
            </a:r>
          </a:p>
          <a:p>
            <a:r>
              <a:rPr lang="en-US" sz="2000" dirty="0"/>
              <a:t>Thanks for the cool package. </a:t>
            </a:r>
          </a:p>
          <a:p>
            <a:r>
              <a:rPr lang="en-US" sz="2000" dirty="0"/>
              <a:t>Who would be crazy enough to write something that nobody reads?</a:t>
            </a:r>
          </a:p>
        </p:txBody>
      </p:sp>
      <p:sp>
        <p:nvSpPr>
          <p:cNvPr id="7" name="TextBox 6"/>
          <p:cNvSpPr txBox="1"/>
          <p:nvPr/>
        </p:nvSpPr>
        <p:spPr>
          <a:xfrm>
            <a:off x="457200" y="2590800"/>
            <a:ext cx="3733800" cy="523220"/>
          </a:xfrm>
          <a:prstGeom prst="rect">
            <a:avLst/>
          </a:prstGeom>
          <a:noFill/>
        </p:spPr>
        <p:txBody>
          <a:bodyPr wrap="square" rtlCol="0">
            <a:spAutoFit/>
          </a:bodyPr>
          <a:lstStyle/>
          <a:p>
            <a:r>
              <a:rPr lang="en-US" sz="2800" dirty="0"/>
              <a:t>Examples:</a:t>
            </a:r>
          </a:p>
        </p:txBody>
      </p:sp>
    </p:spTree>
    <p:extLst>
      <p:ext uri="{BB962C8B-B14F-4D97-AF65-F5344CB8AC3E}">
        <p14:creationId xmlns:p14="http://schemas.microsoft.com/office/powerpoint/2010/main" val="1575917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vs. Informal Writing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01489858"/>
              </p:ext>
            </p:extLst>
          </p:nvPr>
        </p:nvGraphicFramePr>
        <p:xfrm>
          <a:off x="304800" y="1600200"/>
          <a:ext cx="8534400" cy="1294965"/>
        </p:xfrm>
        <a:graphic>
          <a:graphicData uri="http://schemas.openxmlformats.org/drawingml/2006/table">
            <a:tbl>
              <a:tblPr firstRow="1" firstCol="1" bandRow="1">
                <a:tableStyleId>{69012ECD-51FC-41F1-AA8D-1B2483CD663E}</a:tableStyleId>
              </a:tblPr>
              <a:tblGrid>
                <a:gridCol w="42672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367103">
                <a:tc>
                  <a:txBody>
                    <a:bodyPr/>
                    <a:lstStyle/>
                    <a:p>
                      <a:pPr marL="0" marR="0" algn="ctr">
                        <a:lnSpc>
                          <a:spcPct val="115000"/>
                        </a:lnSpc>
                        <a:spcBef>
                          <a:spcPts val="0"/>
                        </a:spcBef>
                        <a:spcAft>
                          <a:spcPts val="0"/>
                        </a:spcAft>
                      </a:pPr>
                      <a:r>
                        <a:rPr lang="en-US" sz="1800" dirty="0">
                          <a:effectLst/>
                        </a:rPr>
                        <a:t>Formal Writing Style</a:t>
                      </a:r>
                      <a:endParaRPr lang="en-US" sz="1800" b="1"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Informal Writing Style</a:t>
                      </a:r>
                      <a:endParaRPr lang="en-US" sz="1800" b="1"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67103">
                <a:tc>
                  <a:txBody>
                    <a:bodyPr/>
                    <a:lstStyle/>
                    <a:p>
                      <a:pPr marL="0" marR="0">
                        <a:lnSpc>
                          <a:spcPct val="115000"/>
                        </a:lnSpc>
                        <a:spcBef>
                          <a:spcPts val="0"/>
                        </a:spcBef>
                        <a:spcAft>
                          <a:spcPts val="0"/>
                        </a:spcAft>
                      </a:pPr>
                      <a:r>
                        <a:rPr lang="en-US" sz="1800" b="0" dirty="0">
                          <a:effectLst/>
                        </a:rPr>
                        <a:t>Avoids using first and second person pronouns (I, you, we, and me).  Often uses “one” or “the reader” instead.</a:t>
                      </a:r>
                      <a:endParaRPr lang="en-US" sz="1800" b="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Freely uses first and second person pronouns</a:t>
                      </a:r>
                      <a:endParaRPr lang="en-US" sz="1800" dirty="0">
                        <a:effectLst/>
                        <a:latin typeface="Calibri"/>
                        <a:ea typeface="Calibri"/>
                        <a:cs typeface="Times New Roman"/>
                      </a:endParaRPr>
                    </a:p>
                  </a:txBody>
                  <a:tcPr marL="68580" marR="68580" marT="0" marB="0">
                    <a:solidFill>
                      <a:schemeClr val="bg1">
                        <a:lumMod val="85000"/>
                      </a:schemeClr>
                    </a:solidFill>
                  </a:tcPr>
                </a:tc>
                <a:extLst>
                  <a:ext uri="{0D108BD9-81ED-4DB2-BD59-A6C34878D82A}">
                    <a16:rowId xmlns:a16="http://schemas.microsoft.com/office/drawing/2014/main" val="10001"/>
                  </a:ext>
                </a:extLst>
              </a:tr>
            </a:tbl>
          </a:graphicData>
        </a:graphic>
      </p:graphicFrame>
      <p:sp>
        <p:nvSpPr>
          <p:cNvPr id="5" name="Content Placeholder 2"/>
          <p:cNvSpPr txBox="1">
            <a:spLocks/>
          </p:cNvSpPr>
          <p:nvPr/>
        </p:nvSpPr>
        <p:spPr>
          <a:xfrm>
            <a:off x="457200" y="2895600"/>
            <a:ext cx="8229600" cy="3382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p>
        </p:txBody>
      </p:sp>
      <p:sp>
        <p:nvSpPr>
          <p:cNvPr id="6" name="Content Placeholder 2"/>
          <p:cNvSpPr txBox="1">
            <a:spLocks/>
          </p:cNvSpPr>
          <p:nvPr/>
        </p:nvSpPr>
        <p:spPr>
          <a:xfrm>
            <a:off x="457200" y="3637240"/>
            <a:ext cx="8229600" cy="29159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Formal</a:t>
            </a:r>
          </a:p>
          <a:p>
            <a:r>
              <a:rPr lang="en-US" sz="2000" dirty="0"/>
              <a:t>When </a:t>
            </a:r>
            <a:r>
              <a:rPr lang="en-US" sz="2000" b="1" dirty="0"/>
              <a:t>one</a:t>
            </a:r>
            <a:r>
              <a:rPr lang="en-US" sz="2000" dirty="0"/>
              <a:t> is preparing to cook, washing </a:t>
            </a:r>
            <a:r>
              <a:rPr lang="en-US" sz="2000" b="1" dirty="0"/>
              <a:t>one’s</a:t>
            </a:r>
            <a:r>
              <a:rPr lang="en-US" sz="2000" dirty="0"/>
              <a:t> hands should be step one.</a:t>
            </a:r>
          </a:p>
          <a:p>
            <a:r>
              <a:rPr lang="en-US" sz="2000" dirty="0"/>
              <a:t>The </a:t>
            </a:r>
            <a:r>
              <a:rPr lang="en-US" sz="2000" b="1" dirty="0"/>
              <a:t>author</a:t>
            </a:r>
            <a:r>
              <a:rPr lang="en-US" sz="2000" dirty="0"/>
              <a:t> advises the </a:t>
            </a:r>
            <a:r>
              <a:rPr lang="en-US" sz="2000" b="1" dirty="0"/>
              <a:t>reader</a:t>
            </a:r>
            <a:r>
              <a:rPr lang="en-US" sz="2000" dirty="0"/>
              <a:t> not to judge a book by its cover.</a:t>
            </a:r>
          </a:p>
          <a:p>
            <a:pPr marL="0" indent="0">
              <a:buNone/>
            </a:pPr>
            <a:endParaRPr lang="en-US" sz="2000" dirty="0"/>
          </a:p>
          <a:p>
            <a:pPr marL="0" indent="0">
              <a:buNone/>
            </a:pPr>
            <a:r>
              <a:rPr lang="en-US" sz="2000" dirty="0"/>
              <a:t>Informal</a:t>
            </a:r>
          </a:p>
          <a:p>
            <a:r>
              <a:rPr lang="en-US" sz="2000" dirty="0"/>
              <a:t>When </a:t>
            </a:r>
            <a:r>
              <a:rPr lang="en-US" sz="2000" b="1" dirty="0"/>
              <a:t>you</a:t>
            </a:r>
            <a:r>
              <a:rPr lang="en-US" sz="2000" dirty="0"/>
              <a:t> are preparing to cook, wash </a:t>
            </a:r>
            <a:r>
              <a:rPr lang="en-US" sz="2000" b="1" dirty="0"/>
              <a:t>your</a:t>
            </a:r>
            <a:r>
              <a:rPr lang="en-US" sz="2000" dirty="0"/>
              <a:t>  hands first.</a:t>
            </a:r>
          </a:p>
          <a:p>
            <a:r>
              <a:rPr lang="en-US" sz="2000" b="1" dirty="0"/>
              <a:t>I</a:t>
            </a:r>
            <a:r>
              <a:rPr lang="en-US" sz="2000" dirty="0"/>
              <a:t> think that </a:t>
            </a:r>
            <a:r>
              <a:rPr lang="en-US" sz="2000" b="1" dirty="0"/>
              <a:t>you</a:t>
            </a:r>
            <a:r>
              <a:rPr lang="en-US" sz="2000" dirty="0"/>
              <a:t> should not judge a book by its cover.</a:t>
            </a:r>
          </a:p>
        </p:txBody>
      </p:sp>
      <p:sp>
        <p:nvSpPr>
          <p:cNvPr id="7" name="TextBox 6"/>
          <p:cNvSpPr txBox="1"/>
          <p:nvPr/>
        </p:nvSpPr>
        <p:spPr>
          <a:xfrm>
            <a:off x="449705" y="3114020"/>
            <a:ext cx="3733800" cy="523220"/>
          </a:xfrm>
          <a:prstGeom prst="rect">
            <a:avLst/>
          </a:prstGeom>
          <a:noFill/>
        </p:spPr>
        <p:txBody>
          <a:bodyPr wrap="square" rtlCol="0">
            <a:spAutoFit/>
          </a:bodyPr>
          <a:lstStyle/>
          <a:p>
            <a:r>
              <a:rPr lang="en-US" sz="2800" dirty="0"/>
              <a:t>Examples:</a:t>
            </a:r>
          </a:p>
        </p:txBody>
      </p:sp>
    </p:spTree>
    <p:extLst>
      <p:ext uri="{BB962C8B-B14F-4D97-AF65-F5344CB8AC3E}">
        <p14:creationId xmlns:p14="http://schemas.microsoft.com/office/powerpoint/2010/main" val="2395232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vs. Informal Writing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5769373"/>
              </p:ext>
            </p:extLst>
          </p:nvPr>
        </p:nvGraphicFramePr>
        <p:xfrm>
          <a:off x="304800" y="1600200"/>
          <a:ext cx="8534400" cy="1294965"/>
        </p:xfrm>
        <a:graphic>
          <a:graphicData uri="http://schemas.openxmlformats.org/drawingml/2006/table">
            <a:tbl>
              <a:tblPr firstRow="1" firstCol="1" bandRow="1">
                <a:tableStyleId>{69012ECD-51FC-41F1-AA8D-1B2483CD663E}</a:tableStyleId>
              </a:tblPr>
              <a:tblGrid>
                <a:gridCol w="42672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367103">
                <a:tc>
                  <a:txBody>
                    <a:bodyPr/>
                    <a:lstStyle/>
                    <a:p>
                      <a:pPr marL="0" marR="0" algn="ctr">
                        <a:lnSpc>
                          <a:spcPct val="115000"/>
                        </a:lnSpc>
                        <a:spcBef>
                          <a:spcPts val="0"/>
                        </a:spcBef>
                        <a:spcAft>
                          <a:spcPts val="0"/>
                        </a:spcAft>
                      </a:pPr>
                      <a:r>
                        <a:rPr lang="en-US" sz="1800" dirty="0">
                          <a:effectLst/>
                        </a:rPr>
                        <a:t>Formal Writing Style</a:t>
                      </a:r>
                      <a:endParaRPr lang="en-US" sz="1800" b="1"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Informal Writing Style</a:t>
                      </a:r>
                      <a:endParaRPr lang="en-US" sz="1800" b="1"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67103">
                <a:tc>
                  <a:txBody>
                    <a:bodyPr/>
                    <a:lstStyle/>
                    <a:p>
                      <a:pPr marL="0" marR="0">
                        <a:lnSpc>
                          <a:spcPct val="115000"/>
                        </a:lnSpc>
                        <a:spcBef>
                          <a:spcPts val="0"/>
                        </a:spcBef>
                        <a:spcAft>
                          <a:spcPts val="0"/>
                        </a:spcAft>
                      </a:pPr>
                      <a:r>
                        <a:rPr lang="en-US" sz="1800" b="0" dirty="0">
                          <a:effectLst/>
                        </a:rPr>
                        <a:t>Sentence structure tends to be varied and includes lengthy and complex sentences</a:t>
                      </a:r>
                      <a:endParaRPr lang="en-US" sz="1800" b="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Sentence structure tends to be shorter; writing approximates the structure and rhythm of spoken English</a:t>
                      </a:r>
                      <a:endParaRPr lang="en-US" sz="1800" dirty="0">
                        <a:effectLst/>
                        <a:latin typeface="Calibri"/>
                        <a:ea typeface="Calibri"/>
                        <a:cs typeface="Times New Roman"/>
                      </a:endParaRPr>
                    </a:p>
                  </a:txBody>
                  <a:tcPr marL="68580" marR="68580" marT="0" marB="0">
                    <a:solidFill>
                      <a:schemeClr val="bg1">
                        <a:lumMod val="85000"/>
                      </a:schemeClr>
                    </a:solidFill>
                  </a:tcPr>
                </a:tc>
                <a:extLst>
                  <a:ext uri="{0D108BD9-81ED-4DB2-BD59-A6C34878D82A}">
                    <a16:rowId xmlns:a16="http://schemas.microsoft.com/office/drawing/2014/main" val="10001"/>
                  </a:ext>
                </a:extLst>
              </a:tr>
            </a:tbl>
          </a:graphicData>
        </a:graphic>
      </p:graphicFrame>
      <p:sp>
        <p:nvSpPr>
          <p:cNvPr id="5" name="Content Placeholder 2"/>
          <p:cNvSpPr txBox="1">
            <a:spLocks/>
          </p:cNvSpPr>
          <p:nvPr/>
        </p:nvSpPr>
        <p:spPr>
          <a:xfrm>
            <a:off x="457200" y="2895600"/>
            <a:ext cx="8229600" cy="3382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p>
        </p:txBody>
      </p:sp>
      <p:sp>
        <p:nvSpPr>
          <p:cNvPr id="6" name="Content Placeholder 2"/>
          <p:cNvSpPr txBox="1">
            <a:spLocks/>
          </p:cNvSpPr>
          <p:nvPr/>
        </p:nvSpPr>
        <p:spPr>
          <a:xfrm>
            <a:off x="457200" y="3505200"/>
            <a:ext cx="8229600" cy="30480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Formal</a:t>
            </a:r>
          </a:p>
          <a:p>
            <a:pPr marL="0" indent="0">
              <a:buNone/>
            </a:pPr>
            <a:r>
              <a:rPr lang="en-US" sz="2000" dirty="0"/>
              <a:t>The lunch served in the cafeteria today was not very appetizing.  The food was over cooked, smelled terrible, and tasted awful.  Instead of serving students substandard food, the school should look into bringing in food from a caterer or local restaurant if at all possible.</a:t>
            </a:r>
          </a:p>
          <a:p>
            <a:pPr marL="0" indent="0">
              <a:buNone/>
            </a:pPr>
            <a:endParaRPr lang="en-US" sz="2000" dirty="0"/>
          </a:p>
          <a:p>
            <a:pPr marL="0" indent="0">
              <a:buNone/>
            </a:pPr>
            <a:r>
              <a:rPr lang="en-US" sz="2000" dirty="0"/>
              <a:t>Informal</a:t>
            </a:r>
          </a:p>
          <a:p>
            <a:pPr marL="0" indent="0">
              <a:buNone/>
            </a:pPr>
            <a:r>
              <a:rPr lang="en-US" sz="2000" dirty="0"/>
              <a:t>Lunch in the cafeteria today was nasty.  It looked, smelled, and tasted bad.  The school shouldn’t serve nasty food like that.  They should bring in food from a restaurant or something.</a:t>
            </a:r>
          </a:p>
        </p:txBody>
      </p:sp>
      <p:sp>
        <p:nvSpPr>
          <p:cNvPr id="7" name="TextBox 6"/>
          <p:cNvSpPr txBox="1"/>
          <p:nvPr/>
        </p:nvSpPr>
        <p:spPr>
          <a:xfrm>
            <a:off x="457200" y="3058180"/>
            <a:ext cx="3733800" cy="523220"/>
          </a:xfrm>
          <a:prstGeom prst="rect">
            <a:avLst/>
          </a:prstGeom>
          <a:noFill/>
        </p:spPr>
        <p:txBody>
          <a:bodyPr wrap="square" rtlCol="0">
            <a:spAutoFit/>
          </a:bodyPr>
          <a:lstStyle/>
          <a:p>
            <a:r>
              <a:rPr lang="en-US" sz="2800" dirty="0"/>
              <a:t>Examples:</a:t>
            </a:r>
          </a:p>
        </p:txBody>
      </p:sp>
    </p:spTree>
    <p:extLst>
      <p:ext uri="{BB962C8B-B14F-4D97-AF65-F5344CB8AC3E}">
        <p14:creationId xmlns:p14="http://schemas.microsoft.com/office/powerpoint/2010/main" val="3445014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latin typeface="Times New Roman" pitchFamily="18" charset="0"/>
                <a:cs typeface="Times New Roman" pitchFamily="18" charset="0"/>
              </a:rPr>
              <a:t>LEARNING OUTCOMES</a:t>
            </a: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WHY</a:t>
            </a:r>
            <a:r>
              <a:rPr lang="en-US" dirty="0">
                <a:latin typeface="Times New Roman" panose="02020603050405020304" pitchFamily="18" charset="0"/>
                <a:cs typeface="Times New Roman" panose="02020603050405020304" pitchFamily="18" charset="0"/>
              </a:rPr>
              <a:t> is it important to know the style according to situation. </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WHAT</a:t>
            </a:r>
            <a:r>
              <a:rPr lang="en-US" dirty="0">
                <a:latin typeface="Times New Roman" panose="02020603050405020304" pitchFamily="18" charset="0"/>
                <a:cs typeface="Times New Roman" panose="02020603050405020304" pitchFamily="18" charset="0"/>
              </a:rPr>
              <a:t> two major factors must take in consideration while writing/communicating.</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COMAPARISON</a:t>
            </a:r>
            <a:r>
              <a:rPr lang="en-US" dirty="0">
                <a:latin typeface="Times New Roman" panose="02020603050405020304" pitchFamily="18" charset="0"/>
                <a:cs typeface="Times New Roman" panose="02020603050405020304" pitchFamily="18" charset="0"/>
              </a:rPr>
              <a:t> between Formal and Informal writing.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vs. Informal Writing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94879932"/>
              </p:ext>
            </p:extLst>
          </p:nvPr>
        </p:nvGraphicFramePr>
        <p:xfrm>
          <a:off x="304800" y="1600200"/>
          <a:ext cx="8534400" cy="979497"/>
        </p:xfrm>
        <a:graphic>
          <a:graphicData uri="http://schemas.openxmlformats.org/drawingml/2006/table">
            <a:tbl>
              <a:tblPr firstRow="1" firstCol="1" bandRow="1">
                <a:tableStyleId>{69012ECD-51FC-41F1-AA8D-1B2483CD663E}</a:tableStyleId>
              </a:tblPr>
              <a:tblGrid>
                <a:gridCol w="42672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367103">
                <a:tc>
                  <a:txBody>
                    <a:bodyPr/>
                    <a:lstStyle/>
                    <a:p>
                      <a:pPr marL="0" marR="0" algn="ctr">
                        <a:lnSpc>
                          <a:spcPct val="115000"/>
                        </a:lnSpc>
                        <a:spcBef>
                          <a:spcPts val="0"/>
                        </a:spcBef>
                        <a:spcAft>
                          <a:spcPts val="0"/>
                        </a:spcAft>
                      </a:pPr>
                      <a:r>
                        <a:rPr lang="en-US" sz="1800" dirty="0">
                          <a:effectLst/>
                        </a:rPr>
                        <a:t>Formal Writing Style</a:t>
                      </a:r>
                      <a:endParaRPr lang="en-US" sz="1800" b="1"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Informal Writing Style</a:t>
                      </a:r>
                      <a:endParaRPr lang="en-US" sz="1800" b="1"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67103">
                <a:tc>
                  <a:txBody>
                    <a:bodyPr/>
                    <a:lstStyle/>
                    <a:p>
                      <a:pPr marL="0" marR="0">
                        <a:lnSpc>
                          <a:spcPct val="115000"/>
                        </a:lnSpc>
                        <a:spcBef>
                          <a:spcPts val="0"/>
                        </a:spcBef>
                        <a:spcAft>
                          <a:spcPts val="0"/>
                        </a:spcAft>
                      </a:pPr>
                      <a:r>
                        <a:rPr lang="en-US" sz="1800" b="0" dirty="0">
                          <a:effectLst/>
                        </a:rPr>
                        <a:t>Word choice tends to be precise or technical</a:t>
                      </a:r>
                      <a:endParaRPr lang="en-US" sz="1800" b="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Word choice may be more vague; colloquial phrases may be used </a:t>
                      </a:r>
                      <a:endParaRPr lang="en-US" sz="1800" dirty="0">
                        <a:effectLst/>
                        <a:latin typeface="Calibri"/>
                        <a:ea typeface="Calibri"/>
                        <a:cs typeface="Times New Roman"/>
                      </a:endParaRPr>
                    </a:p>
                  </a:txBody>
                  <a:tcPr marL="68580" marR="68580" marT="0" marB="0">
                    <a:solidFill>
                      <a:schemeClr val="bg1">
                        <a:lumMod val="85000"/>
                      </a:schemeClr>
                    </a:solidFill>
                  </a:tcPr>
                </a:tc>
                <a:extLst>
                  <a:ext uri="{0D108BD9-81ED-4DB2-BD59-A6C34878D82A}">
                    <a16:rowId xmlns:a16="http://schemas.microsoft.com/office/drawing/2014/main" val="10001"/>
                  </a:ext>
                </a:extLst>
              </a:tr>
            </a:tbl>
          </a:graphicData>
        </a:graphic>
      </p:graphicFrame>
      <p:sp>
        <p:nvSpPr>
          <p:cNvPr id="5" name="Content Placeholder 2"/>
          <p:cNvSpPr txBox="1">
            <a:spLocks/>
          </p:cNvSpPr>
          <p:nvPr/>
        </p:nvSpPr>
        <p:spPr>
          <a:xfrm>
            <a:off x="457200" y="2895600"/>
            <a:ext cx="8229600" cy="3382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p>
        </p:txBody>
      </p:sp>
      <p:sp>
        <p:nvSpPr>
          <p:cNvPr id="6" name="Content Placeholder 2"/>
          <p:cNvSpPr txBox="1">
            <a:spLocks/>
          </p:cNvSpPr>
          <p:nvPr/>
        </p:nvSpPr>
        <p:spPr>
          <a:xfrm>
            <a:off x="457200" y="3347272"/>
            <a:ext cx="8229600" cy="30480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Formal</a:t>
            </a:r>
          </a:p>
          <a:p>
            <a:pPr marL="0" indent="0">
              <a:buNone/>
            </a:pPr>
            <a:r>
              <a:rPr lang="en-US" sz="2000" dirty="0"/>
              <a:t>The lunch served in the cafeteria today was </a:t>
            </a:r>
            <a:r>
              <a:rPr lang="en-US" sz="2000" b="1" dirty="0"/>
              <a:t>not very appetizing</a:t>
            </a:r>
            <a:r>
              <a:rPr lang="en-US" sz="2000" dirty="0"/>
              <a:t>.  The food was </a:t>
            </a:r>
            <a:r>
              <a:rPr lang="en-US" sz="2000" b="1" dirty="0"/>
              <a:t>over cooked, smelled terrible, and tasted awful</a:t>
            </a:r>
            <a:r>
              <a:rPr lang="en-US" sz="2000" dirty="0"/>
              <a:t>.  Instead of serving students </a:t>
            </a:r>
            <a:r>
              <a:rPr lang="en-US" sz="2000" b="1" dirty="0"/>
              <a:t>substandard</a:t>
            </a:r>
            <a:r>
              <a:rPr lang="en-US" sz="2000" dirty="0"/>
              <a:t> food, the school should look into bringing in food from a </a:t>
            </a:r>
            <a:r>
              <a:rPr lang="en-US" sz="2000" b="1" dirty="0"/>
              <a:t>caterer or local restaurant</a:t>
            </a:r>
            <a:r>
              <a:rPr lang="en-US" sz="2000" dirty="0"/>
              <a:t> if at all possible.</a:t>
            </a:r>
          </a:p>
          <a:p>
            <a:pPr marL="0" indent="0">
              <a:buNone/>
            </a:pPr>
            <a:endParaRPr lang="en-US" sz="2000" dirty="0"/>
          </a:p>
          <a:p>
            <a:pPr marL="0" indent="0">
              <a:buNone/>
            </a:pPr>
            <a:r>
              <a:rPr lang="en-US" sz="2000" dirty="0"/>
              <a:t>Informal</a:t>
            </a:r>
          </a:p>
          <a:p>
            <a:pPr marL="0" indent="0">
              <a:buNone/>
            </a:pPr>
            <a:r>
              <a:rPr lang="en-US" sz="2000" dirty="0"/>
              <a:t>Lunch in the cafeteria today was </a:t>
            </a:r>
            <a:r>
              <a:rPr lang="en-US" sz="2000" b="1" dirty="0"/>
              <a:t>nasty</a:t>
            </a:r>
            <a:r>
              <a:rPr lang="en-US" sz="2000" dirty="0"/>
              <a:t>.  It </a:t>
            </a:r>
            <a:r>
              <a:rPr lang="en-US" sz="2000" b="1" dirty="0"/>
              <a:t>looked, smelled, and tasted bad</a:t>
            </a:r>
            <a:r>
              <a:rPr lang="en-US" sz="2000" dirty="0"/>
              <a:t>.  The school shouldn’t serve </a:t>
            </a:r>
            <a:r>
              <a:rPr lang="en-US" sz="2000" b="1" dirty="0"/>
              <a:t>nasty</a:t>
            </a:r>
            <a:r>
              <a:rPr lang="en-US" sz="2000" dirty="0"/>
              <a:t> food like that.  They should bring in food from a </a:t>
            </a:r>
            <a:r>
              <a:rPr lang="en-US" sz="2000" b="1" dirty="0"/>
              <a:t>restaurant or something</a:t>
            </a:r>
            <a:r>
              <a:rPr lang="en-US" sz="2000" dirty="0"/>
              <a:t>.</a:t>
            </a:r>
          </a:p>
        </p:txBody>
      </p:sp>
      <p:sp>
        <p:nvSpPr>
          <p:cNvPr id="7" name="TextBox 6"/>
          <p:cNvSpPr txBox="1"/>
          <p:nvPr/>
        </p:nvSpPr>
        <p:spPr>
          <a:xfrm>
            <a:off x="457200" y="2796570"/>
            <a:ext cx="3733800" cy="523220"/>
          </a:xfrm>
          <a:prstGeom prst="rect">
            <a:avLst/>
          </a:prstGeom>
          <a:noFill/>
        </p:spPr>
        <p:txBody>
          <a:bodyPr wrap="square" rtlCol="0">
            <a:spAutoFit/>
          </a:bodyPr>
          <a:lstStyle/>
          <a:p>
            <a:r>
              <a:rPr lang="en-US" sz="2800" dirty="0"/>
              <a:t>Examples:</a:t>
            </a:r>
          </a:p>
        </p:txBody>
      </p:sp>
    </p:spTree>
    <p:extLst>
      <p:ext uri="{BB962C8B-B14F-4D97-AF65-F5344CB8AC3E}">
        <p14:creationId xmlns:p14="http://schemas.microsoft.com/office/powerpoint/2010/main" val="4253425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a:bodyPr>
          <a:lstStyle/>
          <a:p>
            <a:pPr algn="l"/>
            <a:r>
              <a:rPr lang="en-US" sz="4000" b="1" dirty="0">
                <a:latin typeface="Times New Roman" pitchFamily="18" charset="0"/>
                <a:cs typeface="Times New Roman" pitchFamily="18" charset="0"/>
              </a:rPr>
              <a:t>IDENTIFY</a:t>
            </a:r>
          </a:p>
        </p:txBody>
      </p:sp>
      <p:pic>
        <p:nvPicPr>
          <p:cNvPr id="4" name="Content Placeholder 3" descr="situation 1.jpg"/>
          <p:cNvPicPr>
            <a:picLocks noGrp="1" noChangeAspect="1"/>
          </p:cNvPicPr>
          <p:nvPr>
            <p:ph idx="1"/>
          </p:nvPr>
        </p:nvPicPr>
        <p:blipFill>
          <a:blip r:embed="rId2"/>
          <a:stretch>
            <a:fillRect/>
          </a:stretch>
        </p:blipFill>
        <p:spPr>
          <a:xfrm>
            <a:off x="990600" y="1447800"/>
            <a:ext cx="7238999" cy="4678363"/>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pitchFamily="18" charset="0"/>
                <a:cs typeface="Times New Roman" pitchFamily="18" charset="0"/>
              </a:rPr>
              <a:t>IDENTIFY</a:t>
            </a:r>
            <a:endParaRPr lang="en-US" dirty="0"/>
          </a:p>
        </p:txBody>
      </p:sp>
      <p:pic>
        <p:nvPicPr>
          <p:cNvPr id="4" name="Content Placeholder 3" descr="situation 4.jpg"/>
          <p:cNvPicPr>
            <a:picLocks noGrp="1" noChangeAspect="1"/>
          </p:cNvPicPr>
          <p:nvPr>
            <p:ph idx="1"/>
          </p:nvPr>
        </p:nvPicPr>
        <p:blipFill>
          <a:blip r:embed="rId2"/>
          <a:stretch>
            <a:fillRect/>
          </a:stretch>
        </p:blipFill>
        <p:spPr>
          <a:xfrm>
            <a:off x="914400" y="1143000"/>
            <a:ext cx="7315199" cy="49831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pitchFamily="18" charset="0"/>
                <a:cs typeface="Times New Roman" pitchFamily="18" charset="0"/>
              </a:rPr>
              <a:t>IDENTIFY</a:t>
            </a:r>
            <a:endParaRPr lang="en-US" dirty="0"/>
          </a:p>
        </p:txBody>
      </p:sp>
      <p:pic>
        <p:nvPicPr>
          <p:cNvPr id="4" name="Content Placeholder 3" descr="situation 2.jpg"/>
          <p:cNvPicPr>
            <a:picLocks noGrp="1" noChangeAspect="1"/>
          </p:cNvPicPr>
          <p:nvPr>
            <p:ph idx="1"/>
          </p:nvPr>
        </p:nvPicPr>
        <p:blipFill>
          <a:blip r:embed="rId2"/>
          <a:stretch>
            <a:fillRect/>
          </a:stretch>
        </p:blipFill>
        <p:spPr>
          <a:xfrm>
            <a:off x="838201" y="1143000"/>
            <a:ext cx="7467600" cy="49831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pitchFamily="18" charset="0"/>
                <a:cs typeface="Times New Roman" pitchFamily="18" charset="0"/>
              </a:rPr>
              <a:t>IDENTIFY</a:t>
            </a:r>
            <a:endParaRPr lang="en-US" dirty="0"/>
          </a:p>
        </p:txBody>
      </p:sp>
      <p:pic>
        <p:nvPicPr>
          <p:cNvPr id="4" name="Content Placeholder 3" descr="situation 3.jpg"/>
          <p:cNvPicPr>
            <a:picLocks noGrp="1" noChangeAspect="1"/>
          </p:cNvPicPr>
          <p:nvPr>
            <p:ph idx="1"/>
          </p:nvPr>
        </p:nvPicPr>
        <p:blipFill>
          <a:blip r:embed="rId2"/>
          <a:stretch>
            <a:fillRect/>
          </a:stretch>
        </p:blipFill>
        <p:spPr>
          <a:xfrm>
            <a:off x="762000" y="1219200"/>
            <a:ext cx="7467599" cy="4906963"/>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latin typeface="Times New Roman" pitchFamily="18" charset="0"/>
                <a:cs typeface="Times New Roman" pitchFamily="18" charset="0"/>
              </a:rPr>
              <a:t>BACKGROUND KNOWLEDGE</a:t>
            </a:r>
          </a:p>
        </p:txBody>
      </p:sp>
      <p:sp>
        <p:nvSpPr>
          <p:cNvPr id="3" name="Content Placeholder 2"/>
          <p:cNvSpPr>
            <a:spLocks noGrp="1"/>
          </p:cNvSpPr>
          <p:nvPr>
            <p:ph idx="1"/>
          </p:nvPr>
        </p:nvSpPr>
        <p:spPr>
          <a:xfrm>
            <a:off x="457200" y="1600200"/>
            <a:ext cx="5562600" cy="4525963"/>
          </a:xfrm>
        </p:spPr>
        <p:txBody>
          <a:bodyPr/>
          <a:lstStyle/>
          <a:p>
            <a:r>
              <a:rPr lang="en-US" dirty="0">
                <a:latin typeface="Times New Roman" pitchFamily="18" charset="0"/>
                <a:cs typeface="Times New Roman" pitchFamily="18" charset="0"/>
              </a:rPr>
              <a:t>Think about how do you communicate in different situations? </a:t>
            </a:r>
          </a:p>
          <a:p>
            <a:r>
              <a:rPr lang="en-US" dirty="0">
                <a:latin typeface="Times New Roman" pitchFamily="18" charset="0"/>
                <a:cs typeface="Times New Roman" pitchFamily="18" charset="0"/>
              </a:rPr>
              <a:t>Do you use same tone, words, phrases, attitude to  communicate with your friends, family or teacher, boss ? </a:t>
            </a:r>
          </a:p>
          <a:p>
            <a:endParaRPr lang="en-US" dirty="0"/>
          </a:p>
        </p:txBody>
      </p:sp>
      <p:pic>
        <p:nvPicPr>
          <p:cNvPr id="5" name="Picture 4" descr="think.jpg"/>
          <p:cNvPicPr>
            <a:picLocks noChangeAspect="1"/>
          </p:cNvPicPr>
          <p:nvPr/>
        </p:nvPicPr>
        <p:blipFill>
          <a:blip r:embed="rId2"/>
          <a:stretch>
            <a:fillRect/>
          </a:stretch>
        </p:blipFill>
        <p:spPr>
          <a:xfrm>
            <a:off x="6019800" y="2209800"/>
            <a:ext cx="3124200" cy="2819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pitchFamily="18" charset="0"/>
                <a:cs typeface="Times New Roman" pitchFamily="18" charset="0"/>
              </a:rPr>
              <a:t>WHY ?</a:t>
            </a: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Those who do not know how to communicate in different situations?</a:t>
            </a:r>
          </a:p>
          <a:p>
            <a:endParaRPr lang="en-US" dirty="0">
              <a:latin typeface="Times New Roman" pitchFamily="18" charset="0"/>
              <a:cs typeface="Times New Roman" pitchFamily="18" charset="0"/>
            </a:endParaRPr>
          </a:p>
          <a:p>
            <a:pPr algn="ctr"/>
            <a:r>
              <a:rPr lang="en-US" dirty="0">
                <a:latin typeface="Times New Roman" pitchFamily="18" charset="0"/>
                <a:cs typeface="Times New Roman" pitchFamily="18" charset="0"/>
              </a:rPr>
              <a:t>Are unable to influence people.</a:t>
            </a:r>
          </a:p>
          <a:p>
            <a:pPr algn="ctr"/>
            <a:endParaRPr lang="en-US" dirty="0">
              <a:latin typeface="Times New Roman" pitchFamily="18" charset="0"/>
              <a:cs typeface="Times New Roman" pitchFamily="18" charset="0"/>
            </a:endParaRPr>
          </a:p>
          <a:p>
            <a:pPr algn="ctr"/>
            <a:r>
              <a:rPr lang="en-US" dirty="0">
                <a:latin typeface="Times New Roman" pitchFamily="18" charset="0"/>
                <a:cs typeface="Times New Roman" pitchFamily="18" charset="0"/>
              </a:rPr>
              <a:t>Are not able to get desired attention from listeners for proper understanding.</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pitchFamily="18" charset="0"/>
                <a:cs typeface="Times New Roman" pitchFamily="18" charset="0"/>
              </a:rPr>
              <a:t>WHY ?</a:t>
            </a:r>
            <a:endParaRPr lang="en-US" dirty="0"/>
          </a:p>
        </p:txBody>
      </p:sp>
      <p:sp>
        <p:nvSpPr>
          <p:cNvPr id="3" name="Content Placeholder 2"/>
          <p:cNvSpPr>
            <a:spLocks noGrp="1"/>
          </p:cNvSpPr>
          <p:nvPr>
            <p:ph idx="1"/>
          </p:nvPr>
        </p:nvSpPr>
        <p:spPr/>
        <p:txBody>
          <a:bodyPr/>
          <a:lstStyle/>
          <a:p>
            <a:pPr algn="ctr"/>
            <a:endParaRPr lang="en-US" dirty="0">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a:p>
            <a:pPr algn="ctr"/>
            <a:r>
              <a:rPr lang="en-US" dirty="0">
                <a:latin typeface="Times New Roman" pitchFamily="18" charset="0"/>
                <a:cs typeface="Times New Roman" pitchFamily="18" charset="0"/>
              </a:rPr>
              <a:t>Better communication skills not only help to deliver your message but it also helps to understand others and learn things in a better way.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latin typeface="Times New Roman" pitchFamily="18" charset="0"/>
                <a:cs typeface="Times New Roman" pitchFamily="18" charset="0"/>
              </a:rPr>
              <a:t>KNOW YOUR AUDIENCE</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When we communicate with others, we need to consider with whom we are communicating.  That person or persons are our </a:t>
            </a:r>
            <a:r>
              <a:rPr lang="en-US" b="1" u="sng" dirty="0">
                <a:latin typeface="Times New Roman" panose="02020603050405020304" pitchFamily="18" charset="0"/>
                <a:cs typeface="Times New Roman" panose="02020603050405020304" pitchFamily="18" charset="0"/>
              </a:rPr>
              <a:t>audience</a:t>
            </a:r>
            <a:r>
              <a:rPr lang="en-US" dirty="0">
                <a:latin typeface="Times New Roman" panose="02020603050405020304" pitchFamily="18" charset="0"/>
                <a:cs typeface="Times New Roman" panose="02020603050405020304" pitchFamily="18" charset="0"/>
              </a:rPr>
              <a:t>.</a:t>
            </a:r>
          </a:p>
          <a:p>
            <a:endParaRPr lang="en-US" dirty="0"/>
          </a:p>
          <a:p>
            <a:pPr marL="0" indent="0">
              <a:buNone/>
            </a:pPr>
            <a:endParaRPr lang="en-US" dirty="0"/>
          </a:p>
        </p:txBody>
      </p:sp>
      <p:pic>
        <p:nvPicPr>
          <p:cNvPr id="5122" name="Picture 2" descr="C:\Users\David Gale\AppData\Local\Microsoft\Windows\Temporary Internet Files\Content.IE5\566L8ARE\MC90029756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06262" y="3810000"/>
            <a:ext cx="3641967" cy="2332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9262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C5598-80D0-40BC-84DF-8437B07C8975}"/>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EXAMPLES </a:t>
            </a:r>
          </a:p>
        </p:txBody>
      </p:sp>
      <p:sp>
        <p:nvSpPr>
          <p:cNvPr id="3" name="Content Placeholder 2">
            <a:extLst>
              <a:ext uri="{FF2B5EF4-FFF2-40B4-BE49-F238E27FC236}">
                <a16:creationId xmlns:a16="http://schemas.microsoft.com/office/drawing/2014/main" id="{F602FB1B-90D3-4F5C-93F9-B0DD2A95E6EF}"/>
              </a:ext>
            </a:extLst>
          </p:cNvPr>
          <p:cNvSpPr>
            <a:spLocks noGrp="1"/>
          </p:cNvSpPr>
          <p:nvPr>
            <p:ph idx="1"/>
          </p:nvPr>
        </p:nvSpPr>
        <p:spPr/>
        <p:txBody>
          <a:bodyPr>
            <a:normAutofit lnSpcReduction="10000"/>
          </a:bodyPr>
          <a:lstStyle/>
          <a:p>
            <a:pPr marL="0" indent="0" algn="l">
              <a:buNone/>
            </a:pPr>
            <a:r>
              <a:rPr lang="en-US" sz="2400" b="1" i="0" dirty="0">
                <a:effectLst/>
                <a:latin typeface="Times New Roman" panose="02020603050405020304" pitchFamily="18" charset="0"/>
                <a:cs typeface="Times New Roman" panose="02020603050405020304" pitchFamily="18" charset="0"/>
              </a:rPr>
              <a:t>Use Formal Writing When:</a:t>
            </a: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Writing professionally (reaching out to a client or prospect)</a:t>
            </a: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Academic writings (essays, research papers, etc.)</a:t>
            </a: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Job applications (</a:t>
            </a:r>
            <a:r>
              <a:rPr lang="en-US" sz="24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resume writing</a:t>
            </a:r>
            <a:r>
              <a:rPr lang="en-US" sz="2400" b="0" i="0" dirty="0">
                <a:effectLst/>
                <a:latin typeface="Times New Roman" panose="02020603050405020304" pitchFamily="18" charset="0"/>
                <a:cs typeface="Times New Roman" panose="02020603050405020304" pitchFamily="18" charset="0"/>
              </a:rPr>
              <a:t>, CVs, and cover letters)</a:t>
            </a: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Reaching out to someone you do not know.</a:t>
            </a:r>
          </a:p>
          <a:p>
            <a:pPr marL="0" indent="0" algn="l">
              <a:buNone/>
            </a:pPr>
            <a:r>
              <a:rPr lang="en-US" sz="2400" b="1" i="0" dirty="0">
                <a:effectLst/>
                <a:latin typeface="Times New Roman" panose="02020603050405020304" pitchFamily="18" charset="0"/>
                <a:cs typeface="Times New Roman" panose="02020603050405020304" pitchFamily="18" charset="0"/>
              </a:rPr>
              <a:t>Use Informal Writing When:</a:t>
            </a: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Writing to a friend</a:t>
            </a: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Sharing a story or writing a personal blog</a:t>
            </a: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Instructed to do so (if in school)</a:t>
            </a: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Writing dialogue and conversations</a:t>
            </a: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Writing an outline</a:t>
            </a:r>
          </a:p>
          <a:p>
            <a:pPr algn="l">
              <a:buFont typeface="Arial" panose="020B0604020202020204" pitchFamily="34" charset="0"/>
              <a:buChar char="•"/>
            </a:pPr>
            <a:endParaRPr lang="en-US" sz="2400" b="0" i="0" dirty="0">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12464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latin typeface="Times New Roman" pitchFamily="18" charset="0"/>
                <a:cs typeface="Times New Roman" pitchFamily="18" charset="0"/>
              </a:rPr>
              <a:t>KNOW YOUR PURPOSE</a:t>
            </a:r>
            <a:endParaRPr lang="en-US" sz="3200"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When we are communicating, we also need to think about our purpose for communicating.</a:t>
            </a:r>
          </a:p>
          <a:p>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Sometimes we communicate to entertain</a:t>
            </a:r>
          </a:p>
          <a:p>
            <a:pPr lvl="1"/>
            <a:r>
              <a:rPr lang="en-US" dirty="0">
                <a:latin typeface="Times New Roman" panose="02020603050405020304" pitchFamily="18" charset="0"/>
                <a:cs typeface="Times New Roman" panose="02020603050405020304" pitchFamily="18" charset="0"/>
              </a:rPr>
              <a:t>Sometimes we communicate to inform</a:t>
            </a:r>
          </a:p>
          <a:p>
            <a:pPr lvl="1"/>
            <a:r>
              <a:rPr lang="en-US" dirty="0">
                <a:latin typeface="Times New Roman" panose="02020603050405020304" pitchFamily="18" charset="0"/>
                <a:cs typeface="Times New Roman" panose="02020603050405020304" pitchFamily="18" charset="0"/>
              </a:rPr>
              <a:t>Sometimes we communicate to persuade</a:t>
            </a:r>
          </a:p>
          <a:p>
            <a:pPr marL="0" indent="0">
              <a:buNone/>
            </a:pPr>
            <a:endParaRPr lang="en-US" dirty="0"/>
          </a:p>
          <a:p>
            <a:endParaRPr lang="en-US" dirty="0"/>
          </a:p>
          <a:p>
            <a:endParaRPr lang="en-US" dirty="0"/>
          </a:p>
        </p:txBody>
      </p:sp>
      <p:pic>
        <p:nvPicPr>
          <p:cNvPr id="6146" name="Picture 2" descr="C:\Users\David Gale\AppData\Local\Microsoft\Windows\Temporary Internet Files\Content.IE5\JL7DBSZH\MC900156021[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2800" y="4816145"/>
            <a:ext cx="864108" cy="1720901"/>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Users\David Gale\AppData\Local\Microsoft\Windows\Temporary Internet Files\Content.IE5\566L8ARE\MC90007098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4884571"/>
            <a:ext cx="1898964" cy="172895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Users\David Gale\AppData\Local\Microsoft\Windows\Temporary Internet Files\Content.IE5\8J5JMSE5\MC900384384[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7600" y="5025346"/>
            <a:ext cx="2276120" cy="1447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897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latin typeface="Times New Roman" pitchFamily="18" charset="0"/>
                <a:cs typeface="Times New Roman" pitchFamily="18" charset="0"/>
              </a:rPr>
              <a:t>AUDIENCE &amp; PURPOSE</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To determine whether we should communicate informally or formally, we combine what we know about BOTH our audience and the purpose for our communication.  Then, we pick the style that we think will best open our audience up to listen to our ideas.</a:t>
            </a:r>
          </a:p>
        </p:txBody>
      </p:sp>
    </p:spTree>
    <p:extLst>
      <p:ext uri="{BB962C8B-B14F-4D97-AF65-F5344CB8AC3E}">
        <p14:creationId xmlns:p14="http://schemas.microsoft.com/office/powerpoint/2010/main" val="1625155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639</TotalTime>
  <Words>1295</Words>
  <Application>Microsoft Office PowerPoint</Application>
  <PresentationFormat>On-screen Show (4:3)</PresentationFormat>
  <Paragraphs>187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Algerian</vt:lpstr>
      <vt:lpstr>Arial</vt:lpstr>
      <vt:lpstr>Calibri</vt:lpstr>
      <vt:lpstr>Times New Roman</vt:lpstr>
      <vt:lpstr>Office Theme</vt:lpstr>
      <vt:lpstr>FORMAL VS INFORMAL WRITING</vt:lpstr>
      <vt:lpstr>LEARNING OUTCOMES</vt:lpstr>
      <vt:lpstr>BACKGROUND KNOWLEDGE</vt:lpstr>
      <vt:lpstr>WHY ?</vt:lpstr>
      <vt:lpstr>WHY ?</vt:lpstr>
      <vt:lpstr>KNOW YOUR AUDIENCE</vt:lpstr>
      <vt:lpstr>EXAMPLES </vt:lpstr>
      <vt:lpstr>KNOW YOUR PURPOSE</vt:lpstr>
      <vt:lpstr>AUDIENCE &amp; PURPOSE</vt:lpstr>
      <vt:lpstr>AUDIENCE &amp; PURPOSE</vt:lpstr>
      <vt:lpstr>AUDIENCE &amp; PURPOSE</vt:lpstr>
      <vt:lpstr>FORMAL VS. INFORMAL WRITING</vt:lpstr>
      <vt:lpstr>PowerPoint Presentation</vt:lpstr>
      <vt:lpstr>PowerPoint Presentation</vt:lpstr>
      <vt:lpstr>Formal vs. Informal Writing</vt:lpstr>
      <vt:lpstr>Formal vs. Informal Writing</vt:lpstr>
      <vt:lpstr>Formal vs. Informal Writing</vt:lpstr>
      <vt:lpstr>Formal vs. Informal Writing</vt:lpstr>
      <vt:lpstr>Formal vs. Informal Writing</vt:lpstr>
      <vt:lpstr>Formal vs. Informal Writing</vt:lpstr>
      <vt:lpstr>IDENTIFY</vt:lpstr>
      <vt:lpstr>IDENTIFY</vt:lpstr>
      <vt:lpstr>IDENTIFY</vt:lpstr>
      <vt:lpstr>IDENTIFY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Formal vs. Informal Writing Style</dc:title>
  <dc:creator>David Gale</dc:creator>
  <cp:lastModifiedBy>TVF 5</cp:lastModifiedBy>
  <cp:revision>41</cp:revision>
  <dcterms:created xsi:type="dcterms:W3CDTF">2013-02-06T11:57:07Z</dcterms:created>
  <dcterms:modified xsi:type="dcterms:W3CDTF">2020-11-10T06:49:18Z</dcterms:modified>
</cp:coreProperties>
</file>