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5" r:id="rId4"/>
    <p:sldId id="276" r:id="rId5"/>
    <p:sldId id="266" r:id="rId6"/>
    <p:sldId id="267" r:id="rId7"/>
    <p:sldId id="268" r:id="rId8"/>
    <p:sldId id="277" r:id="rId9"/>
    <p:sldId id="278" r:id="rId10"/>
    <p:sldId id="269" r:id="rId11"/>
    <p:sldId id="270" r:id="rId12"/>
    <p:sldId id="272" r:id="rId13"/>
    <p:sldId id="271" r:id="rId14"/>
    <p:sldId id="279" r:id="rId15"/>
    <p:sldId id="280" r:id="rId16"/>
    <p:sldId id="275" r:id="rId17"/>
    <p:sldId id="27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9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F5CD3AC-B467-4A45-95A6-9444A2ABFE15}" type="datetimeFigureOut">
              <a:rPr lang="en-US" smtClean="0"/>
              <a:pPr/>
              <a:t>12/7/2020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1CBEBE-898B-4C15-BEFF-B225D383AA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5CD3AC-B467-4A45-95A6-9444A2ABFE15}"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CBEBE-898B-4C15-BEFF-B225D383AA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5CD3AC-B467-4A45-95A6-9444A2ABFE15}"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CBEBE-898B-4C15-BEFF-B225D383AA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5CD3AC-B467-4A45-95A6-9444A2ABFE15}"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CBEBE-898B-4C15-BEFF-B225D383AA76}"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F5CD3AC-B467-4A45-95A6-9444A2ABFE15}"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CBEBE-898B-4C15-BEFF-B225D383AA7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F5CD3AC-B467-4A45-95A6-9444A2ABFE15}"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CBEBE-898B-4C15-BEFF-B225D383AA76}"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F5CD3AC-B467-4A45-95A6-9444A2ABFE15}"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1CBEBE-898B-4C15-BEFF-B225D383AA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5CD3AC-B467-4A45-95A6-9444A2ABFE15}"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1CBEBE-898B-4C15-BEFF-B225D383AA76}"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CD3AC-B467-4A45-95A6-9444A2ABFE15}"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1CBEBE-898B-4C15-BEFF-B225D383AA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F5CD3AC-B467-4A45-95A6-9444A2ABFE15}"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CBEBE-898B-4C15-BEFF-B225D383AA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F5CD3AC-B467-4A45-95A6-9444A2ABFE15}" type="datetimeFigureOut">
              <a:rPr lang="en-US" smtClean="0"/>
              <a:pPr/>
              <a:t>12/7/2020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1CBEBE-898B-4C15-BEFF-B225D383AA7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F5CD3AC-B467-4A45-95A6-9444A2ABFE15}" type="datetimeFigureOut">
              <a:rPr lang="en-US" smtClean="0"/>
              <a:pPr/>
              <a:t>12/7/2020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1CBEBE-898B-4C15-BEFF-B225D383AA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xwordstories.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ggtimer.com/15minutes" TargetMode="External"/><Relationship Id="rId2" Type="http://schemas.openxmlformats.org/officeDocument/2006/relationships/hyperlink" Target="https://thewritepractice.com/creative-writing-promp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4800600" cy="2743200"/>
          </a:xfrm>
        </p:spPr>
        <p:txBody>
          <a:bodyPr>
            <a:noAutofit/>
          </a:bodyPr>
          <a:lstStyle/>
          <a:p>
            <a:r>
              <a:rPr lang="en-US" sz="6600" dirty="0">
                <a:latin typeface="Algerian" pitchFamily="82" charset="0"/>
              </a:rPr>
              <a:t>Personal writings</a:t>
            </a:r>
          </a:p>
        </p:txBody>
      </p:sp>
      <p:sp>
        <p:nvSpPr>
          <p:cNvPr id="3" name="Subtitle 2"/>
          <p:cNvSpPr>
            <a:spLocks noGrp="1"/>
          </p:cNvSpPr>
          <p:nvPr>
            <p:ph type="subTitle" idx="1"/>
          </p:nvPr>
        </p:nvSpPr>
        <p:spPr>
          <a:xfrm>
            <a:off x="1600200" y="3611607"/>
            <a:ext cx="2667000" cy="1199704"/>
          </a:xfrm>
        </p:spPr>
        <p:txBody>
          <a:bodyPr>
            <a:normAutofit/>
          </a:bodyPr>
          <a:lstStyle/>
          <a:p>
            <a:r>
              <a:rPr lang="en-US" sz="2800" b="1" dirty="0">
                <a:latin typeface="Times New Roman" pitchFamily="18" charset="0"/>
                <a:cs typeface="Times New Roman" pitchFamily="18" charset="0"/>
              </a:rPr>
              <a:t>WEEK 8</a:t>
            </a:r>
          </a:p>
        </p:txBody>
      </p:sp>
      <p:pic>
        <p:nvPicPr>
          <p:cNvPr id="4" name="Picture 3" descr="personal writing  1.jpg"/>
          <p:cNvPicPr>
            <a:picLocks noChangeAspect="1"/>
          </p:cNvPicPr>
          <p:nvPr/>
        </p:nvPicPr>
        <p:blipFill>
          <a:blip r:embed="rId2"/>
          <a:stretch>
            <a:fillRect/>
          </a:stretch>
        </p:blipFill>
        <p:spPr>
          <a:xfrm>
            <a:off x="5638800" y="228600"/>
            <a:ext cx="3276600" cy="472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800" dirty="0">
                <a:latin typeface="Times New Roman" pitchFamily="18" charset="0"/>
                <a:cs typeface="Times New Roman" pitchFamily="18" charset="0"/>
              </a:rPr>
              <a:t>Personal writing does not have to be serious or depressing. The writing style signifies the style of the writer. </a:t>
            </a:r>
          </a:p>
          <a:p>
            <a:pPr>
              <a:buNone/>
            </a:pPr>
            <a:endParaRPr lang="en-US" sz="2800" dirty="0">
              <a:latin typeface="Times New Roman" pitchFamily="18" charset="0"/>
              <a:cs typeface="Times New Roman" pitchFamily="18" charset="0"/>
            </a:endParaRPr>
          </a:p>
          <a:p>
            <a:pPr algn="ctr">
              <a:buNone/>
            </a:pPr>
            <a:r>
              <a:rPr lang="en-US" sz="2800" b="1" dirty="0">
                <a:solidFill>
                  <a:srgbClr val="00B050"/>
                </a:solidFill>
                <a:latin typeface="Times New Roman" pitchFamily="18" charset="0"/>
                <a:cs typeface="Times New Roman" pitchFamily="18" charset="0"/>
              </a:rPr>
              <a:t>Tone is basically the way the author expresses his attitude through his writing. </a:t>
            </a:r>
          </a:p>
          <a:p>
            <a:r>
              <a:rPr lang="en-US" sz="2800" dirty="0">
                <a:latin typeface="Times New Roman" pitchFamily="18" charset="0"/>
                <a:cs typeface="Times New Roman" pitchFamily="18" charset="0"/>
              </a:rPr>
              <a:t>Tone in writing is not much different than the tone of our voice. </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Every adjective or verb that is used, the sentence structure and the imagery will show the tone of the writer. </a:t>
            </a:r>
          </a:p>
          <a:p>
            <a:endParaRPr lang="en-US" dirty="0"/>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TONE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 TONE</a:t>
            </a:r>
          </a:p>
        </p:txBody>
      </p:sp>
      <p:sp>
        <p:nvSpPr>
          <p:cNvPr id="5" name="Content Placeholder 4"/>
          <p:cNvSpPr>
            <a:spLocks noGrp="1"/>
          </p:cNvSpPr>
          <p:nvPr>
            <p:ph idx="1"/>
          </p:nvPr>
        </p:nvSpPr>
        <p:spPr/>
        <p:txBody>
          <a:bodyPr/>
          <a:lstStyle/>
          <a:p>
            <a:r>
              <a:rPr lang="en-US" dirty="0">
                <a:latin typeface="Times New Roman" pitchFamily="18" charset="0"/>
                <a:cs typeface="Times New Roman" pitchFamily="18" charset="0"/>
              </a:rPr>
              <a:t>The extract is from a story. Read carefully and identify the tone of the writing. </a:t>
            </a:r>
          </a:p>
        </p:txBody>
      </p:sp>
      <p:sp>
        <p:nvSpPr>
          <p:cNvPr id="7" name="Rectangle 6"/>
          <p:cNvSpPr/>
          <p:nvPr/>
        </p:nvSpPr>
        <p:spPr>
          <a:xfrm>
            <a:off x="990600" y="2362200"/>
            <a:ext cx="7315200" cy="335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Times New Roman" pitchFamily="18" charset="0"/>
                <a:cs typeface="Times New Roman" pitchFamily="18" charset="0"/>
              </a:rPr>
              <a:t>And the trees all died. They were orange trees. I don’t know why they died, they just died. Something wrong with the soil possibly or maybe the stuff we got from the nursery wasn’t the best. We complained about it. So we’ve got thirty kids there, each kid had his or her own little tree to plant and we’ve got these thirty dead trees. All these kids looking at these little brown sticks, it was depressing.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Times New Roman" pitchFamily="18" charset="0"/>
                <a:cs typeface="Times New Roman" pitchFamily="18" charset="0"/>
              </a:rPr>
              <a:t>2</a:t>
            </a:r>
            <a:r>
              <a:rPr lang="en-US" sz="3200" baseline="30000" dirty="0">
                <a:latin typeface="Times New Roman" pitchFamily="18" charset="0"/>
                <a:cs typeface="Times New Roman" pitchFamily="18" charset="0"/>
              </a:rPr>
              <a:t>nd</a:t>
            </a:r>
            <a:r>
              <a:rPr lang="en-US" sz="3200" dirty="0">
                <a:latin typeface="Times New Roman" pitchFamily="18" charset="0"/>
                <a:cs typeface="Times New Roman" pitchFamily="18" charset="0"/>
              </a:rPr>
              <a:t> Extract</a:t>
            </a:r>
          </a:p>
          <a:p>
            <a:pPr algn="ctr">
              <a:buNone/>
            </a:pPr>
            <a:endParaRPr lang="en-US" sz="3200" dirty="0">
              <a:latin typeface="Times New Roman" pitchFamily="18" charset="0"/>
              <a:cs typeface="Times New Roman" pitchFamily="18" charset="0"/>
            </a:endParaRPr>
          </a:p>
          <a:p>
            <a:pPr algn="ctr">
              <a:buNone/>
            </a:pPr>
            <a:endParaRPr lang="en-US" sz="3200" b="1" dirty="0">
              <a:latin typeface="Times New Roman" pitchFamily="18" charset="0"/>
              <a:cs typeface="Times New Roman" pitchFamily="18" charset="0"/>
            </a:endParaRPr>
          </a:p>
          <a:p>
            <a:pPr algn="ctr">
              <a:buNone/>
            </a:pPr>
            <a:r>
              <a:rPr lang="en-US" sz="3200" b="1" dirty="0">
                <a:latin typeface="Times New Roman" pitchFamily="18" charset="0"/>
                <a:cs typeface="Times New Roman" pitchFamily="18" charset="0"/>
              </a:rPr>
              <a:t>Read carefully and identify the tone of this extract. </a:t>
            </a:r>
          </a:p>
        </p:txBody>
      </p:sp>
      <p:sp>
        <p:nvSpPr>
          <p:cNvPr id="3" name="Title 2"/>
          <p:cNvSpPr>
            <a:spLocks noGrp="1"/>
          </p:cNvSpPr>
          <p:nvPr>
            <p:ph type="title"/>
          </p:nvPr>
        </p:nvSpPr>
        <p:spPr/>
        <p:txBody>
          <a:bodyPr>
            <a:normAutofit/>
          </a:bodyPr>
          <a:lstStyle/>
          <a:p>
            <a:r>
              <a:rPr lang="en-US" dirty="0"/>
              <a:t>IDENTIFY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2800" dirty="0">
                <a:latin typeface="Times New Roman" pitchFamily="18" charset="0"/>
                <a:cs typeface="Times New Roman" pitchFamily="18" charset="0"/>
              </a:rPr>
              <a:t>But I feel peaceful. Your success in the ring this morning was, to a small degree, my success. Your future is assured. You will live, secure and safe, Wilbur. Nothing can harm you now. These autumn days will shorten and grow cold. The leaves will shake loose from the trees and fall. Christmas will come, and the snows of winter. You will live to enjoy the beauty of the frozen world, for you mean a great deal to Zuckerman and he will not harm you, ever. Winter will pass, the days will lengthen, the ice will melt in the pasture pond. The song sparrow will return and sing, the frogs will awake, the warm wind will blow again. All these sights and sounds and smells will be yours to enjoy, Wilbur—this lovely world, these precious days..."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E9DC79-216D-423E-8BD6-8C05AFA9322C}"/>
              </a:ext>
            </a:extLst>
          </p:cNvPr>
          <p:cNvSpPr>
            <a:spLocks noGrp="1"/>
          </p:cNvSpPr>
          <p:nvPr>
            <p:ph idx="1"/>
          </p:nvPr>
        </p:nvSpPr>
        <p:spPr/>
        <p:txBody>
          <a:bodyPr>
            <a:normAutofit/>
          </a:bodyPr>
          <a:lstStyle/>
          <a:p>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Six-word stories are a great way to practice your writing without actually having to </a:t>
            </a:r>
            <a:r>
              <a:rPr lang="en-US" i="1" dirty="0">
                <a:effectLst/>
                <a:latin typeface="Times New Roman" panose="02020603050405020304" pitchFamily="18" charset="0"/>
                <a:cs typeface="Times New Roman" panose="02020603050405020304" pitchFamily="18" charset="0"/>
              </a:rPr>
              <a:t>write</a:t>
            </a:r>
            <a:r>
              <a:rPr lang="en-US" dirty="0">
                <a:effectLst/>
                <a:latin typeface="Times New Roman" panose="02020603050405020304" pitchFamily="18" charset="0"/>
                <a:cs typeface="Times New Roman" panose="02020603050405020304" pitchFamily="18" charset="0"/>
              </a:rPr>
              <a:t> much. They can also be used to warm up before working on a novel or short story.</a:t>
            </a:r>
          </a:p>
          <a:p>
            <a:pPr marL="109728" indent="0">
              <a:buNone/>
            </a:pPr>
            <a:endParaRPr lang="en-US"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effectLst/>
              </a:rPr>
              <a:t>“</a:t>
            </a:r>
            <a:r>
              <a:rPr lang="en-US" b="1" dirty="0">
                <a:effectLst/>
                <a:latin typeface="Times New Roman" panose="02020603050405020304" pitchFamily="18" charset="0"/>
                <a:cs typeface="Times New Roman" panose="02020603050405020304" pitchFamily="18" charset="0"/>
              </a:rPr>
              <a:t>For sale: baby shoes, never worn.”</a:t>
            </a:r>
          </a:p>
          <a:p>
            <a:endParaRPr lang="en-US" b="1"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A great website you can use is </a:t>
            </a:r>
            <a:r>
              <a:rPr lang="en-US" dirty="0">
                <a:effectLst/>
                <a:latin typeface="Times New Roman" panose="02020603050405020304" pitchFamily="18" charset="0"/>
                <a:cs typeface="Times New Roman" panose="02020603050405020304" pitchFamily="18" charset="0"/>
                <a:hlinkClick r:id="rId2"/>
              </a:rPr>
              <a:t>sixwordstories.net</a:t>
            </a:r>
            <a:r>
              <a:rPr lang="en-US" dirty="0">
                <a:effectLst/>
                <a:latin typeface="Times New Roman" panose="02020603050405020304" pitchFamily="18" charset="0"/>
                <a:cs typeface="Times New Roman" panose="02020603050405020304" pitchFamily="18" charset="0"/>
              </a:rPr>
              <a:t>.</a:t>
            </a:r>
            <a:endParaRPr lang="en-US" b="1" dirty="0">
              <a:effectLst/>
              <a:latin typeface="Times New Roman" panose="02020603050405020304" pitchFamily="18" charset="0"/>
              <a:cs typeface="Times New Roman" panose="02020603050405020304" pitchFamily="18" charset="0"/>
            </a:endParaRPr>
          </a:p>
          <a:p>
            <a:pPr marL="109728" indent="0">
              <a:buNone/>
            </a:pPr>
            <a:endParaRPr lang="en-US" dirty="0"/>
          </a:p>
        </p:txBody>
      </p:sp>
      <p:sp>
        <p:nvSpPr>
          <p:cNvPr id="3" name="Title 2">
            <a:extLst>
              <a:ext uri="{FF2B5EF4-FFF2-40B4-BE49-F238E27FC236}">
                <a16:creationId xmlns:a16="http://schemas.microsoft.com/office/drawing/2014/main" id="{9690F27D-A2A9-4625-B6E7-18637234D372}"/>
              </a:ext>
            </a:extLst>
          </p:cNvPr>
          <p:cNvSpPr>
            <a:spLocks noGrp="1"/>
          </p:cNvSpPr>
          <p:nvPr>
            <p:ph type="title"/>
          </p:nvPr>
        </p:nvSpPr>
        <p:spPr/>
        <p:txBody>
          <a:bodyPr>
            <a:normAutofit/>
          </a:bodyPr>
          <a:lstStyle/>
          <a:p>
            <a:r>
              <a:rPr lang="en-US" sz="4000" dirty="0">
                <a:latin typeface="Algerian" panose="04020705040A02060702" pitchFamily="82" charset="0"/>
              </a:rPr>
              <a:t>ACTIVITY # 2 : SIX WORD STORY</a:t>
            </a:r>
          </a:p>
        </p:txBody>
      </p:sp>
    </p:spTree>
    <p:extLst>
      <p:ext uri="{BB962C8B-B14F-4D97-AF65-F5344CB8AC3E}">
        <p14:creationId xmlns:p14="http://schemas.microsoft.com/office/powerpoint/2010/main" val="340424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BA2744-2B52-4380-A433-CA83B769AAE5}"/>
              </a:ext>
            </a:extLst>
          </p:cNvPr>
          <p:cNvSpPr>
            <a:spLocks noGrp="1"/>
          </p:cNvSpPr>
          <p:nvPr>
            <p:ph idx="1"/>
          </p:nvPr>
        </p:nvSpPr>
        <p:spPr/>
        <p:txBody>
          <a:bodyPr>
            <a:normAutofit lnSpcReduction="10000"/>
          </a:bodyPr>
          <a:lstStyle/>
          <a:p>
            <a:r>
              <a:rPr lang="en-US" sz="3600" dirty="0">
                <a:effectLst/>
                <a:latin typeface="Times New Roman" panose="02020603050405020304" pitchFamily="18" charset="0"/>
                <a:cs typeface="Times New Roman" panose="02020603050405020304" pitchFamily="18" charset="0"/>
              </a:rPr>
              <a:t>Was famous once, but died young</a:t>
            </a:r>
          </a:p>
          <a:p>
            <a:r>
              <a:rPr lang="en-US" sz="3600" dirty="0">
                <a:effectLst/>
                <a:latin typeface="Times New Roman" panose="02020603050405020304" pitchFamily="18" charset="0"/>
                <a:cs typeface="Times New Roman" panose="02020603050405020304" pitchFamily="18" charset="0"/>
              </a:rPr>
              <a:t>Free time, wasted time, no time.</a:t>
            </a:r>
          </a:p>
          <a:p>
            <a:r>
              <a:rPr lang="en-US" sz="3600" dirty="0">
                <a:effectLst/>
                <a:latin typeface="Times New Roman" panose="02020603050405020304" pitchFamily="18" charset="0"/>
                <a:cs typeface="Times New Roman" panose="02020603050405020304" pitchFamily="18" charset="0"/>
              </a:rPr>
              <a:t>Sealed letters that still remain unopened.(six word story)</a:t>
            </a:r>
          </a:p>
          <a:p>
            <a:r>
              <a:rPr lang="en-US" sz="3600" dirty="0">
                <a:effectLst/>
                <a:latin typeface="Times New Roman" panose="02020603050405020304" pitchFamily="18" charset="0"/>
                <a:cs typeface="Times New Roman" panose="02020603050405020304" pitchFamily="18" charset="0"/>
              </a:rPr>
              <a:t>I will color the world tomorrow.</a:t>
            </a:r>
          </a:p>
          <a:p>
            <a:r>
              <a:rPr lang="en-US" sz="3600" dirty="0">
                <a:effectLst/>
                <a:latin typeface="Times New Roman" panose="02020603050405020304" pitchFamily="18" charset="0"/>
                <a:cs typeface="Times New Roman" panose="02020603050405020304" pitchFamily="18" charset="0"/>
              </a:rPr>
              <a:t>I've found the meaning of life!</a:t>
            </a:r>
          </a:p>
          <a:p>
            <a:r>
              <a:rPr lang="en-US" sz="3600" dirty="0">
                <a:effectLst/>
                <a:latin typeface="Times New Roman" panose="02020603050405020304" pitchFamily="18" charset="0"/>
                <a:cs typeface="Times New Roman" panose="02020603050405020304" pitchFamily="18" charset="0"/>
              </a:rPr>
              <a:t>Dreamed of tomorrow. Forgot about today.</a:t>
            </a:r>
          </a:p>
          <a:p>
            <a:endParaRPr lang="en-US" dirty="0"/>
          </a:p>
        </p:txBody>
      </p:sp>
      <p:sp>
        <p:nvSpPr>
          <p:cNvPr id="3" name="Title 2">
            <a:extLst>
              <a:ext uri="{FF2B5EF4-FFF2-40B4-BE49-F238E27FC236}">
                <a16:creationId xmlns:a16="http://schemas.microsoft.com/office/drawing/2014/main" id="{3C85407D-D3AC-4318-B217-C7C746366029}"/>
              </a:ext>
            </a:extLst>
          </p:cNvPr>
          <p:cNvSpPr>
            <a:spLocks noGrp="1"/>
          </p:cNvSpPr>
          <p:nvPr>
            <p:ph type="title"/>
          </p:nvPr>
        </p:nvSpPr>
        <p:spPr>
          <a:xfrm>
            <a:off x="457200" y="274638"/>
            <a:ext cx="8229600" cy="1143000"/>
          </a:xfrm>
        </p:spPr>
        <p:txBody>
          <a:bodyPr>
            <a:normAutofit/>
          </a:bodyPr>
          <a:lstStyle/>
          <a:p>
            <a:r>
              <a:rPr lang="en-US" sz="4400" dirty="0">
                <a:latin typeface="Algerian" panose="04020705040A02060702" pitchFamily="82" charset="0"/>
              </a:rPr>
              <a:t>PROMPTS FOR SIX WORD STORY</a:t>
            </a:r>
            <a:endParaRPr lang="en-US" dirty="0"/>
          </a:p>
        </p:txBody>
      </p:sp>
    </p:spTree>
    <p:extLst>
      <p:ext uri="{BB962C8B-B14F-4D97-AF65-F5344CB8AC3E}">
        <p14:creationId xmlns:p14="http://schemas.microsoft.com/office/powerpoint/2010/main" val="251448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latin typeface="Times New Roman" pitchFamily="18" charset="0"/>
                <a:cs typeface="Times New Roman" pitchFamily="18" charset="0"/>
              </a:rPr>
              <a:t>PERSONAL NARRATIVE </a:t>
            </a:r>
          </a:p>
          <a:p>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It’s all about you.  Reflective writing </a:t>
            </a:r>
          </a:p>
          <a:p>
            <a:pPr marL="109728" indent="0">
              <a:buNone/>
            </a:pPr>
            <a:endParaRPr lang="en-US" dirty="0">
              <a:latin typeface="Times New Roman" pitchFamily="18" charset="0"/>
              <a:cs typeface="Times New Roman" pitchFamily="18" charset="0"/>
            </a:endParaRPr>
          </a:p>
          <a:p>
            <a:pPr marL="109728" indent="0">
              <a:buNone/>
            </a:pPr>
            <a:r>
              <a:rPr lang="en-US" b="1" dirty="0">
                <a:latin typeface="Times New Roman" pitchFamily="18" charset="0"/>
                <a:cs typeface="Times New Roman" pitchFamily="18" charset="0"/>
              </a:rPr>
              <a:t>It includes:</a:t>
            </a:r>
          </a:p>
          <a:p>
            <a:r>
              <a:rPr lang="en-US" dirty="0">
                <a:latin typeface="Times New Roman" pitchFamily="18" charset="0"/>
                <a:cs typeface="Times New Roman" pitchFamily="18" charset="0"/>
              </a:rPr>
              <a:t>Main character which is you.</a:t>
            </a:r>
          </a:p>
          <a:p>
            <a:r>
              <a:rPr lang="en-US" dirty="0">
                <a:latin typeface="Times New Roman" pitchFamily="18" charset="0"/>
                <a:cs typeface="Times New Roman" pitchFamily="18" charset="0"/>
              </a:rPr>
              <a:t>Describes an event or experience. </a:t>
            </a:r>
          </a:p>
          <a:p>
            <a:r>
              <a:rPr lang="en-US" dirty="0">
                <a:latin typeface="Times New Roman" pitchFamily="18" charset="0"/>
                <a:cs typeface="Times New Roman" pitchFamily="18" charset="0"/>
              </a:rPr>
              <a:t>Includes a personal reaction, comments and observation. </a:t>
            </a:r>
          </a:p>
        </p:txBody>
      </p:sp>
      <p:sp>
        <p:nvSpPr>
          <p:cNvPr id="3" name="Title 2"/>
          <p:cNvSpPr>
            <a:spLocks noGrp="1"/>
          </p:cNvSpPr>
          <p:nvPr>
            <p:ph type="title"/>
          </p:nvPr>
        </p:nvSpPr>
        <p:spPr/>
        <p:txBody>
          <a:bodyPr>
            <a:noAutofit/>
          </a:bodyPr>
          <a:lstStyle/>
          <a:p>
            <a:r>
              <a:rPr lang="en-US" sz="4000" dirty="0">
                <a:latin typeface="Times New Roman" pitchFamily="18" charset="0"/>
                <a:cs typeface="Times New Roman" pitchFamily="18" charset="0"/>
              </a:rPr>
              <a:t>EXAMPLE OF PERSONAL WRITING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ctivity.png"/>
          <p:cNvPicPr>
            <a:picLocks noGrp="1" noChangeAspect="1"/>
          </p:cNvPicPr>
          <p:nvPr>
            <p:ph idx="1"/>
          </p:nvPr>
        </p:nvPicPr>
        <p:blipFill>
          <a:blip r:embed="rId2"/>
          <a:srcRect l="10244" t="29647" r="17816" b="14872"/>
          <a:stretch>
            <a:fillRect/>
          </a:stretch>
        </p:blipFill>
        <p:spPr>
          <a:xfrm>
            <a:off x="381000" y="1447800"/>
            <a:ext cx="8229600" cy="5046452"/>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457200" y="274638"/>
            <a:ext cx="8229600" cy="1020762"/>
          </a:xfrm>
        </p:spPr>
        <p:txBody>
          <a:bodyPr/>
          <a:lstStyle/>
          <a:p>
            <a:r>
              <a:rPr lang="en-US" dirty="0">
                <a:latin typeface="Times New Roman" pitchFamily="18" charset="0"/>
                <a:cs typeface="Times New Roman" pitchFamily="18" charset="0"/>
              </a:rPr>
              <a:t>ACTIVITY # 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b="1" dirty="0">
                <a:latin typeface="Times New Roman" pitchFamily="18" charset="0"/>
                <a:cs typeface="Times New Roman" pitchFamily="18" charset="0"/>
              </a:rPr>
              <a:t>Read</a:t>
            </a:r>
            <a:r>
              <a:rPr lang="en-US" sz="2800" dirty="0">
                <a:latin typeface="Times New Roman" pitchFamily="18" charset="0"/>
                <a:cs typeface="Times New Roman" pitchFamily="18" charset="0"/>
              </a:rPr>
              <a:t> examples of personal writings. </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You have to </a:t>
            </a:r>
            <a:r>
              <a:rPr lang="en-US" sz="2800" b="1" dirty="0">
                <a:latin typeface="Times New Roman" pitchFamily="18" charset="0"/>
                <a:cs typeface="Times New Roman" pitchFamily="18" charset="0"/>
              </a:rPr>
              <a:t>analyze</a:t>
            </a:r>
            <a:r>
              <a:rPr lang="en-US" sz="2800" dirty="0">
                <a:latin typeface="Times New Roman" pitchFamily="18" charset="0"/>
                <a:cs typeface="Times New Roman" pitchFamily="18" charset="0"/>
              </a:rPr>
              <a:t> how the writer has incorporated tone, imagery, word choice, sentence structure, punctuation and various other techniques into their writings? </a:t>
            </a:r>
          </a:p>
          <a:p>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Judge it: </a:t>
            </a:r>
            <a:r>
              <a:rPr lang="en-US" sz="2800" dirty="0">
                <a:latin typeface="Times New Roman" pitchFamily="18" charset="0"/>
                <a:cs typeface="Times New Roman" pitchFamily="18" charset="0"/>
              </a:rPr>
              <a:t>was it good, what made it good ? Was it bad? What made it bad? Justify why you think the writer did well or not? What could they have done differently? </a:t>
            </a:r>
          </a:p>
        </p:txBody>
      </p:sp>
      <p:sp>
        <p:nvSpPr>
          <p:cNvPr id="3" name="Title 2"/>
          <p:cNvSpPr>
            <a:spLocks noGrp="1"/>
          </p:cNvSpPr>
          <p:nvPr>
            <p:ph type="title"/>
          </p:nvPr>
        </p:nvSpPr>
        <p:spPr/>
        <p:txBody>
          <a:bodyPr/>
          <a:lstStyle/>
          <a:p>
            <a:r>
              <a:rPr lang="en-US" dirty="0">
                <a:latin typeface="Algerian" panose="04020705040A02060702" pitchFamily="82" charset="0"/>
              </a:rPr>
              <a:t>HOME TASK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876800" cy="4690872"/>
          </a:xfrm>
        </p:spPr>
        <p:txBody>
          <a:bodyPr>
            <a:normAutofit/>
          </a:bodyPr>
          <a:lstStyle/>
          <a:p>
            <a:pPr marL="109728" indent="0">
              <a:buNone/>
            </a:pPr>
            <a:endParaRPr lang="en-US" dirty="0"/>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THINK AND CREATE.</a:t>
            </a:r>
          </a:p>
        </p:txBody>
      </p:sp>
      <p:pic>
        <p:nvPicPr>
          <p:cNvPr id="4" name="Picture 3" descr="think and create.jpg"/>
          <p:cNvPicPr>
            <a:picLocks noChangeAspect="1"/>
          </p:cNvPicPr>
          <p:nvPr/>
        </p:nvPicPr>
        <p:blipFill>
          <a:blip r:embed="rId2" cstate="print"/>
          <a:stretch>
            <a:fillRect/>
          </a:stretch>
        </p:blipFill>
        <p:spPr>
          <a:xfrm>
            <a:off x="381000" y="1417638"/>
            <a:ext cx="7924800" cy="50593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Personal writings varies by topics and genres, however generally it can be defined as :</a:t>
            </a:r>
          </a:p>
          <a:p>
            <a:endParaRPr lang="en-US" dirty="0">
              <a:latin typeface="Times New Roman" pitchFamily="18" charset="0"/>
              <a:cs typeface="Times New Roman" pitchFamily="18" charset="0"/>
            </a:endParaRPr>
          </a:p>
          <a:p>
            <a:pPr algn="ctr"/>
            <a:r>
              <a:rPr lang="en-US" b="1" dirty="0">
                <a:solidFill>
                  <a:srgbClr val="00B050"/>
                </a:solidFill>
                <a:latin typeface="Times New Roman" pitchFamily="18" charset="0"/>
                <a:cs typeface="Times New Roman" pitchFamily="18" charset="0"/>
              </a:rPr>
              <a:t>A piece of writing that can be based on an experience that results in a lesson you have been through. Primarily it contains subjective responses- an individual reactions to something, an event, a person, place, concept usually without the use of any other resources. </a:t>
            </a:r>
          </a:p>
          <a:p>
            <a:endParaRPr lang="en-US" dirty="0"/>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DEFINITION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AE53D3-5E8C-41BD-A923-D544E2B1B719}"/>
              </a:ext>
            </a:extLst>
          </p:cNvPr>
          <p:cNvSpPr>
            <a:spLocks noGrp="1"/>
          </p:cNvSpPr>
          <p:nvPr>
            <p:ph idx="1"/>
          </p:nvPr>
        </p:nvSpPr>
        <p:spPr/>
        <p:txBody>
          <a:bodyPr>
            <a:normAutofit/>
          </a:bodyPr>
          <a:lstStyle/>
          <a:p>
            <a:r>
              <a:rPr lang="en-US" sz="4800" dirty="0">
                <a:solidFill>
                  <a:srgbClr val="00B050"/>
                </a:solidFill>
                <a:effectLst/>
                <a:latin typeface="Times New Roman" panose="02020603050405020304" pitchFamily="18" charset="0"/>
                <a:cs typeface="Times New Roman" panose="02020603050405020304" pitchFamily="18" charset="0"/>
              </a:rPr>
              <a:t>The construct of personal theories is put forward as an innovative pedagogical tool for connecting theory to practice through reflective writing.</a:t>
            </a:r>
            <a:endParaRPr lang="en-US" sz="4800" dirty="0">
              <a:solidFill>
                <a:srgbClr val="00B050"/>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47A24A71-5E65-4083-A519-E9015C984E8B}"/>
              </a:ext>
            </a:extLst>
          </p:cNvPr>
          <p:cNvSpPr>
            <a:spLocks noGrp="1"/>
          </p:cNvSpPr>
          <p:nvPr>
            <p:ph type="title"/>
          </p:nvPr>
        </p:nvSpPr>
        <p:spPr/>
        <p:txBody>
          <a:bodyPr/>
          <a:lstStyle/>
          <a:p>
            <a:pPr algn="ctr"/>
            <a:r>
              <a:rPr lang="en-US" dirty="0">
                <a:latin typeface="Algerian" panose="04020705040A02060702" pitchFamily="82" charset="0"/>
              </a:rPr>
              <a:t>PERSONAL WRITINGS</a:t>
            </a:r>
          </a:p>
        </p:txBody>
      </p:sp>
    </p:spTree>
    <p:extLst>
      <p:ext uri="{BB962C8B-B14F-4D97-AF65-F5344CB8AC3E}">
        <p14:creationId xmlns:p14="http://schemas.microsoft.com/office/powerpoint/2010/main" val="165401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dirty="0">
                <a:solidFill>
                  <a:srgbClr val="00B050"/>
                </a:solidFill>
                <a:latin typeface="Times New Roman" pitchFamily="18" charset="0"/>
                <a:cs typeface="Times New Roman" pitchFamily="18" charset="0"/>
              </a:rPr>
              <a:t>Real. Reflections of your life events</a:t>
            </a:r>
            <a:endParaRPr lang="en-US" sz="2800" b="1"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e. g Writing stories that you experienced and writing things that are personal to you. </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r>
              <a:rPr lang="en-US" sz="2800" b="1" dirty="0">
                <a:solidFill>
                  <a:srgbClr val="00B050"/>
                </a:solidFill>
                <a:latin typeface="Times New Roman" pitchFamily="18" charset="0"/>
                <a:cs typeface="Times New Roman" pitchFamily="18" charset="0"/>
              </a:rPr>
              <a:t>Personal insights and beliefs </a:t>
            </a:r>
          </a:p>
          <a:p>
            <a:pPr>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Writing on some topics that are reflective of your personal feelings and emotions related the subject matter.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CHARACTERISTICS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dirty="0">
                <a:solidFill>
                  <a:srgbClr val="00B050"/>
                </a:solidFill>
                <a:latin typeface="Times New Roman" pitchFamily="18" charset="0"/>
                <a:cs typeface="Times New Roman" pitchFamily="18" charset="0"/>
              </a:rPr>
              <a:t>Experiences you have had and relevant experiences </a:t>
            </a:r>
          </a:p>
          <a:p>
            <a:pPr>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Writing about the events or any experience that you have had in the past that can be pleasant or sad. </a:t>
            </a:r>
          </a:p>
          <a:p>
            <a:pPr>
              <a:buNone/>
            </a:pPr>
            <a:endParaRPr lang="en-US" sz="2800" dirty="0">
              <a:solidFill>
                <a:srgbClr val="00B050"/>
              </a:solidFill>
              <a:latin typeface="Times New Roman" pitchFamily="18" charset="0"/>
              <a:cs typeface="Times New Roman" pitchFamily="18" charset="0"/>
            </a:endParaRPr>
          </a:p>
          <a:p>
            <a:pPr>
              <a:buNone/>
            </a:pPr>
            <a:endParaRPr lang="en-US" sz="2800" dirty="0">
              <a:solidFill>
                <a:srgbClr val="00B050"/>
              </a:solidFill>
              <a:latin typeface="Times New Roman" pitchFamily="18" charset="0"/>
              <a:cs typeface="Times New Roman" pitchFamily="18" charset="0"/>
            </a:endParaRPr>
          </a:p>
          <a:p>
            <a:r>
              <a:rPr lang="en-US" sz="2800" b="1" dirty="0">
                <a:solidFill>
                  <a:srgbClr val="00B050"/>
                </a:solidFill>
                <a:latin typeface="Times New Roman" pitchFamily="18" charset="0"/>
                <a:cs typeface="Times New Roman" pitchFamily="18" charset="0"/>
              </a:rPr>
              <a:t>Something that affected you deeply </a:t>
            </a:r>
          </a:p>
          <a:p>
            <a:pPr>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writing about something that changed your life and your whole point of view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CHARACTERISTICS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solidFill>
                  <a:srgbClr val="00B050"/>
                </a:solidFill>
                <a:latin typeface="Times New Roman" pitchFamily="18" charset="0"/>
                <a:cs typeface="Times New Roman" pitchFamily="18" charset="0"/>
              </a:rPr>
              <a:t>Personal achievements </a:t>
            </a:r>
          </a:p>
          <a:p>
            <a:pPr>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writing to tell your personal story or any previous achievements. </a:t>
            </a:r>
          </a:p>
          <a:p>
            <a:pPr>
              <a:buNone/>
            </a:pPr>
            <a:endParaRPr lang="en-US" sz="2800" dirty="0">
              <a:latin typeface="Times New Roman" pitchFamily="18" charset="0"/>
              <a:cs typeface="Times New Roman" pitchFamily="18" charset="0"/>
            </a:endParaRPr>
          </a:p>
          <a:p>
            <a:pPr>
              <a:buNone/>
            </a:pPr>
            <a:endParaRPr lang="en-US" sz="2800" b="1" dirty="0">
              <a:solidFill>
                <a:srgbClr val="00B050"/>
              </a:solidFill>
              <a:latin typeface="Times New Roman" pitchFamily="18" charset="0"/>
              <a:cs typeface="Times New Roman" pitchFamily="18" charset="0"/>
            </a:endParaRPr>
          </a:p>
          <a:p>
            <a:r>
              <a:rPr lang="en-US" sz="2800" b="1" dirty="0">
                <a:solidFill>
                  <a:srgbClr val="00B050"/>
                </a:solidFill>
                <a:latin typeface="Times New Roman" pitchFamily="18" charset="0"/>
                <a:cs typeface="Times New Roman" pitchFamily="18" charset="0"/>
              </a:rPr>
              <a:t>Exploring aspects of your life </a:t>
            </a:r>
          </a:p>
          <a:p>
            <a:pPr>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can be used to create a personal identity or to present your personal perspective regarding different aspects of life. </a:t>
            </a:r>
          </a:p>
          <a:p>
            <a:pPr>
              <a:buNone/>
            </a:pPr>
            <a:endParaRPr lang="en-US" dirty="0"/>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CHARACTERISTICS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60C71B-9BDA-4BC5-A3D9-B21644E6540B}"/>
              </a:ext>
            </a:extLst>
          </p:cNvPr>
          <p:cNvSpPr>
            <a:spLocks noGrp="1"/>
          </p:cNvSpPr>
          <p:nvPr>
            <p:ph idx="1"/>
          </p:nvPr>
        </p:nvSpPr>
        <p:spPr/>
        <p:txBody>
          <a:bodyPr>
            <a:normAutofit/>
          </a:bodyPr>
          <a:lstStyle/>
          <a:p>
            <a:pPr marL="109728" indent="0" fontAlgn="base">
              <a:buNone/>
            </a:pPr>
            <a:r>
              <a:rPr lang="en-US" b="1" u="sng" dirty="0">
                <a:effectLst/>
                <a:latin typeface="Times New Roman" panose="02020603050405020304" pitchFamily="18" charset="0"/>
                <a:cs typeface="Times New Roman" panose="02020603050405020304" pitchFamily="18" charset="0"/>
              </a:rPr>
              <a:t>PRACTICE</a:t>
            </a:r>
          </a:p>
          <a:p>
            <a:pPr fontAlgn="base"/>
            <a:r>
              <a:rPr lang="en-US" dirty="0">
                <a:effectLst/>
                <a:latin typeface="Times New Roman" panose="02020603050405020304" pitchFamily="18" charset="0"/>
                <a:cs typeface="Times New Roman" panose="02020603050405020304" pitchFamily="18" charset="0"/>
              </a:rPr>
              <a:t>For this writing practice, use the following </a:t>
            </a:r>
            <a:r>
              <a:rPr lang="en-US" dirty="0">
                <a:effectLst/>
                <a:latin typeface="Times New Roman" panose="02020603050405020304" pitchFamily="18" charset="0"/>
                <a:cs typeface="Times New Roman" panose="02020603050405020304" pitchFamily="18" charset="0"/>
                <a:hlinkClick r:id="rId2" tooltip="10 Best Creative Writing Prompts"/>
              </a:rPr>
              <a:t>creative writing prompt</a:t>
            </a:r>
            <a:r>
              <a:rPr lang="en-US" dirty="0">
                <a:effectLst/>
                <a:latin typeface="Times New Roman" panose="02020603050405020304" pitchFamily="18" charset="0"/>
                <a:cs typeface="Times New Roman" panose="02020603050405020304" pitchFamily="18" charset="0"/>
              </a:rPr>
              <a:t>:</a:t>
            </a:r>
          </a:p>
          <a:p>
            <a:pPr fontAlgn="base"/>
            <a:r>
              <a:rPr lang="en-US" dirty="0">
                <a:effectLst/>
                <a:latin typeface="Times New Roman" panose="02020603050405020304" pitchFamily="18" charset="0"/>
                <a:cs typeface="Times New Roman" panose="02020603050405020304" pitchFamily="18" charset="0"/>
              </a:rPr>
              <a:t>Write about yourself. Describe yourself, your surroundings, your frame of mind, your emotional state, but write it all in the third person (he/she, </a:t>
            </a:r>
            <a:r>
              <a:rPr lang="en-US" i="1" dirty="0">
                <a:effectLst/>
                <a:latin typeface="Times New Roman" panose="02020603050405020304" pitchFamily="18" charset="0"/>
                <a:cs typeface="Times New Roman" panose="02020603050405020304" pitchFamily="18" charset="0"/>
              </a:rPr>
              <a:t>not</a:t>
            </a:r>
            <a:r>
              <a:rPr lang="en-US" dirty="0">
                <a:effectLst/>
                <a:latin typeface="Times New Roman" panose="02020603050405020304" pitchFamily="18" charset="0"/>
                <a:cs typeface="Times New Roman" panose="02020603050405020304" pitchFamily="18" charset="0"/>
              </a:rPr>
              <a:t> I/me).</a:t>
            </a:r>
          </a:p>
          <a:p>
            <a:pPr fontAlgn="base"/>
            <a:r>
              <a:rPr lang="en-US" dirty="0">
                <a:effectLst/>
                <a:latin typeface="Times New Roman" panose="02020603050405020304" pitchFamily="18" charset="0"/>
                <a:cs typeface="Times New Roman" panose="02020603050405020304" pitchFamily="18" charset="0"/>
              </a:rPr>
              <a:t>Write for </a:t>
            </a:r>
            <a:r>
              <a:rPr lang="en-US" dirty="0">
                <a:effectLst/>
                <a:latin typeface="Times New Roman" panose="02020603050405020304" pitchFamily="18" charset="0"/>
                <a:cs typeface="Times New Roman" panose="02020603050405020304" pitchFamily="18" charset="0"/>
                <a:hlinkClick r:id="rId3"/>
              </a:rPr>
              <a:t>fifteen minutes</a:t>
            </a:r>
            <a:r>
              <a:rPr lang="en-US" dirty="0">
                <a:effectLst/>
                <a:latin typeface="Times New Roman" panose="02020603050405020304" pitchFamily="18" charset="0"/>
                <a:cs typeface="Times New Roman" panose="02020603050405020304" pitchFamily="18" charset="0"/>
              </a:rPr>
              <a:t>. When you’re finished, share.</a:t>
            </a:r>
          </a:p>
          <a:p>
            <a:pPr fontAlgn="base"/>
            <a:r>
              <a:rPr lang="en-US" dirty="0">
                <a:effectLst/>
                <a:latin typeface="Times New Roman" panose="02020603050405020304" pitchFamily="18" charset="0"/>
                <a:cs typeface="Times New Roman" panose="02020603050405020304" pitchFamily="18" charset="0"/>
              </a:rPr>
              <a:t>Happy writing!</a:t>
            </a:r>
          </a:p>
          <a:p>
            <a:endParaRPr lang="en-US" dirty="0"/>
          </a:p>
        </p:txBody>
      </p:sp>
      <p:sp>
        <p:nvSpPr>
          <p:cNvPr id="3" name="Title 2">
            <a:extLst>
              <a:ext uri="{FF2B5EF4-FFF2-40B4-BE49-F238E27FC236}">
                <a16:creationId xmlns:a16="http://schemas.microsoft.com/office/drawing/2014/main" id="{410B813E-6427-44F7-B95A-C9DCE39746E6}"/>
              </a:ext>
            </a:extLst>
          </p:cNvPr>
          <p:cNvSpPr>
            <a:spLocks noGrp="1"/>
          </p:cNvSpPr>
          <p:nvPr>
            <p:ph type="title"/>
          </p:nvPr>
        </p:nvSpPr>
        <p:spPr/>
        <p:txBody>
          <a:bodyPr>
            <a:noAutofit/>
          </a:bodyPr>
          <a:lstStyle/>
          <a:p>
            <a:r>
              <a:rPr lang="en-US" sz="2800" dirty="0">
                <a:effectLst/>
                <a:latin typeface="Algerian" panose="04020705040A02060702" pitchFamily="82" charset="0"/>
              </a:rPr>
              <a:t>WRITE ABOUT YOURSELF [WRITING PROMPT]</a:t>
            </a:r>
            <a:endParaRPr lang="en-US" sz="2800" dirty="0">
              <a:latin typeface="Algerian" panose="04020705040A02060702" pitchFamily="82" charset="0"/>
            </a:endParaRPr>
          </a:p>
        </p:txBody>
      </p:sp>
    </p:spTree>
    <p:extLst>
      <p:ext uri="{BB962C8B-B14F-4D97-AF65-F5344CB8AC3E}">
        <p14:creationId xmlns:p14="http://schemas.microsoft.com/office/powerpoint/2010/main" val="293282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14E9DD-51F7-4D56-8C6D-70BB9E6227C6}"/>
              </a:ext>
            </a:extLst>
          </p:cNvPr>
          <p:cNvSpPr>
            <a:spLocks noGrp="1"/>
          </p:cNvSpPr>
          <p:nvPr>
            <p:ph idx="1"/>
          </p:nvPr>
        </p:nvSpPr>
        <p:spPr/>
        <p:txBody>
          <a:bodyPr>
            <a:normAutofit fontScale="70000" lnSpcReduction="20000"/>
          </a:bodyPr>
          <a:lstStyle/>
          <a:p>
            <a:pPr fontAlgn="base"/>
            <a:r>
              <a:rPr lang="en-US" dirty="0">
                <a:latin typeface="Times New Roman" panose="02020603050405020304" pitchFamily="18" charset="0"/>
                <a:cs typeface="Times New Roman" panose="02020603050405020304" pitchFamily="18" charset="0"/>
              </a:rPr>
              <a:t>He sits where he always sits. In the corner by wall where he can sip his coffee and watch the others on their business meetings or coffee dates. He writes or else intends to write while he checks </a:t>
            </a:r>
            <a:r>
              <a:rPr lang="en-US" dirty="0" err="1">
                <a:latin typeface="Times New Roman" panose="02020603050405020304" pitchFamily="18" charset="0"/>
                <a:cs typeface="Times New Roman" panose="02020603050405020304" pitchFamily="18" charset="0"/>
              </a:rPr>
              <a:t>facebook</a:t>
            </a:r>
            <a:r>
              <a:rPr lang="en-US" dirty="0">
                <a:latin typeface="Times New Roman" panose="02020603050405020304" pitchFamily="18" charset="0"/>
                <a:cs typeface="Times New Roman" panose="02020603050405020304" pitchFamily="18" charset="0"/>
              </a:rPr>
              <a:t> and his email until overcome by guilt to actually write. He used to relish these moments, the coffee shop moments, they were easy afternoons full of artistic feeling. He was doing it. Finally doing it. But then life continues and the coffee became the office and writing became, as all activity eventually becomes, work. It was good work, work he was good at, but still. Work. He wonders if it will amount to anything.</a:t>
            </a:r>
          </a:p>
          <a:p>
            <a:pPr fontAlgn="base"/>
            <a:r>
              <a:rPr lang="en-US" dirty="0">
                <a:latin typeface="Times New Roman" panose="02020603050405020304" pitchFamily="18" charset="0"/>
                <a:cs typeface="Times New Roman" panose="02020603050405020304" pitchFamily="18" charset="0"/>
              </a:rPr>
              <a:t>There are some days when he sits, watching the people, listening to some semi-obscure band, and something clicks and he is overcome by gratefulness. “Thank you. Thank you. Thank you for this life.” Or on a spring day when the buds are in the trees and he walks in the town square, brainstorming or talking to a business contact, and he marvels that he is alive and gets to experience moments such as these. “Thank you. Thank you,” he whispers under his breath. But most of the time, at his best, he is only able to say, “Thank you for the pain. Thank you for the toil. Thank you for the confusion and boredom and hopes not achieved, not achieved yet.” The problem with desire is that you either have too much or too little, rarely just enough.</a:t>
            </a:r>
          </a:p>
          <a:p>
            <a:endParaRPr lang="en-US" dirty="0"/>
          </a:p>
        </p:txBody>
      </p:sp>
      <p:sp>
        <p:nvSpPr>
          <p:cNvPr id="3" name="Title 2">
            <a:extLst>
              <a:ext uri="{FF2B5EF4-FFF2-40B4-BE49-F238E27FC236}">
                <a16:creationId xmlns:a16="http://schemas.microsoft.com/office/drawing/2014/main" id="{AD09418A-7A19-4FCA-8F57-D1137DD74687}"/>
              </a:ext>
            </a:extLst>
          </p:cNvPr>
          <p:cNvSpPr>
            <a:spLocks noGrp="1"/>
          </p:cNvSpPr>
          <p:nvPr>
            <p:ph type="title"/>
          </p:nvPr>
        </p:nvSpPr>
        <p:spPr/>
        <p:txBody>
          <a:bodyPr/>
          <a:lstStyle/>
          <a:p>
            <a:pPr algn="ctr"/>
            <a:r>
              <a:rPr lang="en-US" dirty="0">
                <a:latin typeface="Algerian" panose="04020705040A02060702" pitchFamily="82" charset="0"/>
              </a:rPr>
              <a:t>EXAMPLE</a:t>
            </a:r>
          </a:p>
        </p:txBody>
      </p:sp>
    </p:spTree>
    <p:extLst>
      <p:ext uri="{BB962C8B-B14F-4D97-AF65-F5344CB8AC3E}">
        <p14:creationId xmlns:p14="http://schemas.microsoft.com/office/powerpoint/2010/main" val="715326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475</TotalTime>
  <Words>1196</Words>
  <Application>Microsoft Office PowerPoint</Application>
  <PresentationFormat>On-screen Show (4:3)</PresentationFormat>
  <Paragraphs>85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Lucida Sans Unicode</vt:lpstr>
      <vt:lpstr>Times New Roman</vt:lpstr>
      <vt:lpstr>Verdana</vt:lpstr>
      <vt:lpstr>Wingdings 2</vt:lpstr>
      <vt:lpstr>Wingdings 3</vt:lpstr>
      <vt:lpstr>Concourse</vt:lpstr>
      <vt:lpstr>Personal writings</vt:lpstr>
      <vt:lpstr>THINK AND CREATE.</vt:lpstr>
      <vt:lpstr>DEFINITION </vt:lpstr>
      <vt:lpstr>PERSONAL WRITINGS</vt:lpstr>
      <vt:lpstr>CHARACTERISTICS</vt:lpstr>
      <vt:lpstr>CHARACTERISTICS</vt:lpstr>
      <vt:lpstr>CHARACTERISTICS</vt:lpstr>
      <vt:lpstr>WRITE ABOUT YOURSELF [WRITING PROMPT]</vt:lpstr>
      <vt:lpstr>EXAMPLE</vt:lpstr>
      <vt:lpstr>TONE </vt:lpstr>
      <vt:lpstr>IDENTIFY TONE</vt:lpstr>
      <vt:lpstr>IDENTIFY </vt:lpstr>
      <vt:lpstr>PowerPoint Presentation</vt:lpstr>
      <vt:lpstr>ACTIVITY # 2 : SIX WORD STORY</vt:lpstr>
      <vt:lpstr>PROMPTS FOR SIX WORD STORY</vt:lpstr>
      <vt:lpstr>EXAMPLE OF PERSONAL WRITING</vt:lpstr>
      <vt:lpstr>ACTIVITY # 3</vt:lpstr>
      <vt:lpstr>HOME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7cs OF EFFECTIVE COMMUNICATION</dc:title>
  <dc:creator>dell</dc:creator>
  <cp:lastModifiedBy>TVF 5</cp:lastModifiedBy>
  <cp:revision>49</cp:revision>
  <dcterms:created xsi:type="dcterms:W3CDTF">2019-09-16T11:40:28Z</dcterms:created>
  <dcterms:modified xsi:type="dcterms:W3CDTF">2020-12-07T05:20:40Z</dcterms:modified>
</cp:coreProperties>
</file>