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4"/>
  </p:sldMasterIdLst>
  <p:sldIdLst>
    <p:sldId id="261" r:id="rId5"/>
    <p:sldId id="262" r:id="rId6"/>
    <p:sldId id="267" r:id="rId7"/>
    <p:sldId id="263" r:id="rId8"/>
    <p:sldId id="264" r:id="rId9"/>
    <p:sldId id="265" r:id="rId10"/>
    <p:sldId id="266" r:id="rId11"/>
    <p:sldId id="275" r:id="rId12"/>
    <p:sldId id="276" r:id="rId13"/>
    <p:sldId id="277" r:id="rId14"/>
    <p:sldId id="278" r:id="rId15"/>
    <p:sldId id="284" r:id="rId16"/>
    <p:sldId id="285" r:id="rId17"/>
    <p:sldId id="286" r:id="rId18"/>
    <p:sldId id="287" r:id="rId19"/>
    <p:sldId id="288" r:id="rId20"/>
    <p:sldId id="289" r:id="rId21"/>
    <p:sldId id="290" r:id="rId22"/>
    <p:sldId id="291" r:id="rId23"/>
    <p:sldId id="292" r:id="rId24"/>
    <p:sldId id="299" r:id="rId25"/>
    <p:sldId id="294" r:id="rId26"/>
    <p:sldId id="300" r:id="rId27"/>
    <p:sldId id="301" r:id="rId28"/>
    <p:sldId id="302" r:id="rId29"/>
    <p:sldId id="303" r:id="rId30"/>
    <p:sldId id="269" r:id="rId31"/>
    <p:sldId id="258" r:id="rId32"/>
    <p:sldId id="270" r:id="rId33"/>
    <p:sldId id="272" r:id="rId34"/>
    <p:sldId id="260" r:id="rId35"/>
    <p:sldId id="271" r:id="rId36"/>
    <p:sldId id="30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FAAD8-1F19-4A5E-8E74-7E8CA3C0D557}" v="35" dt="2020-12-31T15:04:43.762"/>
    <p1510:client id="{52FEA480-FF3E-4F4C-90D9-AF2B2CC48AF1}" v="23" dt="2020-12-31T15:15:02.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Umer" userId="S::mumer.bee20seecs@student.nust.edu.pk::9344bac2-16a3-4238-8e61-5f9cef7d37c8" providerId="AD" clId="Web-{52FEA480-FF3E-4F4C-90D9-AF2B2CC48AF1}"/>
    <pc:docChg chg="modSld">
      <pc:chgData name="Muhammad Umer" userId="S::mumer.bee20seecs@student.nust.edu.pk::9344bac2-16a3-4238-8e61-5f9cef7d37c8" providerId="AD" clId="Web-{52FEA480-FF3E-4F4C-90D9-AF2B2CC48AF1}" dt="2020-12-31T15:15:01.232" v="19" actId="20577"/>
      <pc:docMkLst>
        <pc:docMk/>
      </pc:docMkLst>
      <pc:sldChg chg="delSp modSp">
        <pc:chgData name="Muhammad Umer" userId="S::mumer.bee20seecs@student.nust.edu.pk::9344bac2-16a3-4238-8e61-5f9cef7d37c8" providerId="AD" clId="Web-{52FEA480-FF3E-4F4C-90D9-AF2B2CC48AF1}" dt="2020-12-31T15:14:20.043" v="5" actId="14100"/>
        <pc:sldMkLst>
          <pc:docMk/>
          <pc:sldMk cId="3321259833" sldId="261"/>
        </pc:sldMkLst>
        <pc:spChg chg="del">
          <ac:chgData name="Muhammad Umer" userId="S::mumer.bee20seecs@student.nust.edu.pk::9344bac2-16a3-4238-8e61-5f9cef7d37c8" providerId="AD" clId="Web-{52FEA480-FF3E-4F4C-90D9-AF2B2CC48AF1}" dt="2020-12-31T15:10:25.848" v="2"/>
          <ac:spMkLst>
            <pc:docMk/>
            <pc:sldMk cId="3321259833" sldId="261"/>
            <ac:spMk id="2" creationId="{BB3994A3-AB65-443E-8733-D6D00CECB8D0}"/>
          </ac:spMkLst>
        </pc:spChg>
        <pc:spChg chg="del">
          <ac:chgData name="Muhammad Umer" userId="S::mumer.bee20seecs@student.nust.edu.pk::9344bac2-16a3-4238-8e61-5f9cef7d37c8" providerId="AD" clId="Web-{52FEA480-FF3E-4F4C-90D9-AF2B2CC48AF1}" dt="2020-12-31T15:10:24.239" v="1"/>
          <ac:spMkLst>
            <pc:docMk/>
            <pc:sldMk cId="3321259833" sldId="261"/>
            <ac:spMk id="3" creationId="{336E3011-ACFB-49A5-B0E8-7FB64D87A7DF}"/>
          </ac:spMkLst>
        </pc:spChg>
        <pc:picChg chg="mod">
          <ac:chgData name="Muhammad Umer" userId="S::mumer.bee20seecs@student.nust.edu.pk::9344bac2-16a3-4238-8e61-5f9cef7d37c8" providerId="AD" clId="Web-{52FEA480-FF3E-4F4C-90D9-AF2B2CC48AF1}" dt="2020-12-31T15:14:20.043" v="5" actId="14100"/>
          <ac:picMkLst>
            <pc:docMk/>
            <pc:sldMk cId="3321259833" sldId="261"/>
            <ac:picMk id="1030" creationId="{D3C10BF7-2B47-4FE2-B33E-69BDEA101644}"/>
          </ac:picMkLst>
        </pc:picChg>
      </pc:sldChg>
      <pc:sldChg chg="modSp">
        <pc:chgData name="Muhammad Umer" userId="S::mumer.bee20seecs@student.nust.edu.pk::9344bac2-16a3-4238-8e61-5f9cef7d37c8" providerId="AD" clId="Web-{52FEA480-FF3E-4F4C-90D9-AF2B2CC48AF1}" dt="2020-12-31T15:14:35.622" v="8" actId="20577"/>
        <pc:sldMkLst>
          <pc:docMk/>
          <pc:sldMk cId="4289054113" sldId="265"/>
        </pc:sldMkLst>
        <pc:spChg chg="mod">
          <ac:chgData name="Muhammad Umer" userId="S::mumer.bee20seecs@student.nust.edu.pk::9344bac2-16a3-4238-8e61-5f9cef7d37c8" providerId="AD" clId="Web-{52FEA480-FF3E-4F4C-90D9-AF2B2CC48AF1}" dt="2020-12-31T15:14:35.622" v="8" actId="20577"/>
          <ac:spMkLst>
            <pc:docMk/>
            <pc:sldMk cId="4289054113" sldId="265"/>
            <ac:spMk id="3" creationId="{00000000-0000-0000-0000-000000000000}"/>
          </ac:spMkLst>
        </pc:spChg>
      </pc:sldChg>
      <pc:sldChg chg="modSp">
        <pc:chgData name="Muhammad Umer" userId="S::mumer.bee20seecs@student.nust.edu.pk::9344bac2-16a3-4238-8e61-5f9cef7d37c8" providerId="AD" clId="Web-{52FEA480-FF3E-4F4C-90D9-AF2B2CC48AF1}" dt="2020-12-31T15:14:49.778" v="15" actId="20577"/>
        <pc:sldMkLst>
          <pc:docMk/>
          <pc:sldMk cId="2287443850" sldId="275"/>
        </pc:sldMkLst>
        <pc:spChg chg="mod">
          <ac:chgData name="Muhammad Umer" userId="S::mumer.bee20seecs@student.nust.edu.pk::9344bac2-16a3-4238-8e61-5f9cef7d37c8" providerId="AD" clId="Web-{52FEA480-FF3E-4F4C-90D9-AF2B2CC48AF1}" dt="2020-12-31T15:14:49.778" v="15" actId="20577"/>
          <ac:spMkLst>
            <pc:docMk/>
            <pc:sldMk cId="2287443850" sldId="275"/>
            <ac:spMk id="3" creationId="{00000000-0000-0000-0000-000000000000}"/>
          </ac:spMkLst>
        </pc:spChg>
      </pc:sldChg>
      <pc:sldChg chg="modSp">
        <pc:chgData name="Muhammad Umer" userId="S::mumer.bee20seecs@student.nust.edu.pk::9344bac2-16a3-4238-8e61-5f9cef7d37c8" providerId="AD" clId="Web-{52FEA480-FF3E-4F4C-90D9-AF2B2CC48AF1}" dt="2020-12-31T15:15:00.169" v="17" actId="20577"/>
        <pc:sldMkLst>
          <pc:docMk/>
          <pc:sldMk cId="468406822" sldId="278"/>
        </pc:sldMkLst>
        <pc:spChg chg="mod">
          <ac:chgData name="Muhammad Umer" userId="S::mumer.bee20seecs@student.nust.edu.pk::9344bac2-16a3-4238-8e61-5f9cef7d37c8" providerId="AD" clId="Web-{52FEA480-FF3E-4F4C-90D9-AF2B2CC48AF1}" dt="2020-12-31T15:15:00.169" v="17" actId="20577"/>
          <ac:spMkLst>
            <pc:docMk/>
            <pc:sldMk cId="468406822" sldId="278"/>
            <ac:spMk id="3" creationId="{00000000-0000-0000-0000-000000000000}"/>
          </ac:spMkLst>
        </pc:spChg>
      </pc:sldChg>
    </pc:docChg>
  </pc:docChgLst>
  <pc:docChgLst>
    <pc:chgData name="Muhammad Umer" userId="S::mumer.bee20seecs@student.nust.edu.pk::9344bac2-16a3-4238-8e61-5f9cef7d37c8" providerId="AD" clId="Web-{3D9FAAD8-1F19-4A5E-8E74-7E8CA3C0D557}"/>
    <pc:docChg chg="addSld modSld sldOrd">
      <pc:chgData name="Muhammad Umer" userId="S::mumer.bee20seecs@student.nust.edu.pk::9344bac2-16a3-4238-8e61-5f9cef7d37c8" providerId="AD" clId="Web-{3D9FAAD8-1F19-4A5E-8E74-7E8CA3C0D557}" dt="2020-12-31T15:04:43.762" v="32"/>
      <pc:docMkLst>
        <pc:docMk/>
      </pc:docMkLst>
      <pc:sldChg chg="ord">
        <pc:chgData name="Muhammad Umer" userId="S::mumer.bee20seecs@student.nust.edu.pk::9344bac2-16a3-4238-8e61-5f9cef7d37c8" providerId="AD" clId="Web-{3D9FAAD8-1F19-4A5E-8E74-7E8CA3C0D557}" dt="2020-12-31T15:04:43.762" v="32"/>
        <pc:sldMkLst>
          <pc:docMk/>
          <pc:sldMk cId="3853247712" sldId="272"/>
        </pc:sldMkLst>
      </pc:sldChg>
      <pc:sldChg chg="delSp modSp new">
        <pc:chgData name="Muhammad Umer" userId="S::mumer.bee20seecs@student.nust.edu.pk::9344bac2-16a3-4238-8e61-5f9cef7d37c8" providerId="AD" clId="Web-{3D9FAAD8-1F19-4A5E-8E74-7E8CA3C0D557}" dt="2020-12-31T15:04:30.106" v="31" actId="14100"/>
        <pc:sldMkLst>
          <pc:docMk/>
          <pc:sldMk cId="2393708218" sldId="304"/>
        </pc:sldMkLst>
        <pc:spChg chg="mod">
          <ac:chgData name="Muhammad Umer" userId="S::mumer.bee20seecs@student.nust.edu.pk::9344bac2-16a3-4238-8e61-5f9cef7d37c8" providerId="AD" clId="Web-{3D9FAAD8-1F19-4A5E-8E74-7E8CA3C0D557}" dt="2020-12-31T15:04:30.106" v="31" actId="14100"/>
          <ac:spMkLst>
            <pc:docMk/>
            <pc:sldMk cId="2393708218" sldId="304"/>
            <ac:spMk id="2" creationId="{EEAD7A8C-5737-42AB-BD0D-4655B90EBAB8}"/>
          </ac:spMkLst>
        </pc:spChg>
        <pc:spChg chg="del">
          <ac:chgData name="Muhammad Umer" userId="S::mumer.bee20seecs@student.nust.edu.pk::9344bac2-16a3-4238-8e61-5f9cef7d37c8" providerId="AD" clId="Web-{3D9FAAD8-1F19-4A5E-8E74-7E8CA3C0D557}" dt="2020-12-31T15:04:09.340" v="13"/>
          <ac:spMkLst>
            <pc:docMk/>
            <pc:sldMk cId="2393708218" sldId="304"/>
            <ac:spMk id="3" creationId="{73B6196E-3EB9-4F59-9581-B5BB0F76B059}"/>
          </ac:spMkLst>
        </pc:spChg>
        <pc:spChg chg="del">
          <ac:chgData name="Muhammad Umer" userId="S::mumer.bee20seecs@student.nust.edu.pk::9344bac2-16a3-4238-8e61-5f9cef7d37c8" providerId="AD" clId="Web-{3D9FAAD8-1F19-4A5E-8E74-7E8CA3C0D557}" dt="2020-12-31T15:04:10.496" v="14"/>
          <ac:spMkLst>
            <pc:docMk/>
            <pc:sldMk cId="2393708218" sldId="304"/>
            <ac:spMk id="4" creationId="{A3E20093-656D-4A77-9BCF-AB1C2E99AB6B}"/>
          </ac:spMkLst>
        </pc:spChg>
        <pc:spChg chg="del">
          <ac:chgData name="Muhammad Umer" userId="S::mumer.bee20seecs@student.nust.edu.pk::9344bac2-16a3-4238-8e61-5f9cef7d37c8" providerId="AD" clId="Web-{3D9FAAD8-1F19-4A5E-8E74-7E8CA3C0D557}" dt="2020-12-31T15:04:11.480" v="15"/>
          <ac:spMkLst>
            <pc:docMk/>
            <pc:sldMk cId="2393708218" sldId="304"/>
            <ac:spMk id="5" creationId="{BB85C68E-9C55-465F-8383-CA53912C8C01}"/>
          </ac:spMkLst>
        </pc:spChg>
        <pc:spChg chg="del">
          <ac:chgData name="Muhammad Umer" userId="S::mumer.bee20seecs@student.nust.edu.pk::9344bac2-16a3-4238-8e61-5f9cef7d37c8" providerId="AD" clId="Web-{3D9FAAD8-1F19-4A5E-8E74-7E8CA3C0D557}" dt="2020-12-31T15:04:13.527" v="16"/>
          <ac:spMkLst>
            <pc:docMk/>
            <pc:sldMk cId="2393708218" sldId="304"/>
            <ac:spMk id="6" creationId="{2B4B75F8-78E3-416E-8883-F7064057E4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409594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339202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227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2843482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76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116714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1473315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103642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355475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89408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118812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71886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345290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351239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168704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030B8-7565-48CC-A943-1C259D617EC5}" type="datetimeFigureOut">
              <a:rPr lang="en-AU" smtClean="0"/>
              <a:t>31/12/2020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BE1CB264-A135-4608-9967-16501D8CA88D}" type="slidenum">
              <a:rPr lang="en-AU" smtClean="0"/>
              <a:t>‹#›</a:t>
            </a:fld>
            <a:endParaRPr lang="en-AU" dirty="0"/>
          </a:p>
        </p:txBody>
      </p:sp>
    </p:spTree>
    <p:extLst>
      <p:ext uri="{BB962C8B-B14F-4D97-AF65-F5344CB8AC3E}">
        <p14:creationId xmlns:p14="http://schemas.microsoft.com/office/powerpoint/2010/main" val="405366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0030B8-7565-48CC-A943-1C259D617EC5}" type="datetimeFigureOut">
              <a:rPr lang="en-AU" smtClean="0"/>
              <a:t>31/12/2020</a:t>
            </a:fld>
            <a:endParaRPr lang="en-AU"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1CB264-A135-4608-9967-16501D8CA88D}" type="slidenum">
              <a:rPr lang="en-AU" smtClean="0"/>
              <a:t>‹#›</a:t>
            </a:fld>
            <a:endParaRPr lang="en-AU" dirty="0"/>
          </a:p>
        </p:txBody>
      </p:sp>
    </p:spTree>
    <p:extLst>
      <p:ext uri="{BB962C8B-B14F-4D97-AF65-F5344CB8AC3E}">
        <p14:creationId xmlns:p14="http://schemas.microsoft.com/office/powerpoint/2010/main" val="351346388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NG Sector: 42 Bismillah Wallpaper Full HD Pictures,For Slides, Bismillah  Images For Presentation Free Download">
            <a:extLst>
              <a:ext uri="{FF2B5EF4-FFF2-40B4-BE49-F238E27FC236}">
                <a16:creationId xmlns:a16="http://schemas.microsoft.com/office/drawing/2014/main" id="{D3C10BF7-2B47-4FE2-B33E-69BDEA101644}"/>
              </a:ext>
            </a:extLst>
          </p:cNvPr>
          <p:cNvPicPr>
            <a:picLocks noChangeAspect="1" noChangeArrowheads="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colorTemperature colorTemp="8800"/>
                    </a14:imgEffect>
                    <a14:imgEffect>
                      <a14:brightnessContrast bright="20000"/>
                    </a14:imgEffect>
                  </a14:imgLayer>
                </a14:imgProps>
              </a:ext>
              <a:ext uri="{28A0092B-C50C-407E-A947-70E740481C1C}">
                <a14:useLocalDpi xmlns:a14="http://schemas.microsoft.com/office/drawing/2010/main" val="0"/>
              </a:ext>
            </a:extLst>
          </a:blip>
          <a:srcRect l="-390" t="8318" r="390" b="9725"/>
          <a:stretch/>
        </p:blipFill>
        <p:spPr bwMode="auto">
          <a:xfrm>
            <a:off x="-67112" y="0"/>
            <a:ext cx="122591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25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Why Islam Prohibited Interest and Not Profit</a:t>
            </a:r>
          </a:p>
        </p:txBody>
      </p:sp>
      <p:sp>
        <p:nvSpPr>
          <p:cNvPr id="3" name="Content Placeholder 2"/>
          <p:cNvSpPr>
            <a:spLocks noGrp="1"/>
          </p:cNvSpPr>
          <p:nvPr>
            <p:ph idx="1"/>
          </p:nvPr>
        </p:nvSpPr>
        <p:spPr>
          <a:xfrm>
            <a:off x="677334" y="2089565"/>
            <a:ext cx="8596668" cy="3880773"/>
          </a:xfrm>
        </p:spPr>
        <p:txBody>
          <a:bodyPr>
            <a:normAutofit fontScale="92500" lnSpcReduction="20000"/>
          </a:bodyPr>
          <a:lstStyle/>
          <a:p>
            <a:r>
              <a:rPr lang="en-US" dirty="0">
                <a:latin typeface="Calibri" panose="020F0502020204030204" pitchFamily="34" charset="0"/>
                <a:cs typeface="Calibri" panose="020F0502020204030204" pitchFamily="34" charset="0"/>
              </a:rPr>
              <a:t>The source of profit is purely knowledge and skill whereas the source of interest is the control over the quantity of money only.</a:t>
            </a:r>
          </a:p>
          <a:p>
            <a:r>
              <a:rPr lang="en-US" dirty="0">
                <a:latin typeface="Calibri" panose="020F0502020204030204" pitchFamily="34" charset="0"/>
                <a:cs typeface="Calibri" panose="020F0502020204030204" pitchFamily="34" charset="0"/>
              </a:rPr>
              <a:t>Profit brings on a creation in value and increases the living standards whereas the interest is the unjust transfer of money.</a:t>
            </a:r>
          </a:p>
          <a:p>
            <a:r>
              <a:rPr lang="en-US" dirty="0">
                <a:latin typeface="Calibri" panose="020F0502020204030204" pitchFamily="34" charset="0"/>
                <a:cs typeface="Calibri" panose="020F0502020204030204" pitchFamily="34" charset="0"/>
              </a:rPr>
              <a:t>The profit does not always want the additional money but the interest forces you to give the additional money and the interest is not payable in aggregates</a:t>
            </a:r>
          </a:p>
          <a:p>
            <a:r>
              <a:rPr lang="en-US" dirty="0">
                <a:latin typeface="Calibri" panose="020F0502020204030204" pitchFamily="34" charset="0"/>
                <a:cs typeface="Calibri" panose="020F0502020204030204" pitchFamily="34" charset="0"/>
              </a:rPr>
              <a:t>The interest money develops competition among the people and the wealth remains accumulated in a few hands whereas the profit distributed wealth among the people and the sense of accumulation of wealth decreases.</a:t>
            </a:r>
          </a:p>
          <a:p>
            <a:r>
              <a:rPr lang="en-US" dirty="0">
                <a:latin typeface="Calibri" panose="020F0502020204030204" pitchFamily="34" charset="0"/>
                <a:cs typeface="Calibri" panose="020F0502020204030204" pitchFamily="34" charset="0"/>
              </a:rPr>
              <a:t>The biggest advantage of profit over the interest is that profit is the all positive sum game. That means that profit to one person is not loss to another person. Whereas the interest is the zero-sum game or maybe negative sum game because the loaner is indebted to more amount than payed. </a:t>
            </a:r>
          </a:p>
          <a:p>
            <a:r>
              <a:rPr lang="en-US" dirty="0">
                <a:latin typeface="Calibri" panose="020F0502020204030204" pitchFamily="34" charset="0"/>
                <a:cs typeface="Calibri" panose="020F0502020204030204" pitchFamily="34" charset="0"/>
              </a:rPr>
              <a:t>The profit is determined after you have made it whereas the interest is upfront that means it is determined before the loan.</a:t>
            </a:r>
          </a:p>
        </p:txBody>
      </p:sp>
    </p:spTree>
    <p:extLst>
      <p:ext uri="{BB962C8B-B14F-4D97-AF65-F5344CB8AC3E}">
        <p14:creationId xmlns:p14="http://schemas.microsoft.com/office/powerpoint/2010/main" val="76270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3688"/>
            <a:ext cx="8596668" cy="961748"/>
          </a:xfrm>
        </p:spPr>
        <p:txBody>
          <a:bodyPr/>
          <a:lstStyle/>
          <a:p>
            <a:pPr algn="ctr"/>
            <a:r>
              <a:rPr lang="en-US" b="1" dirty="0">
                <a:latin typeface="Calibri" panose="020F0502020204030204" pitchFamily="34" charset="0"/>
                <a:cs typeface="Calibri" panose="020F0502020204030204" pitchFamily="34" charset="0"/>
              </a:rPr>
              <a:t>Demanding Benchmarks</a:t>
            </a:r>
          </a:p>
        </p:txBody>
      </p:sp>
      <p:sp>
        <p:nvSpPr>
          <p:cNvPr id="3" name="Content Placeholder 2"/>
          <p:cNvSpPr>
            <a:spLocks noGrp="1"/>
          </p:cNvSpPr>
          <p:nvPr>
            <p:ph idx="1"/>
          </p:nvPr>
        </p:nvSpPr>
        <p:spPr>
          <a:xfrm>
            <a:off x="677334" y="2071809"/>
            <a:ext cx="8596668" cy="3880773"/>
          </a:xfrm>
        </p:spPr>
        <p:txBody>
          <a:bodyPr vert="horz" lIns="91440" tIns="45720" rIns="91440" bIns="45720" rtlCol="0" anchor="t">
            <a:normAutofit/>
          </a:bodyPr>
          <a:lstStyle/>
          <a:p>
            <a:r>
              <a:rPr lang="en-US" dirty="0">
                <a:latin typeface="Calibri" panose="020F0502020204030204" pitchFamily="34" charset="0"/>
                <a:cs typeface="Calibri" panose="020F0502020204030204" pitchFamily="34" charset="0"/>
              </a:rPr>
              <a:t>The conventional system of banking is based on demanding benchmarks rather than targeting benchmarks.</a:t>
            </a:r>
          </a:p>
          <a:p>
            <a:r>
              <a:rPr lang="en-US" dirty="0">
                <a:latin typeface="Calibri" panose="020F0502020204030204" pitchFamily="34" charset="0"/>
                <a:cs typeface="Calibri" panose="020F0502020204030204" pitchFamily="34" charset="0"/>
              </a:rPr>
              <a:t>This means that the investor decides ex-ante the profit he is going to get from the investment despite suffering a loss.</a:t>
            </a:r>
          </a:p>
          <a:p>
            <a:r>
              <a:rPr lang="en-US" dirty="0">
                <a:latin typeface="Calibri" panose="020F0502020204030204" pitchFamily="34" charset="0"/>
                <a:cs typeface="Calibri" panose="020F0502020204030204" pitchFamily="34" charset="0"/>
              </a:rPr>
              <a:t>Thus, if banks decide the amount of profit before the investment then that profit is also included in interest because it is ex-ante not ex-post.</a:t>
            </a:r>
          </a:p>
          <a:p>
            <a:r>
              <a:rPr lang="en-US" dirty="0">
                <a:latin typeface="Calibri"/>
                <a:cs typeface="Calibri"/>
              </a:rPr>
              <a:t> If the businessman is unable to deliver the loan with interest in given amount of time, then that piece of property of equal value is snatched from the business owner.</a:t>
            </a:r>
          </a:p>
          <a:p>
            <a:r>
              <a:rPr lang="en-US" dirty="0">
                <a:latin typeface="Calibri" panose="020F0502020204030204" pitchFamily="34" charset="0"/>
                <a:cs typeface="Calibri" panose="020F0502020204030204" pitchFamily="34" charset="0"/>
              </a:rPr>
              <a:t>Now in targeted benchmark the profit is targeted and is tried to achieved. Though if we fail to turn up the profit there is no penalty on that because it was only intended to be achieved.</a:t>
            </a:r>
          </a:p>
        </p:txBody>
      </p:sp>
    </p:spTree>
    <p:extLst>
      <p:ext uri="{BB962C8B-B14F-4D97-AF65-F5344CB8AC3E}">
        <p14:creationId xmlns:p14="http://schemas.microsoft.com/office/powerpoint/2010/main" val="46840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3688"/>
            <a:ext cx="8596668" cy="961748"/>
          </a:xfrm>
        </p:spPr>
        <p:txBody>
          <a:bodyPr/>
          <a:lstStyle/>
          <a:p>
            <a:pPr algn="ctr"/>
            <a:r>
              <a:rPr lang="en-US" b="1" dirty="0">
                <a:latin typeface="Calibri" panose="020F0502020204030204" pitchFamily="34" charset="0"/>
                <a:cs typeface="Calibri" panose="020F0502020204030204" pitchFamily="34" charset="0"/>
              </a:rPr>
              <a:t>Leasing in Conventional Banking</a:t>
            </a:r>
          </a:p>
        </p:txBody>
      </p:sp>
      <p:sp>
        <p:nvSpPr>
          <p:cNvPr id="3" name="Content Placeholder 2"/>
          <p:cNvSpPr>
            <a:spLocks noGrp="1"/>
          </p:cNvSpPr>
          <p:nvPr>
            <p:ph idx="1"/>
          </p:nvPr>
        </p:nvSpPr>
        <p:spPr>
          <a:xfrm>
            <a:off x="677334" y="1983029"/>
            <a:ext cx="9425454" cy="4133684"/>
          </a:xfrm>
        </p:spPr>
        <p:txBody>
          <a:bodyPr>
            <a:noAutofit/>
          </a:bodyPr>
          <a:lstStyle/>
          <a:p>
            <a:r>
              <a:rPr lang="en-US" sz="1700" dirty="0">
                <a:latin typeface="Calibri" panose="020F0502020204030204" pitchFamily="34" charset="0"/>
                <a:cs typeface="Calibri" panose="020F0502020204030204" pitchFamily="34" charset="0"/>
              </a:rPr>
              <a:t>A lease is a contract outlining the terms under which one party agrees to rent property owned by another party. It guarantees the lessee, the person the asset is leased to, use of an asset and guarantees the bank, the owner of the asset, regular payments for a specified period in exchange.</a:t>
            </a:r>
          </a:p>
          <a:p>
            <a:r>
              <a:rPr lang="en-US" sz="1700" dirty="0">
                <a:latin typeface="Calibri" panose="020F0502020204030204" pitchFamily="34" charset="0"/>
                <a:cs typeface="Calibri" panose="020F0502020204030204" pitchFamily="34" charset="0"/>
              </a:rPr>
              <a:t> In conventional banking, the expenses incurred in the process of purchase of asset are paid by the Customer, and also the penalty charges taken from Customer on late payment are taken as income by the Bank. </a:t>
            </a:r>
          </a:p>
          <a:p>
            <a:r>
              <a:rPr lang="en-US" sz="1700" dirty="0">
                <a:latin typeface="Calibri" panose="020F0502020204030204" pitchFamily="34" charset="0"/>
                <a:cs typeface="Calibri" panose="020F0502020204030204" pitchFamily="34" charset="0"/>
              </a:rPr>
              <a:t>This exploits the lessee because unrestricted power has been given to Bank to terminate the lease unilaterally. The unjust and exploiting behavior of people has been condemned by the Prophet (PBUH):</a:t>
            </a:r>
            <a:endParaRPr lang="en-US" sz="1700" i="1" dirty="0">
              <a:latin typeface="Calibri" panose="020F0502020204030204" pitchFamily="34" charset="0"/>
              <a:cs typeface="Calibri" panose="020F0502020204030204" pitchFamily="34" charset="0"/>
            </a:endParaRPr>
          </a:p>
          <a:p>
            <a:pPr marL="0" indent="0">
              <a:buNone/>
            </a:pPr>
            <a:r>
              <a:rPr lang="en-US" sz="1700" i="1" dirty="0">
                <a:latin typeface="Calibri" panose="020F0502020204030204" pitchFamily="34" charset="0"/>
                <a:cs typeface="Calibri" panose="020F0502020204030204" pitchFamily="34" charset="0"/>
              </a:rPr>
              <a:t>	Ali ibn Abi Talib reported: The Messenger of Allah, peace and blessings be upon him, said; </a:t>
            </a:r>
          </a:p>
          <a:p>
            <a:pPr marL="0" indent="0" algn="ctr">
              <a:buNone/>
            </a:pPr>
            <a:r>
              <a:rPr lang="en-US" sz="1700" b="1" i="1" dirty="0">
                <a:latin typeface="Calibri" panose="020F0502020204030204" pitchFamily="34" charset="0"/>
                <a:cs typeface="Calibri" panose="020F0502020204030204" pitchFamily="34" charset="0"/>
              </a:rPr>
              <a:t>“Verily, Allah is kind and he loves kindness. He grants reward for kindness what is not given for harshness.” </a:t>
            </a:r>
          </a:p>
          <a:p>
            <a:pPr marL="0" indent="0">
              <a:buNone/>
            </a:pPr>
            <a:r>
              <a:rPr lang="en-US" sz="1700" b="1" i="1" dirty="0">
                <a:latin typeface="Calibri" panose="020F0502020204030204" pitchFamily="34" charset="0"/>
                <a:cs typeface="Calibri" panose="020F0502020204030204" pitchFamily="34" charset="0"/>
              </a:rPr>
              <a:t>								Musnad Ahmad 904</a:t>
            </a:r>
          </a:p>
          <a:p>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388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3688"/>
            <a:ext cx="8596668" cy="961748"/>
          </a:xfrm>
        </p:spPr>
        <p:txBody>
          <a:bodyPr/>
          <a:lstStyle/>
          <a:p>
            <a:pPr algn="ctr"/>
            <a:r>
              <a:rPr lang="en-US" b="1" dirty="0">
                <a:latin typeface="Calibri" panose="020F0502020204030204" pitchFamily="34" charset="0"/>
                <a:cs typeface="Calibri" panose="020F0502020204030204" pitchFamily="34" charset="0"/>
              </a:rPr>
              <a:t>Saving Accounts</a:t>
            </a:r>
          </a:p>
        </p:txBody>
      </p:sp>
      <p:sp>
        <p:nvSpPr>
          <p:cNvPr id="3" name="Content Placeholder 2"/>
          <p:cNvSpPr>
            <a:spLocks noGrp="1"/>
          </p:cNvSpPr>
          <p:nvPr>
            <p:ph idx="1"/>
          </p:nvPr>
        </p:nvSpPr>
        <p:spPr>
          <a:xfrm>
            <a:off x="677333" y="2027419"/>
            <a:ext cx="9150247" cy="3880773"/>
          </a:xfrm>
        </p:spPr>
        <p:txBody>
          <a:bodyPr>
            <a:normAutofit/>
          </a:bodyPr>
          <a:lstStyle/>
          <a:p>
            <a:r>
              <a:rPr lang="en-US" dirty="0">
                <a:latin typeface="Calibri" panose="020F0502020204030204" pitchFamily="34" charset="0"/>
                <a:cs typeface="Calibri" panose="020F0502020204030204" pitchFamily="34" charset="0"/>
              </a:rPr>
              <a:t>There is a special type of account in banks called “saving accounts” which basically increases your money without you doing anything and by “lending” the money.</a:t>
            </a:r>
          </a:p>
          <a:p>
            <a:r>
              <a:rPr lang="en-US" dirty="0">
                <a:latin typeface="Calibri" panose="020F0502020204030204" pitchFamily="34" charset="0"/>
                <a:cs typeface="Calibri" panose="020F0502020204030204" pitchFamily="34" charset="0"/>
              </a:rPr>
              <a:t>Savings accounts also earn interest, so it pays to keep any unneeded funds in a savings account instead of accumulating cash in your checking account.</a:t>
            </a:r>
          </a:p>
          <a:p>
            <a:r>
              <a:rPr lang="en-US" dirty="0">
                <a:latin typeface="Calibri" panose="020F0502020204030204" pitchFamily="34" charset="0"/>
                <a:cs typeface="Calibri" panose="020F0502020204030204" pitchFamily="34" charset="0"/>
              </a:rPr>
              <a:t> The bank invests a portion of your money into other businesses or gives loans to others with your money. And eventually they give you your money back with a fixed interest rate.</a:t>
            </a:r>
          </a:p>
          <a:p>
            <a:r>
              <a:rPr lang="en-US" dirty="0">
                <a:latin typeface="Calibri" panose="020F0502020204030204" pitchFamily="34" charset="0"/>
                <a:cs typeface="Calibri" panose="020F0502020204030204" pitchFamily="34" charset="0"/>
              </a:rPr>
              <a:t>The Prophet (S.A.W) said;</a:t>
            </a:r>
          </a:p>
          <a:p>
            <a:pPr marL="0" indent="0" algn="ctr">
              <a:buNone/>
            </a:pPr>
            <a:r>
              <a:rPr lang="en-US"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Certainly a time will come when people will not bother to know from where they earned the money, by lawful means or unlawful means</a:t>
            </a:r>
            <a:r>
              <a:rPr lang="en-US" i="1"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marL="0" indent="0" algn="ctr">
              <a:buNone/>
            </a:pPr>
            <a:r>
              <a:rPr lang="en-US" sz="1600" i="1" dirty="0">
                <a:latin typeface="Calibri" panose="020F0502020204030204" pitchFamily="34" charset="0"/>
                <a:cs typeface="Calibri" panose="020F0502020204030204" pitchFamily="34" charset="0"/>
              </a:rPr>
              <a:t>Sahih al-Bukhari 2083</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78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3688"/>
            <a:ext cx="8596668" cy="961748"/>
          </a:xfrm>
        </p:spPr>
        <p:txBody>
          <a:bodyPr/>
          <a:lstStyle/>
          <a:p>
            <a:pPr algn="ctr"/>
            <a:r>
              <a:rPr lang="en-US" b="1" dirty="0">
                <a:latin typeface="Calibri" panose="020F0502020204030204" pitchFamily="34" charset="0"/>
                <a:cs typeface="Calibri" panose="020F0502020204030204" pitchFamily="34" charset="0"/>
              </a:rPr>
              <a:t>The Use of Credit Cards</a:t>
            </a:r>
          </a:p>
        </p:txBody>
      </p:sp>
      <p:sp>
        <p:nvSpPr>
          <p:cNvPr id="3" name="Content Placeholder 2"/>
          <p:cNvSpPr>
            <a:spLocks noGrp="1"/>
          </p:cNvSpPr>
          <p:nvPr>
            <p:ph idx="1"/>
          </p:nvPr>
        </p:nvSpPr>
        <p:spPr>
          <a:xfrm>
            <a:off x="677333" y="1855437"/>
            <a:ext cx="9150247" cy="4097146"/>
          </a:xfrm>
        </p:spPr>
        <p:txBody>
          <a:bodyPr>
            <a:noAutofit/>
          </a:bodyPr>
          <a:lstStyle/>
          <a:p>
            <a:r>
              <a:rPr lang="en-US" sz="1700" dirty="0">
                <a:latin typeface="Calibri" panose="020F0502020204030204" pitchFamily="34" charset="0"/>
                <a:cs typeface="Calibri" panose="020F0502020204030204" pitchFamily="34" charset="0"/>
              </a:rPr>
              <a:t>The simplest way to think of a credit card is as a type of short term loan. When you open a credit card account, your credit card company gives you a set credit limit. Credit cards let you borrow money up to the set limit, which must be repaid. </a:t>
            </a:r>
          </a:p>
          <a:p>
            <a:r>
              <a:rPr lang="en-US" sz="1700" dirty="0">
                <a:latin typeface="Calibri" panose="020F0502020204030204" pitchFamily="34" charset="0"/>
                <a:cs typeface="Calibri" panose="020F0502020204030204" pitchFamily="34" charset="0"/>
              </a:rPr>
              <a:t>You'll be charged interest if you don't pay your full statement balance by its due date. Certain scholars argue that credit cards are impermissible as one is entering into a fundamentally impermissible contract.</a:t>
            </a:r>
          </a:p>
          <a:p>
            <a:r>
              <a:rPr lang="en-US" sz="1700" dirty="0">
                <a:latin typeface="Calibri" panose="020F0502020204030204" pitchFamily="34" charset="0"/>
                <a:cs typeface="Calibri" panose="020F0502020204030204" pitchFamily="34" charset="0"/>
              </a:rPr>
              <a:t>Others deem credit cards permissible to the extent one does not actually borrow from the credit card company. The act of borrowing some money from someone interest-free is not itself impermissible – so long as you’re sure you’ll be able to pay the money back at the end and before the interest kicks in. </a:t>
            </a:r>
          </a:p>
          <a:p>
            <a:r>
              <a:rPr lang="en-US" sz="1700" dirty="0">
                <a:latin typeface="Calibri" panose="020F0502020204030204" pitchFamily="34" charset="0"/>
                <a:cs typeface="Calibri" panose="020F0502020204030204" pitchFamily="34" charset="0"/>
              </a:rPr>
              <a:t>Prophet (S.A.W) was reported by Abu Hurairah to say: </a:t>
            </a:r>
          </a:p>
          <a:p>
            <a:pPr marL="0" indent="0" algn="ctr">
              <a:buNone/>
            </a:pPr>
            <a:r>
              <a:rPr lang="en-US" sz="1700" b="1" i="1" dirty="0">
                <a:latin typeface="Calibri" panose="020F0502020204030204" pitchFamily="34" charset="0"/>
                <a:cs typeface="Calibri" panose="020F0502020204030204" pitchFamily="34" charset="0"/>
              </a:rPr>
              <a:t>“People will be resurrected (and judged) according to their intentions.”</a:t>
            </a:r>
          </a:p>
          <a:p>
            <a:pPr marL="0" indent="0">
              <a:buNone/>
            </a:pPr>
            <a:r>
              <a:rPr lang="en-US" sz="1700" b="1" i="1"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Sahi al Bukhari Book 37, Hadith 130</a:t>
            </a:r>
          </a:p>
          <a:p>
            <a:pPr marL="0" indent="0">
              <a:buNone/>
            </a:pPr>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67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9697"/>
            <a:ext cx="8596668" cy="1094915"/>
          </a:xfrm>
        </p:spPr>
        <p:txBody>
          <a:bodyPr>
            <a:noAutofit/>
          </a:bodyPr>
          <a:lstStyle/>
          <a:p>
            <a:pPr algn="ctr"/>
            <a:r>
              <a:rPr lang="en-US" b="1" dirty="0">
                <a:latin typeface="Calibri" panose="020F0502020204030204" pitchFamily="34" charset="0"/>
                <a:cs typeface="Calibri" panose="020F0502020204030204" pitchFamily="34" charset="0"/>
              </a:rPr>
              <a:t>How people may be inclined to Conventional Banking</a:t>
            </a:r>
          </a:p>
        </p:txBody>
      </p:sp>
      <p:sp>
        <p:nvSpPr>
          <p:cNvPr id="3" name="Content Placeholder 2"/>
          <p:cNvSpPr>
            <a:spLocks noGrp="1"/>
          </p:cNvSpPr>
          <p:nvPr>
            <p:ph idx="1"/>
          </p:nvPr>
        </p:nvSpPr>
        <p:spPr>
          <a:xfrm>
            <a:off x="677333" y="2059625"/>
            <a:ext cx="9150247" cy="3275856"/>
          </a:xfrm>
        </p:spPr>
        <p:txBody>
          <a:bodyPr>
            <a:noAutofit/>
          </a:bodyPr>
          <a:lstStyle/>
          <a:p>
            <a:r>
              <a:rPr lang="en-US" b="1" dirty="0">
                <a:latin typeface="Calibri" panose="020F0502020204030204" pitchFamily="34" charset="0"/>
                <a:cs typeface="Calibri" panose="020F0502020204030204" pitchFamily="34" charset="0"/>
              </a:rPr>
              <a:t>In Non-Islamic banks: </a:t>
            </a:r>
            <a:r>
              <a:rPr lang="en-US" dirty="0">
                <a:latin typeface="Calibri" panose="020F0502020204030204" pitchFamily="34" charset="0"/>
                <a:cs typeface="Calibri" panose="020F0502020204030204" pitchFamily="34" charset="0"/>
              </a:rPr>
              <a:t>The bank says: $10,000 compounded on a Monthly basis over the course of 5 years at a 4% interest rate would be worth: $12,210. They tell you let's make the monthly payment $200. They calculate the interest every month. </a:t>
            </a:r>
          </a:p>
          <a:p>
            <a:r>
              <a:rPr lang="en-US" b="1" dirty="0">
                <a:latin typeface="Calibri" panose="020F0502020204030204" pitchFamily="34" charset="0"/>
                <a:cs typeface="Calibri" panose="020F0502020204030204" pitchFamily="34" charset="0"/>
              </a:rPr>
              <a:t>What some Islamic banks do is: </a:t>
            </a:r>
            <a:r>
              <a:rPr lang="en-US" dirty="0">
                <a:latin typeface="Calibri" panose="020F0502020204030204" pitchFamily="34" charset="0"/>
                <a:cs typeface="Calibri" panose="020F0502020204030204" pitchFamily="34" charset="0"/>
              </a:rPr>
              <a:t>The bank says I will buy the car for $10,000, would you buy it for $15,000? We don't call it interest, its profit. If you say yes they will buy it. You still have the option to refuse buying it from the bank. The $15,000 will be split into 60 payments of $250. </a:t>
            </a:r>
          </a:p>
          <a:p>
            <a:r>
              <a:rPr lang="en-US" dirty="0">
                <a:latin typeface="Calibri" panose="020F0502020204030204" pitchFamily="34" charset="0"/>
                <a:cs typeface="Calibri" panose="020F0502020204030204" pitchFamily="34" charset="0"/>
              </a:rPr>
              <a:t>So basically they aren’t doing any work, except buying a car and selling it for much more and at times exploiting the person in need. Modern Islamic banks may disguise interest as profit, and continue exploiting the poor even more than non-Islamic banks.</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295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9697"/>
            <a:ext cx="8596668" cy="810831"/>
          </a:xfrm>
        </p:spPr>
        <p:txBody>
          <a:bodyPr>
            <a:noAutofit/>
          </a:bodyPr>
          <a:lstStyle/>
          <a:p>
            <a:pPr algn="ctr"/>
            <a:r>
              <a:rPr lang="en-US" b="1" dirty="0">
                <a:latin typeface="Calibri" panose="020F0502020204030204" pitchFamily="34" charset="0"/>
                <a:cs typeface="Calibri" panose="020F0502020204030204" pitchFamily="34" charset="0"/>
              </a:rPr>
              <a:t>Conclusion on Conventional Banking</a:t>
            </a:r>
          </a:p>
        </p:txBody>
      </p:sp>
      <p:sp>
        <p:nvSpPr>
          <p:cNvPr id="3" name="Content Placeholder 2"/>
          <p:cNvSpPr>
            <a:spLocks noGrp="1"/>
          </p:cNvSpPr>
          <p:nvPr>
            <p:ph idx="1"/>
          </p:nvPr>
        </p:nvSpPr>
        <p:spPr>
          <a:xfrm>
            <a:off x="615187" y="1526960"/>
            <a:ext cx="9150247" cy="4279036"/>
          </a:xfrm>
        </p:spPr>
        <p:txBody>
          <a:bodyPr>
            <a:noAutofit/>
          </a:bodyPr>
          <a:lstStyle/>
          <a:p>
            <a:r>
              <a:rPr lang="en-US" dirty="0">
                <a:latin typeface="Calibri" panose="020F0502020204030204" pitchFamily="34" charset="0"/>
                <a:cs typeface="Calibri" panose="020F0502020204030204" pitchFamily="34" charset="0"/>
              </a:rPr>
              <a:t>The jurists who consider this relationship to be financial lending formulate it as a loan which has brought benefit to the lender. Thus, its ruling would be based on it being unlawful usury. But some hold different opinions, because some considered this a matter of necessities that are permissible for a Muslim to undertake whenever he is forced to, which is deduced from the words of God:</a:t>
            </a:r>
          </a:p>
          <a:p>
            <a:pPr marL="0" indent="0" algn="ctr">
              <a:buNone/>
            </a:pPr>
            <a:r>
              <a:rPr lang="en-US" b="1" i="1" dirty="0">
                <a:latin typeface="Calibri" panose="020F0502020204030204" pitchFamily="34" charset="0"/>
                <a:cs typeface="Calibri" panose="020F0502020204030204" pitchFamily="34" charset="0"/>
              </a:rPr>
              <a:t>“But if anyone is forced to eat such things by hunger, rather than desire or excess, he commits no sin.”</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Surah al Baqarah [2:173]</a:t>
            </a:r>
          </a:p>
          <a:p>
            <a:pPr marL="0" indent="0" algn="ctr">
              <a:buNone/>
            </a:pPr>
            <a:endParaRPr lang="en-US" sz="800" i="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Other jurists maintain that this does not fall under the heading of necessities since necessity is legally defined as ‘something without which one would perish or come close to perishing’. Some of the jurists amongst this group maintain that it is permissible, based upon the principle of need being given the status of necessities - whether those needs are common or individual.</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628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9697"/>
            <a:ext cx="8596668" cy="810831"/>
          </a:xfrm>
        </p:spPr>
        <p:txBody>
          <a:bodyPr>
            <a:noAutofit/>
          </a:bodyPr>
          <a:lstStyle/>
          <a:p>
            <a:pPr algn="ctr"/>
            <a:r>
              <a:rPr lang="en-US" b="1" dirty="0">
                <a:latin typeface="Calibri" panose="020F0502020204030204" pitchFamily="34" charset="0"/>
                <a:cs typeface="Calibri" panose="020F0502020204030204" pitchFamily="34" charset="0"/>
              </a:rPr>
              <a:t>Conclusion on Conventional Banking</a:t>
            </a:r>
          </a:p>
        </p:txBody>
      </p:sp>
      <p:sp>
        <p:nvSpPr>
          <p:cNvPr id="3" name="Content Placeholder 2"/>
          <p:cNvSpPr>
            <a:spLocks noGrp="1"/>
          </p:cNvSpPr>
          <p:nvPr>
            <p:ph idx="1"/>
          </p:nvPr>
        </p:nvSpPr>
        <p:spPr>
          <a:xfrm>
            <a:off x="641821" y="1642371"/>
            <a:ext cx="9150247" cy="3826275"/>
          </a:xfrm>
        </p:spPr>
        <p:txBody>
          <a:bodyPr>
            <a:noAutofit/>
          </a:bodyPr>
          <a:lstStyle/>
          <a:p>
            <a:pPr marL="0" indent="0" algn="ctr">
              <a:buNone/>
            </a:pPr>
            <a:r>
              <a:rPr lang="en-US" b="1" i="1" dirty="0">
                <a:latin typeface="Calibri" panose="020F0502020204030204" pitchFamily="34" charset="0"/>
                <a:cs typeface="Calibri" panose="020F0502020204030204" pitchFamily="34" charset="0"/>
              </a:rPr>
              <a:t>“But those who take usury will rise up on the Day of Resurrection like someone tormented by Satan’s touch. That is because they say, ‘Trade and usury are the same,' but God has allowed trade and forbidden usury. Whoever, on receiving God’s warning, stops taking usury may keep his past gains—God will be his judge—but whoever goes back to usury will be an inhabitant of the Fire, there to remain.”</a:t>
            </a:r>
            <a:r>
              <a:rPr lang="en-US" b="1" dirty="0">
                <a:latin typeface="Calibri" panose="020F0502020204030204" pitchFamily="34" charset="0"/>
                <a:cs typeface="Calibri" panose="020F0502020204030204" pitchFamily="34" charset="0"/>
              </a:rPr>
              <a:t> [2:275]</a:t>
            </a:r>
          </a:p>
          <a:p>
            <a:pPr marL="0" indent="0">
              <a:buNone/>
            </a:pPr>
            <a:r>
              <a:rPr lang="en-US" b="1"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Surah al Baqarah [2: 275]</a:t>
            </a:r>
          </a:p>
          <a:p>
            <a:r>
              <a:rPr lang="en-US" dirty="0">
                <a:latin typeface="Calibri" panose="020F0502020204030204" pitchFamily="34" charset="0"/>
                <a:cs typeface="Calibri" panose="020F0502020204030204" pitchFamily="34" charset="0"/>
              </a:rPr>
              <a:t>However, the controversy revolves around the true nature of what is derived from banks: Whether it is an instance of usury and invalid contracts (which are unlawful); or a new form of contract which would be permissible if it achieves the interests of the parties involved and is free of anything which is legally prohibited. A person should avoid such controversial topics and have good intensions and do research on the bank before partnering up and forming a relation with them.</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7312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1549" y="943253"/>
            <a:ext cx="9142413" cy="644525"/>
          </a:xfrm>
        </p:spPr>
        <p:txBody>
          <a:bodyPr/>
          <a:lstStyle/>
          <a:p>
            <a:pPr algn="ctr"/>
            <a:r>
              <a:rPr lang="en-US" b="1" dirty="0">
                <a:latin typeface="Calibri" panose="020F0502020204030204" pitchFamily="34" charset="0"/>
                <a:cs typeface="Calibri" panose="020F0502020204030204" pitchFamily="34" charset="0"/>
              </a:rPr>
              <a:t>Islamic Banking</a:t>
            </a:r>
            <a:endParaRPr lang="en-US" sz="36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4294967295"/>
          </p:nvPr>
        </p:nvSpPr>
        <p:spPr>
          <a:xfrm>
            <a:off x="772356" y="1909061"/>
            <a:ext cx="8940800" cy="4367451"/>
          </a:xfrm>
        </p:spPr>
        <p:txBody>
          <a:bodyPr>
            <a:noAutofit/>
          </a:bodyPr>
          <a:lstStyle/>
          <a:p>
            <a:r>
              <a:rPr lang="en-US" b="1" dirty="0">
                <a:latin typeface="Calibri" panose="020F0502020204030204" pitchFamily="34" charset="0"/>
                <a:cs typeface="Calibri" panose="020F0502020204030204" pitchFamily="34" charset="0"/>
              </a:rPr>
              <a:t>Definition:</a:t>
            </a:r>
          </a:p>
          <a:p>
            <a:pPr marL="0" indent="0">
              <a:buNone/>
            </a:pPr>
            <a:r>
              <a:rPr lang="en-US" dirty="0">
                <a:latin typeface="Calibri" panose="020F0502020204030204" pitchFamily="34" charset="0"/>
                <a:cs typeface="Calibri" panose="020F0502020204030204" pitchFamily="34" charset="0"/>
              </a:rPr>
              <a:t>It refers to those finance and banking activities that adhere and comply with the Shariah. </a:t>
            </a:r>
          </a:p>
          <a:p>
            <a:r>
              <a:rPr lang="en-US" b="1" dirty="0">
                <a:latin typeface="Calibri" panose="020F0502020204030204" pitchFamily="34" charset="0"/>
                <a:cs typeface="Calibri" panose="020F0502020204030204" pitchFamily="34" charset="0"/>
              </a:rPr>
              <a:t>Shariah:</a:t>
            </a:r>
          </a:p>
          <a:p>
            <a:pPr marL="0" indent="0">
              <a:buNone/>
            </a:pPr>
            <a:r>
              <a:rPr lang="en-US" dirty="0">
                <a:latin typeface="Calibri" panose="020F0502020204030204" pitchFamily="34" charset="0"/>
                <a:cs typeface="Calibri" panose="020F0502020204030204" pitchFamily="34" charset="0"/>
              </a:rPr>
              <a:t>The Shariah are those set-specific instructions according to which the Muslims live their life. Such laws are derived from the following sources; </a:t>
            </a:r>
          </a:p>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Sources:</a:t>
            </a:r>
          </a:p>
          <a:p>
            <a:pPr marL="685800" lvl="2">
              <a:buSzPct val="70000"/>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Quran </a:t>
            </a:r>
          </a:p>
          <a:p>
            <a:pPr marL="685800" lvl="2">
              <a:buSzPct val="70000"/>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Sunnah and Hadiths of the Prophet (PBUH) </a:t>
            </a:r>
          </a:p>
          <a:p>
            <a:pPr marL="685800" lvl="2">
              <a:buSzPct val="70000"/>
              <a:buFont typeface="Wingdings" panose="05000000000000000000" pitchFamily="2" charset="2"/>
              <a:buChar char="Ø"/>
            </a:pPr>
            <a:r>
              <a:rPr lang="en-US" sz="1600" dirty="0">
                <a:latin typeface="Calibri" panose="020F0502020204030204" pitchFamily="34" charset="0"/>
                <a:cs typeface="Calibri" panose="020F0502020204030204" pitchFamily="34" charset="0"/>
              </a:rPr>
              <a:t>Fiqah (Interpretations of Quran and Hadiths by Scholars)</a:t>
            </a:r>
          </a:p>
          <a:p>
            <a:pPr marL="685800" lvl="2">
              <a:buSzPct val="70000"/>
              <a:buFont typeface="Wingdings" panose="05000000000000000000" pitchFamily="2" charset="2"/>
              <a:buChar char="Ø"/>
            </a:pPr>
            <a:r>
              <a:rPr lang="en-US" sz="1600" dirty="0">
                <a:latin typeface="Calibri" panose="020F0502020204030204" pitchFamily="34" charset="0"/>
                <a:cs typeface="Calibri" panose="020F0502020204030204" pitchFamily="34" charset="0"/>
              </a:rPr>
              <a:t>Qiyas (Relating the past with Modern Era)</a:t>
            </a:r>
          </a:p>
        </p:txBody>
      </p:sp>
    </p:spTree>
    <p:extLst>
      <p:ext uri="{BB962C8B-B14F-4D97-AF65-F5344CB8AC3E}">
        <p14:creationId xmlns:p14="http://schemas.microsoft.com/office/powerpoint/2010/main" val="328104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1549" y="943253"/>
            <a:ext cx="9142413" cy="644525"/>
          </a:xfrm>
        </p:spPr>
        <p:txBody>
          <a:bodyPr/>
          <a:lstStyle/>
          <a:p>
            <a:pPr algn="ctr"/>
            <a:r>
              <a:rPr lang="en-US" b="1" dirty="0">
                <a:latin typeface="Calibri" panose="020F0502020204030204" pitchFamily="34" charset="0"/>
                <a:cs typeface="Calibri" panose="020F0502020204030204" pitchFamily="34" charset="0"/>
              </a:rPr>
              <a:t>Riba &amp; Its Types</a:t>
            </a:r>
            <a:endParaRPr lang="en-US" sz="36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4294967295"/>
          </p:nvPr>
        </p:nvSpPr>
        <p:spPr>
          <a:xfrm>
            <a:off x="772356" y="1909062"/>
            <a:ext cx="8940800" cy="3719382"/>
          </a:xfrm>
        </p:spPr>
        <p:txBody>
          <a:bodyPr>
            <a:noAutofit/>
          </a:bodyPr>
          <a:lstStyle/>
          <a:p>
            <a:r>
              <a:rPr lang="en-US" b="1" dirty="0">
                <a:latin typeface="Calibri" panose="020F0502020204030204" pitchFamily="34" charset="0"/>
                <a:cs typeface="Calibri" panose="020F0502020204030204" pitchFamily="34" charset="0"/>
              </a:rPr>
              <a:t>Definition:</a:t>
            </a:r>
          </a:p>
          <a:p>
            <a:pPr marL="0" indent="0">
              <a:buNone/>
            </a:pPr>
            <a:r>
              <a:rPr lang="en-US" dirty="0">
                <a:latin typeface="Calibri" panose="020F0502020204030204" pitchFamily="34" charset="0"/>
                <a:cs typeface="Calibri" panose="020F0502020204030204" pitchFamily="34" charset="0"/>
              </a:rPr>
              <a:t>Literally, it means </a:t>
            </a:r>
            <a:r>
              <a:rPr lang="en-US" b="1" dirty="0">
                <a:latin typeface="Calibri" panose="020F0502020204030204" pitchFamily="34" charset="0"/>
                <a:cs typeface="Calibri" panose="020F0502020204030204" pitchFamily="34" charset="0"/>
              </a:rPr>
              <a:t>‘increase’.</a:t>
            </a:r>
          </a:p>
          <a:p>
            <a:pPr marL="0" indent="0">
              <a:buNone/>
            </a:pPr>
            <a:r>
              <a:rPr lang="en-US" dirty="0">
                <a:latin typeface="Calibri" panose="020F0502020204030204" pitchFamily="34" charset="0"/>
                <a:cs typeface="Calibri" panose="020F0502020204030204" pitchFamily="34" charset="0"/>
              </a:rPr>
              <a:t>It is an </a:t>
            </a:r>
            <a:r>
              <a:rPr lang="en-US" b="1" dirty="0">
                <a:latin typeface="Calibri" panose="020F0502020204030204" pitchFamily="34" charset="0"/>
                <a:cs typeface="Calibri" panose="020F0502020204030204" pitchFamily="34" charset="0"/>
              </a:rPr>
              <a:t>Arabic word</a:t>
            </a:r>
            <a:r>
              <a:rPr lang="en-US" dirty="0">
                <a:latin typeface="Calibri" panose="020F0502020204030204" pitchFamily="34" charset="0"/>
                <a:cs typeface="Calibri" panose="020F0502020204030204" pitchFamily="34" charset="0"/>
              </a:rPr>
              <a:t>, which can be translated to usury, i.e. the interest that is fixed on some product or commodity.</a:t>
            </a:r>
          </a:p>
          <a:p>
            <a:pPr marL="0" indent="49213">
              <a:buNone/>
            </a:pPr>
            <a:r>
              <a:rPr lang="en-US" dirty="0">
                <a:latin typeface="Calibri" panose="020F0502020204030204" pitchFamily="34" charset="0"/>
                <a:cs typeface="Calibri" panose="020F0502020204030204" pitchFamily="34" charset="0"/>
              </a:rPr>
              <a:t>It is of two types:</a:t>
            </a:r>
          </a:p>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Riba-an-Nasiyah:</a:t>
            </a:r>
          </a:p>
          <a:p>
            <a:pPr marL="0" indent="0">
              <a:buNone/>
            </a:pPr>
            <a:r>
              <a:rPr lang="en-US" dirty="0">
                <a:latin typeface="Calibri" panose="020F0502020204030204" pitchFamily="34" charset="0"/>
                <a:cs typeface="Calibri" panose="020F0502020204030204" pitchFamily="34" charset="0"/>
              </a:rPr>
              <a:t>	The increased amount while returning a loan</a:t>
            </a:r>
            <a:endParaRPr lang="en-US" b="1"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Riba-al-Fadl: </a:t>
            </a:r>
          </a:p>
          <a:p>
            <a:pPr marL="0" indent="0">
              <a:buNone/>
            </a:pP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Plenitude taking in trade of homogenous commodities</a:t>
            </a:r>
          </a:p>
          <a:p>
            <a:pPr marL="514350" indent="-514350">
              <a:buFont typeface="+mj-lt"/>
              <a:buAutoNum type="arabicPeriod"/>
            </a:pPr>
            <a:endParaRPr lang="en-US" b="1" dirty="0">
              <a:latin typeface="Calibri" panose="020F0502020204030204" pitchFamily="34" charset="0"/>
              <a:cs typeface="Calibri" panose="020F0502020204030204" pitchFamily="34" charset="0"/>
            </a:endParaRPr>
          </a:p>
          <a:p>
            <a:pPr marL="0" indent="1878013">
              <a:buNone/>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543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1C0E-E152-447D-9127-AD66BF357B1E}"/>
              </a:ext>
            </a:extLst>
          </p:cNvPr>
          <p:cNvSpPr>
            <a:spLocks noGrp="1"/>
          </p:cNvSpPr>
          <p:nvPr>
            <p:ph type="ctrTitle"/>
          </p:nvPr>
        </p:nvSpPr>
        <p:spPr>
          <a:xfrm>
            <a:off x="1581069" y="770206"/>
            <a:ext cx="6699707" cy="2658794"/>
          </a:xfrm>
        </p:spPr>
        <p:txBody>
          <a:bodyPr>
            <a:normAutofit/>
          </a:bodyPr>
          <a:lstStyle/>
          <a:p>
            <a:pPr algn="ctr"/>
            <a:r>
              <a:rPr lang="en-US" sz="4800" b="1" dirty="0">
                <a:cs typeface="Calibri" panose="020F0502020204030204" pitchFamily="34" charset="0"/>
              </a:rPr>
              <a:t>Islamic Banking</a:t>
            </a:r>
            <a:br>
              <a:rPr lang="en-US" sz="4800" b="1" dirty="0">
                <a:cs typeface="Calibri" panose="020F0502020204030204" pitchFamily="34" charset="0"/>
              </a:rPr>
            </a:br>
            <a:r>
              <a:rPr lang="en-US" sz="4800" b="1" dirty="0">
                <a:cs typeface="Calibri" panose="020F0502020204030204" pitchFamily="34" charset="0"/>
              </a:rPr>
              <a:t> and </a:t>
            </a:r>
            <a:br>
              <a:rPr lang="en-US" sz="4800" b="1" dirty="0">
                <a:cs typeface="Calibri" panose="020F0502020204030204" pitchFamily="34" charset="0"/>
              </a:rPr>
            </a:br>
            <a:r>
              <a:rPr lang="en-US" sz="4800" b="1" dirty="0">
                <a:cs typeface="Calibri" panose="020F0502020204030204" pitchFamily="34" charset="0"/>
              </a:rPr>
              <a:t>Conventional banking</a:t>
            </a:r>
            <a:endParaRPr lang="en-PK" sz="4800" b="1" dirty="0">
              <a:cs typeface="Calibri" panose="020F0502020204030204" pitchFamily="34" charset="0"/>
            </a:endParaRPr>
          </a:p>
        </p:txBody>
      </p:sp>
      <p:sp>
        <p:nvSpPr>
          <p:cNvPr id="4" name="Title 1">
            <a:extLst>
              <a:ext uri="{FF2B5EF4-FFF2-40B4-BE49-F238E27FC236}">
                <a16:creationId xmlns:a16="http://schemas.microsoft.com/office/drawing/2014/main" id="{03DD117B-A7ED-41BF-9A4F-DEE3838DD071}"/>
              </a:ext>
            </a:extLst>
          </p:cNvPr>
          <p:cNvSpPr txBox="1">
            <a:spLocks/>
          </p:cNvSpPr>
          <p:nvPr/>
        </p:nvSpPr>
        <p:spPr>
          <a:xfrm>
            <a:off x="4038610" y="3429000"/>
            <a:ext cx="5554766" cy="76202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chemeClr val="tx1">
                    <a:lumMod val="75000"/>
                    <a:lumOff val="25000"/>
                  </a:schemeClr>
                </a:solidFill>
                <a:latin typeface="Corbel Light" panose="020B0303020204020204" pitchFamily="34" charset="0"/>
                <a:cs typeface="Calibri" panose="020F0502020204030204" pitchFamily="34" charset="0"/>
              </a:rPr>
              <a:t>Is there any difference?</a:t>
            </a:r>
            <a:endParaRPr lang="en-PK" sz="3600" b="1" dirty="0">
              <a:solidFill>
                <a:schemeClr val="tx1">
                  <a:lumMod val="75000"/>
                  <a:lumOff val="25000"/>
                </a:schemeClr>
              </a:solidFill>
              <a:latin typeface="Corbel Light" panose="020B030302020402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9FCD412-6028-4487-8A8C-4B5203ABE8CF}"/>
              </a:ext>
            </a:extLst>
          </p:cNvPr>
          <p:cNvSpPr txBox="1"/>
          <p:nvPr/>
        </p:nvSpPr>
        <p:spPr>
          <a:xfrm>
            <a:off x="492369" y="4712677"/>
            <a:ext cx="3390314" cy="1846659"/>
          </a:xfrm>
          <a:prstGeom prst="rect">
            <a:avLst/>
          </a:prstGeom>
          <a:noFill/>
        </p:spPr>
        <p:txBody>
          <a:bodyPr wrap="square" rtlCol="0">
            <a:spAutoFit/>
          </a:bodyPr>
          <a:lstStyle/>
          <a:p>
            <a:r>
              <a:rPr lang="en-AU" sz="2000" b="1" dirty="0">
                <a:solidFill>
                  <a:schemeClr val="tx1">
                    <a:lumMod val="75000"/>
                    <a:lumOff val="25000"/>
                  </a:schemeClr>
                </a:solidFill>
                <a:latin typeface="Calibri" panose="020F0502020204030204" pitchFamily="34" charset="0"/>
                <a:cs typeface="Calibri" panose="020F0502020204030204" pitchFamily="34" charset="0"/>
              </a:rPr>
              <a:t>By: </a:t>
            </a:r>
          </a:p>
          <a:p>
            <a:pPr marL="285750" indent="-285750">
              <a:buFont typeface="Arial" panose="020B0604020202020204" pitchFamily="34" charset="0"/>
              <a:buChar char="•"/>
            </a:pPr>
            <a:r>
              <a:rPr lang="en-AU" dirty="0">
                <a:solidFill>
                  <a:schemeClr val="tx1">
                    <a:lumMod val="75000"/>
                    <a:lumOff val="25000"/>
                  </a:schemeClr>
                </a:solidFill>
                <a:latin typeface="Calibri" panose="020F0502020204030204" pitchFamily="34" charset="0"/>
                <a:cs typeface="Calibri" panose="020F0502020204030204" pitchFamily="34" charset="0"/>
              </a:rPr>
              <a:t>Muhammad Umer</a:t>
            </a:r>
          </a:p>
          <a:p>
            <a:pPr marL="285750" indent="-285750">
              <a:buFont typeface="Arial" panose="020B0604020202020204" pitchFamily="34" charset="0"/>
              <a:buChar char="•"/>
            </a:pPr>
            <a:r>
              <a:rPr lang="en-AU" dirty="0">
                <a:solidFill>
                  <a:schemeClr val="tx1">
                    <a:lumMod val="75000"/>
                    <a:lumOff val="25000"/>
                  </a:schemeClr>
                </a:solidFill>
                <a:latin typeface="Calibri" panose="020F0502020204030204" pitchFamily="34" charset="0"/>
                <a:cs typeface="Calibri" panose="020F0502020204030204" pitchFamily="34" charset="0"/>
              </a:rPr>
              <a:t>Muhammad Ahmed Mohsin</a:t>
            </a:r>
          </a:p>
          <a:p>
            <a:pPr marL="285750" indent="-285750">
              <a:buFont typeface="Arial" panose="020B0604020202020204" pitchFamily="34" charset="0"/>
              <a:buChar char="•"/>
            </a:pPr>
            <a:r>
              <a:rPr lang="en-AU" dirty="0">
                <a:solidFill>
                  <a:schemeClr val="tx1">
                    <a:lumMod val="75000"/>
                    <a:lumOff val="25000"/>
                  </a:schemeClr>
                </a:solidFill>
                <a:latin typeface="Calibri" panose="020F0502020204030204" pitchFamily="34" charset="0"/>
                <a:cs typeface="Calibri" panose="020F0502020204030204" pitchFamily="34" charset="0"/>
              </a:rPr>
              <a:t>Tariq Umar</a:t>
            </a:r>
          </a:p>
          <a:p>
            <a:pPr marL="285750" indent="-285750">
              <a:buFont typeface="Arial" panose="020B0604020202020204" pitchFamily="34" charset="0"/>
              <a:buChar char="•"/>
            </a:pPr>
            <a:r>
              <a:rPr lang="en-AU" dirty="0">
                <a:solidFill>
                  <a:schemeClr val="tx1">
                    <a:lumMod val="75000"/>
                    <a:lumOff val="25000"/>
                  </a:schemeClr>
                </a:solidFill>
                <a:latin typeface="Calibri" panose="020F0502020204030204" pitchFamily="34" charset="0"/>
                <a:cs typeface="Calibri" panose="020F0502020204030204" pitchFamily="34" charset="0"/>
              </a:rPr>
              <a:t>Danial Ahmed</a:t>
            </a:r>
          </a:p>
          <a:p>
            <a:pPr marL="285750" indent="-285750">
              <a:buFont typeface="Arial" panose="020B0604020202020204" pitchFamily="34" charset="0"/>
              <a:buChar char="•"/>
            </a:pPr>
            <a:r>
              <a:rPr lang="en-AU" dirty="0">
                <a:solidFill>
                  <a:schemeClr val="tx1">
                    <a:lumMod val="75000"/>
                    <a:lumOff val="25000"/>
                  </a:schemeClr>
                </a:solidFill>
                <a:latin typeface="Calibri" panose="020F0502020204030204" pitchFamily="34" charset="0"/>
                <a:cs typeface="Calibri" panose="020F0502020204030204" pitchFamily="34" charset="0"/>
              </a:rPr>
              <a:t>Saad </a:t>
            </a:r>
            <a:r>
              <a:rPr lang="en-AU" dirty="0" err="1">
                <a:solidFill>
                  <a:schemeClr val="tx1">
                    <a:lumMod val="75000"/>
                    <a:lumOff val="25000"/>
                  </a:schemeClr>
                </a:solidFill>
                <a:latin typeface="Calibri" panose="020F0502020204030204" pitchFamily="34" charset="0"/>
                <a:cs typeface="Calibri" panose="020F0502020204030204" pitchFamily="34" charset="0"/>
              </a:rPr>
              <a:t>Bakhtiar</a:t>
            </a:r>
            <a:endParaRPr lang="en-AU"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7757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1549" y="943253"/>
            <a:ext cx="9142413" cy="644525"/>
          </a:xfrm>
        </p:spPr>
        <p:txBody>
          <a:bodyPr/>
          <a:lstStyle/>
          <a:p>
            <a:pPr algn="ctr"/>
            <a:r>
              <a:rPr lang="en-US" b="1" dirty="0">
                <a:latin typeface="Calibri" panose="020F0502020204030204" pitchFamily="34" charset="0"/>
                <a:cs typeface="Calibri" panose="020F0502020204030204" pitchFamily="34" charset="0"/>
              </a:rPr>
              <a:t>Fundamental Principles of Islamic Banking</a:t>
            </a:r>
            <a:endParaRPr lang="en-US" sz="36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4294967295"/>
          </p:nvPr>
        </p:nvSpPr>
        <p:spPr>
          <a:xfrm>
            <a:off x="772356" y="2015594"/>
            <a:ext cx="8940800" cy="3399785"/>
          </a:xfrm>
        </p:spPr>
        <p:txBody>
          <a:bodyPr>
            <a:noAutofit/>
          </a:bodyPr>
          <a:lstStyle/>
          <a:p>
            <a:r>
              <a:rPr lang="en-US" dirty="0">
                <a:latin typeface="Bahnschrift SemiBold" panose="020B0502040204020203" pitchFamily="34" charset="0"/>
                <a:cs typeface="Calibri Light" panose="020F0302020204030204" pitchFamily="34" charset="0"/>
              </a:rPr>
              <a:t>Inviolability of Pact</a:t>
            </a:r>
          </a:p>
          <a:p>
            <a:r>
              <a:rPr lang="en-US" dirty="0">
                <a:latin typeface="Bahnschrift SemiBold" panose="020B0502040204020203" pitchFamily="34" charset="0"/>
                <a:cs typeface="Calibri Light" panose="020F0302020204030204" pitchFamily="34" charset="0"/>
              </a:rPr>
              <a:t>Profit and Loss Sharing</a:t>
            </a:r>
          </a:p>
          <a:p>
            <a:r>
              <a:rPr lang="en-US" dirty="0">
                <a:latin typeface="Bahnschrift SemiBold" panose="020B0502040204020203" pitchFamily="34" charset="0"/>
                <a:cs typeface="Calibri Light" panose="020F0302020204030204" pitchFamily="34" charset="0"/>
              </a:rPr>
              <a:t>Absence of Riba (Interest)</a:t>
            </a:r>
          </a:p>
          <a:p>
            <a:r>
              <a:rPr lang="en-US" dirty="0">
                <a:latin typeface="Bahnschrift SemiBold" panose="020B0502040204020203" pitchFamily="34" charset="0"/>
                <a:cs typeface="Calibri Light" panose="020F0302020204030204" pitchFamily="34" charset="0"/>
              </a:rPr>
              <a:t>Economic Purpose/Activity</a:t>
            </a:r>
          </a:p>
          <a:p>
            <a:r>
              <a:rPr lang="en-US" dirty="0">
                <a:latin typeface="Bahnschrift SemiBold" panose="020B0502040204020203" pitchFamily="34" charset="0"/>
                <a:cs typeface="Calibri Light" panose="020F0302020204030204" pitchFamily="34" charset="0"/>
              </a:rPr>
              <a:t>Fairness</a:t>
            </a:r>
          </a:p>
          <a:p>
            <a:r>
              <a:rPr lang="en-US" dirty="0">
                <a:latin typeface="Bahnschrift SemiBold" panose="020B0502040204020203" pitchFamily="34" charset="0"/>
                <a:cs typeface="Calibri Light" panose="020F0302020204030204" pitchFamily="34" charset="0"/>
              </a:rPr>
              <a:t>No Investment in Prohibited Industries</a:t>
            </a:r>
          </a:p>
          <a:p>
            <a:r>
              <a:rPr lang="en-US" dirty="0">
                <a:latin typeface="Bahnschrift SemiBold" panose="020B0502040204020203" pitchFamily="34" charset="0"/>
                <a:cs typeface="Calibri Light" panose="020F0302020204030204" pitchFamily="34" charset="0"/>
              </a:rPr>
              <a:t>Profit through Equity Participation</a:t>
            </a:r>
          </a:p>
          <a:p>
            <a:r>
              <a:rPr lang="en-US" dirty="0">
                <a:latin typeface="Bahnschrift SemiBold" panose="020B0502040204020203" pitchFamily="34" charset="0"/>
                <a:cs typeface="Calibri Light" panose="020F0302020204030204" pitchFamily="34" charset="0"/>
              </a:rPr>
              <a:t>Zakat</a:t>
            </a:r>
          </a:p>
        </p:txBody>
      </p:sp>
    </p:spTree>
    <p:extLst>
      <p:ext uri="{BB962C8B-B14F-4D97-AF65-F5344CB8AC3E}">
        <p14:creationId xmlns:p14="http://schemas.microsoft.com/office/powerpoint/2010/main" val="322565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1549" y="943253"/>
            <a:ext cx="9142413" cy="1000957"/>
          </a:xfrm>
        </p:spPr>
        <p:txBody>
          <a:bodyPr>
            <a:normAutofit/>
          </a:bodyPr>
          <a:lstStyle/>
          <a:p>
            <a:pPr algn="ctr"/>
            <a:r>
              <a:rPr lang="en-US" sz="3600" b="1" dirty="0">
                <a:latin typeface="Calibri" panose="020F0502020204030204" pitchFamily="34" charset="0"/>
                <a:cs typeface="Calibri" panose="020F0502020204030204" pitchFamily="34" charset="0"/>
              </a:rPr>
              <a:t>Methods of Operation</a:t>
            </a:r>
          </a:p>
        </p:txBody>
      </p:sp>
      <p:sp>
        <p:nvSpPr>
          <p:cNvPr id="3" name="Subtitle 2"/>
          <p:cNvSpPr>
            <a:spLocks noGrp="1"/>
          </p:cNvSpPr>
          <p:nvPr>
            <p:ph type="subTitle" idx="4294967295"/>
          </p:nvPr>
        </p:nvSpPr>
        <p:spPr>
          <a:xfrm>
            <a:off x="772356" y="2015594"/>
            <a:ext cx="8940800" cy="3399785"/>
          </a:xfrm>
        </p:spPr>
        <p:txBody>
          <a:bodyPr>
            <a:noAutofit/>
          </a:bodyPr>
          <a:lstStyle/>
          <a:p>
            <a:r>
              <a:rPr lang="en-US" dirty="0">
                <a:latin typeface="Calibri" panose="020F0502020204030204" pitchFamily="34" charset="0"/>
                <a:cs typeface="Calibri" panose="020F0502020204030204" pitchFamily="34" charset="0"/>
              </a:rPr>
              <a:t>Islamic banks are financing institutes just like the conventional banks, but they have their own policy and procedure based on the guidelines of shariah. </a:t>
            </a:r>
          </a:p>
          <a:p>
            <a:r>
              <a:rPr lang="en-US" dirty="0">
                <a:latin typeface="Calibri" panose="020F0502020204030204" pitchFamily="34" charset="0"/>
                <a:cs typeface="Calibri" panose="020F0502020204030204" pitchFamily="34" charset="0"/>
              </a:rPr>
              <a:t>Some of the Method an Islamic bank can implement during an agreement are:</a:t>
            </a:r>
          </a:p>
        </p:txBody>
      </p:sp>
      <p:sp>
        <p:nvSpPr>
          <p:cNvPr id="6" name="Rectangle 5">
            <a:extLst>
              <a:ext uri="{FF2B5EF4-FFF2-40B4-BE49-F238E27FC236}">
                <a16:creationId xmlns:a16="http://schemas.microsoft.com/office/drawing/2014/main" id="{9258BB85-1200-429D-BBD3-69626A02587A}"/>
              </a:ext>
            </a:extLst>
          </p:cNvPr>
          <p:cNvSpPr/>
          <p:nvPr/>
        </p:nvSpPr>
        <p:spPr>
          <a:xfrm>
            <a:off x="5242755" y="3107184"/>
            <a:ext cx="2737282" cy="22001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Musawamah</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Istisna</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Musharakah</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Bai Muajjal</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Bai Salam</a:t>
            </a:r>
          </a:p>
        </p:txBody>
      </p:sp>
      <p:sp>
        <p:nvSpPr>
          <p:cNvPr id="7" name="Rectangle 6">
            <a:extLst>
              <a:ext uri="{FF2B5EF4-FFF2-40B4-BE49-F238E27FC236}">
                <a16:creationId xmlns:a16="http://schemas.microsoft.com/office/drawing/2014/main" id="{7951068E-5DFF-4B15-9E4C-2C78593AD180}"/>
              </a:ext>
            </a:extLst>
          </p:cNvPr>
          <p:cNvSpPr/>
          <p:nvPr/>
        </p:nvSpPr>
        <p:spPr>
          <a:xfrm>
            <a:off x="7359588" y="3107184"/>
            <a:ext cx="2396968" cy="22001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571500">
              <a:tabLst>
                <a:tab pos="5486400" algn="l"/>
              </a:tabLst>
            </a:pPr>
            <a:endParaRPr lang="en-US"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769ED578-21FE-4695-9BFC-34A27823965F}"/>
              </a:ext>
            </a:extLst>
          </p:cNvPr>
          <p:cNvSpPr/>
          <p:nvPr/>
        </p:nvSpPr>
        <p:spPr>
          <a:xfrm>
            <a:off x="1638915" y="3107184"/>
            <a:ext cx="2737282" cy="22001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Mudharaba</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Qarz</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Murabaha</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Ijarah</a:t>
            </a:r>
          </a:p>
          <a:p>
            <a:pPr marL="285750" indent="-285750">
              <a:lnSpc>
                <a:spcPct val="90000"/>
              </a:lnSpc>
              <a:spcBef>
                <a:spcPts val="1000"/>
              </a:spcBef>
              <a:buClr>
                <a:schemeClr val="accent1"/>
              </a:buClr>
              <a:buFont typeface="Arial" panose="020B0604020202020204" pitchFamily="34" charset="0"/>
              <a:buChar char="•"/>
            </a:pPr>
            <a:r>
              <a:rPr lang="en-US" dirty="0">
                <a:solidFill>
                  <a:schemeClr val="tx1">
                    <a:lumMod val="75000"/>
                    <a:lumOff val="25000"/>
                  </a:schemeClr>
                </a:solidFill>
                <a:latin typeface="Calibri" panose="020F0502020204030204" pitchFamily="34" charset="0"/>
                <a:cs typeface="Calibri" panose="020F0502020204030204" pitchFamily="34" charset="0"/>
              </a:rPr>
              <a:t>Ijarah Wal Iqtina</a:t>
            </a:r>
          </a:p>
        </p:txBody>
      </p:sp>
    </p:spTree>
    <p:extLst>
      <p:ext uri="{BB962C8B-B14F-4D97-AF65-F5344CB8AC3E}">
        <p14:creationId xmlns:p14="http://schemas.microsoft.com/office/powerpoint/2010/main" val="189478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nodePh="1">
                                  <p:stCondLst>
                                    <p:cond delay="0"/>
                                  </p:stCondLst>
                                  <p:endCondLst>
                                    <p:cond evt="begin" delay="0">
                                      <p:tn val="17"/>
                                    </p:cond>
                                  </p:end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170" y="788741"/>
            <a:ext cx="5389830" cy="1954462"/>
          </a:xfrm>
        </p:spPr>
        <p:txBody>
          <a:bodyPr>
            <a:normAutofit/>
          </a:bodyPr>
          <a:lstStyle/>
          <a:p>
            <a:pPr marL="0" indent="0" algn="ctr">
              <a:buNone/>
            </a:pPr>
            <a:r>
              <a:rPr lang="en-US" sz="2400" b="1" dirty="0">
                <a:solidFill>
                  <a:schemeClr val="accent1"/>
                </a:solidFill>
                <a:latin typeface="Calibri" panose="020F0502020204030204" pitchFamily="34" charset="0"/>
                <a:cs typeface="Calibri" panose="020F0502020204030204" pitchFamily="34" charset="0"/>
              </a:rPr>
              <a:t>Mudharaba</a:t>
            </a:r>
            <a:endParaRPr lang="en-US" sz="1050" b="1" dirty="0">
              <a:solidFill>
                <a:schemeClr val="accent1"/>
              </a:solidFill>
              <a:latin typeface="Calibri" panose="020F0502020204030204" pitchFamily="34" charset="0"/>
              <a:cs typeface="Calibri" panose="020F0502020204030204" pitchFamily="34" charset="0"/>
            </a:endParaRPr>
          </a:p>
          <a:p>
            <a:pPr marL="0" indent="0" algn="ctr">
              <a:buNone/>
            </a:pPr>
            <a:endParaRPr lang="en-US" sz="1000" b="1" dirty="0">
              <a:solidFill>
                <a:schemeClr val="accent1"/>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Derived from the Arabic “</a:t>
            </a:r>
            <a:r>
              <a:rPr lang="en-US" i="1" dirty="0">
                <a:latin typeface="Calibri" panose="020F0502020204030204" pitchFamily="34" charset="0"/>
                <a:cs typeface="Calibri" panose="020F0502020204030204" pitchFamily="34" charset="0"/>
              </a:rPr>
              <a:t>daraba</a:t>
            </a:r>
            <a:r>
              <a:rPr lang="en-US" dirty="0">
                <a:latin typeface="Calibri" panose="020F0502020204030204" pitchFamily="34" charset="0"/>
                <a:cs typeface="Calibri" panose="020F0502020204030204" pitchFamily="34" charset="0"/>
              </a:rPr>
              <a:t>” which means travelling for business.</a:t>
            </a:r>
          </a:p>
          <a:p>
            <a:r>
              <a:rPr lang="en-US" dirty="0">
                <a:latin typeface="Calibri" panose="020F0502020204030204" pitchFamily="34" charset="0"/>
                <a:cs typeface="Calibri" panose="020F0502020204030204" pitchFamily="34" charset="0"/>
              </a:rPr>
              <a:t>One party invests wealth the other provides service.</a:t>
            </a:r>
          </a:p>
        </p:txBody>
      </p:sp>
      <p:pic>
        <p:nvPicPr>
          <p:cNvPr id="8" name="Picture 7">
            <a:extLst>
              <a:ext uri="{FF2B5EF4-FFF2-40B4-BE49-F238E27FC236}">
                <a16:creationId xmlns:a16="http://schemas.microsoft.com/office/drawing/2014/main" id="{271B44E5-3127-41BA-BAF6-2E8D1465E5A6}"/>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300000"/>
                    </a14:imgEffect>
                  </a14:imgLayer>
                </a14:imgProps>
              </a:ext>
            </a:extLst>
          </a:blip>
          <a:srcRect t="12530"/>
          <a:stretch/>
        </p:blipFill>
        <p:spPr>
          <a:xfrm>
            <a:off x="6219624" y="984354"/>
            <a:ext cx="3270605" cy="2049716"/>
          </a:xfrm>
          <a:prstGeom prst="rect">
            <a:avLst/>
          </a:prstGeom>
        </p:spPr>
      </p:pic>
      <p:sp>
        <p:nvSpPr>
          <p:cNvPr id="10" name="Content Placeholder 2">
            <a:extLst>
              <a:ext uri="{FF2B5EF4-FFF2-40B4-BE49-F238E27FC236}">
                <a16:creationId xmlns:a16="http://schemas.microsoft.com/office/drawing/2014/main" id="{D2E76459-85C1-429A-8CEB-173C0BDEC358}"/>
              </a:ext>
            </a:extLst>
          </p:cNvPr>
          <p:cNvSpPr txBox="1">
            <a:spLocks/>
          </p:cNvSpPr>
          <p:nvPr/>
        </p:nvSpPr>
        <p:spPr>
          <a:xfrm>
            <a:off x="706170" y="3421653"/>
            <a:ext cx="7851904" cy="27927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solidFill>
                  <a:schemeClr val="accent1"/>
                </a:solidFill>
                <a:latin typeface="Calibri" panose="020F0502020204030204" pitchFamily="34" charset="0"/>
                <a:cs typeface="Calibri" panose="020F0502020204030204" pitchFamily="34" charset="0"/>
              </a:rPr>
              <a:t>					Qarz</a:t>
            </a:r>
            <a:endParaRPr lang="en-US" sz="2000" b="1" dirty="0">
              <a:solidFill>
                <a:schemeClr val="accent1"/>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Qarz means </a:t>
            </a:r>
            <a:r>
              <a:rPr lang="en-US" b="1" dirty="0">
                <a:latin typeface="Calibri" panose="020F0502020204030204" pitchFamily="34" charset="0"/>
                <a:cs typeface="Calibri" panose="020F0502020204030204" pitchFamily="34" charset="0"/>
              </a:rPr>
              <a:t>loan</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Under this agreement the depositor can keep its money with either of the two conditions, i.e. assurance (Amanah), or protection (Wadiah).</a:t>
            </a:r>
          </a:p>
          <a:p>
            <a:r>
              <a:rPr lang="en-US" b="1" dirty="0">
                <a:latin typeface="Calibri" panose="020F0502020204030204" pitchFamily="34" charset="0"/>
                <a:cs typeface="Calibri" panose="020F0502020204030204" pitchFamily="34" charset="0"/>
              </a:rPr>
              <a:t>Amanah</a:t>
            </a:r>
            <a:r>
              <a:rPr lang="en-US" dirty="0">
                <a:latin typeface="Calibri" panose="020F0502020204030204" pitchFamily="34" charset="0"/>
                <a:cs typeface="Calibri" panose="020F0502020204030204" pitchFamily="34" charset="0"/>
              </a:rPr>
              <a:t>: The bank cannot use the money. And Full amount is refunded.</a:t>
            </a:r>
          </a:p>
          <a:p>
            <a:r>
              <a:rPr lang="en-US" b="1" dirty="0">
                <a:latin typeface="Calibri" panose="020F0502020204030204" pitchFamily="34" charset="0"/>
                <a:cs typeface="Calibri" panose="020F0502020204030204" pitchFamily="34" charset="0"/>
              </a:rPr>
              <a:t>Wadiah</a:t>
            </a:r>
            <a:r>
              <a:rPr lang="en-US" dirty="0">
                <a:latin typeface="Calibri" panose="020F0502020204030204" pitchFamily="34" charset="0"/>
                <a:cs typeface="Calibri" panose="020F0502020204030204" pitchFamily="34" charset="0"/>
              </a:rPr>
              <a:t>: Bank can use money but depositor have no right on the money.</a:t>
            </a:r>
          </a:p>
        </p:txBody>
      </p:sp>
    </p:spTree>
    <p:extLst>
      <p:ext uri="{BB962C8B-B14F-4D97-AF65-F5344CB8AC3E}">
        <p14:creationId xmlns:p14="http://schemas.microsoft.com/office/powerpoint/2010/main" val="266457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170" y="904149"/>
            <a:ext cx="5389830" cy="1883443"/>
          </a:xfrm>
        </p:spPr>
        <p:txBody>
          <a:bodyPr>
            <a:normAutofit/>
          </a:bodyPr>
          <a:lstStyle/>
          <a:p>
            <a:pPr marL="0" indent="0" algn="ctr">
              <a:buNone/>
            </a:pPr>
            <a:r>
              <a:rPr lang="en-US" sz="2400" b="1" dirty="0">
                <a:solidFill>
                  <a:schemeClr val="accent1"/>
                </a:solidFill>
                <a:latin typeface="Calibri" panose="020F0502020204030204" pitchFamily="34" charset="0"/>
                <a:cs typeface="Calibri" panose="020F0502020204030204" pitchFamily="34" charset="0"/>
              </a:rPr>
              <a:t>Murabaha</a:t>
            </a:r>
            <a:endParaRPr lang="en-US" sz="1050" b="1" dirty="0">
              <a:solidFill>
                <a:schemeClr val="accent1"/>
              </a:solidFill>
              <a:latin typeface="Calibri" panose="020F0502020204030204" pitchFamily="34" charset="0"/>
              <a:cs typeface="Calibri" panose="020F0502020204030204" pitchFamily="34" charset="0"/>
            </a:endParaRPr>
          </a:p>
          <a:p>
            <a:pPr marL="0" indent="0" algn="ctr">
              <a:buNone/>
            </a:pPr>
            <a:endParaRPr lang="en-US" sz="1000" b="1" dirty="0">
              <a:solidFill>
                <a:schemeClr val="accent1"/>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Referred to as ‘</a:t>
            </a:r>
            <a:r>
              <a:rPr lang="en-US" b="1" dirty="0">
                <a:latin typeface="Calibri" panose="020F0502020204030204" pitchFamily="34" charset="0"/>
                <a:cs typeface="Calibri" panose="020F0502020204030204" pitchFamily="34" charset="0"/>
              </a:rPr>
              <a:t>cost-plus financing</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The cost and profit is declared in advance.</a:t>
            </a:r>
          </a:p>
        </p:txBody>
      </p:sp>
      <p:sp>
        <p:nvSpPr>
          <p:cNvPr id="10" name="Content Placeholder 2">
            <a:extLst>
              <a:ext uri="{FF2B5EF4-FFF2-40B4-BE49-F238E27FC236}">
                <a16:creationId xmlns:a16="http://schemas.microsoft.com/office/drawing/2014/main" id="{D2E76459-85C1-429A-8CEB-173C0BDEC358}"/>
              </a:ext>
            </a:extLst>
          </p:cNvPr>
          <p:cNvSpPr txBox="1">
            <a:spLocks/>
          </p:cNvSpPr>
          <p:nvPr/>
        </p:nvSpPr>
        <p:spPr>
          <a:xfrm>
            <a:off x="706170" y="3421653"/>
            <a:ext cx="7851904" cy="27927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solidFill>
                  <a:schemeClr val="accent1"/>
                </a:solidFill>
                <a:latin typeface="Calibri" panose="020F0502020204030204" pitchFamily="34" charset="0"/>
                <a:cs typeface="Calibri" panose="020F0502020204030204" pitchFamily="34" charset="0"/>
              </a:rPr>
              <a:t>				      Ijarah</a:t>
            </a:r>
            <a:endParaRPr lang="en-US" sz="2000" b="1" dirty="0">
              <a:solidFill>
                <a:schemeClr val="accent1"/>
              </a:solidFill>
              <a:latin typeface="Calibri" panose="020F0502020204030204" pitchFamily="34" charset="0"/>
              <a:cs typeface="Calibri" panose="020F0502020204030204" pitchFamily="34" charset="0"/>
            </a:endParaRPr>
          </a:p>
          <a:p>
            <a:pPr marL="0" indent="0">
              <a:buFont typeface="Wingdings 3" charset="2"/>
              <a:buNone/>
            </a:pPr>
            <a:r>
              <a:rPr lang="en-US" dirty="0">
                <a:latin typeface="Calibri" panose="020F0502020204030204" pitchFamily="34" charset="0"/>
                <a:cs typeface="Calibri" panose="020F0502020204030204" pitchFamily="34" charset="0"/>
              </a:rPr>
              <a:t>Literally, means ‘</a:t>
            </a:r>
            <a:r>
              <a:rPr lang="en-US" b="1" dirty="0">
                <a:latin typeface="Calibri" panose="020F0502020204030204" pitchFamily="34" charset="0"/>
                <a:cs typeface="Calibri" panose="020F0502020204030204" pitchFamily="34" charset="0"/>
              </a:rPr>
              <a:t>giving some product on rent</a:t>
            </a:r>
            <a:r>
              <a:rPr lang="en-US" dirty="0">
                <a:latin typeface="Calibri" panose="020F0502020204030204" pitchFamily="34" charset="0"/>
                <a:cs typeface="Calibri" panose="020F0502020204030204" pitchFamily="34" charset="0"/>
              </a:rPr>
              <a:t>’.</a:t>
            </a:r>
          </a:p>
          <a:p>
            <a:pPr marL="0" indent="0">
              <a:buFont typeface="Wingdings 3" charset="2"/>
              <a:buNone/>
            </a:pPr>
            <a:r>
              <a:rPr lang="en-US" b="1" dirty="0">
                <a:latin typeface="Calibri" panose="020F0502020204030204" pitchFamily="34" charset="0"/>
                <a:cs typeface="Calibri" panose="020F0502020204030204" pitchFamily="34" charset="0"/>
              </a:rPr>
              <a:t>Two types: </a:t>
            </a:r>
          </a:p>
          <a:p>
            <a:r>
              <a:rPr lang="en-US" dirty="0">
                <a:latin typeface="Calibri" panose="020F0502020204030204" pitchFamily="34" charset="0"/>
                <a:cs typeface="Calibri" panose="020F0502020204030204" pitchFamily="34" charset="0"/>
              </a:rPr>
              <a:t>The employer (musta’jir) pay for the services of his employee (ajir).</a:t>
            </a:r>
          </a:p>
          <a:p>
            <a:r>
              <a:rPr lang="en-US" dirty="0">
                <a:latin typeface="Calibri" panose="020F0502020204030204" pitchFamily="34" charset="0"/>
                <a:cs typeface="Calibri" panose="020F0502020204030204" pitchFamily="34" charset="0"/>
              </a:rPr>
              <a:t>Giving some asset or property to someone on rent. In English we have the word ‘</a:t>
            </a:r>
            <a:r>
              <a:rPr lang="en-US" b="1" dirty="0">
                <a:latin typeface="Calibri" panose="020F0502020204030204" pitchFamily="34" charset="0"/>
                <a:cs typeface="Calibri" panose="020F0502020204030204" pitchFamily="34" charset="0"/>
              </a:rPr>
              <a:t>leasing</a:t>
            </a:r>
            <a:r>
              <a:rPr lang="en-US" dirty="0">
                <a:latin typeface="Calibri" panose="020F0502020204030204" pitchFamily="34" charset="0"/>
                <a:cs typeface="Calibri" panose="020F0502020204030204" pitchFamily="34" charset="0"/>
              </a:rPr>
              <a:t>’ for it.</a:t>
            </a:r>
          </a:p>
        </p:txBody>
      </p:sp>
      <p:pic>
        <p:nvPicPr>
          <p:cNvPr id="5" name="Picture 2" descr="The scheme of Murabaha transaction (trade financing) | Download Scientific  Diagram">
            <a:extLst>
              <a:ext uri="{FF2B5EF4-FFF2-40B4-BE49-F238E27FC236}">
                <a16:creationId xmlns:a16="http://schemas.microsoft.com/office/drawing/2014/main" id="{1AAB1569-04AC-47B2-BD88-5AE27A694BB4}"/>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13035" y="1287262"/>
            <a:ext cx="3773010" cy="172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3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169" y="904149"/>
            <a:ext cx="8730793" cy="1883443"/>
          </a:xfrm>
        </p:spPr>
        <p:txBody>
          <a:bodyPr>
            <a:normAutofit/>
          </a:bodyPr>
          <a:lstStyle/>
          <a:p>
            <a:pPr marL="0" indent="0" algn="ctr">
              <a:buNone/>
            </a:pPr>
            <a:r>
              <a:rPr lang="en-US" sz="2400" b="1" dirty="0">
                <a:solidFill>
                  <a:schemeClr val="accent1"/>
                </a:solidFill>
                <a:latin typeface="Calibri" panose="020F0502020204030204" pitchFamily="34" charset="0"/>
                <a:cs typeface="Calibri" panose="020F0502020204030204" pitchFamily="34" charset="0"/>
              </a:rPr>
              <a:t>Ijarah Wal Iqtina</a:t>
            </a:r>
          </a:p>
          <a:p>
            <a:pPr marL="0" indent="0">
              <a:buNone/>
            </a:pPr>
            <a:r>
              <a:rPr lang="en-US" dirty="0">
                <a:latin typeface="Calibri" panose="020F0502020204030204" pitchFamily="34" charset="0"/>
                <a:cs typeface="Calibri" panose="020F0502020204030204" pitchFamily="34" charset="0"/>
              </a:rPr>
              <a:t>An agreement in which a Shariah Bank provide some asset to the client and the client pays for it in </a:t>
            </a:r>
            <a:r>
              <a:rPr lang="en-US" b="1" dirty="0">
                <a:latin typeface="Calibri" panose="020F0502020204030204" pitchFamily="34" charset="0"/>
                <a:cs typeface="Calibri" panose="020F0502020204030204" pitchFamily="34" charset="0"/>
              </a:rPr>
              <a:t>installments</a:t>
            </a:r>
            <a:r>
              <a:rPr lang="en-US" dirty="0">
                <a:latin typeface="Calibri" panose="020F0502020204030204" pitchFamily="34" charset="0"/>
                <a:cs typeface="Calibri" panose="020F0502020204030204" pitchFamily="34" charset="0"/>
              </a:rPr>
              <a:t>. Upon the completion of installments, the ownership of the asset is transferred to the client. The </a:t>
            </a:r>
            <a:r>
              <a:rPr lang="en-US" b="1" dirty="0">
                <a:latin typeface="Calibri" panose="020F0502020204030204" pitchFamily="34" charset="0"/>
                <a:cs typeface="Calibri" panose="020F0502020204030204" pitchFamily="34" charset="0"/>
              </a:rPr>
              <a:t>rental price </a:t>
            </a:r>
            <a:r>
              <a:rPr lang="en-US" dirty="0">
                <a:latin typeface="Calibri" panose="020F0502020204030204" pitchFamily="34" charset="0"/>
                <a:cs typeface="Calibri" panose="020F0502020204030204" pitchFamily="34" charset="0"/>
              </a:rPr>
              <a:t>contains the </a:t>
            </a:r>
            <a:r>
              <a:rPr lang="en-US" b="1" dirty="0">
                <a:latin typeface="Calibri" panose="020F0502020204030204" pitchFamily="34" charset="0"/>
                <a:cs typeface="Calibri" panose="020F0502020204030204" pitchFamily="34" charset="0"/>
              </a:rPr>
              <a:t>original price </a:t>
            </a:r>
            <a:r>
              <a:rPr lang="en-US" dirty="0">
                <a:latin typeface="Calibri" panose="020F0502020204030204" pitchFamily="34" charset="0"/>
                <a:cs typeface="Calibri" panose="020F0502020204030204" pitchFamily="34" charset="0"/>
              </a:rPr>
              <a:t>of the asset plus </a:t>
            </a:r>
            <a:r>
              <a:rPr lang="en-US" b="1" dirty="0">
                <a:latin typeface="Calibri" panose="020F0502020204030204" pitchFamily="34" charset="0"/>
                <a:cs typeface="Calibri" panose="020F0502020204030204" pitchFamily="34" charset="0"/>
              </a:rPr>
              <a:t>profit </a:t>
            </a:r>
            <a:r>
              <a:rPr lang="en-US" dirty="0">
                <a:latin typeface="Calibri" panose="020F0502020204030204" pitchFamily="34" charset="0"/>
                <a:cs typeface="Calibri" panose="020F0502020204030204" pitchFamily="34" charset="0"/>
              </a:rPr>
              <a:t>for the bank.</a:t>
            </a:r>
          </a:p>
        </p:txBody>
      </p:sp>
      <p:sp>
        <p:nvSpPr>
          <p:cNvPr id="10" name="Content Placeholder 2">
            <a:extLst>
              <a:ext uri="{FF2B5EF4-FFF2-40B4-BE49-F238E27FC236}">
                <a16:creationId xmlns:a16="http://schemas.microsoft.com/office/drawing/2014/main" id="{D2E76459-85C1-429A-8CEB-173C0BDEC358}"/>
              </a:ext>
            </a:extLst>
          </p:cNvPr>
          <p:cNvSpPr txBox="1">
            <a:spLocks/>
          </p:cNvSpPr>
          <p:nvPr/>
        </p:nvSpPr>
        <p:spPr>
          <a:xfrm>
            <a:off x="706169" y="3395019"/>
            <a:ext cx="8730793" cy="17007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b="1" dirty="0">
                <a:solidFill>
                  <a:schemeClr val="accent1"/>
                </a:solidFill>
                <a:latin typeface="Calibri" panose="020F0502020204030204" pitchFamily="34" charset="0"/>
                <a:cs typeface="Calibri" panose="020F0502020204030204" pitchFamily="34" charset="0"/>
              </a:rPr>
              <a:t>Muswamah</a:t>
            </a:r>
            <a:endParaRPr lang="en-US" sz="2000" b="1" dirty="0">
              <a:solidFill>
                <a:schemeClr val="accent1"/>
              </a:solidFill>
              <a:latin typeface="Calibri" panose="020F0502020204030204" pitchFamily="34" charset="0"/>
              <a:cs typeface="Calibri" panose="020F0502020204030204" pitchFamily="34" charset="0"/>
            </a:endParaRPr>
          </a:p>
          <a:p>
            <a:pPr marL="0" indent="0">
              <a:buFont typeface="Wingdings 3" charset="2"/>
              <a:buNone/>
            </a:pPr>
            <a:r>
              <a:rPr lang="en-US" dirty="0">
                <a:latin typeface="Calibri" panose="020F0502020204030204" pitchFamily="34" charset="0"/>
                <a:cs typeface="Calibri" panose="020F0502020204030204" pitchFamily="34" charset="0"/>
              </a:rPr>
              <a:t>It can be defined as a </a:t>
            </a:r>
            <a:r>
              <a:rPr lang="en-US" b="1" dirty="0">
                <a:latin typeface="Calibri" panose="020F0502020204030204" pitchFamily="34" charset="0"/>
                <a:cs typeface="Calibri" panose="020F0502020204030204" pitchFamily="34" charset="0"/>
              </a:rPr>
              <a:t>general sale</a:t>
            </a:r>
            <a:r>
              <a:rPr lang="en-US" dirty="0">
                <a:latin typeface="Calibri" panose="020F0502020204030204" pitchFamily="34" charset="0"/>
                <a:cs typeface="Calibri" panose="020F0502020204030204" pitchFamily="34" charset="0"/>
              </a:rPr>
              <a:t>, in which the two parties negotiate the price.</a:t>
            </a:r>
          </a:p>
          <a:p>
            <a:pPr marL="0" indent="0">
              <a:buFont typeface="Wingdings 3" charset="2"/>
              <a:buNone/>
            </a:pPr>
            <a:r>
              <a:rPr lang="en-US" dirty="0">
                <a:latin typeface="Calibri" panose="020F0502020204030204" pitchFamily="34" charset="0"/>
                <a:cs typeface="Calibri" panose="020F0502020204030204" pitchFamily="34" charset="0"/>
              </a:rPr>
              <a:t>Same as Murabaha , the only difference the retailer does not have to show the original value, other settings are same as Murabaha.</a:t>
            </a:r>
          </a:p>
        </p:txBody>
      </p:sp>
    </p:spTree>
    <p:extLst>
      <p:ext uri="{BB962C8B-B14F-4D97-AF65-F5344CB8AC3E}">
        <p14:creationId xmlns:p14="http://schemas.microsoft.com/office/powerpoint/2010/main" val="197604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170" y="904149"/>
            <a:ext cx="5389830" cy="2424977"/>
          </a:xfrm>
        </p:spPr>
        <p:txBody>
          <a:bodyPr>
            <a:normAutofit lnSpcReduction="10000"/>
          </a:bodyPr>
          <a:lstStyle/>
          <a:p>
            <a:pPr marL="0" indent="0" algn="ctr">
              <a:buNone/>
            </a:pPr>
            <a:r>
              <a:rPr lang="en-US" sz="2400" b="1" dirty="0">
                <a:solidFill>
                  <a:schemeClr val="accent1"/>
                </a:solidFill>
                <a:latin typeface="Calibri" panose="020F0502020204030204" pitchFamily="34" charset="0"/>
                <a:cs typeface="Calibri" panose="020F0502020204030204" pitchFamily="34" charset="0"/>
              </a:rPr>
              <a:t>Istisna’</a:t>
            </a:r>
          </a:p>
          <a:p>
            <a:pPr marL="0" indent="0">
              <a:buNone/>
            </a:pPr>
            <a:r>
              <a:rPr lang="en-US" dirty="0">
                <a:latin typeface="Calibri" panose="020F0502020204030204" pitchFamily="34" charset="0"/>
                <a:cs typeface="Calibri" panose="020F0502020204030204" pitchFamily="34" charset="0"/>
              </a:rPr>
              <a:t>Mostly related to </a:t>
            </a:r>
            <a:r>
              <a:rPr lang="en-US" b="1" dirty="0">
                <a:latin typeface="Calibri" panose="020F0502020204030204" pitchFamily="34" charset="0"/>
                <a:cs typeface="Calibri" panose="020F0502020204030204" pitchFamily="34" charset="0"/>
              </a:rPr>
              <a:t>construction</a:t>
            </a:r>
            <a:r>
              <a:rPr lang="en-US" dirty="0">
                <a:latin typeface="Calibri" panose="020F0502020204030204" pitchFamily="34" charset="0"/>
                <a:cs typeface="Calibri" panose="020F0502020204030204" pitchFamily="34" charset="0"/>
              </a:rPr>
              <a:t> related agreements.</a:t>
            </a:r>
          </a:p>
          <a:p>
            <a:r>
              <a:rPr lang="en-US" dirty="0">
                <a:latin typeface="Calibri" panose="020F0502020204030204" pitchFamily="34" charset="0"/>
                <a:cs typeface="Calibri" panose="020F0502020204030204" pitchFamily="34" charset="0"/>
              </a:rPr>
              <a:t>Date of delivery fixed.</a:t>
            </a:r>
          </a:p>
          <a:p>
            <a:r>
              <a:rPr lang="en-US" dirty="0">
                <a:latin typeface="Calibri" panose="020F0502020204030204" pitchFamily="34" charset="0"/>
                <a:cs typeface="Calibri" panose="020F0502020204030204" pitchFamily="34" charset="0"/>
              </a:rPr>
              <a:t>Quality Guaranteed.</a:t>
            </a:r>
          </a:p>
          <a:p>
            <a:r>
              <a:rPr lang="en-US" dirty="0">
                <a:latin typeface="Calibri" panose="020F0502020204030204" pitchFamily="34" charset="0"/>
                <a:cs typeface="Calibri" panose="020F0502020204030204" pitchFamily="34" charset="0"/>
              </a:rPr>
              <a:t>Payment done in the beginning.</a:t>
            </a:r>
          </a:p>
          <a:p>
            <a:r>
              <a:rPr lang="en-US" dirty="0">
                <a:latin typeface="Calibri" panose="020F0502020204030204" pitchFamily="34" charset="0"/>
                <a:cs typeface="Calibri" panose="020F0502020204030204" pitchFamily="34" charset="0"/>
              </a:rPr>
              <a:t>Can not be cancelled one-sidedly.</a:t>
            </a:r>
          </a:p>
          <a:p>
            <a:pPr marL="398463" indent="0">
              <a:buNone/>
            </a:pPr>
            <a:endParaRPr lang="en-US" dirty="0">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D2E76459-85C1-429A-8CEB-173C0BDEC358}"/>
              </a:ext>
            </a:extLst>
          </p:cNvPr>
          <p:cNvSpPr txBox="1">
            <a:spLocks/>
          </p:cNvSpPr>
          <p:nvPr/>
        </p:nvSpPr>
        <p:spPr>
          <a:xfrm>
            <a:off x="706170" y="3483799"/>
            <a:ext cx="7851904" cy="27927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solidFill>
                  <a:schemeClr val="accent1"/>
                </a:solidFill>
                <a:latin typeface="Calibri" panose="020F0502020204030204" pitchFamily="34" charset="0"/>
                <a:cs typeface="Calibri" panose="020F0502020204030204" pitchFamily="34" charset="0"/>
              </a:rPr>
              <a:t>				Musharakah</a:t>
            </a:r>
            <a:endParaRPr lang="en-US" sz="2000" b="1" dirty="0">
              <a:solidFill>
                <a:schemeClr val="accent1"/>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Literal meaning “</a:t>
            </a:r>
            <a:r>
              <a:rPr lang="en-US" b="1" dirty="0">
                <a:latin typeface="Calibri" panose="020F0502020204030204" pitchFamily="34" charset="0"/>
                <a:cs typeface="Calibri" panose="020F0502020204030204" pitchFamily="34" charset="0"/>
              </a:rPr>
              <a:t>partnership or having shares in something</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It is a solution for the interest culture.</a:t>
            </a:r>
          </a:p>
          <a:p>
            <a:r>
              <a:rPr lang="en-US" dirty="0">
                <a:latin typeface="Calibri" panose="020F0502020204030204" pitchFamily="34" charset="0"/>
                <a:cs typeface="Calibri" panose="020F0502020204030204" pitchFamily="34" charset="0"/>
              </a:rPr>
              <a:t>Profit and Loss sharing.</a:t>
            </a:r>
          </a:p>
        </p:txBody>
      </p:sp>
      <p:pic>
        <p:nvPicPr>
          <p:cNvPr id="6" name="Picture 2" descr="Financing Construction Projects or Purchase Orders (Istisna) in Islamic  Finance - dummies">
            <a:extLst>
              <a:ext uri="{FF2B5EF4-FFF2-40B4-BE49-F238E27FC236}">
                <a16:creationId xmlns:a16="http://schemas.microsoft.com/office/drawing/2014/main" id="{0DDAFBAC-E476-4626-AB57-9287D59BAC3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5575" y="1707557"/>
            <a:ext cx="3838669" cy="1621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usharakah contract Another type of Musharakah contract has been... |  Download Scientific Diagram">
            <a:extLst>
              <a:ext uri="{FF2B5EF4-FFF2-40B4-BE49-F238E27FC236}">
                <a16:creationId xmlns:a16="http://schemas.microsoft.com/office/drawing/2014/main" id="{BA110C5D-245F-4DEE-8C4F-6699FBBB268F}"/>
              </a:ext>
            </a:extLst>
          </p:cNvPr>
          <p:cNvPicPr>
            <a:picLocks noChangeAspect="1" noChangeArrowheads="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r="4541"/>
          <a:stretch/>
        </p:blipFill>
        <p:spPr bwMode="auto">
          <a:xfrm>
            <a:off x="5578482" y="4296794"/>
            <a:ext cx="3838669" cy="174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560" y="3478679"/>
            <a:ext cx="6946380" cy="2531508"/>
          </a:xfrm>
        </p:spPr>
        <p:txBody>
          <a:bodyPr>
            <a:normAutofit/>
          </a:bodyPr>
          <a:lstStyle/>
          <a:p>
            <a:pPr marL="0" indent="0">
              <a:buNone/>
            </a:pPr>
            <a:r>
              <a:rPr lang="en-US" sz="2400" b="1" dirty="0">
                <a:solidFill>
                  <a:schemeClr val="accent1"/>
                </a:solidFill>
                <a:latin typeface="Calibri" panose="020F0502020204030204" pitchFamily="34" charset="0"/>
                <a:cs typeface="Calibri" panose="020F0502020204030204" pitchFamily="34" charset="0"/>
              </a:rPr>
              <a:t>				  Bai Mujjal</a:t>
            </a:r>
            <a:endParaRPr lang="en-US" sz="1050" b="1" dirty="0">
              <a:solidFill>
                <a:schemeClr val="accent1"/>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Lexically, it refers to </a:t>
            </a:r>
            <a:r>
              <a:rPr lang="en-US" b="1" dirty="0">
                <a:latin typeface="Calibri" panose="020F0502020204030204" pitchFamily="34" charset="0"/>
                <a:cs typeface="Calibri" panose="020F0502020204030204" pitchFamily="34" charset="0"/>
              </a:rPr>
              <a:t>credit sale</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In such agreement, the bank provides the service or asset at the time of agreement, and payment is given by the costumer at some later point in time.</a:t>
            </a:r>
          </a:p>
          <a:p>
            <a:r>
              <a:rPr lang="en-US" dirty="0">
                <a:latin typeface="Calibri" panose="020F0502020204030204" pitchFamily="34" charset="0"/>
                <a:cs typeface="Calibri" panose="020F0502020204030204" pitchFamily="34" charset="0"/>
              </a:rPr>
              <a:t>The original price and profit is predefined.</a:t>
            </a:r>
          </a:p>
        </p:txBody>
      </p:sp>
      <p:sp>
        <p:nvSpPr>
          <p:cNvPr id="10" name="Content Placeholder 2">
            <a:extLst>
              <a:ext uri="{FF2B5EF4-FFF2-40B4-BE49-F238E27FC236}">
                <a16:creationId xmlns:a16="http://schemas.microsoft.com/office/drawing/2014/main" id="{D2E76459-85C1-429A-8CEB-173C0BDEC358}"/>
              </a:ext>
            </a:extLst>
          </p:cNvPr>
          <p:cNvSpPr txBox="1">
            <a:spLocks/>
          </p:cNvSpPr>
          <p:nvPr/>
        </p:nvSpPr>
        <p:spPr>
          <a:xfrm>
            <a:off x="706170" y="776102"/>
            <a:ext cx="6990770" cy="27927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solidFill>
                  <a:schemeClr val="accent1"/>
                </a:solidFill>
                <a:latin typeface="Calibri" panose="020F0502020204030204" pitchFamily="34" charset="0"/>
                <a:cs typeface="Calibri" panose="020F0502020204030204" pitchFamily="34" charset="0"/>
              </a:rPr>
              <a:t>                             Bai Salam</a:t>
            </a:r>
            <a:endParaRPr lang="en-US" sz="2000" b="1" dirty="0">
              <a:solidFill>
                <a:schemeClr val="accent1"/>
              </a:solidFill>
              <a:latin typeface="Calibri" panose="020F0502020204030204" pitchFamily="34" charset="0"/>
              <a:cs typeface="Calibri" panose="020F0502020204030204" pitchFamily="34" charset="0"/>
            </a:endParaRPr>
          </a:p>
          <a:p>
            <a:pPr marL="0" indent="0">
              <a:buFont typeface="Wingdings 3" charset="2"/>
              <a:buNone/>
            </a:pPr>
            <a:r>
              <a:rPr lang="en-US" dirty="0">
                <a:latin typeface="Calibri" panose="020F0502020204030204" pitchFamily="34" charset="0"/>
                <a:cs typeface="Calibri" panose="020F0502020204030204" pitchFamily="34" charset="0"/>
              </a:rPr>
              <a:t>A sale contract in which </a:t>
            </a:r>
            <a:r>
              <a:rPr lang="en-US" b="1" dirty="0">
                <a:latin typeface="Calibri" panose="020F0502020204030204" pitchFamily="34" charset="0"/>
                <a:cs typeface="Calibri" panose="020F0502020204030204" pitchFamily="34" charset="0"/>
              </a:rPr>
              <a:t>payment is done in advance</a:t>
            </a:r>
            <a:r>
              <a:rPr lang="en-US" dirty="0">
                <a:latin typeface="Calibri" panose="020F0502020204030204" pitchFamily="34" charset="0"/>
                <a:cs typeface="Calibri" panose="020F0502020204030204" pitchFamily="34" charset="0"/>
              </a:rPr>
              <a:t> and goods to be delivered later.</a:t>
            </a:r>
          </a:p>
          <a:p>
            <a:r>
              <a:rPr lang="en-US" dirty="0">
                <a:latin typeface="Calibri" panose="020F0502020204030204" pitchFamily="34" charset="0"/>
                <a:cs typeface="Calibri" panose="020F0502020204030204" pitchFamily="34" charset="0"/>
              </a:rPr>
              <a:t>Mostly related to the crops.</a:t>
            </a:r>
          </a:p>
          <a:p>
            <a:r>
              <a:rPr lang="en-US" dirty="0">
                <a:latin typeface="Calibri" panose="020F0502020204030204" pitchFamily="34" charset="0"/>
                <a:cs typeface="Calibri" panose="020F0502020204030204" pitchFamily="34" charset="0"/>
              </a:rPr>
              <a:t>Objections on quality have to entertained.</a:t>
            </a:r>
          </a:p>
          <a:p>
            <a:r>
              <a:rPr lang="en-US" dirty="0">
                <a:latin typeface="Calibri" panose="020F0502020204030204" pitchFamily="34" charset="0"/>
                <a:cs typeface="Calibri" panose="020F0502020204030204" pitchFamily="34" charset="0"/>
              </a:rPr>
              <a:t>Cannot be on products like Gold/Silver.</a:t>
            </a:r>
          </a:p>
        </p:txBody>
      </p:sp>
      <p:pic>
        <p:nvPicPr>
          <p:cNvPr id="5" name="Picture 2" descr="Figure: The Working Transaction of Salam Financing The figure depicts... |  Download Scientific Diagram">
            <a:extLst>
              <a:ext uri="{FF2B5EF4-FFF2-40B4-BE49-F238E27FC236}">
                <a16:creationId xmlns:a16="http://schemas.microsoft.com/office/drawing/2014/main" id="{5A3FF88D-C7C9-4A93-8379-B3E4D7835A84}"/>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8325" y="1590560"/>
            <a:ext cx="3906548" cy="220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26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C737-CCD9-42F4-91CC-292F94B49810}"/>
              </a:ext>
            </a:extLst>
          </p:cNvPr>
          <p:cNvSpPr>
            <a:spLocks noGrp="1"/>
          </p:cNvSpPr>
          <p:nvPr>
            <p:ph type="title"/>
          </p:nvPr>
        </p:nvSpPr>
        <p:spPr>
          <a:xfrm>
            <a:off x="1056284" y="382689"/>
            <a:ext cx="8596668" cy="1098448"/>
          </a:xfrm>
        </p:spPr>
        <p:txBody>
          <a:bodyPr>
            <a:normAutofit/>
          </a:bodyPr>
          <a:lstStyle/>
          <a:p>
            <a:r>
              <a:rPr lang="en-AU" sz="4400" b="1" dirty="0">
                <a:latin typeface="Calibri" panose="020F0502020204030204" pitchFamily="34" charset="0"/>
                <a:cs typeface="Calibri" panose="020F0502020204030204" pitchFamily="34" charset="0"/>
              </a:rPr>
              <a:t>Similarities and Differences</a:t>
            </a:r>
            <a:endParaRPr lang="en-AU" b="1" dirty="0">
              <a:latin typeface="Calibri" panose="020F0502020204030204" pitchFamily="34" charset="0"/>
              <a:cs typeface="Calibri" panose="020F0502020204030204" pitchFamily="34" charset="0"/>
            </a:endParaRPr>
          </a:p>
        </p:txBody>
      </p:sp>
      <p:pic>
        <p:nvPicPr>
          <p:cNvPr id="1026" name="Picture 2" descr="Characteristics of Islamic Finance | Saraycon">
            <a:extLst>
              <a:ext uri="{FF2B5EF4-FFF2-40B4-BE49-F238E27FC236}">
                <a16:creationId xmlns:a16="http://schemas.microsoft.com/office/drawing/2014/main" id="{C4761230-E052-461D-9525-2145A3E6142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62100" y="1917236"/>
            <a:ext cx="5410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333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3D85-36CA-4F76-BBDA-36F6216AF4D8}"/>
              </a:ext>
            </a:extLst>
          </p:cNvPr>
          <p:cNvSpPr>
            <a:spLocks noGrp="1"/>
          </p:cNvSpPr>
          <p:nvPr>
            <p:ph type="title"/>
          </p:nvPr>
        </p:nvSpPr>
        <p:spPr>
          <a:xfrm>
            <a:off x="2584449" y="1359890"/>
            <a:ext cx="4870451" cy="823912"/>
          </a:xfrm>
        </p:spPr>
        <p:txBody>
          <a:bodyPr>
            <a:normAutofit/>
          </a:bodyPr>
          <a:lstStyle/>
          <a:p>
            <a:pPr algn="ctr"/>
            <a:r>
              <a:rPr lang="en-US" b="1" dirty="0">
                <a:latin typeface="Calibri" panose="020F0502020204030204" pitchFamily="34" charset="0"/>
                <a:cs typeface="Calibri" panose="020F0502020204030204" pitchFamily="34" charset="0"/>
              </a:rPr>
              <a:t>General Comparison</a:t>
            </a:r>
            <a:endParaRPr lang="en-PK"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026BE14-B4BE-4829-B36B-81C3A48EE3D1}"/>
              </a:ext>
            </a:extLst>
          </p:cNvPr>
          <p:cNvSpPr>
            <a:spLocks noGrp="1"/>
          </p:cNvSpPr>
          <p:nvPr>
            <p:ph type="body" idx="1"/>
          </p:nvPr>
        </p:nvSpPr>
        <p:spPr>
          <a:xfrm>
            <a:off x="244477" y="2183802"/>
            <a:ext cx="5311774" cy="823912"/>
          </a:xfrm>
          <a:ln>
            <a:noFill/>
          </a:ln>
        </p:spPr>
        <p:txBody>
          <a:bodyPr/>
          <a:lstStyle/>
          <a:p>
            <a:pPr algn="ctr"/>
            <a:r>
              <a:rPr lang="en-US" b="1" dirty="0">
                <a:latin typeface="Calibri" panose="020F0502020204030204" pitchFamily="34" charset="0"/>
                <a:cs typeface="Calibri" panose="020F0502020204030204" pitchFamily="34" charset="0"/>
              </a:rPr>
              <a:t>Islamic banking</a:t>
            </a:r>
            <a:endParaRPr lang="en-PK" b="1"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43AF855-8636-436C-9FAE-251BCB820ED2}"/>
              </a:ext>
            </a:extLst>
          </p:cNvPr>
          <p:cNvSpPr>
            <a:spLocks noGrp="1"/>
          </p:cNvSpPr>
          <p:nvPr>
            <p:ph sz="half" idx="2"/>
          </p:nvPr>
        </p:nvSpPr>
        <p:spPr>
          <a:xfrm>
            <a:off x="508002" y="3132666"/>
            <a:ext cx="4625974" cy="1295400"/>
          </a:xfrm>
        </p:spPr>
        <p:txBody>
          <a:bodyPr>
            <a:normAutofit lnSpcReduction="10000"/>
          </a:bodyPr>
          <a:lstStyle/>
          <a:p>
            <a:r>
              <a:rPr lang="en-US" dirty="0">
                <a:latin typeface="Calibri" panose="020F0502020204030204" pitchFamily="34" charset="0"/>
                <a:cs typeface="Calibri" panose="020F0502020204030204" pitchFamily="34" charset="0"/>
              </a:rPr>
              <a:t>Operates on the principles  of Islamic laws of </a:t>
            </a:r>
            <a:r>
              <a:rPr lang="en-US" b="1" dirty="0">
                <a:latin typeface="Calibri" panose="020F0502020204030204" pitchFamily="34" charset="0"/>
                <a:cs typeface="Calibri" panose="020F0502020204030204" pitchFamily="34" charset="0"/>
              </a:rPr>
              <a:t>Shariah.</a:t>
            </a:r>
          </a:p>
          <a:p>
            <a:r>
              <a:rPr lang="en-US" dirty="0">
                <a:latin typeface="Calibri" panose="020F0502020204030204" pitchFamily="34" charset="0"/>
                <a:cs typeface="Calibri" panose="020F0502020204030204" pitchFamily="34" charset="0"/>
              </a:rPr>
              <a:t>Earns through </a:t>
            </a:r>
            <a:r>
              <a:rPr lang="en-US" b="1" dirty="0">
                <a:latin typeface="Calibri" panose="020F0502020204030204" pitchFamily="34" charset="0"/>
                <a:cs typeface="Calibri" panose="020F0502020204030204" pitchFamily="34" charset="0"/>
              </a:rPr>
              <a:t>Profit &amp; Loss Sharing </a:t>
            </a:r>
            <a:r>
              <a:rPr lang="en-US" dirty="0">
                <a:latin typeface="Calibri" panose="020F0502020204030204" pitchFamily="34" charset="0"/>
                <a:cs typeface="Calibri" panose="020F0502020204030204" pitchFamily="34" charset="0"/>
              </a:rPr>
              <a:t>(PLS) system.</a:t>
            </a:r>
          </a:p>
        </p:txBody>
      </p:sp>
      <p:sp>
        <p:nvSpPr>
          <p:cNvPr id="5" name="Text Placeholder 4">
            <a:extLst>
              <a:ext uri="{FF2B5EF4-FFF2-40B4-BE49-F238E27FC236}">
                <a16:creationId xmlns:a16="http://schemas.microsoft.com/office/drawing/2014/main" id="{B4742FCF-369A-4638-A2EB-EFD66FD69FCC}"/>
              </a:ext>
            </a:extLst>
          </p:cNvPr>
          <p:cNvSpPr>
            <a:spLocks noGrp="1"/>
          </p:cNvSpPr>
          <p:nvPr>
            <p:ph type="body" sz="quarter" idx="3"/>
          </p:nvPr>
        </p:nvSpPr>
        <p:spPr>
          <a:xfrm>
            <a:off x="5019675" y="2183802"/>
            <a:ext cx="5334000" cy="823912"/>
          </a:xfrm>
          <a:ln>
            <a:noFill/>
          </a:ln>
        </p:spPr>
        <p:txBody>
          <a:bodyPr/>
          <a:lstStyle/>
          <a:p>
            <a:pPr algn="ctr"/>
            <a:r>
              <a:rPr lang="en-US" b="1" dirty="0">
                <a:latin typeface="Calibri" panose="020F0502020204030204" pitchFamily="34" charset="0"/>
                <a:cs typeface="Calibri" panose="020F0502020204030204" pitchFamily="34" charset="0"/>
              </a:rPr>
              <a:t>Conventional Banking</a:t>
            </a:r>
            <a:endParaRPr lang="en-PK"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23ADF53D-0DDF-41B7-9FB7-FE9D2704AB6B}"/>
              </a:ext>
            </a:extLst>
          </p:cNvPr>
          <p:cNvSpPr>
            <a:spLocks noGrp="1"/>
          </p:cNvSpPr>
          <p:nvPr>
            <p:ph sz="quarter" idx="4"/>
          </p:nvPr>
        </p:nvSpPr>
        <p:spPr>
          <a:xfrm>
            <a:off x="5705475" y="3132665"/>
            <a:ext cx="4219575" cy="1295400"/>
          </a:xfrm>
        </p:spPr>
        <p:txBody>
          <a:bodyPr>
            <a:normAutofit lnSpcReduction="10000"/>
          </a:bodyPr>
          <a:lstStyle/>
          <a:p>
            <a:r>
              <a:rPr lang="en-US" dirty="0">
                <a:latin typeface="Calibri" panose="020F0502020204030204" pitchFamily="34" charset="0"/>
                <a:cs typeface="Calibri" panose="020F0502020204030204" pitchFamily="34" charset="0"/>
              </a:rPr>
              <a:t>Operates on the manmade principles, that are, naturally, unethical</a:t>
            </a:r>
          </a:p>
          <a:p>
            <a:r>
              <a:rPr lang="en-US" dirty="0">
                <a:latin typeface="Calibri" panose="020F0502020204030204" pitchFamily="34" charset="0"/>
                <a:cs typeface="Calibri" panose="020F0502020204030204" pitchFamily="34" charset="0"/>
              </a:rPr>
              <a:t>Earns profit through interests</a:t>
            </a:r>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814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3D85-36CA-4F76-BBDA-36F6216AF4D8}"/>
              </a:ext>
            </a:extLst>
          </p:cNvPr>
          <p:cNvSpPr>
            <a:spLocks noGrp="1"/>
          </p:cNvSpPr>
          <p:nvPr>
            <p:ph type="title"/>
          </p:nvPr>
        </p:nvSpPr>
        <p:spPr>
          <a:xfrm>
            <a:off x="2584449" y="1359890"/>
            <a:ext cx="4870451" cy="823912"/>
          </a:xfrm>
        </p:spPr>
        <p:txBody>
          <a:bodyPr>
            <a:normAutofit/>
          </a:bodyPr>
          <a:lstStyle/>
          <a:p>
            <a:pPr algn="ctr"/>
            <a:r>
              <a:rPr lang="en-US" b="1" dirty="0">
                <a:latin typeface="Calibri" panose="020F0502020204030204" pitchFamily="34" charset="0"/>
                <a:cs typeface="Calibri" panose="020F0502020204030204" pitchFamily="34" charset="0"/>
              </a:rPr>
              <a:t>Operatory Differences</a:t>
            </a:r>
            <a:endParaRPr lang="en-PK"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026BE14-B4BE-4829-B36B-81C3A48EE3D1}"/>
              </a:ext>
            </a:extLst>
          </p:cNvPr>
          <p:cNvSpPr>
            <a:spLocks noGrp="1"/>
          </p:cNvSpPr>
          <p:nvPr>
            <p:ph type="body" idx="1"/>
          </p:nvPr>
        </p:nvSpPr>
        <p:spPr>
          <a:xfrm>
            <a:off x="244477" y="2183802"/>
            <a:ext cx="5311774" cy="823912"/>
          </a:xfrm>
          <a:ln>
            <a:noFill/>
          </a:ln>
        </p:spPr>
        <p:txBody>
          <a:bodyPr/>
          <a:lstStyle/>
          <a:p>
            <a:pPr algn="ctr"/>
            <a:r>
              <a:rPr lang="en-US" b="1" dirty="0">
                <a:latin typeface="Calibri" panose="020F0502020204030204" pitchFamily="34" charset="0"/>
                <a:cs typeface="Calibri" panose="020F0502020204030204" pitchFamily="34" charset="0"/>
              </a:rPr>
              <a:t>Islamic banking</a:t>
            </a:r>
            <a:endParaRPr lang="en-PK" b="1"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43AF855-8636-436C-9FAE-251BCB820ED2}"/>
              </a:ext>
            </a:extLst>
          </p:cNvPr>
          <p:cNvSpPr>
            <a:spLocks noGrp="1"/>
          </p:cNvSpPr>
          <p:nvPr>
            <p:ph sz="half" idx="2"/>
          </p:nvPr>
        </p:nvSpPr>
        <p:spPr>
          <a:xfrm>
            <a:off x="527051" y="3132666"/>
            <a:ext cx="5029199" cy="2365444"/>
          </a:xfrm>
        </p:spPr>
        <p:txBody>
          <a:bodyPr>
            <a:noAutofit/>
          </a:bodyPr>
          <a:lstStyle/>
          <a:p>
            <a:r>
              <a:rPr lang="en-US" dirty="0">
                <a:latin typeface="Calibri" panose="020F0502020204030204" pitchFamily="34" charset="0"/>
                <a:cs typeface="Calibri" panose="020F0502020204030204" pitchFamily="34" charset="0"/>
              </a:rPr>
              <a:t>It can be done through the following methods:</a:t>
            </a:r>
          </a:p>
          <a:p>
            <a:pPr marL="457200" indent="-457200">
              <a:buFont typeface="+mj-lt"/>
              <a:buAutoNum type="arabicPeriod"/>
            </a:pPr>
            <a:r>
              <a:rPr lang="en-US" dirty="0">
                <a:latin typeface="Calibri" panose="020F0502020204030204" pitchFamily="34" charset="0"/>
                <a:cs typeface="Calibri" panose="020F0502020204030204" pitchFamily="34" charset="0"/>
              </a:rPr>
              <a:t>Sale of Commodities</a:t>
            </a:r>
          </a:p>
          <a:p>
            <a:pPr marL="457200" indent="-457200">
              <a:buFont typeface="+mj-lt"/>
              <a:buAutoNum type="arabicPeriod"/>
            </a:pPr>
            <a:r>
              <a:rPr lang="en-US" dirty="0">
                <a:latin typeface="Calibri" panose="020F0502020204030204" pitchFamily="34" charset="0"/>
                <a:cs typeface="Calibri" panose="020F0502020204030204" pitchFamily="34" charset="0"/>
              </a:rPr>
              <a:t>Leasing of assets</a:t>
            </a:r>
          </a:p>
          <a:p>
            <a:pPr marL="457200" indent="-457200">
              <a:buFont typeface="+mj-lt"/>
              <a:buAutoNum type="arabicPeriod"/>
            </a:pPr>
            <a:r>
              <a:rPr lang="en-US" dirty="0">
                <a:latin typeface="Calibri" panose="020F0502020204030204" pitchFamily="34" charset="0"/>
                <a:cs typeface="Calibri" panose="020F0502020204030204" pitchFamily="34" charset="0"/>
              </a:rPr>
              <a:t>Proving services</a:t>
            </a:r>
          </a:p>
          <a:p>
            <a:pPr marL="457200" indent="-457200">
              <a:buFont typeface="+mj-lt"/>
              <a:buAutoNum type="arabicPeriod"/>
            </a:pPr>
            <a:r>
              <a:rPr lang="en-US" dirty="0">
                <a:latin typeface="Calibri" panose="020F0502020204030204" pitchFamily="34" charset="0"/>
                <a:cs typeface="Calibri" panose="020F0502020204030204" pitchFamily="34" charset="0"/>
              </a:rPr>
              <a:t>Investment into Business</a:t>
            </a:r>
            <a:endParaRPr lang="en-PK" dirty="0">
              <a:latin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B4742FCF-369A-4638-A2EB-EFD66FD69FCC}"/>
              </a:ext>
            </a:extLst>
          </p:cNvPr>
          <p:cNvSpPr>
            <a:spLocks noGrp="1"/>
          </p:cNvSpPr>
          <p:nvPr>
            <p:ph type="body" sz="quarter" idx="3"/>
          </p:nvPr>
        </p:nvSpPr>
        <p:spPr>
          <a:xfrm>
            <a:off x="5019675" y="2183802"/>
            <a:ext cx="5334000" cy="823912"/>
          </a:xfrm>
          <a:ln>
            <a:noFill/>
          </a:ln>
        </p:spPr>
        <p:txBody>
          <a:bodyPr/>
          <a:lstStyle/>
          <a:p>
            <a:pPr algn="ctr"/>
            <a:r>
              <a:rPr lang="en-US" b="1" dirty="0">
                <a:latin typeface="Calibri" panose="020F0502020204030204" pitchFamily="34" charset="0"/>
                <a:cs typeface="Calibri" panose="020F0502020204030204" pitchFamily="34" charset="0"/>
              </a:rPr>
              <a:t>Conventional Banking</a:t>
            </a:r>
            <a:endParaRPr lang="en-PK"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23ADF53D-0DDF-41B7-9FB7-FE9D2704AB6B}"/>
              </a:ext>
            </a:extLst>
          </p:cNvPr>
          <p:cNvSpPr>
            <a:spLocks noGrp="1"/>
          </p:cNvSpPr>
          <p:nvPr>
            <p:ph sz="quarter" idx="4"/>
          </p:nvPr>
        </p:nvSpPr>
        <p:spPr>
          <a:xfrm>
            <a:off x="5705475" y="3132665"/>
            <a:ext cx="4219575" cy="1295400"/>
          </a:xfrm>
        </p:spPr>
        <p:txBody>
          <a:bodyPr>
            <a:normAutofit/>
          </a:bodyPr>
          <a:lstStyle/>
          <a:p>
            <a:r>
              <a:rPr lang="en-US" dirty="0">
                <a:latin typeface="Calibri" panose="020F0502020204030204" pitchFamily="34" charset="0"/>
                <a:cs typeface="Calibri" panose="020F0502020204030204" pitchFamily="34" charset="0"/>
              </a:rPr>
              <a:t>It is mostly done by giving loans on interests and earning through the profit gained.</a:t>
            </a:r>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262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9C88-D17E-455F-8108-560E8BC42B07}"/>
              </a:ext>
            </a:extLst>
          </p:cNvPr>
          <p:cNvSpPr>
            <a:spLocks noGrp="1"/>
          </p:cNvSpPr>
          <p:nvPr>
            <p:ph type="title"/>
          </p:nvPr>
        </p:nvSpPr>
        <p:spPr>
          <a:xfrm>
            <a:off x="685800" y="764373"/>
            <a:ext cx="10820400" cy="1293028"/>
          </a:xfrm>
        </p:spPr>
        <p:txBody>
          <a:bodyPr/>
          <a:lstStyle/>
          <a:p>
            <a:r>
              <a:rPr lang="en-US" dirty="0"/>
              <a:t> </a:t>
            </a:r>
            <a:endParaRPr lang="en-PK" dirty="0"/>
          </a:p>
        </p:txBody>
      </p:sp>
      <p:sp>
        <p:nvSpPr>
          <p:cNvPr id="3" name="Content Placeholder 2">
            <a:extLst>
              <a:ext uri="{FF2B5EF4-FFF2-40B4-BE49-F238E27FC236}">
                <a16:creationId xmlns:a16="http://schemas.microsoft.com/office/drawing/2014/main" id="{17FD8508-CB08-4389-9388-1D522B745BA0}"/>
              </a:ext>
            </a:extLst>
          </p:cNvPr>
          <p:cNvSpPr>
            <a:spLocks noGrp="1"/>
          </p:cNvSpPr>
          <p:nvPr>
            <p:ph idx="1"/>
          </p:nvPr>
        </p:nvSpPr>
        <p:spPr>
          <a:xfrm>
            <a:off x="-304101" y="1645921"/>
            <a:ext cx="10820400" cy="3154680"/>
          </a:xfrm>
        </p:spPr>
        <p:txBody>
          <a:bodyPr>
            <a:normAutofit/>
          </a:bodyPr>
          <a:lstStyle/>
          <a:p>
            <a:pPr marL="0" indent="0" algn="ctr">
              <a:buNone/>
            </a:pPr>
            <a:endParaRPr lang="en-US" dirty="0">
              <a:latin typeface="Calibri" panose="020F0502020204030204" pitchFamily="34" charset="0"/>
              <a:cs typeface="Calibri" panose="020F0502020204030204" pitchFamily="34" charset="0"/>
            </a:endParaRPr>
          </a:p>
          <a:p>
            <a:pPr marL="0" indent="0" algn="ctr">
              <a:buNone/>
            </a:pPr>
            <a:r>
              <a:rPr lang="en-US" dirty="0">
                <a:latin typeface="Calibri" panose="020F0502020204030204" pitchFamily="34" charset="0"/>
                <a:cs typeface="Calibri" panose="020F0502020204030204" pitchFamily="34" charset="0"/>
              </a:rPr>
              <a:t>1400 years ago, people thought that trading and interest were the same.</a:t>
            </a:r>
          </a:p>
          <a:p>
            <a:pPr marL="0" indent="0" algn="ctr">
              <a:buNone/>
            </a:pPr>
            <a:r>
              <a:rPr lang="en-US" dirty="0">
                <a:latin typeface="Calibri" panose="020F0502020204030204" pitchFamily="34" charset="0"/>
                <a:cs typeface="Calibri" panose="020F0502020204030204" pitchFamily="34" charset="0"/>
              </a:rPr>
              <a:t>But Allah has eradicated this thinking and says in the Quran:</a:t>
            </a:r>
          </a:p>
          <a:p>
            <a:pPr marL="0" indent="0" algn="ctr">
              <a:buNone/>
            </a:pPr>
            <a:endParaRPr lang="en-US" b="1" i="1" dirty="0">
              <a:latin typeface="Calibri" panose="020F0502020204030204" pitchFamily="34" charset="0"/>
              <a:cs typeface="Calibri" panose="020F0502020204030204" pitchFamily="34" charset="0"/>
            </a:endParaRPr>
          </a:p>
          <a:p>
            <a:pPr marL="0" indent="0" algn="ctr">
              <a:buNone/>
            </a:pPr>
            <a:r>
              <a:rPr lang="en-US" b="1" i="1" dirty="0">
                <a:latin typeface="Calibri" panose="020F0502020204030204" pitchFamily="34" charset="0"/>
                <a:cs typeface="Calibri" panose="020F0502020204030204" pitchFamily="34" charset="0"/>
              </a:rPr>
              <a:t>“That is because they say, ‘Trade is (just) like interest.</a:t>
            </a:r>
          </a:p>
          <a:p>
            <a:pPr marL="0" indent="0" algn="ctr">
              <a:buNone/>
            </a:pPr>
            <a:r>
              <a:rPr lang="en-US" b="1" i="1" dirty="0">
                <a:latin typeface="Calibri" panose="020F0502020204030204" pitchFamily="34" charset="0"/>
                <a:cs typeface="Calibri" panose="020F0502020204030204" pitchFamily="34" charset="0"/>
              </a:rPr>
              <a:t>But Allah has permitted trade and has forbidden interest.”</a:t>
            </a:r>
          </a:p>
          <a:p>
            <a:pPr marL="0" indent="0" algn="ctr">
              <a:buNone/>
            </a:pPr>
            <a:r>
              <a:rPr lang="en-US" i="1" dirty="0">
                <a:latin typeface="Calibri" panose="020F0502020204030204" pitchFamily="34" charset="0"/>
                <a:cs typeface="Calibri" panose="020F0502020204030204" pitchFamily="34" charset="0"/>
              </a:rPr>
              <a:t>Al Baqarah: 275 </a:t>
            </a:r>
            <a:endParaRPr lang="en-PK"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036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3D85-36CA-4F76-BBDA-36F6216AF4D8}"/>
              </a:ext>
            </a:extLst>
          </p:cNvPr>
          <p:cNvSpPr>
            <a:spLocks noGrp="1"/>
          </p:cNvSpPr>
          <p:nvPr>
            <p:ph type="title"/>
          </p:nvPr>
        </p:nvSpPr>
        <p:spPr>
          <a:xfrm>
            <a:off x="2584449" y="1359890"/>
            <a:ext cx="4870451" cy="823912"/>
          </a:xfrm>
        </p:spPr>
        <p:txBody>
          <a:bodyPr/>
          <a:lstStyle/>
          <a:p>
            <a:pPr algn="ctr"/>
            <a:r>
              <a:rPr lang="en-US" b="1" dirty="0">
                <a:latin typeface="Calibri" panose="020F0502020204030204" pitchFamily="34" charset="0"/>
                <a:cs typeface="Calibri" panose="020F0502020204030204" pitchFamily="34" charset="0"/>
              </a:rPr>
              <a:t>Deposits</a:t>
            </a:r>
            <a:endParaRPr lang="en-PK"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026BE14-B4BE-4829-B36B-81C3A48EE3D1}"/>
              </a:ext>
            </a:extLst>
          </p:cNvPr>
          <p:cNvSpPr>
            <a:spLocks noGrp="1"/>
          </p:cNvSpPr>
          <p:nvPr>
            <p:ph type="body" idx="1"/>
          </p:nvPr>
        </p:nvSpPr>
        <p:spPr>
          <a:xfrm>
            <a:off x="244477" y="2183802"/>
            <a:ext cx="5311774" cy="823912"/>
          </a:xfrm>
          <a:ln>
            <a:noFill/>
          </a:ln>
        </p:spPr>
        <p:txBody>
          <a:bodyPr/>
          <a:lstStyle/>
          <a:p>
            <a:pPr algn="ctr"/>
            <a:r>
              <a:rPr lang="en-US" b="1" dirty="0">
                <a:latin typeface="Calibri" panose="020F0502020204030204" pitchFamily="34" charset="0"/>
                <a:cs typeface="Calibri" panose="020F0502020204030204" pitchFamily="34" charset="0"/>
              </a:rPr>
              <a:t>Islamic banking</a:t>
            </a:r>
            <a:endParaRPr lang="en-PK" b="1"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43AF855-8636-436C-9FAE-251BCB820ED2}"/>
              </a:ext>
            </a:extLst>
          </p:cNvPr>
          <p:cNvSpPr>
            <a:spLocks noGrp="1"/>
          </p:cNvSpPr>
          <p:nvPr>
            <p:ph sz="half" idx="2"/>
          </p:nvPr>
        </p:nvSpPr>
        <p:spPr>
          <a:xfrm>
            <a:off x="508002" y="3132666"/>
            <a:ext cx="4625974" cy="1295400"/>
          </a:xfrm>
        </p:spPr>
        <p:txBody>
          <a:bodyPr>
            <a:normAutofit/>
          </a:bodyPr>
          <a:lstStyle/>
          <a:p>
            <a:r>
              <a:rPr lang="en-US" dirty="0">
                <a:latin typeface="Calibri" panose="020F0502020204030204" pitchFamily="34" charset="0"/>
                <a:cs typeface="Calibri" panose="020F0502020204030204" pitchFamily="34" charset="0"/>
              </a:rPr>
              <a:t>Reward on saving money from the deposits for depending upon the deposits through </a:t>
            </a:r>
            <a:r>
              <a:rPr lang="en-US" b="1" dirty="0">
                <a:latin typeface="Calibri" panose="020F0502020204030204" pitchFamily="34" charset="0"/>
                <a:cs typeface="Calibri" panose="020F0502020204030204" pitchFamily="34" charset="0"/>
              </a:rPr>
              <a:t>Mudarabah</a:t>
            </a:r>
            <a:r>
              <a:rPr lang="en-US" dirty="0">
                <a:latin typeface="Calibri" panose="020F0502020204030204" pitchFamily="34" charset="0"/>
                <a:cs typeface="Calibri" panose="020F0502020204030204" pitchFamily="34" charset="0"/>
              </a:rPr>
              <a:t> or </a:t>
            </a:r>
            <a:r>
              <a:rPr lang="en-US" b="1" dirty="0">
                <a:latin typeface="Calibri" panose="020F0502020204030204" pitchFamily="34" charset="0"/>
                <a:cs typeface="Calibri" panose="020F0502020204030204" pitchFamily="34" charset="0"/>
              </a:rPr>
              <a:t>Musharakah.</a:t>
            </a:r>
            <a:endParaRPr lang="en-PK" b="1" dirty="0">
              <a:latin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B4742FCF-369A-4638-A2EB-EFD66FD69FCC}"/>
              </a:ext>
            </a:extLst>
          </p:cNvPr>
          <p:cNvSpPr>
            <a:spLocks noGrp="1"/>
          </p:cNvSpPr>
          <p:nvPr>
            <p:ph type="body" sz="quarter" idx="3"/>
          </p:nvPr>
        </p:nvSpPr>
        <p:spPr>
          <a:xfrm>
            <a:off x="5019675" y="2183802"/>
            <a:ext cx="5334000" cy="823912"/>
          </a:xfrm>
          <a:ln>
            <a:noFill/>
          </a:ln>
        </p:spPr>
        <p:txBody>
          <a:bodyPr/>
          <a:lstStyle/>
          <a:p>
            <a:pPr algn="ctr"/>
            <a:r>
              <a:rPr lang="en-US" b="1" dirty="0">
                <a:latin typeface="Calibri" panose="020F0502020204030204" pitchFamily="34" charset="0"/>
                <a:cs typeface="Calibri" panose="020F0502020204030204" pitchFamily="34" charset="0"/>
              </a:rPr>
              <a:t>Conventional Banking</a:t>
            </a:r>
            <a:endParaRPr lang="en-PK"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23ADF53D-0DDF-41B7-9FB7-FE9D2704AB6B}"/>
              </a:ext>
            </a:extLst>
          </p:cNvPr>
          <p:cNvSpPr>
            <a:spLocks noGrp="1"/>
          </p:cNvSpPr>
          <p:nvPr>
            <p:ph sz="quarter" idx="4"/>
          </p:nvPr>
        </p:nvSpPr>
        <p:spPr>
          <a:xfrm>
            <a:off x="5705475" y="3132665"/>
            <a:ext cx="4219575" cy="1295400"/>
          </a:xfrm>
        </p:spPr>
        <p:txBody>
          <a:bodyPr>
            <a:normAutofit/>
          </a:bodyPr>
          <a:lstStyle/>
          <a:p>
            <a:r>
              <a:rPr lang="en-US" dirty="0">
                <a:latin typeface="Calibri" panose="020F0502020204030204" pitchFamily="34" charset="0"/>
                <a:cs typeface="Calibri" panose="020F0502020204030204" pitchFamily="34" charset="0"/>
              </a:rPr>
              <a:t>The reward on saving money is </a:t>
            </a:r>
            <a:r>
              <a:rPr lang="en-US" b="1" dirty="0">
                <a:latin typeface="Calibri" panose="020F0502020204030204" pitchFamily="34" charset="0"/>
                <a:cs typeface="Calibri" panose="020F0502020204030204" pitchFamily="34" charset="0"/>
              </a:rPr>
              <a:t>fixed</a:t>
            </a:r>
            <a:r>
              <a:rPr lang="en-US" dirty="0">
                <a:latin typeface="Calibri" panose="020F0502020204030204" pitchFamily="34" charset="0"/>
                <a:cs typeface="Calibri" panose="020F0502020204030204" pitchFamily="34" charset="0"/>
              </a:rPr>
              <a:t> due to fixed interest.</a:t>
            </a:r>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324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2140-7AC6-47D5-8B93-4EA3953FF7C6}"/>
              </a:ext>
            </a:extLst>
          </p:cNvPr>
          <p:cNvSpPr>
            <a:spLocks noGrp="1"/>
          </p:cNvSpPr>
          <p:nvPr>
            <p:ph type="title"/>
          </p:nvPr>
        </p:nvSpPr>
        <p:spPr>
          <a:xfrm>
            <a:off x="685800" y="764373"/>
            <a:ext cx="8124825" cy="692952"/>
          </a:xfrm>
        </p:spPr>
        <p:txBody>
          <a:bodyPr>
            <a:normAutofit/>
          </a:bodyPr>
          <a:lstStyle/>
          <a:p>
            <a:pPr algn="ctr"/>
            <a:r>
              <a:rPr lang="en-US" b="1" dirty="0">
                <a:latin typeface="Calibri" panose="020F0502020204030204" pitchFamily="34" charset="0"/>
                <a:cs typeface="Calibri" panose="020F0502020204030204" pitchFamily="34" charset="0"/>
              </a:rPr>
              <a:t>Earning in Islamic banking</a:t>
            </a:r>
            <a:endParaRPr lang="en-PK"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66906FB3-A4B6-43A2-ABB4-F16943C6CB3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tretch>
            <a:fillRect/>
          </a:stretch>
        </p:blipFill>
        <p:spPr>
          <a:xfrm>
            <a:off x="1624610" y="2077803"/>
            <a:ext cx="6523200" cy="2617565"/>
          </a:xfrm>
          <a:ln>
            <a:solidFill>
              <a:schemeClr val="tx1"/>
            </a:solidFill>
          </a:ln>
        </p:spPr>
      </p:pic>
    </p:spTree>
    <p:extLst>
      <p:ext uri="{BB962C8B-B14F-4D97-AF65-F5344CB8AC3E}">
        <p14:creationId xmlns:p14="http://schemas.microsoft.com/office/powerpoint/2010/main" val="3452319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2140-7AC6-47D5-8B93-4EA3953FF7C6}"/>
              </a:ext>
            </a:extLst>
          </p:cNvPr>
          <p:cNvSpPr>
            <a:spLocks noGrp="1"/>
          </p:cNvSpPr>
          <p:nvPr>
            <p:ph type="title"/>
          </p:nvPr>
        </p:nvSpPr>
        <p:spPr>
          <a:xfrm>
            <a:off x="685800" y="764373"/>
            <a:ext cx="8124825" cy="692952"/>
          </a:xfrm>
        </p:spPr>
        <p:txBody>
          <a:bodyPr>
            <a:normAutofit/>
          </a:bodyPr>
          <a:lstStyle/>
          <a:p>
            <a:pPr algn="ctr"/>
            <a:r>
              <a:rPr lang="en-US" b="1" dirty="0">
                <a:latin typeface="Calibri" panose="020F0502020204030204" pitchFamily="34" charset="0"/>
                <a:cs typeface="Calibri" panose="020F0502020204030204" pitchFamily="34" charset="0"/>
              </a:rPr>
              <a:t>Earning in Conventional Banking</a:t>
            </a:r>
            <a:endParaRPr lang="en-PK" b="1" dirty="0">
              <a:latin typeface="Calibri" panose="020F0502020204030204" pitchFamily="34" charset="0"/>
              <a:cs typeface="Calibri" panose="020F0502020204030204" pitchFamily="34" charset="0"/>
            </a:endParaRPr>
          </a:p>
        </p:txBody>
      </p:sp>
      <p:pic>
        <p:nvPicPr>
          <p:cNvPr id="1026" name="Picture 2" descr="HOW TO APPLY TIERED INTEREST RATES | ACT Learning Academy">
            <a:extLst>
              <a:ext uri="{FF2B5EF4-FFF2-40B4-BE49-F238E27FC236}">
                <a16:creationId xmlns:a16="http://schemas.microsoft.com/office/drawing/2014/main" id="{25E58926-DE50-4E1C-B685-95A1FB605A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626325" y="2100262"/>
            <a:ext cx="6524625" cy="2657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E8B094-1573-4EC4-BD7B-8F1FB8A4646F}"/>
              </a:ext>
            </a:extLst>
          </p:cNvPr>
          <p:cNvSpPr txBox="1"/>
          <p:nvPr/>
        </p:nvSpPr>
        <p:spPr>
          <a:xfrm>
            <a:off x="2663301" y="2290441"/>
            <a:ext cx="3432699" cy="461665"/>
          </a:xfrm>
          <a:prstGeom prst="rect">
            <a:avLst/>
          </a:prstGeom>
          <a:noFill/>
        </p:spPr>
        <p:txBody>
          <a:bodyPr wrap="square" rtlCol="0">
            <a:spAutoFit/>
          </a:bodyPr>
          <a:lstStyle/>
          <a:p>
            <a:pPr algn="ctr"/>
            <a:r>
              <a:rPr lang="en-AU" sz="2400" b="1" dirty="0">
                <a:solidFill>
                  <a:schemeClr val="bg1"/>
                </a:solidFill>
              </a:rPr>
              <a:t>Interest Rates</a:t>
            </a:r>
          </a:p>
        </p:txBody>
      </p:sp>
    </p:spTree>
    <p:extLst>
      <p:ext uri="{BB962C8B-B14F-4D97-AF65-F5344CB8AC3E}">
        <p14:creationId xmlns:p14="http://schemas.microsoft.com/office/powerpoint/2010/main" val="3682031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7A8C-5737-42AB-BD0D-4655B90EBAB8}"/>
              </a:ext>
            </a:extLst>
          </p:cNvPr>
          <p:cNvSpPr>
            <a:spLocks noGrp="1"/>
          </p:cNvSpPr>
          <p:nvPr>
            <p:ph type="title"/>
          </p:nvPr>
        </p:nvSpPr>
        <p:spPr>
          <a:xfrm>
            <a:off x="3565408" y="2669822"/>
            <a:ext cx="3958816" cy="944504"/>
          </a:xfrm>
        </p:spPr>
        <p:txBody>
          <a:bodyPr>
            <a:noAutofit/>
          </a:bodyPr>
          <a:lstStyle/>
          <a:p>
            <a:r>
              <a:rPr lang="en-US" sz="4800" b="1" dirty="0"/>
              <a:t>Thank You!</a:t>
            </a:r>
          </a:p>
        </p:txBody>
      </p:sp>
    </p:spTree>
    <p:extLst>
      <p:ext uri="{BB962C8B-B14F-4D97-AF65-F5344CB8AC3E}">
        <p14:creationId xmlns:p14="http://schemas.microsoft.com/office/powerpoint/2010/main" val="239370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F10B-FCC0-49DC-ABE4-30F872DF214B}"/>
              </a:ext>
            </a:extLst>
          </p:cNvPr>
          <p:cNvSpPr>
            <a:spLocks noGrp="1"/>
          </p:cNvSpPr>
          <p:nvPr>
            <p:ph type="title"/>
          </p:nvPr>
        </p:nvSpPr>
        <p:spPr>
          <a:xfrm>
            <a:off x="760976" y="764373"/>
            <a:ext cx="7669603" cy="779201"/>
          </a:xfrm>
        </p:spPr>
        <p:txBody>
          <a:bodyPr/>
          <a:lstStyle/>
          <a:p>
            <a:pPr algn="ctr"/>
            <a:r>
              <a:rPr lang="en-US" b="1" dirty="0">
                <a:latin typeface="Calibri" panose="020F0502020204030204" pitchFamily="34" charset="0"/>
                <a:cs typeface="Calibri" panose="020F0502020204030204" pitchFamily="34" charset="0"/>
              </a:rPr>
              <a:t>What's a Bank?</a:t>
            </a:r>
            <a:endParaRPr lang="en-PK"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8583220-438A-46DA-81A2-F3DB44D341F5}"/>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A bank is a </a:t>
            </a:r>
            <a:r>
              <a:rPr lang="en-US" b="1" dirty="0">
                <a:latin typeface="Calibri" panose="020F0502020204030204" pitchFamily="34" charset="0"/>
                <a:cs typeface="Calibri" panose="020F0502020204030204" pitchFamily="34" charset="0"/>
              </a:rPr>
              <a:t>financial</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institution</a:t>
            </a:r>
            <a:r>
              <a:rPr lang="en-US" dirty="0">
                <a:latin typeface="Calibri" panose="020F0502020204030204" pitchFamily="34" charset="0"/>
                <a:cs typeface="Calibri" panose="020F0502020204030204" pitchFamily="34" charset="0"/>
              </a:rPr>
              <a:t> that uses money deposited by customers for investment, pays it out when required, makes loans with varying conditions, and exchanges currency.</a:t>
            </a:r>
          </a:p>
          <a:p>
            <a:pPr marL="0" indent="0">
              <a:buNone/>
            </a:pPr>
            <a:endParaRPr lang="en-US" sz="1050"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Main Categories:</a:t>
            </a:r>
          </a:p>
          <a:p>
            <a:r>
              <a:rPr lang="en-US" dirty="0">
                <a:latin typeface="Calibri" panose="020F0502020204030204" pitchFamily="34" charset="0"/>
                <a:cs typeface="Calibri" panose="020F0502020204030204" pitchFamily="34" charset="0"/>
              </a:rPr>
              <a:t>Conventional Banking (Based on lending money on interest)</a:t>
            </a:r>
          </a:p>
          <a:p>
            <a:r>
              <a:rPr lang="en-US" dirty="0">
                <a:latin typeface="Calibri" panose="020F0502020204030204" pitchFamily="34" charset="0"/>
                <a:cs typeface="Calibri" panose="020F0502020204030204" pitchFamily="34" charset="0"/>
              </a:rPr>
              <a:t>Islamic Banking (Based on the Islamic principles of Quran and Sunnah)</a:t>
            </a:r>
            <a:endParaRPr lang="en-PK" dirty="0">
              <a:latin typeface="Calibri" panose="020F0502020204030204" pitchFamily="34" charset="0"/>
              <a:cs typeface="Calibri" panose="020F050202020403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433A1A6D-A00A-4FE7-9C6C-E0A13D59F164}"/>
              </a:ext>
            </a:extLst>
          </p:cNvPr>
          <p:cNvPicPr>
            <a:picLocks noChangeAspect="1"/>
          </p:cNvPicPr>
          <p:nvPr/>
        </p:nvPicPr>
        <p:blipFill>
          <a:blip r:embed="rId2"/>
          <a:stretch>
            <a:fillRect/>
          </a:stretch>
        </p:blipFill>
        <p:spPr>
          <a:xfrm>
            <a:off x="2903880" y="4622601"/>
            <a:ext cx="4144033" cy="130492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29946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71549" y="943253"/>
            <a:ext cx="9142413" cy="644525"/>
          </a:xfrm>
        </p:spPr>
        <p:txBody>
          <a:bodyPr/>
          <a:lstStyle/>
          <a:p>
            <a:pPr algn="ctr"/>
            <a:r>
              <a:rPr lang="en-US" sz="3600" b="1" dirty="0">
                <a:latin typeface="Calibri" panose="020F0502020204030204" pitchFamily="34" charset="0"/>
                <a:cs typeface="Calibri" panose="020F0502020204030204" pitchFamily="34" charset="0"/>
              </a:rPr>
              <a:t>Conventional Banking</a:t>
            </a:r>
          </a:p>
        </p:txBody>
      </p:sp>
      <p:sp>
        <p:nvSpPr>
          <p:cNvPr id="3" name="Subtitle 2"/>
          <p:cNvSpPr>
            <a:spLocks noGrp="1"/>
          </p:cNvSpPr>
          <p:nvPr>
            <p:ph type="subTitle" idx="4294967295"/>
          </p:nvPr>
        </p:nvSpPr>
        <p:spPr>
          <a:xfrm>
            <a:off x="772356" y="2095500"/>
            <a:ext cx="8940800" cy="2911475"/>
          </a:xfrm>
        </p:spPr>
        <p:txBody>
          <a:bodyPr>
            <a:noAutofit/>
          </a:bodyPr>
          <a:lstStyle/>
          <a:p>
            <a:r>
              <a:rPr lang="en-US" sz="2000" b="1" dirty="0">
                <a:latin typeface="Calibri" panose="020F0502020204030204" pitchFamily="34" charset="0"/>
                <a:cs typeface="Calibri" panose="020F0502020204030204" pitchFamily="34" charset="0"/>
              </a:rPr>
              <a:t>DEFINITION</a:t>
            </a:r>
            <a:r>
              <a:rPr lang="en-US" b="1"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Conventional Banks (CBs) borrow money from depositors at a low interest rate and lend them to borrowers at a high interest rate</a:t>
            </a:r>
          </a:p>
          <a:p>
            <a:pPr marL="0" indent="0">
              <a:buNone/>
            </a:pPr>
            <a:r>
              <a:rPr lang="en-US" dirty="0">
                <a:latin typeface="Calibri" panose="020F0502020204030204" pitchFamily="34" charset="0"/>
                <a:cs typeface="Calibri" panose="020F0502020204030204" pitchFamily="34" charset="0"/>
              </a:rPr>
              <a:t>Banks are a very important part of the economy because they provide vital services for both consumers and businesses. </a:t>
            </a:r>
          </a:p>
          <a:p>
            <a:pPr marL="0" indent="0">
              <a:buNone/>
            </a:pPr>
            <a:r>
              <a:rPr lang="en-US" dirty="0">
                <a:latin typeface="Calibri" panose="020F0502020204030204" pitchFamily="34" charset="0"/>
                <a:cs typeface="Calibri" panose="020F0502020204030204" pitchFamily="34" charset="0"/>
              </a:rPr>
              <a:t>Just like any other business, the goal of a bank is to earn a profit for its owners. For most banks, the owners are their shareholders.</a:t>
            </a:r>
          </a:p>
        </p:txBody>
      </p:sp>
    </p:spTree>
    <p:extLst>
      <p:ext uri="{BB962C8B-B14F-4D97-AF65-F5344CB8AC3E}">
        <p14:creationId xmlns:p14="http://schemas.microsoft.com/office/powerpoint/2010/main" val="334010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7056"/>
            <a:ext cx="8596668" cy="757560"/>
          </a:xfrm>
        </p:spPr>
        <p:txBody>
          <a:bodyPr/>
          <a:lstStyle/>
          <a:p>
            <a:pPr algn="ctr"/>
            <a:r>
              <a:rPr lang="en-US" b="1" dirty="0">
                <a:latin typeface="Calibri" panose="020F0502020204030204" pitchFamily="34" charset="0"/>
                <a:cs typeface="Calibri" panose="020F0502020204030204" pitchFamily="34" charset="0"/>
              </a:rPr>
              <a:t>Working</a:t>
            </a:r>
          </a:p>
        </p:txBody>
      </p:sp>
      <p:sp>
        <p:nvSpPr>
          <p:cNvPr id="3" name="Content Placeholder 2"/>
          <p:cNvSpPr>
            <a:spLocks noGrp="1"/>
          </p:cNvSpPr>
          <p:nvPr>
            <p:ph idx="1"/>
          </p:nvPr>
        </p:nvSpPr>
        <p:spPr>
          <a:xfrm>
            <a:off x="677334" y="2062931"/>
            <a:ext cx="8596668" cy="3880773"/>
          </a:xfrm>
        </p:spPr>
        <p:txBody>
          <a:bodyPr vert="horz" lIns="91440" tIns="45720" rIns="91440" bIns="45720" rtlCol="0" anchor="t">
            <a:normAutofit/>
          </a:bodyPr>
          <a:lstStyle/>
          <a:p>
            <a:r>
              <a:rPr lang="en-US" dirty="0">
                <a:latin typeface="Calibri" panose="020F0502020204030204" pitchFamily="34" charset="0"/>
                <a:cs typeface="Calibri" panose="020F0502020204030204" pitchFamily="34" charset="0"/>
              </a:rPr>
              <a:t>To explain these points let’s take small example. Suppose you receive a paycheck of 10,000$.</a:t>
            </a:r>
          </a:p>
          <a:p>
            <a:r>
              <a:rPr lang="en-US" dirty="0">
                <a:latin typeface="Calibri" panose="020F0502020204030204" pitchFamily="34" charset="0"/>
                <a:cs typeface="Calibri" panose="020F0502020204030204" pitchFamily="34" charset="0"/>
              </a:rPr>
              <a:t>You do not want the money right now. So, we will deposit that money in the bank. The bank will give you a 5% interest on that money.</a:t>
            </a:r>
          </a:p>
          <a:p>
            <a:r>
              <a:rPr lang="en-US" dirty="0">
                <a:latin typeface="Calibri"/>
                <a:cs typeface="Calibri"/>
              </a:rPr>
              <a:t> Suppose someone is need of money. The bank will provide your money to that person by just keeping 10% of your cash reserves in the bank.</a:t>
            </a:r>
          </a:p>
          <a:p>
            <a:r>
              <a:rPr lang="en-US" dirty="0">
                <a:latin typeface="Calibri" panose="020F0502020204030204" pitchFamily="34" charset="0"/>
                <a:cs typeface="Calibri" panose="020F0502020204030204" pitchFamily="34" charset="0"/>
              </a:rPr>
              <a:t>Hence, your bank account on numbers will show 10,000$ and 9,000$ are given to that person as a loan. </a:t>
            </a:r>
          </a:p>
          <a:p>
            <a:r>
              <a:rPr lang="en-US" dirty="0">
                <a:latin typeface="Calibri" panose="020F0502020204030204" pitchFamily="34" charset="0"/>
                <a:cs typeface="Calibri" panose="020F0502020204030204" pitchFamily="34" charset="0"/>
              </a:rPr>
              <a:t>Thus, a cash flow of 19,000$ in the market and bank created this money out of thin air.</a:t>
            </a:r>
          </a:p>
        </p:txBody>
      </p:sp>
    </p:spTree>
    <p:extLst>
      <p:ext uri="{BB962C8B-B14F-4D97-AF65-F5344CB8AC3E}">
        <p14:creationId xmlns:p14="http://schemas.microsoft.com/office/powerpoint/2010/main" val="428905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3789"/>
            <a:ext cx="8596668" cy="837460"/>
          </a:xfrm>
        </p:spPr>
        <p:txBody>
          <a:bodyPr/>
          <a:lstStyle/>
          <a:p>
            <a:pPr algn="ctr"/>
            <a:r>
              <a:rPr lang="en-US" b="1" dirty="0">
                <a:latin typeface="Calibri" panose="020F0502020204030204" pitchFamily="34" charset="0"/>
                <a:cs typeface="Calibri" panose="020F0502020204030204" pitchFamily="34" charset="0"/>
              </a:rPr>
              <a:t>Base of Conventional Banking</a:t>
            </a:r>
          </a:p>
        </p:txBody>
      </p:sp>
      <p:sp>
        <p:nvSpPr>
          <p:cNvPr id="3" name="Content Placeholder 2"/>
          <p:cNvSpPr>
            <a:spLocks noGrp="1"/>
          </p:cNvSpPr>
          <p:nvPr>
            <p:ph idx="1"/>
          </p:nvPr>
        </p:nvSpPr>
        <p:spPr>
          <a:xfrm>
            <a:off x="677334" y="2098443"/>
            <a:ext cx="8596668" cy="3880773"/>
          </a:xfrm>
        </p:spPr>
        <p:txBody>
          <a:bodyPr/>
          <a:lstStyle/>
          <a:p>
            <a:r>
              <a:rPr lang="en-US" dirty="0">
                <a:latin typeface="Calibri" panose="020F0502020204030204" pitchFamily="34" charset="0"/>
                <a:cs typeface="Calibri" panose="020F0502020204030204" pitchFamily="34" charset="0"/>
              </a:rPr>
              <a:t>So basically, the conventional banking is based primarily based on interest.</a:t>
            </a:r>
          </a:p>
          <a:p>
            <a:r>
              <a:rPr lang="en-US" dirty="0">
                <a:latin typeface="Calibri" panose="020F0502020204030204" pitchFamily="34" charset="0"/>
                <a:cs typeface="Calibri" panose="020F0502020204030204" pitchFamily="34" charset="0"/>
              </a:rPr>
              <a:t>Then the question arises that how do the Islamic banks work?</a:t>
            </a:r>
          </a:p>
          <a:p>
            <a:r>
              <a:rPr lang="en-US" dirty="0">
                <a:latin typeface="Calibri" panose="020F0502020204030204" pitchFamily="34" charset="0"/>
                <a:cs typeface="Calibri" panose="020F0502020204030204" pitchFamily="34" charset="0"/>
              </a:rPr>
              <a:t> The answer is that the Islamic banks are based on trade and they earn their profits through trade.</a:t>
            </a:r>
          </a:p>
          <a:p>
            <a:r>
              <a:rPr lang="en-US" dirty="0">
                <a:latin typeface="Calibri" panose="020F0502020204030204" pitchFamily="34" charset="0"/>
                <a:cs typeface="Calibri" panose="020F0502020204030204" pitchFamily="34" charset="0"/>
              </a:rPr>
              <a:t>Now the banks lend the money you deposited to business and charge them higher interest rates.</a:t>
            </a:r>
          </a:p>
          <a:p>
            <a:r>
              <a:rPr lang="en-US" dirty="0">
                <a:latin typeface="Calibri" panose="020F0502020204030204" pitchFamily="34" charset="0"/>
                <a:cs typeface="Calibri" panose="020F0502020204030204" pitchFamily="34" charset="0"/>
              </a:rPr>
              <a:t>The difference between the interest on deposited money to the interest on lent money makes up the profit for these banks.</a:t>
            </a:r>
          </a:p>
          <a:p>
            <a:r>
              <a:rPr lang="en-US" dirty="0">
                <a:latin typeface="Calibri" panose="020F0502020204030204" pitchFamily="34" charset="0"/>
                <a:cs typeface="Calibri" panose="020F0502020204030204" pitchFamily="34" charset="0"/>
              </a:rPr>
              <a:t>The main idea behind this is to have more deposits which, henceforth, create more loans.</a:t>
            </a:r>
          </a:p>
        </p:txBody>
      </p:sp>
    </p:spTree>
    <p:extLst>
      <p:ext uri="{BB962C8B-B14F-4D97-AF65-F5344CB8AC3E}">
        <p14:creationId xmlns:p14="http://schemas.microsoft.com/office/powerpoint/2010/main" val="248815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166" y="816638"/>
            <a:ext cx="6051940" cy="677662"/>
          </a:xfrm>
        </p:spPr>
        <p:txBody>
          <a:bodyPr/>
          <a:lstStyle/>
          <a:p>
            <a:pPr algn="ctr"/>
            <a:r>
              <a:rPr lang="en-US" b="1" dirty="0">
                <a:latin typeface="Calibri" panose="020F0502020204030204" pitchFamily="34" charset="0"/>
                <a:cs typeface="Calibri" panose="020F0502020204030204" pitchFamily="34" charset="0"/>
              </a:rPr>
              <a:t>Fractional Reserve Banking</a:t>
            </a:r>
          </a:p>
        </p:txBody>
      </p:sp>
      <p:sp>
        <p:nvSpPr>
          <p:cNvPr id="3" name="Content Placeholder 2"/>
          <p:cNvSpPr>
            <a:spLocks noGrp="1"/>
          </p:cNvSpPr>
          <p:nvPr>
            <p:ph idx="1"/>
          </p:nvPr>
        </p:nvSpPr>
        <p:spPr>
          <a:xfrm>
            <a:off x="677334" y="2080687"/>
            <a:ext cx="8596668" cy="3880773"/>
          </a:xfrm>
        </p:spPr>
        <p:txBody>
          <a:bodyPr vert="horz" lIns="91440" tIns="45720" rIns="91440" bIns="45720" rtlCol="0" anchor="t">
            <a:normAutofit/>
          </a:bodyPr>
          <a:lstStyle/>
          <a:p>
            <a:r>
              <a:rPr lang="en-US" dirty="0">
                <a:latin typeface="Calibri"/>
                <a:cs typeface="Calibri"/>
              </a:rPr>
              <a:t> The banks lend out our money to businesspeople and charge interest on them. So, this may result in loss of our money if the business drowns in loss?</a:t>
            </a:r>
          </a:p>
          <a:p>
            <a:r>
              <a:rPr lang="en-US" dirty="0">
                <a:latin typeface="Calibri"/>
                <a:cs typeface="Calibri"/>
              </a:rPr>
              <a:t>Well, the answer is basically that the banks keep out 10% of our deposits as reserves called fractional reserves.</a:t>
            </a:r>
          </a:p>
          <a:p>
            <a:r>
              <a:rPr lang="en-US" dirty="0">
                <a:latin typeface="Calibri"/>
                <a:cs typeface="Calibri"/>
              </a:rPr>
              <a:t>These reserves our decided by Federal Reserve Bank. Moreover, the government provides a contract to the banks that if they go bankrupt then the government will help them.</a:t>
            </a:r>
          </a:p>
          <a:p>
            <a:r>
              <a:rPr lang="en-US" dirty="0">
                <a:latin typeface="Calibri"/>
                <a:cs typeface="Calibri"/>
              </a:rPr>
              <a:t>Thus, this gives banks an edge to invest in risky business because they have a backup for them. </a:t>
            </a:r>
            <a:endParaRPr lang="en-US" dirty="0">
              <a:latin typeface="Calibri" panose="020F0502020204030204" pitchFamily="34" charset="0"/>
              <a:cs typeface="Calibri" panose="020F0502020204030204" pitchFamily="34" charset="0"/>
            </a:endParaRPr>
          </a:p>
          <a:p>
            <a:r>
              <a:rPr lang="en-US" dirty="0">
                <a:latin typeface="Calibri"/>
                <a:cs typeface="Calibri"/>
              </a:rPr>
              <a:t>The drawback of fractional reserve banking is that if all the people come for transaction of the money all at the same time thus the bank will go bankrupt</a:t>
            </a:r>
          </a:p>
        </p:txBody>
      </p:sp>
    </p:spTree>
    <p:extLst>
      <p:ext uri="{BB962C8B-B14F-4D97-AF65-F5344CB8AC3E}">
        <p14:creationId xmlns:p14="http://schemas.microsoft.com/office/powerpoint/2010/main" val="228744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280" y="858174"/>
            <a:ext cx="5918775" cy="695417"/>
          </a:xfrm>
        </p:spPr>
        <p:txBody>
          <a:bodyPr/>
          <a:lstStyle/>
          <a:p>
            <a:r>
              <a:rPr lang="en-US" b="1" dirty="0">
                <a:latin typeface="Calibri" panose="020F0502020204030204" pitchFamily="34" charset="0"/>
                <a:cs typeface="Calibri" panose="020F0502020204030204" pitchFamily="34" charset="0"/>
              </a:rPr>
              <a:t>Why Do Banks Take Interest?</a:t>
            </a:r>
          </a:p>
        </p:txBody>
      </p:sp>
      <p:sp>
        <p:nvSpPr>
          <p:cNvPr id="3" name="Content Placeholder 2"/>
          <p:cNvSpPr>
            <a:spLocks noGrp="1"/>
          </p:cNvSpPr>
          <p:nvPr>
            <p:ph idx="1"/>
          </p:nvPr>
        </p:nvSpPr>
        <p:spPr>
          <a:xfrm>
            <a:off x="677334" y="2116200"/>
            <a:ext cx="8596668" cy="2597842"/>
          </a:xfrm>
        </p:spPr>
        <p:txBody>
          <a:bodyPr/>
          <a:lstStyle/>
          <a:p>
            <a:r>
              <a:rPr lang="en-US" dirty="0">
                <a:latin typeface="Calibri" panose="020F0502020204030204" pitchFamily="34" charset="0"/>
                <a:cs typeface="Calibri" panose="020F0502020204030204" pitchFamily="34" charset="0"/>
              </a:rPr>
              <a:t> Why Islam had forbidden interest but still banking systems are dependent on it?</a:t>
            </a:r>
          </a:p>
          <a:p>
            <a:r>
              <a:rPr lang="en-US" dirty="0">
                <a:latin typeface="Calibri" panose="020F0502020204030204" pitchFamily="34" charset="0"/>
                <a:cs typeface="Calibri" panose="020F0502020204030204" pitchFamily="34" charset="0"/>
              </a:rPr>
              <a:t>While the main focus of the conventional banking is to operate as borrowers and lenders, the central role of Islamic banking is to operate as traders.</a:t>
            </a:r>
          </a:p>
          <a:p>
            <a:r>
              <a:rPr lang="en-US" dirty="0">
                <a:latin typeface="Calibri" panose="020F0502020204030204" pitchFamily="34" charset="0"/>
                <a:cs typeface="Calibri" panose="020F0502020204030204" pitchFamily="34" charset="0"/>
              </a:rPr>
              <a:t>The trading activities include the leasing of assets, sale of commodities, investing into business and providing services.</a:t>
            </a:r>
          </a:p>
          <a:p>
            <a:r>
              <a:rPr lang="en-US" dirty="0">
                <a:latin typeface="Calibri" panose="020F0502020204030204" pitchFamily="34" charset="0"/>
                <a:cs typeface="Calibri" panose="020F0502020204030204" pitchFamily="34" charset="0"/>
              </a:rPr>
              <a:t>In Islam the earnings come from the profit of sale whereas the interest is just the transfer of money where the lender has full hold over the lent money.</a:t>
            </a:r>
          </a:p>
        </p:txBody>
      </p:sp>
    </p:spTree>
    <p:extLst>
      <p:ext uri="{BB962C8B-B14F-4D97-AF65-F5344CB8AC3E}">
        <p14:creationId xmlns:p14="http://schemas.microsoft.com/office/powerpoint/2010/main" val="2385978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897cfeb3-23e4-4b1c-a29d-71e509821e6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D7497196E9584097FB295E1796E62D" ma:contentTypeVersion="3" ma:contentTypeDescription="Create a new document." ma:contentTypeScope="" ma:versionID="73ac14e291042ef521413e39f69c57f6">
  <xsd:schema xmlns:xsd="http://www.w3.org/2001/XMLSchema" xmlns:xs="http://www.w3.org/2001/XMLSchema" xmlns:p="http://schemas.microsoft.com/office/2006/metadata/properties" xmlns:ns2="897cfeb3-23e4-4b1c-a29d-71e509821e6c" targetNamespace="http://schemas.microsoft.com/office/2006/metadata/properties" ma:root="true" ma:fieldsID="73112941ba514cad6dd6085b7565dc69" ns2:_="">
    <xsd:import namespace="897cfeb3-23e4-4b1c-a29d-71e509821e6c"/>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7cfeb3-23e4-4b1c-a29d-71e509821e6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864630-997B-40A1-82E1-9584DE9F7D3C}">
  <ds:schemaRefs>
    <ds:schemaRef ds:uri="http://schemas.microsoft.com/office/2006/metadata/properties"/>
    <ds:schemaRef ds:uri="http://schemas.microsoft.com/office/infopath/2007/PartnerControls"/>
    <ds:schemaRef ds:uri="897cfeb3-23e4-4b1c-a29d-71e509821e6c"/>
  </ds:schemaRefs>
</ds:datastoreItem>
</file>

<file path=customXml/itemProps2.xml><?xml version="1.0" encoding="utf-8"?>
<ds:datastoreItem xmlns:ds="http://schemas.openxmlformats.org/officeDocument/2006/customXml" ds:itemID="{9B4DE55F-C728-4873-B6E2-208DAF25CB4F}">
  <ds:schemaRefs>
    <ds:schemaRef ds:uri="http://schemas.microsoft.com/sharepoint/v3/contenttype/forms"/>
  </ds:schemaRefs>
</ds:datastoreItem>
</file>

<file path=customXml/itemProps3.xml><?xml version="1.0" encoding="utf-8"?>
<ds:datastoreItem xmlns:ds="http://schemas.openxmlformats.org/officeDocument/2006/customXml" ds:itemID="{DE4E0608-6DF9-4751-851F-116B37F6B4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7cfeb3-23e4-4b1c-a29d-71e509821e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112</TotalTime>
  <Words>2878</Words>
  <Application>Microsoft Office PowerPoint</Application>
  <PresentationFormat>Widescreen</PresentationFormat>
  <Paragraphs>208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Facet</vt:lpstr>
      <vt:lpstr>PowerPoint Presentation</vt:lpstr>
      <vt:lpstr>Islamic Banking  and  Conventional banking</vt:lpstr>
      <vt:lpstr> </vt:lpstr>
      <vt:lpstr>What's a Bank?</vt:lpstr>
      <vt:lpstr>Conventional Banking</vt:lpstr>
      <vt:lpstr>Working</vt:lpstr>
      <vt:lpstr>Base of Conventional Banking</vt:lpstr>
      <vt:lpstr>Fractional Reserve Banking</vt:lpstr>
      <vt:lpstr>Why Do Banks Take Interest?</vt:lpstr>
      <vt:lpstr>Why Islam Prohibited Interest and Not Profit</vt:lpstr>
      <vt:lpstr>Demanding Benchmarks</vt:lpstr>
      <vt:lpstr>Leasing in Conventional Banking</vt:lpstr>
      <vt:lpstr>Saving Accounts</vt:lpstr>
      <vt:lpstr>The Use of Credit Cards</vt:lpstr>
      <vt:lpstr>How people may be inclined to Conventional Banking</vt:lpstr>
      <vt:lpstr>Conclusion on Conventional Banking</vt:lpstr>
      <vt:lpstr>Conclusion on Conventional Banking</vt:lpstr>
      <vt:lpstr>Islamic Banking</vt:lpstr>
      <vt:lpstr>Riba &amp; Its Types</vt:lpstr>
      <vt:lpstr>Fundamental Principles of Islamic Banking</vt:lpstr>
      <vt:lpstr>Methods of Operation</vt:lpstr>
      <vt:lpstr>PowerPoint Presentation</vt:lpstr>
      <vt:lpstr>PowerPoint Presentation</vt:lpstr>
      <vt:lpstr>PowerPoint Presentation</vt:lpstr>
      <vt:lpstr>PowerPoint Presentation</vt:lpstr>
      <vt:lpstr>PowerPoint Presentation</vt:lpstr>
      <vt:lpstr>Similarities and Differences</vt:lpstr>
      <vt:lpstr>General Comparison</vt:lpstr>
      <vt:lpstr>Operatory Differences</vt:lpstr>
      <vt:lpstr>Deposits</vt:lpstr>
      <vt:lpstr>Earning in Islamic banking</vt:lpstr>
      <vt:lpstr>Earning in Conventional Banking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Zonularity ­</dc:creator>
  <cp:lastModifiedBy>Zonularity ­</cp:lastModifiedBy>
  <cp:revision>213</cp:revision>
  <dcterms:created xsi:type="dcterms:W3CDTF">2020-12-31T11:46:00Z</dcterms:created>
  <dcterms:modified xsi:type="dcterms:W3CDTF">2020-12-31T15:15:05Z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0x01010048D7497196E9584097FB295E1796E62D</vt:lpwstr>
  </property>
</Properties>
</file>