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403" r:id="rId2"/>
    <p:sldId id="367" r:id="rId3"/>
    <p:sldId id="456" r:id="rId4"/>
    <p:sldId id="423" r:id="rId5"/>
    <p:sldId id="414" r:id="rId6"/>
    <p:sldId id="417" r:id="rId7"/>
    <p:sldId id="449" r:id="rId8"/>
    <p:sldId id="425" r:id="rId9"/>
    <p:sldId id="444" r:id="rId10"/>
    <p:sldId id="445" r:id="rId11"/>
    <p:sldId id="447" r:id="rId12"/>
    <p:sldId id="446" r:id="rId13"/>
    <p:sldId id="448" r:id="rId14"/>
    <p:sldId id="455" r:id="rId1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C00CC"/>
    <a:srgbClr val="EAEAEA"/>
    <a:srgbClr val="F8F8F8"/>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56" autoAdjust="0"/>
    <p:restoredTop sz="94627" autoAdjust="0"/>
  </p:normalViewPr>
  <p:slideViewPr>
    <p:cSldViewPr>
      <p:cViewPr varScale="1">
        <p:scale>
          <a:sx n="56" d="100"/>
          <a:sy n="56" d="100"/>
        </p:scale>
        <p:origin x="-1104" y="-72"/>
      </p:cViewPr>
      <p:guideLst>
        <p:guide orient="horz" pos="2160"/>
        <p:guide pos="2880"/>
      </p:guideLst>
    </p:cSldViewPr>
  </p:slideViewPr>
  <p:notesTextViewPr>
    <p:cViewPr>
      <p:scale>
        <a:sx n="100" d="100"/>
        <a:sy n="100" d="100"/>
      </p:scale>
      <p:origin x="0" y="0"/>
    </p:cViewPr>
  </p:notesTextViewPr>
  <p:sorterViewPr>
    <p:cViewPr>
      <p:scale>
        <a:sx n="38" d="100"/>
        <a:sy n="38"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a:lvl1pPr>
          </a:lstStyle>
          <a:p>
            <a:endParaRPr lang="en-US"/>
          </a:p>
        </p:txBody>
      </p:sp>
      <p:sp>
        <p:nvSpPr>
          <p:cNvPr id="56323"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endParaRPr lang="en-US"/>
          </a:p>
        </p:txBody>
      </p:sp>
      <p:sp>
        <p:nvSpPr>
          <p:cNvPr id="56324"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a:lvl1pPr>
          </a:lstStyle>
          <a:p>
            <a:endParaRPr lang="en-US"/>
          </a:p>
        </p:txBody>
      </p:sp>
      <p:sp>
        <p:nvSpPr>
          <p:cNvPr id="56325"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fld id="{D5133C21-AC7A-4DF6-95A0-F2401F89429F}" type="slidenum">
              <a:rPr lang="en-US"/>
              <a:pPr/>
              <a:t>‹#›</a:t>
            </a:fld>
            <a:endParaRPr lang="en-US"/>
          </a:p>
        </p:txBody>
      </p:sp>
    </p:spTree>
    <p:extLst>
      <p:ext uri="{BB962C8B-B14F-4D97-AF65-F5344CB8AC3E}">
        <p14:creationId xmlns="" xmlns:p14="http://schemas.microsoft.com/office/powerpoint/2010/main" val="2379431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a:lvl1pPr>
          </a:lstStyle>
          <a:p>
            <a:endParaRPr lang="en-US"/>
          </a:p>
        </p:txBody>
      </p:sp>
      <p:sp>
        <p:nvSpPr>
          <p:cNvPr id="40963"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endParaRPr lang="en-US"/>
          </a:p>
        </p:txBody>
      </p:sp>
      <p:sp>
        <p:nvSpPr>
          <p:cNvPr id="409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6"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a:lvl1pPr>
          </a:lstStyle>
          <a:p>
            <a:endParaRPr lang="en-US"/>
          </a:p>
        </p:txBody>
      </p:sp>
      <p:sp>
        <p:nvSpPr>
          <p:cNvPr id="40967"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fld id="{1621FCA7-FA9B-4E2F-AD46-D44CE661A69F}" type="slidenum">
              <a:rPr lang="en-US"/>
              <a:pPr/>
              <a:t>‹#›</a:t>
            </a:fld>
            <a:endParaRPr lang="en-US"/>
          </a:p>
        </p:txBody>
      </p:sp>
    </p:spTree>
    <p:extLst>
      <p:ext uri="{BB962C8B-B14F-4D97-AF65-F5344CB8AC3E}">
        <p14:creationId xmlns="" xmlns:p14="http://schemas.microsoft.com/office/powerpoint/2010/main" val="1965758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687B3-5738-48CE-8857-1EA537CBBCB6}" type="slidenum">
              <a:rPr lang="en-US"/>
              <a:pPr/>
              <a:t>1</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xfrm>
            <a:off x="975693" y="4561226"/>
            <a:ext cx="5363817" cy="4320213"/>
          </a:xfrm>
        </p:spPr>
        <p:txBody>
          <a:bodyPr/>
          <a:lstStyle/>
          <a:p>
            <a:endParaRPr lang="en-US"/>
          </a:p>
        </p:txBody>
      </p:sp>
    </p:spTree>
    <p:extLst>
      <p:ext uri="{BB962C8B-B14F-4D97-AF65-F5344CB8AC3E}">
        <p14:creationId xmlns="" xmlns:p14="http://schemas.microsoft.com/office/powerpoint/2010/main" val="275845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6C0F06B-37C0-4F28-B563-C0472F19ECD0}" type="slidenum">
              <a:rPr lang="en-US" smtClean="0"/>
              <a:pPr/>
              <a:t>8</a:t>
            </a:fld>
            <a:endParaRPr lang="en-US" smtClean="0"/>
          </a:p>
        </p:txBody>
      </p:sp>
      <p:sp>
        <p:nvSpPr>
          <p:cNvPr id="21507" name="Rectangle 2"/>
          <p:cNvSpPr>
            <a:spLocks noGrp="1" noRot="1" noChangeAspect="1" noChangeArrowheads="1" noTextEdit="1"/>
          </p:cNvSpPr>
          <p:nvPr>
            <p:ph type="sldImg"/>
          </p:nvPr>
        </p:nvSpPr>
        <p:spPr>
          <a:xfrm>
            <a:off x="1257300" y="720725"/>
            <a:ext cx="4800600" cy="3600450"/>
          </a:xfrm>
          <a:ln/>
        </p:spPr>
      </p:sp>
      <p:sp>
        <p:nvSpPr>
          <p:cNvPr id="21508" name="Rectangle 3"/>
          <p:cNvSpPr>
            <a:spLocks noGrp="1" noChangeArrowheads="1"/>
          </p:cNvSpPr>
          <p:nvPr>
            <p:ph type="body" idx="1"/>
          </p:nvPr>
        </p:nvSpPr>
        <p:spPr>
          <a:xfrm>
            <a:off x="974726" y="4560890"/>
            <a:ext cx="5365750" cy="4319587"/>
          </a:xfrm>
          <a:noFill/>
          <a:ln/>
        </p:spPr>
        <p:txBody>
          <a:bodyPr/>
          <a:lstStyle/>
          <a:p>
            <a:r>
              <a:rPr lang="en-US" sz="1300" dirty="0" smtClean="0">
                <a:latin typeface="Arial" charset="0"/>
              </a:rPr>
              <a:t>Ladies and Gentlemen:</a:t>
            </a:r>
          </a:p>
          <a:p>
            <a:pPr algn="just">
              <a:spcBef>
                <a:spcPct val="10000"/>
              </a:spcBef>
              <a:buClr>
                <a:schemeClr val="hlink"/>
              </a:buClr>
              <a:buFont typeface="Wingdings" pitchFamily="2" charset="2"/>
              <a:buNone/>
            </a:pPr>
            <a:r>
              <a:rPr lang="en-US" sz="1300" dirty="0" smtClean="0">
                <a:latin typeface="Arial" charset="0"/>
              </a:rPr>
              <a:t>	The National Science Education Standards as enumerated for Professional development for a teacher of science (applicable to all) are that  :</a:t>
            </a:r>
          </a:p>
          <a:p>
            <a:pPr>
              <a:spcBef>
                <a:spcPct val="10000"/>
              </a:spcBef>
              <a:buClr>
                <a:schemeClr val="hlink"/>
              </a:buClr>
              <a:buFont typeface="Wingdings" pitchFamily="2" charset="2"/>
              <a:buNone/>
            </a:pPr>
            <a:r>
              <a:rPr lang="en-US" sz="1300" dirty="0" smtClean="0">
                <a:latin typeface="Arial" charset="0"/>
              </a:rPr>
              <a:t>	It is a continuous process</a:t>
            </a:r>
          </a:p>
          <a:p>
            <a:pPr lvl="2">
              <a:spcBef>
                <a:spcPct val="10000"/>
              </a:spcBef>
              <a:buClr>
                <a:schemeClr val="hlink"/>
              </a:buClr>
              <a:buFont typeface="Wingdings" pitchFamily="2" charset="2"/>
              <a:buNone/>
            </a:pPr>
            <a:r>
              <a:rPr lang="en-US" sz="1300" dirty="0" smtClean="0">
                <a:latin typeface="Arial" charset="0"/>
              </a:rPr>
              <a:t>  Requires integrating knowledge</a:t>
            </a:r>
          </a:p>
          <a:p>
            <a:pPr lvl="2">
              <a:spcBef>
                <a:spcPct val="10000"/>
              </a:spcBef>
              <a:buClr>
                <a:schemeClr val="hlink"/>
              </a:buClr>
              <a:buFont typeface="Wingdings" pitchFamily="2" charset="2"/>
              <a:buNone/>
            </a:pPr>
            <a:r>
              <a:rPr lang="en-US" sz="1300" dirty="0" smtClean="0">
                <a:latin typeface="Arial" charset="0"/>
              </a:rPr>
              <a:t>  Building understanding and ability</a:t>
            </a:r>
          </a:p>
          <a:p>
            <a:pPr lvl="2">
              <a:spcBef>
                <a:spcPct val="10000"/>
              </a:spcBef>
              <a:buClr>
                <a:schemeClr val="hlink"/>
              </a:buClr>
              <a:buFont typeface="Wingdings" pitchFamily="2" charset="2"/>
              <a:buNone/>
            </a:pPr>
            <a:r>
              <a:rPr lang="en-US" sz="1300" dirty="0" smtClean="0">
                <a:latin typeface="Arial" charset="0"/>
              </a:rPr>
              <a:t>  Must be coherent and integrated</a:t>
            </a:r>
          </a:p>
          <a:p>
            <a:pPr algn="just">
              <a:spcBef>
                <a:spcPct val="10000"/>
              </a:spcBef>
              <a:buClr>
                <a:schemeClr val="hlink"/>
              </a:buClr>
              <a:buFont typeface="Wingdings" pitchFamily="2" charset="2"/>
              <a:buNone/>
            </a:pPr>
            <a:r>
              <a:rPr kumimoji="1" lang="en-US" sz="1300" dirty="0" smtClean="0">
                <a:latin typeface="Arial" charset="0"/>
              </a:rPr>
              <a:t>	A cautionary note here is in order. As has been reported, many in America consider lack of centralized control as one of the great strengths of American system of education. That simply goes to prove that standards are broad guidelines and must be configured to suit local requirements.</a:t>
            </a:r>
          </a:p>
          <a:p>
            <a:pPr algn="just"/>
            <a:r>
              <a:rPr lang="en-US" sz="1300" dirty="0" smtClean="0">
                <a:latin typeface="Arial" charset="0"/>
              </a:rPr>
              <a:t>	</a:t>
            </a:r>
          </a:p>
        </p:txBody>
      </p:sp>
    </p:spTree>
    <p:extLst>
      <p:ext uri="{BB962C8B-B14F-4D97-AF65-F5344CB8AC3E}">
        <p14:creationId xmlns="" xmlns:p14="http://schemas.microsoft.com/office/powerpoint/2010/main" val="194027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EE818F5-A1D4-4BC6-B1BD-30169AE6F685}" type="slidenum">
              <a:rPr lang="en-US" smtClean="0"/>
              <a:pPr/>
              <a:t>9</a:t>
            </a:fld>
            <a:endParaRPr lang="en-US" smtClean="0"/>
          </a:p>
        </p:txBody>
      </p:sp>
      <p:sp>
        <p:nvSpPr>
          <p:cNvPr id="20483" name="Rectangle 2"/>
          <p:cNvSpPr>
            <a:spLocks noGrp="1" noRot="1" noChangeAspect="1" noChangeArrowheads="1" noTextEdit="1"/>
          </p:cNvSpPr>
          <p:nvPr>
            <p:ph type="sldImg"/>
          </p:nvPr>
        </p:nvSpPr>
        <p:spPr>
          <a:xfrm>
            <a:off x="1257300" y="720725"/>
            <a:ext cx="4800600" cy="3600450"/>
          </a:xfrm>
          <a:ln/>
        </p:spPr>
      </p:sp>
    </p:spTree>
    <p:extLst>
      <p:ext uri="{BB962C8B-B14F-4D97-AF65-F5344CB8AC3E}">
        <p14:creationId xmlns="" xmlns:p14="http://schemas.microsoft.com/office/powerpoint/2010/main" val="410023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0592345-8C8E-4C8C-B962-8535FD3C426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DEEFC25-0CB6-47DA-BA60-06569ABE64BC}"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C3F67A-3337-4ED1-A501-30F85A05EE03}"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86600" y="76200"/>
            <a:ext cx="1905000" cy="457200"/>
          </a:xfrm>
        </p:spPr>
        <p:txBody>
          <a:bodyPr/>
          <a:lstStyle>
            <a:lvl1pPr>
              <a:defRPr/>
            </a:lvl1pPr>
          </a:lstStyle>
          <a:p>
            <a:fld id="{65C1187F-362C-44D4-83C2-C02796F6D8A2}"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7086600" y="76200"/>
            <a:ext cx="1905000" cy="457200"/>
          </a:xfrm>
        </p:spPr>
        <p:txBody>
          <a:bodyPr/>
          <a:lstStyle>
            <a:lvl1pPr>
              <a:defRPr/>
            </a:lvl1pPr>
          </a:lstStyle>
          <a:p>
            <a:fld id="{36E261E7-D889-475E-97AC-F08BF9B597E3}"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939F15F-97D3-4226-AB52-4B3212326F29}"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5FE5CFF-6149-4938-B6CE-BB6B79C359FD}"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7361DAF-3C48-42AA-A0C0-577E3442728B}"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18DA35E-D7DF-4378-A72E-D8BA622DFD3A}"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DFE3D05-B28C-4D5F-A6B9-D34555A6A33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D036B33-87AC-4844-9972-26E12CF9B086}"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27EF615-09C6-4731-B890-652AC75EA914}"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0A74FD0-4F84-4E2C-95BB-9118387E2CC1}"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7086600" y="76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latin typeface="Arial" charset="0"/>
              </a:defRPr>
            </a:lvl1pPr>
          </a:lstStyle>
          <a:p>
            <a:fld id="{AEF58753-83B2-411B-B0F4-231150A9166A}" type="slidenum">
              <a:rPr lang="en-US" altLang="en-US"/>
              <a:pPr/>
              <a:t>‹#›</a:t>
            </a:fld>
            <a:endParaRPr lang="en-US" altLang="en-US"/>
          </a:p>
        </p:txBody>
      </p:sp>
      <p:sp>
        <p:nvSpPr>
          <p:cNvPr id="1031" name="Text Box 7"/>
          <p:cNvSpPr txBox="1">
            <a:spLocks noChangeArrowheads="1"/>
          </p:cNvSpPr>
          <p:nvPr userDrawn="1"/>
        </p:nvSpPr>
        <p:spPr bwMode="auto">
          <a:xfrm rot="16200000">
            <a:off x="-2747963" y="3389313"/>
            <a:ext cx="6073775" cy="1006476"/>
          </a:xfrm>
          <a:prstGeom prst="rect">
            <a:avLst/>
          </a:prstGeom>
          <a:noFill/>
          <a:ln w="9525">
            <a:noFill/>
            <a:miter lim="800000"/>
            <a:headEnd/>
            <a:tailEnd/>
          </a:ln>
          <a:effectLst/>
        </p:spPr>
        <p:txBody>
          <a:bodyPr>
            <a:spAutoFit/>
          </a:bodyPr>
          <a:lstStyle/>
          <a:p>
            <a:r>
              <a:rPr lang="en-US" sz="6000" dirty="0" err="1">
                <a:solidFill>
                  <a:schemeClr val="bg1">
                    <a:lumMod val="85000"/>
                  </a:schemeClr>
                </a:solidFill>
              </a:rPr>
              <a:t>Mansoor</a:t>
            </a:r>
            <a:r>
              <a:rPr lang="en-US" sz="6000" dirty="0">
                <a:solidFill>
                  <a:schemeClr val="bg1">
                    <a:lumMod val="85000"/>
                  </a:schemeClr>
                </a:solidFill>
              </a:rPr>
              <a:t> </a:t>
            </a:r>
            <a:r>
              <a:rPr lang="en-US" sz="6000" dirty="0" err="1">
                <a:solidFill>
                  <a:schemeClr val="bg1">
                    <a:lumMod val="85000"/>
                  </a:schemeClr>
                </a:solidFill>
              </a:rPr>
              <a:t>Shaukat</a:t>
            </a:r>
            <a:endParaRPr lang="en-US" sz="6000" dirty="0">
              <a:solidFill>
                <a:schemeClr val="bg1">
                  <a:lumMod val="8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618" name="Group 2"/>
          <p:cNvGrpSpPr>
            <a:grpSpLocks/>
          </p:cNvGrpSpPr>
          <p:nvPr/>
        </p:nvGrpSpPr>
        <p:grpSpPr bwMode="auto">
          <a:xfrm>
            <a:off x="904875" y="2276475"/>
            <a:ext cx="7705725" cy="2066925"/>
            <a:chOff x="426" y="1434"/>
            <a:chExt cx="5048" cy="1365"/>
          </a:xfrm>
        </p:grpSpPr>
        <p:pic>
          <p:nvPicPr>
            <p:cNvPr id="239619" name="Picture 3" descr="bismillah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 y="1434"/>
              <a:ext cx="5048" cy="1365"/>
            </a:xfrm>
            <a:prstGeom prst="rect">
              <a:avLst/>
            </a:prstGeom>
            <a:noFill/>
          </p:spPr>
        </p:pic>
        <p:sp>
          <p:nvSpPr>
            <p:cNvPr id="239620" name="Rectangle 4"/>
            <p:cNvSpPr>
              <a:spLocks noChangeArrowheads="1"/>
            </p:cNvSpPr>
            <p:nvPr/>
          </p:nvSpPr>
          <p:spPr bwMode="auto">
            <a:xfrm>
              <a:off x="1944" y="2308"/>
              <a:ext cx="47" cy="73"/>
            </a:xfrm>
            <a:prstGeom prst="rect">
              <a:avLst/>
            </a:prstGeom>
            <a:solidFill>
              <a:srgbClr val="0000FF"/>
            </a:solidFill>
            <a:ln w="9525">
              <a:no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checkerboard(across)">
                                      <p:cBhvr>
                                        <p:cTn id="7" dur="500"/>
                                        <p:tgtEl>
                                          <p:spTgt spid="23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B381525-1D3C-4256-8E1B-36951D0466F1}" type="slidenum">
              <a:rPr lang="en-US" altLang="en-US"/>
              <a:pPr/>
              <a:t>10</a:t>
            </a:fld>
            <a:endParaRPr lang="en-US" altLang="en-US"/>
          </a:p>
        </p:txBody>
      </p:sp>
      <p:sp>
        <p:nvSpPr>
          <p:cNvPr id="194562" name="Rectangle 2"/>
          <p:cNvSpPr>
            <a:spLocks noGrp="1" noChangeArrowheads="1"/>
          </p:cNvSpPr>
          <p:nvPr>
            <p:ph type="title"/>
          </p:nvPr>
        </p:nvSpPr>
        <p:spPr>
          <a:xfrm>
            <a:off x="1600200" y="304800"/>
            <a:ext cx="5867400" cy="457200"/>
          </a:xfrm>
        </p:spPr>
        <p:txBody>
          <a:bodyPr/>
          <a:lstStyle/>
          <a:p>
            <a:r>
              <a:rPr lang="en-US" sz="2400" b="1" u="sng" dirty="0" smtClean="0"/>
              <a:t>Introduction</a:t>
            </a:r>
            <a:endParaRPr lang="en-US" sz="2400" b="1" u="sng" dirty="0"/>
          </a:p>
        </p:txBody>
      </p:sp>
      <p:sp>
        <p:nvSpPr>
          <p:cNvPr id="194563" name="Rectangle 3"/>
          <p:cNvSpPr>
            <a:spLocks noGrp="1" noChangeArrowheads="1"/>
          </p:cNvSpPr>
          <p:nvPr>
            <p:ph type="body" sz="half" idx="1"/>
          </p:nvPr>
        </p:nvSpPr>
        <p:spPr>
          <a:xfrm>
            <a:off x="762000" y="1066800"/>
            <a:ext cx="7696200" cy="5105400"/>
          </a:xfrm>
        </p:spPr>
        <p:txBody>
          <a:bodyPr/>
          <a:lstStyle/>
          <a:p>
            <a:pPr algn="just">
              <a:lnSpc>
                <a:spcPct val="80000"/>
              </a:lnSpc>
            </a:pPr>
            <a:r>
              <a:rPr lang="en-US" sz="2400" b="1" dirty="0">
                <a:latin typeface="Arial" charset="0"/>
              </a:rPr>
              <a:t>Circuit Analysis </a:t>
            </a:r>
            <a:r>
              <a:rPr lang="en-US" sz="2400" dirty="0">
                <a:latin typeface="Arial" charset="0"/>
              </a:rPr>
              <a:t>is </a:t>
            </a:r>
            <a:r>
              <a:rPr lang="en-US" sz="2400" dirty="0" smtClean="0">
                <a:latin typeface="Arial" charset="0"/>
              </a:rPr>
              <a:t>essential </a:t>
            </a:r>
            <a:r>
              <a:rPr lang="en-US" sz="2400" dirty="0">
                <a:latin typeface="Arial" charset="0"/>
              </a:rPr>
              <a:t>to study of engineering.</a:t>
            </a:r>
          </a:p>
          <a:p>
            <a:pPr algn="just">
              <a:lnSpc>
                <a:spcPct val="80000"/>
              </a:lnSpc>
            </a:pPr>
            <a:r>
              <a:rPr lang="en-US" sz="2400" dirty="0">
                <a:latin typeface="Arial" charset="0"/>
              </a:rPr>
              <a:t>Additionally, it is an education in</a:t>
            </a:r>
            <a:r>
              <a:rPr lang="en-US" sz="2400" b="1" dirty="0">
                <a:latin typeface="Arial" charset="0"/>
              </a:rPr>
              <a:t> Logical Thinking.</a:t>
            </a:r>
          </a:p>
          <a:p>
            <a:pPr algn="just">
              <a:lnSpc>
                <a:spcPct val="80000"/>
              </a:lnSpc>
            </a:pPr>
            <a:r>
              <a:rPr lang="en-US" sz="2400" dirty="0">
                <a:latin typeface="Arial" charset="0"/>
              </a:rPr>
              <a:t>Application of three simple scientific laws:</a:t>
            </a:r>
            <a:r>
              <a:rPr lang="en-US" sz="2400" b="1" dirty="0">
                <a:latin typeface="Arial" charset="0"/>
              </a:rPr>
              <a:t> </a:t>
            </a:r>
          </a:p>
          <a:p>
            <a:pPr lvl="1" algn="just">
              <a:lnSpc>
                <a:spcPct val="80000"/>
              </a:lnSpc>
            </a:pPr>
            <a:r>
              <a:rPr lang="en-US" sz="2000" b="1" dirty="0">
                <a:latin typeface="Arial" charset="0"/>
              </a:rPr>
              <a:t>Ohm’s Law,</a:t>
            </a:r>
          </a:p>
          <a:p>
            <a:pPr lvl="1" algn="just">
              <a:lnSpc>
                <a:spcPct val="80000"/>
              </a:lnSpc>
            </a:pPr>
            <a:r>
              <a:rPr lang="en-US" sz="2000" b="1" dirty="0">
                <a:latin typeface="Arial" charset="0"/>
              </a:rPr>
              <a:t>Kirchhoff’s Voltage Law (KVL) and </a:t>
            </a:r>
          </a:p>
          <a:p>
            <a:pPr lvl="1" algn="just">
              <a:lnSpc>
                <a:spcPct val="80000"/>
              </a:lnSpc>
            </a:pPr>
            <a:r>
              <a:rPr lang="en-US" sz="2000" b="1" dirty="0">
                <a:latin typeface="Arial" charset="0"/>
              </a:rPr>
              <a:t>Kirchhoff’s Current Law (KCL).</a:t>
            </a:r>
          </a:p>
          <a:p>
            <a:pPr algn="just">
              <a:lnSpc>
                <a:spcPct val="80000"/>
              </a:lnSpc>
            </a:pPr>
            <a:r>
              <a:rPr lang="en-US" sz="2400" dirty="0">
                <a:latin typeface="Arial" charset="0"/>
              </a:rPr>
              <a:t>A study of more appropriately</a:t>
            </a:r>
            <a:r>
              <a:rPr lang="en-US" sz="2400" b="1" dirty="0">
                <a:latin typeface="Arial" charset="0"/>
              </a:rPr>
              <a:t> </a:t>
            </a:r>
            <a:r>
              <a:rPr lang="en-US" sz="2000" b="1" dirty="0" smtClean="0">
                <a:latin typeface="Arial" charset="0"/>
              </a:rPr>
              <a:t>“Linear </a:t>
            </a:r>
            <a:r>
              <a:rPr lang="en-US" sz="2000" b="1" dirty="0">
                <a:latin typeface="Arial" charset="0"/>
              </a:rPr>
              <a:t>Circuit Analysis”.  </a:t>
            </a:r>
            <a:endParaRPr lang="en-US" sz="2400" b="1" dirty="0" smtClean="0">
              <a:latin typeface="Arial" charset="0"/>
            </a:endParaRPr>
          </a:p>
          <a:p>
            <a:pPr lvl="1" algn="just">
              <a:lnSpc>
                <a:spcPct val="80000"/>
              </a:lnSpc>
            </a:pPr>
            <a:r>
              <a:rPr lang="en-US" sz="1600" dirty="0" smtClean="0">
                <a:latin typeface="Arial" charset="0"/>
              </a:rPr>
              <a:t>Non-linear </a:t>
            </a:r>
            <a:r>
              <a:rPr lang="en-US" sz="1600" dirty="0">
                <a:latin typeface="Arial" charset="0"/>
              </a:rPr>
              <a:t>models, though much more accurate, are more complex as well.</a:t>
            </a:r>
          </a:p>
          <a:p>
            <a:pPr algn="just">
              <a:lnSpc>
                <a:spcPct val="80000"/>
              </a:lnSpc>
            </a:pPr>
            <a:r>
              <a:rPr lang="en-US" sz="2400" dirty="0">
                <a:latin typeface="Arial" charset="0"/>
              </a:rPr>
              <a:t>Circuit analysis </a:t>
            </a:r>
            <a:r>
              <a:rPr lang="en-US" sz="2400" dirty="0" smtClean="0">
                <a:latin typeface="Arial" charset="0"/>
              </a:rPr>
              <a:t>teaches us to </a:t>
            </a:r>
            <a:r>
              <a:rPr lang="en-US" sz="2400" dirty="0">
                <a:latin typeface="Arial" charset="0"/>
              </a:rPr>
              <a:t>learn how-:</a:t>
            </a:r>
          </a:p>
          <a:p>
            <a:pPr lvl="1" algn="just">
              <a:lnSpc>
                <a:spcPct val="80000"/>
              </a:lnSpc>
            </a:pPr>
            <a:r>
              <a:rPr lang="en-US" sz="2000" b="1" dirty="0">
                <a:latin typeface="Arial" charset="0"/>
              </a:rPr>
              <a:t>To be methodical,</a:t>
            </a:r>
          </a:p>
          <a:p>
            <a:pPr lvl="1" algn="just">
              <a:lnSpc>
                <a:spcPct val="80000"/>
              </a:lnSpc>
            </a:pPr>
            <a:r>
              <a:rPr lang="en-US" sz="2000" b="1" dirty="0">
                <a:latin typeface="Arial" charset="0"/>
              </a:rPr>
              <a:t>To determine the goal of a particular problem,</a:t>
            </a:r>
          </a:p>
          <a:p>
            <a:pPr lvl="1" algn="just">
              <a:lnSpc>
                <a:spcPct val="80000"/>
              </a:lnSpc>
            </a:pPr>
            <a:r>
              <a:rPr lang="en-US" sz="2000" b="1" dirty="0">
                <a:latin typeface="Arial" charset="0"/>
              </a:rPr>
              <a:t>To work with the information given to develop a plan of </a:t>
            </a:r>
            <a:r>
              <a:rPr lang="en-US" sz="2000" b="1" dirty="0" smtClean="0">
                <a:latin typeface="Arial" charset="0"/>
              </a:rPr>
              <a:t>action,</a:t>
            </a:r>
            <a:endParaRPr lang="en-US" sz="2000" b="1" dirty="0">
              <a:latin typeface="Arial" charset="0"/>
            </a:endParaRPr>
          </a:p>
          <a:p>
            <a:pPr lvl="1" algn="just">
              <a:lnSpc>
                <a:spcPct val="80000"/>
              </a:lnSpc>
            </a:pPr>
            <a:r>
              <a:rPr lang="en-US" sz="2000" b="1" dirty="0">
                <a:latin typeface="Arial" charset="0"/>
              </a:rPr>
              <a:t>To implement the plan to obtain a solution and finally,</a:t>
            </a:r>
          </a:p>
          <a:p>
            <a:pPr lvl="1" algn="just">
              <a:lnSpc>
                <a:spcPct val="80000"/>
              </a:lnSpc>
            </a:pPr>
            <a:r>
              <a:rPr lang="en-US" sz="2000" b="1" dirty="0">
                <a:latin typeface="Arial" charset="0"/>
              </a:rPr>
              <a:t>To verify that the proposed solution is accurate.</a:t>
            </a:r>
            <a:endParaRPr lang="en-US" sz="1000" b="1" baseline="-25000" dirty="0">
              <a:latin typeface="Arial" charset="0"/>
            </a:endParaRPr>
          </a:p>
        </p:txBody>
      </p:sp>
      <p:sp>
        <p:nvSpPr>
          <p:cNvPr id="194565" name="Rectangle 5"/>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1000" fill="hold"/>
                                        <p:tgtEl>
                                          <p:spTgt spid="1945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 calcmode="lin" valueType="num">
                                      <p:cBhvr additive="base">
                                        <p:cTn id="13" dur="1000" fill="hold"/>
                                        <p:tgtEl>
                                          <p:spTgt spid="19456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 calcmode="lin" valueType="num">
                                      <p:cBhvr additive="base">
                                        <p:cTn id="19" dur="1000" fill="hold"/>
                                        <p:tgtEl>
                                          <p:spTgt spid="19456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94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63">
                                            <p:txEl>
                                              <p:pRg st="3" end="3"/>
                                            </p:txEl>
                                          </p:spTgt>
                                        </p:tgtEl>
                                        <p:attrNameLst>
                                          <p:attrName>style.visibility</p:attrName>
                                        </p:attrNameLst>
                                      </p:cBhvr>
                                      <p:to>
                                        <p:strVal val="visible"/>
                                      </p:to>
                                    </p:set>
                                    <p:anim calcmode="lin" valueType="num">
                                      <p:cBhvr additive="base">
                                        <p:cTn id="25" dur="1000" fill="hold"/>
                                        <p:tgtEl>
                                          <p:spTgt spid="19456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94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4563">
                                            <p:txEl>
                                              <p:pRg st="4" end="4"/>
                                            </p:txEl>
                                          </p:spTgt>
                                        </p:tgtEl>
                                        <p:attrNameLst>
                                          <p:attrName>style.visibility</p:attrName>
                                        </p:attrNameLst>
                                      </p:cBhvr>
                                      <p:to>
                                        <p:strVal val="visible"/>
                                      </p:to>
                                    </p:set>
                                    <p:anim calcmode="lin" valueType="num">
                                      <p:cBhvr additive="base">
                                        <p:cTn id="31" dur="1000" fill="hold"/>
                                        <p:tgtEl>
                                          <p:spTgt spid="19456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94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4563">
                                            <p:txEl>
                                              <p:pRg st="5" end="5"/>
                                            </p:txEl>
                                          </p:spTgt>
                                        </p:tgtEl>
                                        <p:attrNameLst>
                                          <p:attrName>style.visibility</p:attrName>
                                        </p:attrNameLst>
                                      </p:cBhvr>
                                      <p:to>
                                        <p:strVal val="visible"/>
                                      </p:to>
                                    </p:set>
                                    <p:anim calcmode="lin" valueType="num">
                                      <p:cBhvr additive="base">
                                        <p:cTn id="37" dur="1000" fill="hold"/>
                                        <p:tgtEl>
                                          <p:spTgt spid="19456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945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94563">
                                            <p:txEl>
                                              <p:pRg st="6" end="6"/>
                                            </p:txEl>
                                          </p:spTgt>
                                        </p:tgtEl>
                                        <p:attrNameLst>
                                          <p:attrName>style.visibility</p:attrName>
                                        </p:attrNameLst>
                                      </p:cBhvr>
                                      <p:to>
                                        <p:strVal val="visible"/>
                                      </p:to>
                                    </p:set>
                                    <p:anim calcmode="lin" valueType="num">
                                      <p:cBhvr additive="base">
                                        <p:cTn id="43" dur="1000" fill="hold"/>
                                        <p:tgtEl>
                                          <p:spTgt spid="19456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945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94563">
                                            <p:txEl>
                                              <p:pRg st="7" end="7"/>
                                            </p:txEl>
                                          </p:spTgt>
                                        </p:tgtEl>
                                        <p:attrNameLst>
                                          <p:attrName>style.visibility</p:attrName>
                                        </p:attrNameLst>
                                      </p:cBhvr>
                                      <p:to>
                                        <p:strVal val="visible"/>
                                      </p:to>
                                    </p:set>
                                    <p:anim calcmode="lin" valueType="num">
                                      <p:cBhvr additive="base">
                                        <p:cTn id="49" dur="1000" fill="hold"/>
                                        <p:tgtEl>
                                          <p:spTgt spid="194563">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945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94563">
                                            <p:txEl>
                                              <p:pRg st="8" end="8"/>
                                            </p:txEl>
                                          </p:spTgt>
                                        </p:tgtEl>
                                        <p:attrNameLst>
                                          <p:attrName>style.visibility</p:attrName>
                                        </p:attrNameLst>
                                      </p:cBhvr>
                                      <p:to>
                                        <p:strVal val="visible"/>
                                      </p:to>
                                    </p:set>
                                    <p:anim calcmode="lin" valueType="num">
                                      <p:cBhvr additive="base">
                                        <p:cTn id="55" dur="1000" fill="hold"/>
                                        <p:tgtEl>
                                          <p:spTgt spid="194563">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1945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94563">
                                            <p:txEl>
                                              <p:pRg st="9" end="9"/>
                                            </p:txEl>
                                          </p:spTgt>
                                        </p:tgtEl>
                                        <p:attrNameLst>
                                          <p:attrName>style.visibility</p:attrName>
                                        </p:attrNameLst>
                                      </p:cBhvr>
                                      <p:to>
                                        <p:strVal val="visible"/>
                                      </p:to>
                                    </p:set>
                                    <p:anim calcmode="lin" valueType="num">
                                      <p:cBhvr additive="base">
                                        <p:cTn id="61" dur="1000" fill="hold"/>
                                        <p:tgtEl>
                                          <p:spTgt spid="194563">
                                            <p:txEl>
                                              <p:pRg st="9" end="9"/>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1945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94563">
                                            <p:txEl>
                                              <p:pRg st="10" end="10"/>
                                            </p:txEl>
                                          </p:spTgt>
                                        </p:tgtEl>
                                        <p:attrNameLst>
                                          <p:attrName>style.visibility</p:attrName>
                                        </p:attrNameLst>
                                      </p:cBhvr>
                                      <p:to>
                                        <p:strVal val="visible"/>
                                      </p:to>
                                    </p:set>
                                    <p:anim calcmode="lin" valueType="num">
                                      <p:cBhvr additive="base">
                                        <p:cTn id="67" dur="1000" fill="hold"/>
                                        <p:tgtEl>
                                          <p:spTgt spid="194563">
                                            <p:txEl>
                                              <p:pRg st="10" end="10"/>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1945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94563">
                                            <p:txEl>
                                              <p:pRg st="11" end="11"/>
                                            </p:txEl>
                                          </p:spTgt>
                                        </p:tgtEl>
                                        <p:attrNameLst>
                                          <p:attrName>style.visibility</p:attrName>
                                        </p:attrNameLst>
                                      </p:cBhvr>
                                      <p:to>
                                        <p:strVal val="visible"/>
                                      </p:to>
                                    </p:set>
                                    <p:anim calcmode="lin" valueType="num">
                                      <p:cBhvr additive="base">
                                        <p:cTn id="73" dur="1000" fill="hold"/>
                                        <p:tgtEl>
                                          <p:spTgt spid="194563">
                                            <p:txEl>
                                              <p:pRg st="11" end="11"/>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1945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94563">
                                            <p:txEl>
                                              <p:pRg st="12" end="12"/>
                                            </p:txEl>
                                          </p:spTgt>
                                        </p:tgtEl>
                                        <p:attrNameLst>
                                          <p:attrName>style.visibility</p:attrName>
                                        </p:attrNameLst>
                                      </p:cBhvr>
                                      <p:to>
                                        <p:strVal val="visible"/>
                                      </p:to>
                                    </p:set>
                                    <p:anim calcmode="lin" valueType="num">
                                      <p:cBhvr additive="base">
                                        <p:cTn id="79" dur="1000" fill="hold"/>
                                        <p:tgtEl>
                                          <p:spTgt spid="194563">
                                            <p:txEl>
                                              <p:pRg st="12" end="12"/>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19456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94563">
                                            <p:txEl>
                                              <p:pRg st="13" end="13"/>
                                            </p:txEl>
                                          </p:spTgt>
                                        </p:tgtEl>
                                        <p:attrNameLst>
                                          <p:attrName>style.visibility</p:attrName>
                                        </p:attrNameLst>
                                      </p:cBhvr>
                                      <p:to>
                                        <p:strVal val="visible"/>
                                      </p:to>
                                    </p:set>
                                    <p:anim calcmode="lin" valueType="num">
                                      <p:cBhvr additive="base">
                                        <p:cTn id="85" dur="1000" fill="hold"/>
                                        <p:tgtEl>
                                          <p:spTgt spid="194563">
                                            <p:txEl>
                                              <p:pRg st="13" end="13"/>
                                            </p:txEl>
                                          </p:spTgt>
                                        </p:tgtEl>
                                        <p:attrNameLst>
                                          <p:attrName>ppt_x</p:attrName>
                                        </p:attrNameLst>
                                      </p:cBhvr>
                                      <p:tavLst>
                                        <p:tav tm="0">
                                          <p:val>
                                            <p:strVal val="0-#ppt_w/2"/>
                                          </p:val>
                                        </p:tav>
                                        <p:tav tm="100000">
                                          <p:val>
                                            <p:strVal val="#ppt_x"/>
                                          </p:val>
                                        </p:tav>
                                      </p:tavLst>
                                    </p:anim>
                                    <p:anim calcmode="lin" valueType="num">
                                      <p:cBhvr additive="base">
                                        <p:cTn id="86" dur="1000" fill="hold"/>
                                        <p:tgtEl>
                                          <p:spTgt spid="194563">
                                            <p:txEl>
                                              <p:pRg st="13" end="13"/>
                                            </p:txEl>
                                          </p:spTgt>
                                        </p:tgtEl>
                                        <p:attrNameLst>
                                          <p:attrName>ppt_y</p:attrName>
                                        </p:attrNameLst>
                                      </p:cBhvr>
                                      <p:tavLst>
                                        <p:tav tm="0">
                                          <p:val>
                                            <p:strVal val="#ppt_y"/>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94565"/>
                                        </p:tgtEl>
                                        <p:attrNameLst>
                                          <p:attrName>style.visibility</p:attrName>
                                        </p:attrNameLst>
                                      </p:cBhvr>
                                      <p:to>
                                        <p:strVal val="visible"/>
                                      </p:to>
                                    </p:set>
                                    <p:anim calcmode="lin" valueType="num">
                                      <p:cBhvr additive="base">
                                        <p:cTn id="89" dur="500" fill="hold"/>
                                        <p:tgtEl>
                                          <p:spTgt spid="194565"/>
                                        </p:tgtEl>
                                        <p:attrNameLst>
                                          <p:attrName>ppt_x</p:attrName>
                                        </p:attrNameLst>
                                      </p:cBhvr>
                                      <p:tavLst>
                                        <p:tav tm="0">
                                          <p:val>
                                            <p:strVal val="#ppt_x"/>
                                          </p:val>
                                        </p:tav>
                                        <p:tav tm="100000">
                                          <p:val>
                                            <p:strVal val="#ppt_x"/>
                                          </p:val>
                                        </p:tav>
                                      </p:tavLst>
                                    </p:anim>
                                    <p:anim calcmode="lin" valueType="num">
                                      <p:cBhvr additive="base">
                                        <p:cTn id="90"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B381525-1D3C-4256-8E1B-36951D0466F1}" type="slidenum">
              <a:rPr lang="en-US" altLang="en-US"/>
              <a:pPr/>
              <a:t>11</a:t>
            </a:fld>
            <a:endParaRPr lang="en-US" altLang="en-US"/>
          </a:p>
        </p:txBody>
      </p:sp>
      <p:sp>
        <p:nvSpPr>
          <p:cNvPr id="194562" name="Rectangle 2"/>
          <p:cNvSpPr>
            <a:spLocks noGrp="1" noChangeArrowheads="1"/>
          </p:cNvSpPr>
          <p:nvPr>
            <p:ph type="title"/>
          </p:nvPr>
        </p:nvSpPr>
        <p:spPr>
          <a:xfrm>
            <a:off x="1600200" y="304800"/>
            <a:ext cx="5867400" cy="457200"/>
          </a:xfrm>
        </p:spPr>
        <p:txBody>
          <a:bodyPr/>
          <a:lstStyle/>
          <a:p>
            <a:r>
              <a:rPr lang="en-US" sz="2400" b="1" u="sng" dirty="0" smtClean="0"/>
              <a:t>Introduction….</a:t>
            </a:r>
            <a:r>
              <a:rPr lang="en-US" sz="2400" b="1" u="sng" dirty="0" err="1" smtClean="0"/>
              <a:t>contd</a:t>
            </a:r>
            <a:endParaRPr lang="en-US" sz="2400" b="1" u="sng" dirty="0"/>
          </a:p>
        </p:txBody>
      </p:sp>
      <p:sp>
        <p:nvSpPr>
          <p:cNvPr id="194563" name="Rectangle 3"/>
          <p:cNvSpPr>
            <a:spLocks noGrp="1" noChangeArrowheads="1"/>
          </p:cNvSpPr>
          <p:nvPr>
            <p:ph type="body" sz="half" idx="1"/>
          </p:nvPr>
        </p:nvSpPr>
        <p:spPr>
          <a:xfrm>
            <a:off x="1371600" y="1066800"/>
            <a:ext cx="7010400" cy="5257800"/>
          </a:xfrm>
        </p:spPr>
        <p:txBody>
          <a:bodyPr/>
          <a:lstStyle/>
          <a:p>
            <a:pPr>
              <a:lnSpc>
                <a:spcPct val="80000"/>
              </a:lnSpc>
            </a:pPr>
            <a:r>
              <a:rPr lang="en-US" sz="2000" b="1" dirty="0" smtClean="0">
                <a:latin typeface="Arial" charset="0"/>
              </a:rPr>
              <a:t>In electrical / electronics engineering, there is a need to transfer energy/ communicate from one point to another.</a:t>
            </a:r>
          </a:p>
          <a:p>
            <a:pPr>
              <a:lnSpc>
                <a:spcPct val="80000"/>
              </a:lnSpc>
            </a:pPr>
            <a:r>
              <a:rPr lang="en-US" sz="2000" b="1" dirty="0" smtClean="0">
                <a:latin typeface="Arial" charset="0"/>
              </a:rPr>
              <a:t>This requires an interconnection of certain devices.</a:t>
            </a:r>
          </a:p>
          <a:p>
            <a:pPr>
              <a:lnSpc>
                <a:spcPct val="80000"/>
              </a:lnSpc>
            </a:pPr>
            <a:r>
              <a:rPr lang="en-US" sz="2000" b="1" dirty="0" smtClean="0">
                <a:latin typeface="Arial" charset="0"/>
              </a:rPr>
              <a:t>Such interconnection is called electrical/electronic circuit.</a:t>
            </a:r>
          </a:p>
          <a:p>
            <a:pPr>
              <a:lnSpc>
                <a:spcPct val="80000"/>
              </a:lnSpc>
            </a:pPr>
            <a:r>
              <a:rPr lang="en-US" sz="2000" b="1" dirty="0" smtClean="0">
                <a:latin typeface="Arial" charset="0"/>
              </a:rPr>
              <a:t>Each component of the circuit is called an element.</a:t>
            </a:r>
          </a:p>
          <a:p>
            <a:pPr>
              <a:lnSpc>
                <a:spcPct val="80000"/>
              </a:lnSpc>
            </a:pPr>
            <a:r>
              <a:rPr lang="en-US" sz="2000" b="1" dirty="0" smtClean="0">
                <a:solidFill>
                  <a:schemeClr val="accent2"/>
                </a:solidFill>
                <a:latin typeface="Arial" charset="0"/>
              </a:rPr>
              <a:t>Circuit Analysis</a:t>
            </a:r>
            <a:r>
              <a:rPr lang="en-US" sz="2000" b="1" dirty="0" smtClean="0">
                <a:latin typeface="Arial" charset="0"/>
              </a:rPr>
              <a:t> means a study of the behavior of the circuit.</a:t>
            </a:r>
          </a:p>
          <a:p>
            <a:pPr>
              <a:lnSpc>
                <a:spcPct val="80000"/>
              </a:lnSpc>
            </a:pPr>
            <a:r>
              <a:rPr lang="en-US" sz="2000" b="1" dirty="0" smtClean="0">
                <a:latin typeface="Arial" charset="0"/>
              </a:rPr>
              <a:t>We, therefore, need to study basic concepts of :-</a:t>
            </a:r>
          </a:p>
          <a:p>
            <a:pPr lvl="1">
              <a:lnSpc>
                <a:spcPct val="80000"/>
              </a:lnSpc>
            </a:pPr>
            <a:r>
              <a:rPr lang="en-US" sz="2000" b="1" dirty="0" smtClean="0">
                <a:latin typeface="Arial" charset="0"/>
              </a:rPr>
              <a:t>Charge,</a:t>
            </a:r>
          </a:p>
          <a:p>
            <a:pPr lvl="1">
              <a:lnSpc>
                <a:spcPct val="80000"/>
              </a:lnSpc>
            </a:pPr>
            <a:r>
              <a:rPr lang="en-US" sz="2000" b="1" dirty="0" smtClean="0">
                <a:latin typeface="Arial" charset="0"/>
              </a:rPr>
              <a:t>Current,</a:t>
            </a:r>
          </a:p>
          <a:p>
            <a:pPr lvl="1">
              <a:lnSpc>
                <a:spcPct val="80000"/>
              </a:lnSpc>
            </a:pPr>
            <a:r>
              <a:rPr lang="en-US" sz="2000" b="1" dirty="0" smtClean="0">
                <a:latin typeface="Arial" charset="0"/>
              </a:rPr>
              <a:t>Voltage or Potential Difference,</a:t>
            </a:r>
          </a:p>
          <a:p>
            <a:pPr lvl="1">
              <a:lnSpc>
                <a:spcPct val="80000"/>
              </a:lnSpc>
            </a:pPr>
            <a:r>
              <a:rPr lang="en-US" sz="2000" b="1" dirty="0" smtClean="0">
                <a:latin typeface="Arial" charset="0"/>
              </a:rPr>
              <a:t>Work/Energy</a:t>
            </a:r>
          </a:p>
          <a:p>
            <a:pPr lvl="1">
              <a:lnSpc>
                <a:spcPct val="80000"/>
              </a:lnSpc>
            </a:pPr>
            <a:r>
              <a:rPr lang="en-US" sz="2000" b="1" dirty="0" smtClean="0">
                <a:latin typeface="Arial" charset="0"/>
              </a:rPr>
              <a:t>Power and</a:t>
            </a:r>
          </a:p>
          <a:p>
            <a:pPr lvl="1">
              <a:lnSpc>
                <a:spcPct val="80000"/>
              </a:lnSpc>
            </a:pPr>
            <a:r>
              <a:rPr lang="en-US" sz="2000" b="1" dirty="0" smtClean="0">
                <a:latin typeface="Arial" charset="0"/>
              </a:rPr>
              <a:t>Circuit Elements.</a:t>
            </a:r>
          </a:p>
          <a:p>
            <a:pPr>
              <a:lnSpc>
                <a:spcPct val="80000"/>
              </a:lnSpc>
            </a:pPr>
            <a:r>
              <a:rPr lang="en-US" sz="2400" b="1" dirty="0" smtClean="0">
                <a:solidFill>
                  <a:srgbClr val="FF0000"/>
                </a:solidFill>
                <a:latin typeface="Arial" charset="0"/>
              </a:rPr>
              <a:t>Units and Scales !</a:t>
            </a:r>
          </a:p>
          <a:p>
            <a:pPr algn="just">
              <a:lnSpc>
                <a:spcPct val="80000"/>
              </a:lnSpc>
            </a:pPr>
            <a:endParaRPr lang="en-US" sz="2000" dirty="0">
              <a:latin typeface="Arial" charset="0"/>
            </a:endParaRPr>
          </a:p>
        </p:txBody>
      </p:sp>
      <p:sp>
        <p:nvSpPr>
          <p:cNvPr id="194565" name="Rectangle 5"/>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1000" fill="hold"/>
                                        <p:tgtEl>
                                          <p:spTgt spid="1945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 calcmode="lin" valueType="num">
                                      <p:cBhvr additive="base">
                                        <p:cTn id="13" dur="1000" fill="hold"/>
                                        <p:tgtEl>
                                          <p:spTgt spid="19456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 calcmode="lin" valueType="num">
                                      <p:cBhvr additive="base">
                                        <p:cTn id="19" dur="1000" fill="hold"/>
                                        <p:tgtEl>
                                          <p:spTgt spid="19456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94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63">
                                            <p:txEl>
                                              <p:pRg st="3" end="3"/>
                                            </p:txEl>
                                          </p:spTgt>
                                        </p:tgtEl>
                                        <p:attrNameLst>
                                          <p:attrName>style.visibility</p:attrName>
                                        </p:attrNameLst>
                                      </p:cBhvr>
                                      <p:to>
                                        <p:strVal val="visible"/>
                                      </p:to>
                                    </p:set>
                                    <p:anim calcmode="lin" valueType="num">
                                      <p:cBhvr additive="base">
                                        <p:cTn id="25" dur="1000" fill="hold"/>
                                        <p:tgtEl>
                                          <p:spTgt spid="19456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94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4563">
                                            <p:txEl>
                                              <p:pRg st="4" end="4"/>
                                            </p:txEl>
                                          </p:spTgt>
                                        </p:tgtEl>
                                        <p:attrNameLst>
                                          <p:attrName>style.visibility</p:attrName>
                                        </p:attrNameLst>
                                      </p:cBhvr>
                                      <p:to>
                                        <p:strVal val="visible"/>
                                      </p:to>
                                    </p:set>
                                    <p:anim calcmode="lin" valueType="num">
                                      <p:cBhvr additive="base">
                                        <p:cTn id="31" dur="1000" fill="hold"/>
                                        <p:tgtEl>
                                          <p:spTgt spid="19456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94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4563">
                                            <p:txEl>
                                              <p:pRg st="5" end="5"/>
                                            </p:txEl>
                                          </p:spTgt>
                                        </p:tgtEl>
                                        <p:attrNameLst>
                                          <p:attrName>style.visibility</p:attrName>
                                        </p:attrNameLst>
                                      </p:cBhvr>
                                      <p:to>
                                        <p:strVal val="visible"/>
                                      </p:to>
                                    </p:set>
                                    <p:anim calcmode="lin" valueType="num">
                                      <p:cBhvr additive="base">
                                        <p:cTn id="37" dur="1000" fill="hold"/>
                                        <p:tgtEl>
                                          <p:spTgt spid="19456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945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94563">
                                            <p:txEl>
                                              <p:pRg st="6" end="6"/>
                                            </p:txEl>
                                          </p:spTgt>
                                        </p:tgtEl>
                                        <p:attrNameLst>
                                          <p:attrName>style.visibility</p:attrName>
                                        </p:attrNameLst>
                                      </p:cBhvr>
                                      <p:to>
                                        <p:strVal val="visible"/>
                                      </p:to>
                                    </p:set>
                                    <p:anim calcmode="lin" valueType="num">
                                      <p:cBhvr additive="base">
                                        <p:cTn id="43" dur="1000" fill="hold"/>
                                        <p:tgtEl>
                                          <p:spTgt spid="19456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945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94563">
                                            <p:txEl>
                                              <p:pRg st="7" end="7"/>
                                            </p:txEl>
                                          </p:spTgt>
                                        </p:tgtEl>
                                        <p:attrNameLst>
                                          <p:attrName>style.visibility</p:attrName>
                                        </p:attrNameLst>
                                      </p:cBhvr>
                                      <p:to>
                                        <p:strVal val="visible"/>
                                      </p:to>
                                    </p:set>
                                    <p:anim calcmode="lin" valueType="num">
                                      <p:cBhvr additive="base">
                                        <p:cTn id="49" dur="1000" fill="hold"/>
                                        <p:tgtEl>
                                          <p:spTgt spid="194563">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945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94563">
                                            <p:txEl>
                                              <p:pRg st="8" end="8"/>
                                            </p:txEl>
                                          </p:spTgt>
                                        </p:tgtEl>
                                        <p:attrNameLst>
                                          <p:attrName>style.visibility</p:attrName>
                                        </p:attrNameLst>
                                      </p:cBhvr>
                                      <p:to>
                                        <p:strVal val="visible"/>
                                      </p:to>
                                    </p:set>
                                    <p:anim calcmode="lin" valueType="num">
                                      <p:cBhvr additive="base">
                                        <p:cTn id="55" dur="1000" fill="hold"/>
                                        <p:tgtEl>
                                          <p:spTgt spid="194563">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1945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94563">
                                            <p:txEl>
                                              <p:pRg st="9" end="9"/>
                                            </p:txEl>
                                          </p:spTgt>
                                        </p:tgtEl>
                                        <p:attrNameLst>
                                          <p:attrName>style.visibility</p:attrName>
                                        </p:attrNameLst>
                                      </p:cBhvr>
                                      <p:to>
                                        <p:strVal val="visible"/>
                                      </p:to>
                                    </p:set>
                                    <p:anim calcmode="lin" valueType="num">
                                      <p:cBhvr additive="base">
                                        <p:cTn id="61" dur="1000" fill="hold"/>
                                        <p:tgtEl>
                                          <p:spTgt spid="194563">
                                            <p:txEl>
                                              <p:pRg st="9" end="9"/>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1945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94563">
                                            <p:txEl>
                                              <p:pRg st="10" end="10"/>
                                            </p:txEl>
                                          </p:spTgt>
                                        </p:tgtEl>
                                        <p:attrNameLst>
                                          <p:attrName>style.visibility</p:attrName>
                                        </p:attrNameLst>
                                      </p:cBhvr>
                                      <p:to>
                                        <p:strVal val="visible"/>
                                      </p:to>
                                    </p:set>
                                    <p:anim calcmode="lin" valueType="num">
                                      <p:cBhvr additive="base">
                                        <p:cTn id="67" dur="1000" fill="hold"/>
                                        <p:tgtEl>
                                          <p:spTgt spid="194563">
                                            <p:txEl>
                                              <p:pRg st="10" end="10"/>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1945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94563">
                                            <p:txEl>
                                              <p:pRg st="11" end="11"/>
                                            </p:txEl>
                                          </p:spTgt>
                                        </p:tgtEl>
                                        <p:attrNameLst>
                                          <p:attrName>style.visibility</p:attrName>
                                        </p:attrNameLst>
                                      </p:cBhvr>
                                      <p:to>
                                        <p:strVal val="visible"/>
                                      </p:to>
                                    </p:set>
                                    <p:anim calcmode="lin" valueType="num">
                                      <p:cBhvr additive="base">
                                        <p:cTn id="73" dur="1000" fill="hold"/>
                                        <p:tgtEl>
                                          <p:spTgt spid="194563">
                                            <p:txEl>
                                              <p:pRg st="11" end="11"/>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1945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94563">
                                            <p:txEl>
                                              <p:pRg st="12" end="12"/>
                                            </p:txEl>
                                          </p:spTgt>
                                        </p:tgtEl>
                                        <p:attrNameLst>
                                          <p:attrName>style.visibility</p:attrName>
                                        </p:attrNameLst>
                                      </p:cBhvr>
                                      <p:to>
                                        <p:strVal val="visible"/>
                                      </p:to>
                                    </p:set>
                                    <p:anim calcmode="lin" valueType="num">
                                      <p:cBhvr additive="base">
                                        <p:cTn id="79" dur="1000" fill="hold"/>
                                        <p:tgtEl>
                                          <p:spTgt spid="194563">
                                            <p:txEl>
                                              <p:pRg st="12" end="12"/>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194563">
                                            <p:txEl>
                                              <p:pRg st="12" end="12"/>
                                            </p:txEl>
                                          </p:spTgt>
                                        </p:tgtEl>
                                        <p:attrNameLst>
                                          <p:attrName>ppt_y</p:attrName>
                                        </p:attrNameLst>
                                      </p:cBhvr>
                                      <p:tavLst>
                                        <p:tav tm="0">
                                          <p:val>
                                            <p:strVal val="#ppt_y"/>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94565"/>
                                        </p:tgtEl>
                                        <p:attrNameLst>
                                          <p:attrName>style.visibility</p:attrName>
                                        </p:attrNameLst>
                                      </p:cBhvr>
                                      <p:to>
                                        <p:strVal val="visible"/>
                                      </p:to>
                                    </p:set>
                                    <p:anim calcmode="lin" valueType="num">
                                      <p:cBhvr additive="base">
                                        <p:cTn id="83" dur="500" fill="hold"/>
                                        <p:tgtEl>
                                          <p:spTgt spid="194565"/>
                                        </p:tgtEl>
                                        <p:attrNameLst>
                                          <p:attrName>ppt_x</p:attrName>
                                        </p:attrNameLst>
                                      </p:cBhvr>
                                      <p:tavLst>
                                        <p:tav tm="0">
                                          <p:val>
                                            <p:strVal val="#ppt_x"/>
                                          </p:val>
                                        </p:tav>
                                        <p:tav tm="100000">
                                          <p:val>
                                            <p:strVal val="#ppt_x"/>
                                          </p:val>
                                        </p:tav>
                                      </p:tavLst>
                                    </p:anim>
                                    <p:anim calcmode="lin" valueType="num">
                                      <p:cBhvr additive="base">
                                        <p:cTn id="84"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Slide Number Placeholder 7"/>
          <p:cNvSpPr>
            <a:spLocks noGrp="1"/>
          </p:cNvSpPr>
          <p:nvPr>
            <p:ph type="sldNum" sz="quarter" idx="12"/>
          </p:nvPr>
        </p:nvSpPr>
        <p:spPr/>
        <p:txBody>
          <a:bodyPr/>
          <a:lstStyle/>
          <a:p>
            <a:fld id="{BAC71F07-8FA0-43BA-92A1-65B4B69764DC}" type="slidenum">
              <a:rPr lang="en-US" altLang="en-US"/>
              <a:pPr/>
              <a:t>12</a:t>
            </a:fld>
            <a:endParaRPr lang="en-US" altLang="en-US"/>
          </a:p>
        </p:txBody>
      </p:sp>
      <p:sp>
        <p:nvSpPr>
          <p:cNvPr id="195586" name="Rectangle 2"/>
          <p:cNvSpPr>
            <a:spLocks noGrp="1" noChangeArrowheads="1"/>
          </p:cNvSpPr>
          <p:nvPr>
            <p:ph type="title"/>
          </p:nvPr>
        </p:nvSpPr>
        <p:spPr>
          <a:xfrm>
            <a:off x="685800" y="228600"/>
            <a:ext cx="7772400" cy="609600"/>
          </a:xfrm>
        </p:spPr>
        <p:txBody>
          <a:bodyPr/>
          <a:lstStyle/>
          <a:p>
            <a:r>
              <a:rPr lang="en-US" sz="3200" b="1" u="sng" dirty="0" smtClean="0">
                <a:solidFill>
                  <a:schemeClr val="tx1">
                    <a:lumMod val="75000"/>
                    <a:lumOff val="25000"/>
                  </a:schemeClr>
                </a:solidFill>
              </a:rPr>
              <a:t>Units &amp; Scales</a:t>
            </a:r>
            <a:endParaRPr lang="en-US" sz="2400" b="1" u="sng" dirty="0"/>
          </a:p>
        </p:txBody>
      </p:sp>
      <p:sp>
        <p:nvSpPr>
          <p:cNvPr id="195587" name="Rectangle 3"/>
          <p:cNvSpPr>
            <a:spLocks noGrp="1" noChangeArrowheads="1"/>
          </p:cNvSpPr>
          <p:nvPr>
            <p:ph type="body" sz="half" idx="1"/>
          </p:nvPr>
        </p:nvSpPr>
        <p:spPr>
          <a:xfrm>
            <a:off x="685800" y="838200"/>
            <a:ext cx="7620000" cy="1524000"/>
          </a:xfrm>
        </p:spPr>
        <p:txBody>
          <a:bodyPr/>
          <a:lstStyle/>
          <a:p>
            <a:pPr>
              <a:lnSpc>
                <a:spcPct val="80000"/>
              </a:lnSpc>
            </a:pPr>
            <a:r>
              <a:rPr lang="en-US" sz="1800" b="1" dirty="0" smtClean="0">
                <a:latin typeface="Arial" charset="0"/>
              </a:rPr>
              <a:t>The value of any measurable quantity requires both a number and a unit.</a:t>
            </a:r>
          </a:p>
          <a:p>
            <a:pPr>
              <a:lnSpc>
                <a:spcPct val="80000"/>
              </a:lnSpc>
            </a:pPr>
            <a:r>
              <a:rPr lang="en-US" sz="1800" b="1" dirty="0" smtClean="0">
                <a:latin typeface="Arial" charset="0"/>
              </a:rPr>
              <a:t>Since 1960, General Conference on Weights and Measures adopted the International System of Units.</a:t>
            </a:r>
          </a:p>
          <a:p>
            <a:pPr>
              <a:lnSpc>
                <a:spcPct val="80000"/>
              </a:lnSpc>
            </a:pPr>
            <a:r>
              <a:rPr lang="en-US" sz="1800" b="1" dirty="0" smtClean="0">
                <a:latin typeface="Arial" charset="0"/>
              </a:rPr>
              <a:t>The </a:t>
            </a:r>
            <a:r>
              <a:rPr lang="en-US" sz="1800" b="1" dirty="0">
                <a:latin typeface="Arial" charset="0"/>
              </a:rPr>
              <a:t>7 basic SI units of physical quantities, assumed to be mutually independent, are :- </a:t>
            </a:r>
          </a:p>
          <a:p>
            <a:pPr>
              <a:lnSpc>
                <a:spcPct val="80000"/>
              </a:lnSpc>
              <a:buFontTx/>
              <a:buNone/>
            </a:pPr>
            <a:endParaRPr lang="en-US" sz="1600" b="1" baseline="-25000" dirty="0">
              <a:latin typeface="Arial" charset="0"/>
            </a:endParaRPr>
          </a:p>
          <a:p>
            <a:pPr>
              <a:lnSpc>
                <a:spcPct val="80000"/>
              </a:lnSpc>
              <a:buFontTx/>
              <a:buNone/>
            </a:pPr>
            <a:endParaRPr lang="en-US" sz="400" b="1" baseline="-25000" dirty="0">
              <a:latin typeface="Arial" charset="0"/>
            </a:endParaRPr>
          </a:p>
          <a:p>
            <a:pPr>
              <a:lnSpc>
                <a:spcPct val="80000"/>
              </a:lnSpc>
              <a:buFontTx/>
              <a:buNone/>
            </a:pPr>
            <a:endParaRPr lang="en-US" sz="400" b="1" baseline="-25000" dirty="0">
              <a:latin typeface="Arial" charset="0"/>
            </a:endParaRPr>
          </a:p>
        </p:txBody>
      </p:sp>
      <p:sp>
        <p:nvSpPr>
          <p:cNvPr id="195588" name="Rectangle 4"/>
          <p:cNvSpPr>
            <a:spLocks noChangeArrowheads="1"/>
          </p:cNvSpPr>
          <p:nvPr/>
        </p:nvSpPr>
        <p:spPr bwMode="auto">
          <a:xfrm>
            <a:off x="838200" y="6324600"/>
            <a:ext cx="7696200" cy="3048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1800" b="1" dirty="0" smtClean="0">
                <a:solidFill>
                  <a:srgbClr val="FF0000"/>
                </a:solidFill>
                <a:latin typeface="Arial" charset="0"/>
              </a:rPr>
              <a:t>….</a:t>
            </a:r>
            <a:r>
              <a:rPr lang="en-US" sz="1800" b="1" dirty="0" err="1" smtClean="0">
                <a:solidFill>
                  <a:srgbClr val="FF0000"/>
                </a:solidFill>
                <a:latin typeface="Arial" charset="0"/>
              </a:rPr>
              <a:t>contd</a:t>
            </a:r>
            <a:r>
              <a:rPr lang="en-US" sz="1800" b="1" dirty="0" smtClean="0">
                <a:solidFill>
                  <a:srgbClr val="FF0000"/>
                </a:solidFill>
                <a:latin typeface="Arial" charset="0"/>
              </a:rPr>
              <a:t> !</a:t>
            </a:r>
            <a:endParaRPr lang="en-US" sz="1800" b="1" baseline="-25000" dirty="0">
              <a:solidFill>
                <a:srgbClr val="FF0000"/>
              </a:solidFill>
              <a:latin typeface="Arial" charset="0"/>
            </a:endParaRPr>
          </a:p>
          <a:p>
            <a:pPr marL="342900" indent="-342900">
              <a:lnSpc>
                <a:spcPct val="80000"/>
              </a:lnSpc>
              <a:spcBef>
                <a:spcPct val="20000"/>
              </a:spcBef>
            </a:pPr>
            <a:endParaRPr lang="en-US" sz="1800" b="1" baseline="-25000" dirty="0">
              <a:latin typeface="Arial" charset="0"/>
            </a:endParaRPr>
          </a:p>
          <a:p>
            <a:pPr marL="342900" indent="-342900">
              <a:lnSpc>
                <a:spcPct val="80000"/>
              </a:lnSpc>
              <a:spcBef>
                <a:spcPct val="20000"/>
              </a:spcBef>
            </a:pPr>
            <a:endParaRPr lang="en-US" sz="900" b="1" baseline="-25000" dirty="0">
              <a:latin typeface="Arial" charset="0"/>
            </a:endParaRPr>
          </a:p>
        </p:txBody>
      </p:sp>
      <p:sp>
        <p:nvSpPr>
          <p:cNvPr id="195589" name="Rectangle 5"/>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graphicFrame>
        <p:nvGraphicFramePr>
          <p:cNvPr id="11" name="Group 70"/>
          <p:cNvGraphicFramePr>
            <a:graphicFrameLocks noGrp="1"/>
          </p:cNvGraphicFramePr>
          <p:nvPr>
            <p:ph sz="quarter" idx="3"/>
          </p:nvPr>
        </p:nvGraphicFramePr>
        <p:xfrm>
          <a:off x="1752600" y="2362200"/>
          <a:ext cx="5467350" cy="2984500"/>
        </p:xfrm>
        <a:graphic>
          <a:graphicData uri="http://schemas.openxmlformats.org/drawingml/2006/table">
            <a:tbl>
              <a:tblPr/>
              <a:tblGrid>
                <a:gridCol w="2622550"/>
                <a:gridCol w="1422400"/>
                <a:gridCol w="1422400"/>
              </a:tblGrid>
              <a:tr h="393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sng" strike="noStrike" cap="none" normalizeH="0" baseline="0" dirty="0" smtClean="0">
                          <a:ln>
                            <a:noFill/>
                          </a:ln>
                          <a:solidFill>
                            <a:schemeClr val="tx1"/>
                          </a:solidFill>
                          <a:effectLst/>
                          <a:latin typeface="Arial" charset="0"/>
                        </a:rPr>
                        <a:t>Quantity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sng" strike="noStrike" cap="none" normalizeH="0" baseline="0" smtClean="0">
                          <a:ln>
                            <a:noFill/>
                          </a:ln>
                          <a:solidFill>
                            <a:schemeClr val="tx1"/>
                          </a:solidFill>
                          <a:effectLst/>
                          <a:latin typeface="Arial" charset="0"/>
                        </a:rPr>
                        <a:t>Basic Unit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sng" strike="noStrike" cap="none" normalizeH="0" baseline="0" smtClean="0">
                          <a:ln>
                            <a:noFill/>
                          </a:ln>
                          <a:solidFill>
                            <a:schemeClr val="tx1"/>
                          </a:solidFill>
                          <a:effectLst/>
                          <a:latin typeface="Arial" charset="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meter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Mass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kilogram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kg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second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Electric Current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ampere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Thermodynamic Temperature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kelvin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Luminous Intensity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candela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Amount of Substance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mole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mol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72"/>
          <p:cNvSpPr>
            <a:spLocks noChangeArrowheads="1"/>
          </p:cNvSpPr>
          <p:nvPr/>
        </p:nvSpPr>
        <p:spPr bwMode="auto">
          <a:xfrm>
            <a:off x="7391400" y="3067050"/>
            <a:ext cx="1600200" cy="1581150"/>
          </a:xfrm>
          <a:prstGeom prst="rect">
            <a:avLst/>
          </a:prstGeom>
          <a:noFill/>
          <a:ln w="9525">
            <a:noFill/>
            <a:miter lim="800000"/>
            <a:headEnd/>
            <a:tailEnd/>
          </a:ln>
          <a:effectLst/>
        </p:spPr>
        <p:txBody>
          <a:bodyPr anchor="ctr">
            <a:spAutoFit/>
          </a:bodyPr>
          <a:lstStyle/>
          <a:p>
            <a:pPr algn="ctr"/>
            <a:r>
              <a:rPr lang="en-US" sz="1400" b="1" dirty="0"/>
              <a:t>The </a:t>
            </a:r>
            <a:r>
              <a:rPr lang="en-US" sz="1400" b="1" dirty="0" err="1"/>
              <a:t>metre</a:t>
            </a:r>
            <a:r>
              <a:rPr lang="en-US" sz="1400" b="1" dirty="0"/>
              <a:t> is the length of the path travelled by light in vacuum during a time interval of 1/299 792 458 of a second.</a:t>
            </a:r>
            <a:r>
              <a:rPr lang="en-US" sz="1400" dirty="0"/>
              <a:t> </a:t>
            </a:r>
          </a:p>
        </p:txBody>
      </p:sp>
      <p:sp>
        <p:nvSpPr>
          <p:cNvPr id="13" name="Rectangle 71"/>
          <p:cNvSpPr>
            <a:spLocks noChangeArrowheads="1"/>
          </p:cNvSpPr>
          <p:nvPr/>
        </p:nvSpPr>
        <p:spPr bwMode="auto">
          <a:xfrm>
            <a:off x="990600" y="5404258"/>
            <a:ext cx="7086600" cy="844142"/>
          </a:xfrm>
          <a:prstGeom prst="rect">
            <a:avLst/>
          </a:prstGeom>
          <a:noFill/>
          <a:ln w="9525">
            <a:noFill/>
            <a:miter lim="800000"/>
            <a:headEnd/>
            <a:tailEnd/>
          </a:ln>
          <a:effectLst/>
        </p:spPr>
        <p:txBody>
          <a:bodyPr>
            <a:spAutoFit/>
          </a:bodyPr>
          <a:lstStyle/>
          <a:p>
            <a:pPr algn="just">
              <a:lnSpc>
                <a:spcPct val="120000"/>
              </a:lnSpc>
              <a:spcBef>
                <a:spcPct val="20000"/>
              </a:spcBef>
            </a:pPr>
            <a:r>
              <a:rPr lang="en-US" sz="1200" b="1" dirty="0"/>
              <a:t>       </a:t>
            </a:r>
            <a:r>
              <a:rPr lang="en-US" sz="1400" b="1" dirty="0">
                <a:solidFill>
                  <a:srgbClr val="CC00CC"/>
                </a:solidFill>
                <a:latin typeface="Arial" charset="0"/>
              </a:rPr>
              <a:t>The second is the duration of 9 192 631 770 periods of the radiation corresponding to the transition between the two hyperfine levels of the ground state of the </a:t>
            </a:r>
            <a:r>
              <a:rPr lang="en-US" sz="1400" b="1" dirty="0" err="1">
                <a:solidFill>
                  <a:srgbClr val="CC00CC"/>
                </a:solidFill>
                <a:latin typeface="Arial" charset="0"/>
              </a:rPr>
              <a:t>caesium</a:t>
            </a:r>
            <a:r>
              <a:rPr lang="en-US" sz="1400" b="1" dirty="0">
                <a:solidFill>
                  <a:srgbClr val="CC00CC"/>
                </a:solidFill>
                <a:latin typeface="Arial" charset="0"/>
              </a:rPr>
              <a:t> 133 atom.</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anim calcmode="lin" valueType="num">
                                      <p:cBhvr additive="base">
                                        <p:cTn id="7" dur="500" fill="hold"/>
                                        <p:tgtEl>
                                          <p:spTgt spid="195587"/>
                                        </p:tgtEl>
                                        <p:attrNameLst>
                                          <p:attrName>ppt_x</p:attrName>
                                        </p:attrNameLst>
                                      </p:cBhvr>
                                      <p:tavLst>
                                        <p:tav tm="0">
                                          <p:val>
                                            <p:strVal val="0-#ppt_w/2"/>
                                          </p:val>
                                        </p:tav>
                                        <p:tav tm="100000">
                                          <p:val>
                                            <p:strVal val="#ppt_x"/>
                                          </p:val>
                                        </p:tav>
                                      </p:tavLst>
                                    </p:anim>
                                    <p:anim calcmode="lin" valueType="num">
                                      <p:cBhvr additive="base">
                                        <p:cTn id="8" dur="500" fill="hold"/>
                                        <p:tgtEl>
                                          <p:spTgt spid="195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95588"/>
                                        </p:tgtEl>
                                        <p:attrNameLst>
                                          <p:attrName>style.visibility</p:attrName>
                                        </p:attrNameLst>
                                      </p:cBhvr>
                                      <p:to>
                                        <p:strVal val="visible"/>
                                      </p:to>
                                    </p:set>
                                    <p:anim calcmode="lin" valueType="num">
                                      <p:cBhvr additive="base">
                                        <p:cTn id="29" dur="500" fill="hold"/>
                                        <p:tgtEl>
                                          <p:spTgt spid="195588"/>
                                        </p:tgtEl>
                                        <p:attrNameLst>
                                          <p:attrName>ppt_x</p:attrName>
                                        </p:attrNameLst>
                                      </p:cBhvr>
                                      <p:tavLst>
                                        <p:tav tm="0">
                                          <p:val>
                                            <p:strVal val="0-#ppt_w/2"/>
                                          </p:val>
                                        </p:tav>
                                        <p:tav tm="100000">
                                          <p:val>
                                            <p:strVal val="#ppt_x"/>
                                          </p:val>
                                        </p:tav>
                                      </p:tavLst>
                                    </p:anim>
                                    <p:anim calcmode="lin" valueType="num">
                                      <p:cBhvr additive="base">
                                        <p:cTn id="30" dur="500" fill="hold"/>
                                        <p:tgtEl>
                                          <p:spTgt spid="195588"/>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5589"/>
                                        </p:tgtEl>
                                        <p:attrNameLst>
                                          <p:attrName>style.visibility</p:attrName>
                                        </p:attrNameLst>
                                      </p:cBhvr>
                                      <p:to>
                                        <p:strVal val="visible"/>
                                      </p:to>
                                    </p:set>
                                    <p:anim calcmode="lin" valueType="num">
                                      <p:cBhvr additive="base">
                                        <p:cTn id="33" dur="500" fill="hold"/>
                                        <p:tgtEl>
                                          <p:spTgt spid="195589"/>
                                        </p:tgtEl>
                                        <p:attrNameLst>
                                          <p:attrName>ppt_x</p:attrName>
                                        </p:attrNameLst>
                                      </p:cBhvr>
                                      <p:tavLst>
                                        <p:tav tm="0">
                                          <p:val>
                                            <p:strVal val="#ppt_x"/>
                                          </p:val>
                                        </p:tav>
                                        <p:tav tm="100000">
                                          <p:val>
                                            <p:strVal val="#ppt_x"/>
                                          </p:val>
                                        </p:tav>
                                      </p:tavLst>
                                    </p:anim>
                                    <p:anim calcmode="lin" valueType="num">
                                      <p:cBhvr additive="base">
                                        <p:cTn id="34" dur="500" fill="hold"/>
                                        <p:tgtEl>
                                          <p:spTgt spid="195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utoUpdateAnimBg="0"/>
      <p:bldP spid="195588" grpId="0" autoUpdateAnimBg="0"/>
      <p:bldP spid="195589" grpId="0" autoUpdateAnimBg="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Slide Number Placeholder 7"/>
          <p:cNvSpPr>
            <a:spLocks noGrp="1"/>
          </p:cNvSpPr>
          <p:nvPr>
            <p:ph type="sldNum" sz="quarter" idx="12"/>
          </p:nvPr>
        </p:nvSpPr>
        <p:spPr/>
        <p:txBody>
          <a:bodyPr/>
          <a:lstStyle/>
          <a:p>
            <a:fld id="{BAC71F07-8FA0-43BA-92A1-65B4B69764DC}" type="slidenum">
              <a:rPr lang="en-US" altLang="en-US"/>
              <a:pPr/>
              <a:t>13</a:t>
            </a:fld>
            <a:endParaRPr lang="en-US" altLang="en-US"/>
          </a:p>
        </p:txBody>
      </p:sp>
      <p:sp>
        <p:nvSpPr>
          <p:cNvPr id="195586" name="Rectangle 2"/>
          <p:cNvSpPr>
            <a:spLocks noGrp="1" noChangeArrowheads="1"/>
          </p:cNvSpPr>
          <p:nvPr>
            <p:ph type="title"/>
          </p:nvPr>
        </p:nvSpPr>
        <p:spPr>
          <a:xfrm>
            <a:off x="685800" y="76200"/>
            <a:ext cx="7772400" cy="609600"/>
          </a:xfrm>
        </p:spPr>
        <p:txBody>
          <a:bodyPr/>
          <a:lstStyle/>
          <a:p>
            <a:r>
              <a:rPr lang="en-US" sz="2800" b="1" u="sng" dirty="0" smtClean="0">
                <a:solidFill>
                  <a:schemeClr val="tx1">
                    <a:lumMod val="75000"/>
                    <a:lumOff val="25000"/>
                  </a:schemeClr>
                </a:solidFill>
              </a:rPr>
              <a:t>Units &amp; Scales ….</a:t>
            </a:r>
            <a:r>
              <a:rPr lang="en-US" sz="2800" b="1" u="sng" dirty="0" err="1" smtClean="0">
                <a:solidFill>
                  <a:schemeClr val="tx1">
                    <a:lumMod val="75000"/>
                    <a:lumOff val="25000"/>
                  </a:schemeClr>
                </a:solidFill>
              </a:rPr>
              <a:t>contd</a:t>
            </a:r>
            <a:endParaRPr lang="en-US" sz="2800" b="1" u="sng" dirty="0"/>
          </a:p>
        </p:txBody>
      </p:sp>
      <p:sp>
        <p:nvSpPr>
          <p:cNvPr id="195587" name="Rectangle 3"/>
          <p:cNvSpPr>
            <a:spLocks noGrp="1" noChangeArrowheads="1"/>
          </p:cNvSpPr>
          <p:nvPr>
            <p:ph type="body" sz="half" idx="1"/>
          </p:nvPr>
        </p:nvSpPr>
        <p:spPr>
          <a:xfrm>
            <a:off x="838200" y="762000"/>
            <a:ext cx="7467600" cy="3962400"/>
          </a:xfrm>
        </p:spPr>
        <p:txBody>
          <a:bodyPr/>
          <a:lstStyle/>
          <a:p>
            <a:r>
              <a:rPr lang="en-US" sz="1800" b="1" dirty="0" smtClean="0">
                <a:latin typeface="Arial" charset="0"/>
              </a:rPr>
              <a:t>All else is derived from these basic units.</a:t>
            </a:r>
          </a:p>
          <a:p>
            <a:r>
              <a:rPr lang="en-US" sz="1800" b="1" dirty="0" smtClean="0">
                <a:latin typeface="Arial" charset="0"/>
              </a:rPr>
              <a:t>Fundamental unit of work (or energy) is joule.</a:t>
            </a:r>
          </a:p>
          <a:p>
            <a:r>
              <a:rPr lang="en-US" sz="1800" b="1" dirty="0" smtClean="0">
                <a:latin typeface="Arial" charset="0"/>
              </a:rPr>
              <a:t>One joule of work is done when a force of one </a:t>
            </a:r>
            <a:r>
              <a:rPr lang="en-US" sz="1800" b="1" dirty="0" err="1" smtClean="0">
                <a:latin typeface="Arial" charset="0"/>
              </a:rPr>
              <a:t>newton</a:t>
            </a:r>
            <a:r>
              <a:rPr lang="en-US" sz="1800" b="1" dirty="0" smtClean="0">
                <a:latin typeface="Arial" charset="0"/>
              </a:rPr>
              <a:t> moves an object through one meter.</a:t>
            </a:r>
          </a:p>
          <a:p>
            <a:r>
              <a:rPr lang="en-US" sz="1800" b="1" dirty="0" smtClean="0">
                <a:latin typeface="Arial" charset="0"/>
              </a:rPr>
              <a:t>One joule in SI base units is kg m</a:t>
            </a:r>
            <a:r>
              <a:rPr lang="en-US" sz="1800" b="1" baseline="30000" dirty="0" smtClean="0">
                <a:latin typeface="Arial" charset="0"/>
              </a:rPr>
              <a:t>2 </a:t>
            </a:r>
            <a:r>
              <a:rPr lang="en-US" sz="1800" b="1" dirty="0" smtClean="0">
                <a:latin typeface="Arial" charset="0"/>
              </a:rPr>
              <a:t>s</a:t>
            </a:r>
            <a:r>
              <a:rPr lang="en-US" sz="1800" b="1" baseline="30000" dirty="0" smtClean="0">
                <a:latin typeface="Arial" charset="0"/>
              </a:rPr>
              <a:t>-2</a:t>
            </a:r>
            <a:r>
              <a:rPr lang="en-US" sz="1800" b="1" dirty="0" smtClean="0">
                <a:latin typeface="Arial" charset="0"/>
              </a:rPr>
              <a:t>.</a:t>
            </a:r>
          </a:p>
          <a:p>
            <a:r>
              <a:rPr lang="en-US" sz="1800" b="1" dirty="0" smtClean="0">
                <a:latin typeface="Arial" charset="0"/>
              </a:rPr>
              <a:t>One Btu is 1055 joules.</a:t>
            </a:r>
          </a:p>
          <a:p>
            <a:r>
              <a:rPr lang="en-US" sz="1800" b="1" dirty="0" smtClean="0">
                <a:latin typeface="Arial" charset="0"/>
              </a:rPr>
              <a:t>Power is defined as the rate at which work is done or energy is expended.</a:t>
            </a:r>
          </a:p>
          <a:p>
            <a:r>
              <a:rPr lang="en-US" sz="1800" b="1" dirty="0" smtClean="0">
                <a:latin typeface="Arial" charset="0"/>
              </a:rPr>
              <a:t>The fundamental unit of power is the watt.</a:t>
            </a:r>
          </a:p>
          <a:p>
            <a:r>
              <a:rPr lang="en-US" sz="1800" b="1" dirty="0" smtClean="0">
                <a:latin typeface="Arial" charset="0"/>
              </a:rPr>
              <a:t>One watt is defined as 1 joule/sec.</a:t>
            </a:r>
          </a:p>
          <a:p>
            <a:r>
              <a:rPr lang="en-US" sz="1800" b="1" dirty="0" smtClean="0">
                <a:latin typeface="Arial" charset="0"/>
              </a:rPr>
              <a:t>One watt is equal to 1/746 horsepower (hp).</a:t>
            </a:r>
          </a:p>
          <a:p>
            <a:r>
              <a:rPr lang="en-US" sz="1800" b="1" dirty="0" smtClean="0">
                <a:latin typeface="Arial" charset="0"/>
              </a:rPr>
              <a:t>One </a:t>
            </a:r>
            <a:r>
              <a:rPr lang="en-US" sz="1800" b="1" dirty="0" err="1" smtClean="0">
                <a:latin typeface="Arial" charset="0"/>
              </a:rPr>
              <a:t>kilowatthour</a:t>
            </a:r>
            <a:r>
              <a:rPr lang="en-US" sz="1800" b="1" dirty="0" smtClean="0">
                <a:latin typeface="Arial" charset="0"/>
              </a:rPr>
              <a:t> (kWh) is 3.6 X 10</a:t>
            </a:r>
            <a:r>
              <a:rPr lang="en-US" sz="1800" b="1" baseline="30000" dirty="0" smtClean="0">
                <a:latin typeface="Arial" charset="0"/>
              </a:rPr>
              <a:t>6</a:t>
            </a:r>
            <a:r>
              <a:rPr lang="en-US" sz="1800" b="1" dirty="0" smtClean="0">
                <a:latin typeface="Arial" charset="0"/>
              </a:rPr>
              <a:t> J. </a:t>
            </a:r>
          </a:p>
          <a:p>
            <a:endParaRPr lang="en-US" sz="2000" b="1" dirty="0" smtClean="0">
              <a:latin typeface="Arial" charset="0"/>
            </a:endParaRPr>
          </a:p>
          <a:p>
            <a:pPr>
              <a:lnSpc>
                <a:spcPct val="80000"/>
              </a:lnSpc>
            </a:pPr>
            <a:endParaRPr lang="en-US" sz="1800" b="1" dirty="0" smtClean="0">
              <a:latin typeface="Arial" charset="0"/>
            </a:endParaRPr>
          </a:p>
          <a:p>
            <a:pPr>
              <a:lnSpc>
                <a:spcPct val="80000"/>
              </a:lnSpc>
            </a:pPr>
            <a:endParaRPr lang="en-US" sz="1800" b="1" dirty="0" smtClean="0">
              <a:latin typeface="Arial" charset="0"/>
            </a:endParaRPr>
          </a:p>
          <a:p>
            <a:pPr>
              <a:lnSpc>
                <a:spcPct val="80000"/>
              </a:lnSpc>
              <a:buFontTx/>
              <a:buNone/>
            </a:pPr>
            <a:endParaRPr lang="en-US" sz="1800" b="1" baseline="-25000" dirty="0">
              <a:latin typeface="Arial" charset="0"/>
            </a:endParaRPr>
          </a:p>
          <a:p>
            <a:pPr>
              <a:lnSpc>
                <a:spcPct val="80000"/>
              </a:lnSpc>
              <a:buFontTx/>
              <a:buNone/>
            </a:pPr>
            <a:endParaRPr lang="en-US" sz="500" b="1" baseline="-25000" dirty="0">
              <a:latin typeface="Arial" charset="0"/>
            </a:endParaRPr>
          </a:p>
          <a:p>
            <a:pPr>
              <a:lnSpc>
                <a:spcPct val="80000"/>
              </a:lnSpc>
              <a:buFontTx/>
              <a:buNone/>
            </a:pPr>
            <a:endParaRPr lang="en-US" sz="500" b="1" baseline="-25000" dirty="0">
              <a:latin typeface="Arial" charset="0"/>
            </a:endParaRPr>
          </a:p>
        </p:txBody>
      </p:sp>
      <p:sp>
        <p:nvSpPr>
          <p:cNvPr id="195588" name="Rectangle 4"/>
          <p:cNvSpPr>
            <a:spLocks noChangeArrowheads="1"/>
          </p:cNvSpPr>
          <p:nvPr/>
        </p:nvSpPr>
        <p:spPr bwMode="auto">
          <a:xfrm>
            <a:off x="838200" y="6248400"/>
            <a:ext cx="7696200" cy="3048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1800" b="1" dirty="0">
                <a:solidFill>
                  <a:srgbClr val="FF0000"/>
                </a:solidFill>
                <a:latin typeface="Arial" charset="0"/>
              </a:rPr>
              <a:t>The Charge.</a:t>
            </a:r>
            <a:endParaRPr lang="en-US" sz="1800" b="1" baseline="-25000" dirty="0">
              <a:solidFill>
                <a:srgbClr val="FF0000"/>
              </a:solidFill>
              <a:latin typeface="Arial" charset="0"/>
            </a:endParaRPr>
          </a:p>
          <a:p>
            <a:pPr marL="342900" indent="-342900">
              <a:lnSpc>
                <a:spcPct val="80000"/>
              </a:lnSpc>
              <a:spcBef>
                <a:spcPct val="20000"/>
              </a:spcBef>
            </a:pPr>
            <a:endParaRPr lang="en-US" sz="1800" b="1" baseline="-25000" dirty="0">
              <a:latin typeface="Arial" charset="0"/>
            </a:endParaRPr>
          </a:p>
          <a:p>
            <a:pPr marL="342900" indent="-342900">
              <a:lnSpc>
                <a:spcPct val="80000"/>
              </a:lnSpc>
              <a:spcBef>
                <a:spcPct val="20000"/>
              </a:spcBef>
            </a:pPr>
            <a:endParaRPr lang="en-US" sz="900" b="1" baseline="-25000" dirty="0">
              <a:latin typeface="Arial" charset="0"/>
            </a:endParaRPr>
          </a:p>
        </p:txBody>
      </p:sp>
      <p:sp>
        <p:nvSpPr>
          <p:cNvPr id="195589" name="Rectangle 5"/>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graphicFrame>
        <p:nvGraphicFramePr>
          <p:cNvPr id="12" name="Group 84"/>
          <p:cNvGraphicFramePr>
            <a:graphicFrameLocks noGrp="1"/>
          </p:cNvGraphicFramePr>
          <p:nvPr>
            <p:ph sz="half" idx="2"/>
          </p:nvPr>
        </p:nvGraphicFramePr>
        <p:xfrm>
          <a:off x="6784975" y="4130040"/>
          <a:ext cx="2054225" cy="2194560"/>
        </p:xfrm>
        <a:graphic>
          <a:graphicData uri="http://schemas.openxmlformats.org/drawingml/2006/table">
            <a:tbl>
              <a:tblPr/>
              <a:tblGrid>
                <a:gridCol w="790575"/>
                <a:gridCol w="573088"/>
                <a:gridCol w="690562"/>
              </a:tblGrid>
              <a:tr h="247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Multiplier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Prefix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tera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giga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mega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kilo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micro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charset="0"/>
                          <a:cs typeface="Arial" charset="0"/>
                        </a:rPr>
                        <a:t>μ</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nano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pico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Rectangle 3"/>
          <p:cNvSpPr txBox="1">
            <a:spLocks noChangeArrowheads="1"/>
          </p:cNvSpPr>
          <p:nvPr/>
        </p:nvSpPr>
        <p:spPr bwMode="auto">
          <a:xfrm>
            <a:off x="838200" y="5105400"/>
            <a:ext cx="73152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Arial" charset="0"/>
                <a:ea typeface="+mn-ea"/>
                <a:cs typeface="+mn-cs"/>
              </a:rPr>
              <a:t>Generally we use micron and</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1" i="0" u="none" strike="noStrike" kern="0" cap="none" spc="0" normalizeH="0" baseline="0" noProof="0" dirty="0" smtClean="0">
                <a:ln>
                  <a:noFill/>
                </a:ln>
                <a:solidFill>
                  <a:schemeClr val="tx1"/>
                </a:solidFill>
                <a:effectLst/>
                <a:uLnTx/>
                <a:uFillTx/>
                <a:latin typeface="Arial" charset="0"/>
                <a:ea typeface="+mn-ea"/>
                <a:cs typeface="+mn-cs"/>
              </a:rPr>
              <a:t>       Angstrom for 10</a:t>
            </a:r>
            <a:r>
              <a:rPr kumimoji="0" lang="en-US" sz="1800" b="1" i="0" u="none" strike="noStrike" kern="0" cap="none" spc="0" normalizeH="0" baseline="30000" noProof="0" dirty="0" smtClean="0">
                <a:ln>
                  <a:noFill/>
                </a:ln>
                <a:solidFill>
                  <a:schemeClr val="tx1"/>
                </a:solidFill>
                <a:effectLst/>
                <a:uLnTx/>
                <a:uFillTx/>
                <a:latin typeface="Arial" charset="0"/>
                <a:ea typeface="+mn-ea"/>
                <a:cs typeface="+mn-cs"/>
              </a:rPr>
              <a:t>-6 </a:t>
            </a:r>
            <a:r>
              <a:rPr kumimoji="0" lang="en-US" sz="1800" b="1" i="0" u="none" strike="noStrike" kern="0" cap="none" spc="0" normalizeH="0" baseline="0" noProof="0" dirty="0" smtClean="0">
                <a:ln>
                  <a:noFill/>
                </a:ln>
                <a:solidFill>
                  <a:schemeClr val="tx1"/>
                </a:solidFill>
                <a:effectLst/>
                <a:uLnTx/>
                <a:uFillTx/>
                <a:latin typeface="Arial" charset="0"/>
                <a:ea typeface="+mn-ea"/>
                <a:cs typeface="+mn-cs"/>
              </a:rPr>
              <a:t>and 10</a:t>
            </a:r>
            <a:r>
              <a:rPr kumimoji="0" lang="en-US" sz="1800" b="1" i="0" u="none" strike="noStrike" kern="0" cap="none" spc="0" normalizeH="0" baseline="30000" noProof="0" dirty="0" smtClean="0">
                <a:ln>
                  <a:noFill/>
                </a:ln>
                <a:solidFill>
                  <a:schemeClr val="tx1"/>
                </a:solidFill>
                <a:effectLst/>
                <a:uLnTx/>
                <a:uFillTx/>
                <a:latin typeface="Arial" charset="0"/>
                <a:ea typeface="+mn-ea"/>
                <a:cs typeface="+mn-cs"/>
              </a:rPr>
              <a:t>-10 </a:t>
            </a:r>
            <a:r>
              <a:rPr kumimoji="0" lang="en-US" sz="1800" b="1" i="0" u="none" strike="noStrike" kern="0" cap="none" spc="0" normalizeH="0" noProof="0" dirty="0" smtClean="0">
                <a:ln>
                  <a:noFill/>
                </a:ln>
                <a:solidFill>
                  <a:schemeClr val="tx1"/>
                </a:solidFill>
                <a:effectLst/>
                <a:uLnTx/>
                <a:uFillTx/>
                <a:latin typeface="Arial" charset="0"/>
                <a:ea typeface="+mn-ea"/>
                <a:cs typeface="+mn-cs"/>
              </a:rPr>
              <a:t>m</a:t>
            </a:r>
            <a:r>
              <a:rPr kumimoji="0" lang="en-US" sz="1800" b="1" i="0" u="none" strike="noStrike" kern="0" cap="none" spc="0" normalizeH="0" baseline="0" noProof="0" dirty="0" smtClean="0">
                <a:ln>
                  <a:noFill/>
                </a:ln>
                <a:solidFill>
                  <a:schemeClr val="tx1"/>
                </a:solidFill>
                <a:effectLst/>
                <a:uLnTx/>
                <a:uFillTx/>
                <a:latin typeface="Arial"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Arial" charset="0"/>
                <a:ea typeface="+mn-ea"/>
                <a:cs typeface="+mn-cs"/>
              </a:rPr>
              <a:t>We prefer 48 </a:t>
            </a:r>
            <a:r>
              <a:rPr kumimoji="0" lang="en-US" sz="1800" b="1" i="0" u="none" strike="noStrike" kern="0" cap="none" spc="0" normalizeH="0" baseline="0" noProof="0" dirty="0" err="1" smtClean="0">
                <a:ln>
                  <a:noFill/>
                </a:ln>
                <a:solidFill>
                  <a:schemeClr val="tx1"/>
                </a:solidFill>
                <a:effectLst/>
                <a:uLnTx/>
                <a:uFillTx/>
                <a:latin typeface="Arial" charset="0"/>
                <a:ea typeface="+mn-ea"/>
                <a:cs typeface="+mn-cs"/>
              </a:rPr>
              <a:t>mW</a:t>
            </a:r>
            <a:r>
              <a:rPr kumimoji="0" lang="en-US" sz="1800" b="1" i="0" u="none" strike="noStrike" kern="0" cap="none" spc="0" normalizeH="0" baseline="0" noProof="0" dirty="0" smtClean="0">
                <a:ln>
                  <a:noFill/>
                </a:ln>
                <a:solidFill>
                  <a:schemeClr val="tx1"/>
                </a:solidFill>
                <a:effectLst/>
                <a:uLnTx/>
                <a:uFillTx/>
                <a:latin typeface="Arial" charset="0"/>
                <a:ea typeface="+mn-ea"/>
                <a:cs typeface="+mn-cs"/>
              </a:rPr>
              <a:t> to 0.48 W or 48,000 µW.</a:t>
            </a: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1800" b="1" i="0" u="none" strike="noStrike" kern="0" cap="none" spc="0" normalizeH="0" baseline="-2500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500" b="1" i="0" u="none" strike="noStrike" kern="0" cap="none" spc="0" normalizeH="0" baseline="-2500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500" b="1" i="0" u="none" strike="noStrike" kern="0" cap="none" spc="0" normalizeH="0" baseline="-25000" noProof="0" dirty="0">
              <a:ln>
                <a:noFill/>
              </a:ln>
              <a:solidFill>
                <a:schemeClr val="tx1"/>
              </a:solidFill>
              <a:effectLst/>
              <a:uLnTx/>
              <a:uFillTx/>
              <a:latin typeface="Arial" charset="0"/>
              <a:ea typeface="+mn-ea"/>
              <a:cs typeface="+mn-cs"/>
            </a:endParaRPr>
          </a:p>
        </p:txBody>
      </p:sp>
      <p:sp>
        <p:nvSpPr>
          <p:cNvPr id="14" name="Rectangle 3"/>
          <p:cNvSpPr txBox="1">
            <a:spLocks noChangeArrowheads="1"/>
          </p:cNvSpPr>
          <p:nvPr/>
        </p:nvSpPr>
        <p:spPr bwMode="auto">
          <a:xfrm>
            <a:off x="990600" y="5257800"/>
            <a:ext cx="73152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1800" b="1" i="0" u="none" strike="noStrike" kern="0" cap="none" spc="0" normalizeH="0" baseline="-2500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500" b="1" i="0" u="none" strike="noStrike" kern="0" cap="none" spc="0" normalizeH="0" baseline="-2500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500" b="1" i="0" u="none" strike="noStrike" kern="0" cap="none" spc="0" normalizeH="0" baseline="-25000" noProof="0" dirty="0">
              <a:ln>
                <a:noFill/>
              </a:ln>
              <a:solidFill>
                <a:schemeClr val="tx1"/>
              </a:solidFill>
              <a:effectLst/>
              <a:uLnTx/>
              <a:uFillTx/>
              <a:latin typeface="Arial" charset="0"/>
              <a:ea typeface="+mn-ea"/>
              <a:cs typeface="+mn-cs"/>
            </a:endParaRPr>
          </a:p>
        </p:txBody>
      </p:sp>
      <p:sp>
        <p:nvSpPr>
          <p:cNvPr id="15" name="Rectangle 3"/>
          <p:cNvSpPr txBox="1">
            <a:spLocks noChangeArrowheads="1"/>
          </p:cNvSpPr>
          <p:nvPr/>
        </p:nvSpPr>
        <p:spPr bwMode="auto">
          <a:xfrm>
            <a:off x="838200" y="4800600"/>
            <a:ext cx="731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Arial" charset="0"/>
                <a:ea typeface="+mn-ea"/>
                <a:cs typeface="+mn-cs"/>
              </a:rPr>
              <a:t>Some of the SI prefixes are :-</a:t>
            </a: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1800" b="1" i="0" u="none" strike="noStrike" kern="0" cap="none" spc="0" normalizeH="0" baseline="-2500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500" b="1" i="0" u="none" strike="noStrike" kern="0" cap="none" spc="0" normalizeH="0" baseline="-2500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sz="500" b="1" i="0" u="none" strike="noStrike" kern="0" cap="none" spc="0" normalizeH="0" baseline="-25000" noProof="0" dirty="0">
              <a:ln>
                <a:noFill/>
              </a:ln>
              <a:solidFill>
                <a:schemeClr val="tx1"/>
              </a:solidFill>
              <a:effectLst/>
              <a:uLnTx/>
              <a:uFillTx/>
              <a:latin typeface="Arial" charset="0"/>
              <a:ea typeface="+mn-ea"/>
              <a:cs typeface="+mn-cs"/>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anim calcmode="lin" valueType="num">
                                      <p:cBhvr additive="base">
                                        <p:cTn id="7" dur="500" fill="hold"/>
                                        <p:tgtEl>
                                          <p:spTgt spid="195587"/>
                                        </p:tgtEl>
                                        <p:attrNameLst>
                                          <p:attrName>ppt_x</p:attrName>
                                        </p:attrNameLst>
                                      </p:cBhvr>
                                      <p:tavLst>
                                        <p:tav tm="0">
                                          <p:val>
                                            <p:strVal val="0-#ppt_w/2"/>
                                          </p:val>
                                        </p:tav>
                                        <p:tav tm="100000">
                                          <p:val>
                                            <p:strVal val="#ppt_x"/>
                                          </p:val>
                                        </p:tav>
                                      </p:tavLst>
                                    </p:anim>
                                    <p:anim calcmode="lin" valueType="num">
                                      <p:cBhvr additive="base">
                                        <p:cTn id="8" dur="500" fill="hold"/>
                                        <p:tgtEl>
                                          <p:spTgt spid="195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nodePh="1">
                                  <p:stCondLst>
                                    <p:cond delay="0"/>
                                  </p:stCondLst>
                                  <p:endCondLst>
                                    <p:cond evt="begin" delay="0">
                                      <p:tn val="25"/>
                                    </p:cond>
                                  </p:end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95588"/>
                                        </p:tgtEl>
                                        <p:attrNameLst>
                                          <p:attrName>style.visibility</p:attrName>
                                        </p:attrNameLst>
                                      </p:cBhvr>
                                      <p:to>
                                        <p:strVal val="visible"/>
                                      </p:to>
                                    </p:set>
                                    <p:anim calcmode="lin" valueType="num">
                                      <p:cBhvr additive="base">
                                        <p:cTn id="33" dur="500" fill="hold"/>
                                        <p:tgtEl>
                                          <p:spTgt spid="195588"/>
                                        </p:tgtEl>
                                        <p:attrNameLst>
                                          <p:attrName>ppt_x</p:attrName>
                                        </p:attrNameLst>
                                      </p:cBhvr>
                                      <p:tavLst>
                                        <p:tav tm="0">
                                          <p:val>
                                            <p:strVal val="0-#ppt_w/2"/>
                                          </p:val>
                                        </p:tav>
                                        <p:tav tm="100000">
                                          <p:val>
                                            <p:strVal val="#ppt_x"/>
                                          </p:val>
                                        </p:tav>
                                      </p:tavLst>
                                    </p:anim>
                                    <p:anim calcmode="lin" valueType="num">
                                      <p:cBhvr additive="base">
                                        <p:cTn id="34" dur="500" fill="hold"/>
                                        <p:tgtEl>
                                          <p:spTgt spid="195588"/>
                                        </p:tgtEl>
                                        <p:attrNameLst>
                                          <p:attrName>ppt_y</p:attrName>
                                        </p:attrNameLst>
                                      </p:cBhvr>
                                      <p:tavLst>
                                        <p:tav tm="0">
                                          <p:val>
                                            <p:strVal val="#ppt_y"/>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5589"/>
                                        </p:tgtEl>
                                        <p:attrNameLst>
                                          <p:attrName>style.visibility</p:attrName>
                                        </p:attrNameLst>
                                      </p:cBhvr>
                                      <p:to>
                                        <p:strVal val="visible"/>
                                      </p:to>
                                    </p:set>
                                    <p:anim calcmode="lin" valueType="num">
                                      <p:cBhvr additive="base">
                                        <p:cTn id="37" dur="500" fill="hold"/>
                                        <p:tgtEl>
                                          <p:spTgt spid="195589"/>
                                        </p:tgtEl>
                                        <p:attrNameLst>
                                          <p:attrName>ppt_x</p:attrName>
                                        </p:attrNameLst>
                                      </p:cBhvr>
                                      <p:tavLst>
                                        <p:tav tm="0">
                                          <p:val>
                                            <p:strVal val="#ppt_x"/>
                                          </p:val>
                                        </p:tav>
                                        <p:tav tm="100000">
                                          <p:val>
                                            <p:strVal val="#ppt_x"/>
                                          </p:val>
                                        </p:tav>
                                      </p:tavLst>
                                    </p:anim>
                                    <p:anim calcmode="lin" valueType="num">
                                      <p:cBhvr additive="base">
                                        <p:cTn id="38" dur="500" fill="hold"/>
                                        <p:tgtEl>
                                          <p:spTgt spid="195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utoUpdateAnimBg="0"/>
      <p:bldP spid="195588" grpId="0" autoUpdateAnimBg="0"/>
      <p:bldP spid="195589" grpId="0" autoUpdateAnimBg="0"/>
      <p:bldP spid="13" grpId="0" autoUpdateAnimBg="0"/>
      <p:bldP spid="14" grpId="0" autoUpdateAnimBg="0"/>
      <p:bldP spid="1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57400"/>
            <a:ext cx="7772400" cy="3048000"/>
          </a:xfrm>
        </p:spPr>
        <p:txBody>
          <a:bodyPr/>
          <a:lstStyle/>
          <a:p>
            <a:pPr algn="r"/>
            <a:r>
              <a:rPr lang="en-US" b="1" dirty="0" smtClean="0"/>
              <a:t>A smooth sea does not make a skilled sailor!</a:t>
            </a:r>
            <a:br>
              <a:rPr lang="en-US" b="1" dirty="0" smtClean="0"/>
            </a:br>
            <a:r>
              <a:rPr lang="en-US" b="1" dirty="0" smtClean="0"/>
              <a:t/>
            </a:r>
            <a:br>
              <a:rPr lang="en-US" b="1" dirty="0" smtClean="0"/>
            </a:br>
            <a:r>
              <a:rPr lang="en-US" sz="3200" b="1" dirty="0" smtClean="0"/>
              <a:t>(English proverb)</a:t>
            </a:r>
            <a:endParaRPr lang="en-US" b="1" dirty="0"/>
          </a:p>
        </p:txBody>
      </p:sp>
      <p:sp>
        <p:nvSpPr>
          <p:cNvPr id="3" name="Slide Number Placeholder 2"/>
          <p:cNvSpPr>
            <a:spLocks noGrp="1"/>
          </p:cNvSpPr>
          <p:nvPr>
            <p:ph type="sldNum" sz="quarter" idx="12"/>
          </p:nvPr>
        </p:nvSpPr>
        <p:spPr/>
        <p:txBody>
          <a:bodyPr/>
          <a:lstStyle/>
          <a:p>
            <a:fld id="{2DFE3D05-B28C-4D5F-A6B9-D34555A6A331}" type="slidenum">
              <a:rPr lang="en-US" altLang="en-US" smtClean="0"/>
              <a:pPr/>
              <a:t>14</a:t>
            </a:fld>
            <a:endParaRPr lang="en-US" altLang="en-US"/>
          </a:p>
        </p:txBody>
      </p:sp>
    </p:spTree>
    <p:extLst>
      <p:ext uri="{BB962C8B-B14F-4D97-AF65-F5344CB8AC3E}">
        <p14:creationId xmlns="" xmlns:p14="http://schemas.microsoft.com/office/powerpoint/2010/main" val="98077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DB3046C2-67D7-4D5B-9534-AB0A9DC31764}" type="slidenum">
              <a:rPr lang="en-US" altLang="en-US"/>
              <a:pPr/>
              <a:t>2</a:t>
            </a:fld>
            <a:endParaRPr lang="en-US" altLang="en-US"/>
          </a:p>
        </p:txBody>
      </p:sp>
      <p:sp>
        <p:nvSpPr>
          <p:cNvPr id="165892"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dirty="0">
                <a:solidFill>
                  <a:srgbClr val="FF0000"/>
                </a:solidFill>
              </a:rPr>
              <a:t> </a:t>
            </a:r>
          </a:p>
        </p:txBody>
      </p:sp>
      <p:sp>
        <p:nvSpPr>
          <p:cNvPr id="165893" name="Rectangle 5"/>
          <p:cNvSpPr>
            <a:spLocks noChangeArrowheads="1"/>
          </p:cNvSpPr>
          <p:nvPr/>
        </p:nvSpPr>
        <p:spPr bwMode="auto">
          <a:xfrm>
            <a:off x="990600" y="1752600"/>
            <a:ext cx="7086600" cy="1219200"/>
          </a:xfrm>
          <a:prstGeom prst="rect">
            <a:avLst/>
          </a:prstGeom>
          <a:noFill/>
          <a:ln w="9525">
            <a:noFill/>
            <a:miter lim="800000"/>
            <a:headEnd/>
            <a:tailEnd/>
          </a:ln>
          <a:effectLst/>
        </p:spPr>
        <p:txBody>
          <a:bodyPr/>
          <a:lstStyle/>
          <a:p>
            <a:pPr algn="ctr">
              <a:spcBef>
                <a:spcPct val="20000"/>
              </a:spcBef>
            </a:pPr>
            <a:r>
              <a:rPr lang="en-US" sz="3200" b="1" dirty="0" smtClean="0"/>
              <a:t>Linear Circuit Analysis</a:t>
            </a:r>
          </a:p>
          <a:p>
            <a:pPr algn="ctr">
              <a:spcBef>
                <a:spcPct val="20000"/>
              </a:spcBef>
            </a:pPr>
            <a:r>
              <a:rPr lang="en-US" sz="3200" b="1" dirty="0" smtClean="0"/>
              <a:t>EE  111    </a:t>
            </a:r>
            <a:r>
              <a:rPr lang="en-US" sz="3200" b="1" dirty="0"/>
              <a:t>:   (3 + </a:t>
            </a:r>
            <a:r>
              <a:rPr lang="en-US" sz="3200" b="1" dirty="0" smtClean="0"/>
              <a:t>1)</a:t>
            </a:r>
            <a:endParaRPr lang="en-US" sz="3200" b="1" dirty="0"/>
          </a:p>
        </p:txBody>
      </p:sp>
      <p:sp>
        <p:nvSpPr>
          <p:cNvPr id="165897" name="Rectangle 9"/>
          <p:cNvSpPr>
            <a:spLocks noChangeArrowheads="1"/>
          </p:cNvSpPr>
          <p:nvPr/>
        </p:nvSpPr>
        <p:spPr bwMode="auto">
          <a:xfrm>
            <a:off x="914400" y="3340180"/>
            <a:ext cx="7924800" cy="2215991"/>
          </a:xfrm>
          <a:prstGeom prst="rect">
            <a:avLst/>
          </a:prstGeom>
          <a:noFill/>
          <a:ln w="9525">
            <a:noFill/>
            <a:miter lim="800000"/>
            <a:headEnd/>
            <a:tailEnd/>
          </a:ln>
          <a:effectLst/>
        </p:spPr>
        <p:txBody>
          <a:bodyPr tIns="0" bIns="0" anchor="ctr">
            <a:spAutoFit/>
          </a:bodyPr>
          <a:lstStyle/>
          <a:p>
            <a:pPr algn="ctr"/>
            <a:endParaRPr lang="en-US" dirty="0"/>
          </a:p>
          <a:p>
            <a:pPr algn="ctr"/>
            <a:r>
              <a:rPr lang="en-US" b="1" dirty="0">
                <a:latin typeface="Arial" charset="0"/>
              </a:rPr>
              <a:t>Text Book : Engineering Circuit Analysis</a:t>
            </a:r>
          </a:p>
          <a:p>
            <a:pPr algn="ctr"/>
            <a:r>
              <a:rPr lang="en-US" b="1" smtClean="0">
                <a:latin typeface="Arial" charset="0"/>
              </a:rPr>
              <a:t>(7</a:t>
            </a:r>
            <a:r>
              <a:rPr lang="en-US" b="1" baseline="30000" smtClean="0">
                <a:latin typeface="Arial" charset="0"/>
              </a:rPr>
              <a:t>th</a:t>
            </a:r>
            <a:r>
              <a:rPr lang="en-US" b="1" smtClean="0">
                <a:latin typeface="Arial" charset="0"/>
              </a:rPr>
              <a:t> / 8</a:t>
            </a:r>
            <a:r>
              <a:rPr lang="en-US" b="1" baseline="30000" smtClean="0">
                <a:latin typeface="Arial" charset="0"/>
              </a:rPr>
              <a:t>th</a:t>
            </a:r>
            <a:r>
              <a:rPr lang="en-US" b="1" smtClean="0">
                <a:latin typeface="Arial" charset="0"/>
              </a:rPr>
              <a:t> </a:t>
            </a:r>
            <a:r>
              <a:rPr lang="en-US" b="1" dirty="0" smtClean="0">
                <a:latin typeface="Arial" charset="0"/>
              </a:rPr>
              <a:t>edition</a:t>
            </a:r>
            <a:r>
              <a:rPr lang="en-US" b="1" dirty="0">
                <a:latin typeface="Arial" charset="0"/>
              </a:rPr>
              <a:t>) </a:t>
            </a:r>
          </a:p>
          <a:p>
            <a:pPr algn="ctr"/>
            <a:r>
              <a:rPr lang="en-US" b="1" dirty="0">
                <a:latin typeface="Arial" charset="0"/>
              </a:rPr>
              <a:t>by </a:t>
            </a:r>
          </a:p>
          <a:p>
            <a:pPr algn="ctr"/>
            <a:r>
              <a:rPr lang="en-US" b="1" dirty="0" err="1">
                <a:latin typeface="Arial" charset="0"/>
              </a:rPr>
              <a:t>Hayt</a:t>
            </a:r>
            <a:r>
              <a:rPr lang="en-US" b="1" dirty="0">
                <a:latin typeface="Arial" charset="0"/>
              </a:rPr>
              <a:t> (late), </a:t>
            </a:r>
            <a:r>
              <a:rPr lang="en-US" b="1" dirty="0" err="1">
                <a:latin typeface="Arial" charset="0"/>
              </a:rPr>
              <a:t>Kemmerly</a:t>
            </a:r>
            <a:r>
              <a:rPr lang="en-US" b="1" dirty="0">
                <a:latin typeface="Arial" charset="0"/>
              </a:rPr>
              <a:t> (late) and Steven Durbin.  </a:t>
            </a:r>
          </a:p>
          <a:p>
            <a:pPr algn="ctr"/>
            <a:endParaRPr lang="en-US" b="1" dirty="0">
              <a:latin typeface="Arial"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additive="base">
                                        <p:cTn id="7" dur="500" fill="hold"/>
                                        <p:tgtEl>
                                          <p:spTgt spid="165892"/>
                                        </p:tgtEl>
                                        <p:attrNameLst>
                                          <p:attrName>ppt_x</p:attrName>
                                        </p:attrNameLst>
                                      </p:cBhvr>
                                      <p:tavLst>
                                        <p:tav tm="0">
                                          <p:val>
                                            <p:strVal val="#ppt_x"/>
                                          </p:val>
                                        </p:tav>
                                        <p:tav tm="100000">
                                          <p:val>
                                            <p:strVal val="#ppt_x"/>
                                          </p:val>
                                        </p:tav>
                                      </p:tavLst>
                                    </p:anim>
                                    <p:anim calcmode="lin" valueType="num">
                                      <p:cBhvr additive="base">
                                        <p:cTn id="8" dur="500" fill="hold"/>
                                        <p:tgtEl>
                                          <p:spTgt spid="165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52600" y="152400"/>
            <a:ext cx="5486400" cy="152400"/>
          </a:xfrm>
        </p:spPr>
        <p:txBody>
          <a:bodyPr/>
          <a:lstStyle/>
          <a:p>
            <a:r>
              <a:rPr lang="en-US" sz="1200" b="1" u="sng" dirty="0" smtClean="0"/>
              <a:t>About  Your Instructor : Mansoor Shaukat</a:t>
            </a:r>
            <a:br>
              <a:rPr lang="en-US" sz="1200" b="1" u="sng" dirty="0" smtClean="0"/>
            </a:br>
            <a:endParaRPr lang="en-US" sz="1200" b="1" u="sng" dirty="0" smtClean="0"/>
          </a:p>
        </p:txBody>
      </p:sp>
      <p:sp>
        <p:nvSpPr>
          <p:cNvPr id="5125" name="Rectangle 3"/>
          <p:cNvSpPr>
            <a:spLocks noGrp="1" noChangeArrowheads="1"/>
          </p:cNvSpPr>
          <p:nvPr>
            <p:ph type="body" sz="half" idx="1"/>
          </p:nvPr>
        </p:nvSpPr>
        <p:spPr>
          <a:xfrm>
            <a:off x="609600" y="304800"/>
            <a:ext cx="8153400" cy="6553200"/>
          </a:xfrm>
        </p:spPr>
        <p:txBody>
          <a:bodyPr/>
          <a:lstStyle/>
          <a:p>
            <a:pPr lvl="1">
              <a:lnSpc>
                <a:spcPct val="80000"/>
              </a:lnSpc>
              <a:defRPr/>
            </a:pPr>
            <a:r>
              <a:rPr lang="en-US" sz="900" dirty="0" err="1" smtClean="0"/>
              <a:t>Matric</a:t>
            </a:r>
            <a:r>
              <a:rPr lang="en-US" sz="900" dirty="0" smtClean="0"/>
              <a:t> </a:t>
            </a:r>
            <a:r>
              <a:rPr lang="en-US" sz="900" dirty="0"/>
              <a:t>	: PAF Public School Lower </a:t>
            </a:r>
            <a:r>
              <a:rPr lang="en-US" sz="900" dirty="0" err="1"/>
              <a:t>Topa</a:t>
            </a:r>
            <a:r>
              <a:rPr lang="en-US" sz="900" dirty="0"/>
              <a:t>	</a:t>
            </a:r>
            <a:r>
              <a:rPr lang="en-US" sz="700" dirty="0"/>
              <a:t>(National Talent Scholar)</a:t>
            </a:r>
            <a:endParaRPr lang="en-US" sz="500" dirty="0"/>
          </a:p>
          <a:p>
            <a:pPr lvl="1">
              <a:lnSpc>
                <a:spcPct val="80000"/>
              </a:lnSpc>
              <a:defRPr/>
            </a:pPr>
            <a:r>
              <a:rPr lang="en-US" sz="900" dirty="0"/>
              <a:t>F Sc	: PAF College Sargodha	</a:t>
            </a:r>
            <a:r>
              <a:rPr lang="en-US" sz="700" dirty="0"/>
              <a:t>(National Talent Scholar)</a:t>
            </a:r>
            <a:endParaRPr lang="en-US" sz="500" dirty="0"/>
          </a:p>
          <a:p>
            <a:pPr lvl="1">
              <a:lnSpc>
                <a:spcPct val="80000"/>
              </a:lnSpc>
              <a:defRPr/>
            </a:pPr>
            <a:r>
              <a:rPr lang="en-US" sz="900" dirty="0"/>
              <a:t>B E </a:t>
            </a:r>
            <a:r>
              <a:rPr lang="en-US" sz="800" dirty="0"/>
              <a:t>(Avionics)</a:t>
            </a:r>
            <a:r>
              <a:rPr lang="en-US" sz="900" dirty="0"/>
              <a:t> 	: CAE, Karachi		CGPA 3.33</a:t>
            </a:r>
          </a:p>
          <a:p>
            <a:pPr lvl="1">
              <a:lnSpc>
                <a:spcPct val="80000"/>
              </a:lnSpc>
              <a:defRPr/>
            </a:pPr>
            <a:r>
              <a:rPr lang="en-US" sz="900" dirty="0"/>
              <a:t>B Sc </a:t>
            </a:r>
            <a:r>
              <a:rPr lang="en-US" sz="800" dirty="0"/>
              <a:t>(War Studies)</a:t>
            </a:r>
            <a:r>
              <a:rPr lang="en-US" sz="900" dirty="0"/>
              <a:t> 	: University of Karachi, Karachi </a:t>
            </a:r>
          </a:p>
          <a:p>
            <a:pPr lvl="1">
              <a:lnSpc>
                <a:spcPct val="80000"/>
              </a:lnSpc>
              <a:defRPr/>
            </a:pPr>
            <a:r>
              <a:rPr lang="en-US" sz="900" dirty="0"/>
              <a:t>M Sc </a:t>
            </a:r>
            <a:r>
              <a:rPr lang="en-US" sz="800" dirty="0"/>
              <a:t>(Electronics) </a:t>
            </a:r>
            <a:r>
              <a:rPr lang="en-US" sz="900" dirty="0"/>
              <a:t>	: University of Southampton, United Kingdom</a:t>
            </a:r>
          </a:p>
          <a:p>
            <a:pPr lvl="1">
              <a:lnSpc>
                <a:spcPct val="80000"/>
              </a:lnSpc>
              <a:defRPr/>
            </a:pPr>
            <a:r>
              <a:rPr lang="en-US" sz="900" dirty="0"/>
              <a:t>M Sc</a:t>
            </a:r>
            <a:r>
              <a:rPr lang="en-US" sz="1050" dirty="0"/>
              <a:t> </a:t>
            </a:r>
            <a:r>
              <a:rPr lang="en-US" sz="700" dirty="0"/>
              <a:t>(Strategic Studies)</a:t>
            </a:r>
            <a:r>
              <a:rPr lang="en-US" sz="900" dirty="0"/>
              <a:t>	: University of Karachi, Karachi</a:t>
            </a:r>
          </a:p>
          <a:p>
            <a:pPr lvl="1">
              <a:lnSpc>
                <a:spcPct val="80000"/>
              </a:lnSpc>
              <a:defRPr/>
            </a:pPr>
            <a:r>
              <a:rPr lang="en-US" sz="900" dirty="0"/>
              <a:t>MBA  </a:t>
            </a:r>
            <a:r>
              <a:rPr lang="en-US" sz="800" dirty="0"/>
              <a:t>(Marketing)</a:t>
            </a:r>
            <a:r>
              <a:rPr lang="en-US" sz="900" dirty="0"/>
              <a:t>	: AIOU, Islamabad</a:t>
            </a:r>
            <a:endParaRPr lang="en-US" sz="200" dirty="0"/>
          </a:p>
          <a:p>
            <a:pPr marL="115888" indent="-115888">
              <a:lnSpc>
                <a:spcPct val="80000"/>
              </a:lnSpc>
              <a:defRPr/>
            </a:pPr>
            <a:r>
              <a:rPr lang="en-US" sz="900" dirty="0"/>
              <a:t>Commendation Certificates by the Chief of the Air Staff	– 1990    &amp;    </a:t>
            </a:r>
            <a:r>
              <a:rPr lang="en-US" sz="900" dirty="0" smtClean="0"/>
              <a:t>2002              &amp;                   </a:t>
            </a:r>
            <a:r>
              <a:rPr lang="en-US" sz="900" dirty="0" err="1" smtClean="0"/>
              <a:t>Sitara</a:t>
            </a:r>
            <a:r>
              <a:rPr lang="en-US" sz="900" dirty="0" smtClean="0"/>
              <a:t>-e-</a:t>
            </a:r>
            <a:r>
              <a:rPr lang="en-US" sz="900" dirty="0" err="1" smtClean="0"/>
              <a:t>Imtiaz</a:t>
            </a:r>
            <a:r>
              <a:rPr lang="en-US" sz="900" dirty="0" smtClean="0"/>
              <a:t>   by </a:t>
            </a:r>
            <a:r>
              <a:rPr lang="en-US" sz="900" dirty="0"/>
              <a:t>the President of </a:t>
            </a:r>
            <a:r>
              <a:rPr lang="en-US" sz="900" dirty="0" smtClean="0"/>
              <a:t>Pakistan        – 2004 </a:t>
            </a:r>
            <a:endParaRPr lang="en-US" sz="900" dirty="0"/>
          </a:p>
          <a:p>
            <a:pPr lvl="1">
              <a:lnSpc>
                <a:spcPct val="80000"/>
              </a:lnSpc>
              <a:buFont typeface="Wingdings" pitchFamily="2" charset="2"/>
              <a:buChar char="Ø"/>
              <a:defRPr/>
            </a:pPr>
            <a:r>
              <a:rPr lang="en-US" sz="900" b="1" dirty="0"/>
              <a:t>Courses taught at NIIT/SEECS:</a:t>
            </a:r>
          </a:p>
          <a:p>
            <a:pPr lvl="2">
              <a:lnSpc>
                <a:spcPct val="80000"/>
              </a:lnSpc>
              <a:defRPr/>
            </a:pPr>
            <a:r>
              <a:rPr lang="en-US" sz="900" dirty="0"/>
              <a:t>BICSE 1 		Digital Logic and Design	Sep 04	–  Feb 05</a:t>
            </a:r>
          </a:p>
          <a:p>
            <a:pPr lvl="2">
              <a:lnSpc>
                <a:spcPct val="80000"/>
              </a:lnSpc>
              <a:defRPr/>
            </a:pPr>
            <a:r>
              <a:rPr lang="en-US" sz="900" dirty="0"/>
              <a:t>BICSE 2AB		Electrical Circuit Analysis	 Feb 05	–  Jul 05</a:t>
            </a:r>
          </a:p>
          <a:p>
            <a:pPr lvl="2">
              <a:lnSpc>
                <a:spcPct val="80000"/>
              </a:lnSpc>
              <a:defRPr/>
            </a:pPr>
            <a:r>
              <a:rPr lang="en-US" sz="900" dirty="0"/>
              <a:t>BIT 6 		Digital Logic and Design	Sep 05	–  Jan 06</a:t>
            </a:r>
          </a:p>
          <a:p>
            <a:pPr lvl="2">
              <a:lnSpc>
                <a:spcPct val="80000"/>
              </a:lnSpc>
              <a:defRPr/>
            </a:pPr>
            <a:r>
              <a:rPr lang="en-US" sz="900" dirty="0"/>
              <a:t>BE (EE) 1		Circuit Analysis II	 	Sep 05 	–  Jan 06</a:t>
            </a:r>
          </a:p>
          <a:p>
            <a:pPr lvl="2">
              <a:lnSpc>
                <a:spcPct val="80000"/>
              </a:lnSpc>
              <a:defRPr/>
            </a:pPr>
            <a:r>
              <a:rPr lang="en-US" sz="900" dirty="0"/>
              <a:t>BICSE 3AB		Electrical Circuit Analysis	 Feb 06	–  Jul 06</a:t>
            </a:r>
          </a:p>
          <a:p>
            <a:pPr lvl="2">
              <a:lnSpc>
                <a:spcPct val="80000"/>
              </a:lnSpc>
              <a:defRPr/>
            </a:pPr>
            <a:r>
              <a:rPr lang="en-US" sz="900" dirty="0"/>
              <a:t>BICSE 3AB		Electronics I 		 Sep 06	–  Jan 07</a:t>
            </a:r>
          </a:p>
          <a:p>
            <a:pPr lvl="2">
              <a:lnSpc>
                <a:spcPct val="80000"/>
              </a:lnSpc>
              <a:defRPr/>
            </a:pPr>
            <a:r>
              <a:rPr lang="en-US" sz="900" dirty="0"/>
              <a:t>BICSE 4AB		Electrical Circuit Analysis 	 Feb 07	–  Jul 07 </a:t>
            </a:r>
          </a:p>
          <a:p>
            <a:pPr lvl="2">
              <a:lnSpc>
                <a:spcPct val="80000"/>
              </a:lnSpc>
              <a:defRPr/>
            </a:pPr>
            <a:r>
              <a:rPr lang="en-US" sz="900" dirty="0"/>
              <a:t>BICSE 4AB		Electronics I 	 	Sep 07	–  Feb 08 </a:t>
            </a:r>
          </a:p>
          <a:p>
            <a:pPr lvl="2">
              <a:lnSpc>
                <a:spcPct val="80000"/>
              </a:lnSpc>
              <a:defRPr/>
            </a:pPr>
            <a:r>
              <a:rPr lang="en-US" sz="900" dirty="0"/>
              <a:t>BE (EE) 3AB		Electronics II		 Mar 08 	–  Jul 08</a:t>
            </a:r>
          </a:p>
          <a:p>
            <a:pPr lvl="2">
              <a:lnSpc>
                <a:spcPct val="80000"/>
              </a:lnSpc>
              <a:defRPr/>
            </a:pPr>
            <a:r>
              <a:rPr lang="en-US" sz="900" dirty="0"/>
              <a:t>BICSE 5AB		Electronics I </a:t>
            </a:r>
            <a:r>
              <a:rPr lang="en-US" sz="900" dirty="0">
                <a:solidFill>
                  <a:srgbClr val="CC00CC"/>
                </a:solidFill>
              </a:rPr>
              <a:t>	</a:t>
            </a:r>
            <a:r>
              <a:rPr lang="en-US" sz="900" dirty="0"/>
              <a:t>	 Nov 08	–  Mar 09</a:t>
            </a:r>
          </a:p>
          <a:p>
            <a:pPr lvl="2">
              <a:lnSpc>
                <a:spcPct val="80000"/>
              </a:lnSpc>
              <a:defRPr/>
            </a:pPr>
            <a:r>
              <a:rPr lang="en-US" sz="900" dirty="0"/>
              <a:t>BICSE 5AB		Electronics II </a:t>
            </a:r>
            <a:r>
              <a:rPr lang="en-US" sz="900" dirty="0">
                <a:solidFill>
                  <a:srgbClr val="FF0000"/>
                </a:solidFill>
              </a:rPr>
              <a:t>	</a:t>
            </a:r>
            <a:r>
              <a:rPr lang="en-US" sz="900" dirty="0"/>
              <a:t>	 Apr 09	–  Aug 09</a:t>
            </a:r>
          </a:p>
          <a:p>
            <a:pPr lvl="2">
              <a:lnSpc>
                <a:spcPct val="80000"/>
              </a:lnSpc>
              <a:defRPr/>
            </a:pPr>
            <a:r>
              <a:rPr lang="en-US" sz="900" dirty="0"/>
              <a:t>Summer  Semester	Electronics II </a:t>
            </a:r>
            <a:r>
              <a:rPr lang="en-US" sz="900" dirty="0">
                <a:solidFill>
                  <a:srgbClr val="FF0000"/>
                </a:solidFill>
              </a:rPr>
              <a:t>	</a:t>
            </a:r>
            <a:r>
              <a:rPr lang="en-US" sz="900" dirty="0"/>
              <a:t>	Aug 09	–  Sep 09</a:t>
            </a:r>
          </a:p>
          <a:p>
            <a:pPr lvl="2">
              <a:lnSpc>
                <a:spcPct val="80000"/>
              </a:lnSpc>
              <a:defRPr/>
            </a:pPr>
            <a:r>
              <a:rPr lang="en-US" sz="900" dirty="0"/>
              <a:t>BICSE 6A/BEE 5D	Electronics I 		 Sep 09	–  Jan 10</a:t>
            </a:r>
          </a:p>
          <a:p>
            <a:pPr lvl="2">
              <a:lnSpc>
                <a:spcPct val="80000"/>
              </a:lnSpc>
              <a:defRPr/>
            </a:pPr>
            <a:r>
              <a:rPr lang="en-US" sz="900" dirty="0"/>
              <a:t>BICSE 6A/BEE 5D	Electronics II 		 Feb 10	–  Jun 10</a:t>
            </a:r>
          </a:p>
          <a:p>
            <a:pPr lvl="2">
              <a:lnSpc>
                <a:spcPct val="80000"/>
              </a:lnSpc>
              <a:defRPr/>
            </a:pPr>
            <a:r>
              <a:rPr lang="en-US" sz="900" dirty="0">
                <a:solidFill>
                  <a:schemeClr val="tx1">
                    <a:lumMod val="95000"/>
                    <a:lumOff val="5000"/>
                  </a:schemeClr>
                </a:solidFill>
              </a:rPr>
              <a:t>BICSE 7AB		Electronics I 		 Sep 10	–  Jan 11</a:t>
            </a:r>
          </a:p>
          <a:p>
            <a:pPr lvl="2">
              <a:lnSpc>
                <a:spcPct val="80000"/>
              </a:lnSpc>
              <a:defRPr/>
            </a:pPr>
            <a:r>
              <a:rPr lang="en-US" sz="900" dirty="0"/>
              <a:t>BICSE 7AB		Electronics II 		 Feb 11	–  Jun 11</a:t>
            </a:r>
          </a:p>
          <a:p>
            <a:pPr lvl="2">
              <a:lnSpc>
                <a:spcPct val="80000"/>
              </a:lnSpc>
              <a:defRPr/>
            </a:pPr>
            <a:r>
              <a:rPr lang="en-US" sz="900" dirty="0"/>
              <a:t>Summer  Semester	Electronics II </a:t>
            </a:r>
            <a:r>
              <a:rPr lang="en-US" sz="900" dirty="0">
                <a:solidFill>
                  <a:srgbClr val="FF0000"/>
                </a:solidFill>
              </a:rPr>
              <a:t>	</a:t>
            </a:r>
            <a:r>
              <a:rPr lang="en-US" sz="900" dirty="0"/>
              <a:t>	 Jul 11	–  Aug 11</a:t>
            </a:r>
          </a:p>
          <a:p>
            <a:pPr lvl="2">
              <a:lnSpc>
                <a:spcPct val="80000"/>
              </a:lnSpc>
              <a:defRPr/>
            </a:pPr>
            <a:r>
              <a:rPr lang="en-US" sz="900" dirty="0">
                <a:solidFill>
                  <a:schemeClr val="tx2">
                    <a:lumMod val="95000"/>
                    <a:lumOff val="5000"/>
                  </a:schemeClr>
                </a:solidFill>
              </a:rPr>
              <a:t>BEE 3 CD     		Linear Circuit Analysis	Sep 11	–  Jan 12</a:t>
            </a:r>
          </a:p>
          <a:p>
            <a:pPr lvl="2">
              <a:lnSpc>
                <a:spcPct val="80000"/>
              </a:lnSpc>
              <a:defRPr/>
            </a:pPr>
            <a:r>
              <a:rPr lang="en-US" sz="900" dirty="0"/>
              <a:t>BEE 2C &amp; BICSE 8	Electronics II 		 Feb 12	</a:t>
            </a:r>
            <a:r>
              <a:rPr lang="en-US" sz="900" dirty="0">
                <a:solidFill>
                  <a:schemeClr val="tx2">
                    <a:lumMod val="95000"/>
                    <a:lumOff val="5000"/>
                  </a:schemeClr>
                </a:solidFill>
              </a:rPr>
              <a:t>–  Jun12</a:t>
            </a:r>
          </a:p>
          <a:p>
            <a:pPr lvl="2">
              <a:lnSpc>
                <a:spcPct val="80000"/>
              </a:lnSpc>
              <a:defRPr/>
            </a:pPr>
            <a:r>
              <a:rPr lang="en-US" sz="900" dirty="0"/>
              <a:t>BEE 3AB		Electrical Network Analysis	 Sep 12	–  Jan 13 </a:t>
            </a:r>
          </a:p>
          <a:p>
            <a:pPr lvl="2">
              <a:lnSpc>
                <a:spcPct val="80000"/>
              </a:lnSpc>
              <a:defRPr/>
            </a:pPr>
            <a:r>
              <a:rPr lang="en-US" sz="900" dirty="0"/>
              <a:t>BEE 4CD		Linear Circuit Analysis	 Feb 13	–  Jun 13 </a:t>
            </a:r>
          </a:p>
          <a:p>
            <a:pPr lvl="2">
              <a:lnSpc>
                <a:spcPct val="80000"/>
              </a:lnSpc>
              <a:defRPr/>
            </a:pPr>
            <a:r>
              <a:rPr lang="en-US" sz="900" dirty="0"/>
              <a:t>BEE 3CD		Electronic Circuit Design	 Sep 13	–  Jan 14</a:t>
            </a:r>
          </a:p>
          <a:p>
            <a:pPr lvl="2">
              <a:lnSpc>
                <a:spcPct val="80000"/>
              </a:lnSpc>
              <a:defRPr/>
            </a:pPr>
            <a:r>
              <a:rPr lang="en-US" sz="900" dirty="0"/>
              <a:t>BEE 5CD		Linear Circuit Analysis	Feb 14	–  Jun 14 </a:t>
            </a:r>
          </a:p>
          <a:p>
            <a:pPr lvl="2">
              <a:lnSpc>
                <a:spcPct val="80000"/>
              </a:lnSpc>
              <a:defRPr/>
            </a:pPr>
            <a:r>
              <a:rPr lang="en-US" sz="900" dirty="0"/>
              <a:t>BEE 4CD		Electronic Circuit Design 	Sep 14	–  Feb 15 </a:t>
            </a:r>
          </a:p>
          <a:p>
            <a:pPr lvl="2">
              <a:lnSpc>
                <a:spcPct val="80000"/>
              </a:lnSpc>
              <a:defRPr/>
            </a:pPr>
            <a:r>
              <a:rPr lang="en-US" sz="900" dirty="0"/>
              <a:t>BEE 6AB		Linear Circuit Analysis	Feb 15	–  Jun 15</a:t>
            </a:r>
          </a:p>
          <a:p>
            <a:pPr lvl="2">
              <a:lnSpc>
                <a:spcPct val="80000"/>
              </a:lnSpc>
              <a:defRPr/>
            </a:pPr>
            <a:r>
              <a:rPr lang="en-US" sz="900" dirty="0"/>
              <a:t>BEE 5CD		Electronic Circuit Design 	 Sep 15	–  Jan 16 </a:t>
            </a:r>
          </a:p>
          <a:p>
            <a:pPr lvl="2">
              <a:lnSpc>
                <a:spcPct val="80000"/>
              </a:lnSpc>
              <a:defRPr/>
            </a:pPr>
            <a:r>
              <a:rPr lang="en-US" sz="900" dirty="0"/>
              <a:t>BEE 7AB		Linear Circuit Analysis	 Feb 16	–  Jun 16</a:t>
            </a:r>
          </a:p>
          <a:p>
            <a:pPr lvl="2">
              <a:lnSpc>
                <a:spcPct val="80000"/>
              </a:lnSpc>
              <a:defRPr/>
            </a:pPr>
            <a:r>
              <a:rPr lang="en-US" sz="900" dirty="0"/>
              <a:t>BEE 6AB		Electronic Circuit Design 	 Sep 16	–  Jan 17</a:t>
            </a:r>
          </a:p>
          <a:p>
            <a:pPr lvl="2">
              <a:lnSpc>
                <a:spcPct val="80000"/>
              </a:lnSpc>
              <a:defRPr/>
            </a:pPr>
            <a:r>
              <a:rPr lang="en-US" sz="900" dirty="0"/>
              <a:t>BEE 8AB		Linear Circuit Analysis	Feb 17	–  Jun 17</a:t>
            </a:r>
          </a:p>
          <a:p>
            <a:pPr lvl="2">
              <a:lnSpc>
                <a:spcPct val="80000"/>
              </a:lnSpc>
              <a:defRPr/>
            </a:pPr>
            <a:r>
              <a:rPr lang="en-US" sz="900" dirty="0"/>
              <a:t>Summer  Semester	Linear Circuit Analysis 	Jul 17	–  Aug 17</a:t>
            </a:r>
          </a:p>
          <a:p>
            <a:pPr lvl="2">
              <a:lnSpc>
                <a:spcPct val="80000"/>
              </a:lnSpc>
              <a:defRPr/>
            </a:pPr>
            <a:r>
              <a:rPr lang="en-US" sz="900" dirty="0"/>
              <a:t>BEE 7CD		Electronic Circuit Design 	 Sep 17	–  Jan 18</a:t>
            </a:r>
          </a:p>
          <a:p>
            <a:pPr lvl="2">
              <a:lnSpc>
                <a:spcPct val="80000"/>
              </a:lnSpc>
              <a:defRPr/>
            </a:pPr>
            <a:r>
              <a:rPr lang="en-US" sz="900" dirty="0"/>
              <a:t>BEE 9CD		Linear Circuit Analysis 	Feb 18	–  Jun 18</a:t>
            </a:r>
          </a:p>
          <a:p>
            <a:pPr lvl="2">
              <a:lnSpc>
                <a:spcPct val="80000"/>
              </a:lnSpc>
              <a:defRPr/>
            </a:pPr>
            <a:r>
              <a:rPr lang="en-US" sz="900" dirty="0"/>
              <a:t>BEE 10AB		Linear Circuit Analysis 	Sep 18	–  Jan 19</a:t>
            </a:r>
          </a:p>
          <a:p>
            <a:pPr lvl="2">
              <a:lnSpc>
                <a:spcPct val="80000"/>
              </a:lnSpc>
              <a:defRPr/>
            </a:pPr>
            <a:r>
              <a:rPr lang="en-US" sz="900" dirty="0"/>
              <a:t>BEE 10CD</a:t>
            </a:r>
            <a:r>
              <a:rPr lang="en-US" sz="900" dirty="0">
                <a:solidFill>
                  <a:srgbClr val="C00000"/>
                </a:solidFill>
              </a:rPr>
              <a:t>		</a:t>
            </a:r>
            <a:r>
              <a:rPr lang="en-US" sz="900" dirty="0"/>
              <a:t>Electrical Network Analysis </a:t>
            </a:r>
            <a:r>
              <a:rPr lang="en-US" sz="900" dirty="0">
                <a:solidFill>
                  <a:srgbClr val="C00000"/>
                </a:solidFill>
              </a:rPr>
              <a:t> 	</a:t>
            </a:r>
            <a:r>
              <a:rPr lang="en-US" sz="900" dirty="0"/>
              <a:t>Feb 18	–  Jun 19</a:t>
            </a:r>
          </a:p>
          <a:p>
            <a:pPr lvl="2">
              <a:lnSpc>
                <a:spcPct val="80000"/>
              </a:lnSpc>
              <a:defRPr/>
            </a:pPr>
            <a:r>
              <a:rPr lang="en-US" sz="900" dirty="0"/>
              <a:t>Summer  Semester	Linear Circuit Analysis 	Jun 19	–  Aug 19</a:t>
            </a:r>
          </a:p>
          <a:p>
            <a:pPr lvl="2">
              <a:lnSpc>
                <a:spcPct val="80000"/>
              </a:lnSpc>
              <a:defRPr/>
            </a:pPr>
            <a:r>
              <a:rPr lang="en-US" sz="900" dirty="0"/>
              <a:t>BEE 9AB		Electronic Circuit Design   	Sep 19	–  Jan 20 </a:t>
            </a:r>
            <a:endParaRPr lang="en-US" sz="900" dirty="0" smtClean="0"/>
          </a:p>
          <a:p>
            <a:pPr lvl="2">
              <a:lnSpc>
                <a:spcPct val="80000"/>
              </a:lnSpc>
              <a:defRPr/>
            </a:pPr>
            <a:r>
              <a:rPr lang="en-US" sz="900" dirty="0" smtClean="0"/>
              <a:t>BEE 10AB		Electronic Circuit Design   	Feb 20	–  Aug 20</a:t>
            </a:r>
          </a:p>
          <a:p>
            <a:pPr lvl="2">
              <a:lnSpc>
                <a:spcPct val="80000"/>
              </a:lnSpc>
              <a:defRPr/>
            </a:pPr>
            <a:r>
              <a:rPr lang="en-US" sz="900" dirty="0" smtClean="0">
                <a:solidFill>
                  <a:srgbClr val="C00000"/>
                </a:solidFill>
              </a:rPr>
              <a:t>BEE 12CD		</a:t>
            </a:r>
            <a:r>
              <a:rPr lang="en-US" sz="900" dirty="0" smtClean="0"/>
              <a:t>Linear Circuit Analysis 	</a:t>
            </a:r>
            <a:r>
              <a:rPr lang="en-US" sz="900" dirty="0" smtClean="0">
                <a:solidFill>
                  <a:srgbClr val="C00000"/>
                </a:solidFill>
              </a:rPr>
              <a:t>Oct 20	–  Feb 21 </a:t>
            </a:r>
            <a:endParaRPr lang="en-US" sz="900" dirty="0" smtClean="0"/>
          </a:p>
          <a:p>
            <a:pPr lvl="2">
              <a:lnSpc>
                <a:spcPct val="80000"/>
              </a:lnSpc>
              <a:defRPr/>
            </a:pPr>
            <a:endParaRPr lang="en-US" sz="900" dirty="0" smtClean="0"/>
          </a:p>
          <a:p>
            <a:pPr lvl="2">
              <a:lnSpc>
                <a:spcPct val="80000"/>
              </a:lnSpc>
              <a:defRPr/>
            </a:pPr>
            <a:endParaRPr lang="en-US" sz="900" dirty="0" smtClean="0"/>
          </a:p>
          <a:p>
            <a:pPr lvl="2">
              <a:lnSpc>
                <a:spcPct val="80000"/>
              </a:lnSpc>
              <a:defRPr/>
            </a:pPr>
            <a:endParaRPr lang="en-US" sz="900" dirty="0" smtClean="0"/>
          </a:p>
          <a:p>
            <a:pPr lvl="2">
              <a:lnSpc>
                <a:spcPct val="80000"/>
              </a:lnSpc>
              <a:defRPr/>
            </a:pPr>
            <a:endParaRPr lang="en-US" sz="900" dirty="0" smtClean="0"/>
          </a:p>
          <a:p>
            <a:pPr lvl="2">
              <a:lnSpc>
                <a:spcPct val="80000"/>
              </a:lnSpc>
              <a:defRPr/>
            </a:pPr>
            <a:endParaRPr lang="en-US" sz="900" dirty="0" smtClean="0"/>
          </a:p>
          <a:p>
            <a:pPr lvl="2">
              <a:lnSpc>
                <a:spcPct val="80000"/>
              </a:lnSpc>
              <a:defRPr/>
            </a:pPr>
            <a:endParaRPr lang="en-US" sz="900" dirty="0"/>
          </a:p>
          <a:p>
            <a:pPr lvl="2">
              <a:lnSpc>
                <a:spcPct val="80000"/>
              </a:lnSpc>
              <a:defRPr/>
            </a:pPr>
            <a:endParaRPr lang="en-US" sz="900" dirty="0"/>
          </a:p>
          <a:p>
            <a:pPr lvl="2">
              <a:lnSpc>
                <a:spcPct val="80000"/>
              </a:lnSpc>
              <a:defRPr/>
            </a:pPr>
            <a:endParaRPr lang="en-US" sz="900" dirty="0"/>
          </a:p>
          <a:p>
            <a:pPr lvl="2">
              <a:lnSpc>
                <a:spcPct val="80000"/>
              </a:lnSpc>
              <a:defRPr/>
            </a:pPr>
            <a:endParaRPr lang="en-US" sz="900" dirty="0"/>
          </a:p>
          <a:p>
            <a:pPr lvl="2">
              <a:lnSpc>
                <a:spcPct val="80000"/>
              </a:lnSpc>
              <a:defRPr/>
            </a:pPr>
            <a:endParaRPr lang="en-US" sz="600" dirty="0">
              <a:solidFill>
                <a:srgbClr val="C00000"/>
              </a:solidFill>
            </a:endParaRPr>
          </a:p>
          <a:p>
            <a:pPr lvl="1">
              <a:lnSpc>
                <a:spcPct val="80000"/>
              </a:lnSpc>
              <a:defRPr/>
            </a:pPr>
            <a:endParaRPr lang="en-US" sz="1100" dirty="0">
              <a:solidFill>
                <a:srgbClr val="C00000"/>
              </a:solidFill>
            </a:endParaRPr>
          </a:p>
          <a:p>
            <a:pPr lvl="1">
              <a:lnSpc>
                <a:spcPct val="80000"/>
              </a:lnSpc>
              <a:defRPr/>
            </a:pPr>
            <a:endParaRPr lang="en-US" sz="1100" dirty="0">
              <a:solidFill>
                <a:srgbClr val="FF0000"/>
              </a:solidFill>
            </a:endParaRPr>
          </a:p>
        </p:txBody>
      </p:sp>
      <p:sp>
        <p:nvSpPr>
          <p:cNvPr id="404484" name="Rectangle 4"/>
          <p:cNvSpPr>
            <a:spLocks noChangeArrowheads="1"/>
          </p:cNvSpPr>
          <p:nvPr/>
        </p:nvSpPr>
        <p:spPr bwMode="auto">
          <a:xfrm>
            <a:off x="8640763" y="6400800"/>
            <a:ext cx="503237" cy="457200"/>
          </a:xfrm>
          <a:prstGeom prst="rect">
            <a:avLst/>
          </a:prstGeom>
          <a:noFill/>
          <a:ln w="9525">
            <a:noFill/>
            <a:miter lim="800000"/>
            <a:headEnd/>
            <a:tailEnd/>
          </a:ln>
        </p:spPr>
        <p:txBody>
          <a:bodyPr wrap="none">
            <a:spAutoFit/>
          </a:bodyPr>
          <a:lstStyle/>
          <a:p>
            <a:pPr>
              <a:spcBef>
                <a:spcPct val="50000"/>
              </a:spcBef>
              <a:buFont typeface="Wingdings" pitchFamily="2" charset="2"/>
              <a:buChar char="Ø"/>
            </a:pPr>
            <a:r>
              <a:rPr lang="en-US">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04484"/>
                                        </p:tgtEl>
                                        <p:attrNameLst>
                                          <p:attrName>style.visibility</p:attrName>
                                        </p:attrNameLst>
                                      </p:cBhvr>
                                      <p:to>
                                        <p:strVal val="visible"/>
                                      </p:to>
                                    </p:set>
                                    <p:anim calcmode="lin" valueType="num">
                                      <p:cBhvr additive="base">
                                        <p:cTn id="7" dur="500" fill="hold"/>
                                        <p:tgtEl>
                                          <p:spTgt spid="404484"/>
                                        </p:tgtEl>
                                        <p:attrNameLst>
                                          <p:attrName>ppt_x</p:attrName>
                                        </p:attrNameLst>
                                      </p:cBhvr>
                                      <p:tavLst>
                                        <p:tav tm="0">
                                          <p:val>
                                            <p:strVal val="#ppt_x"/>
                                          </p:val>
                                        </p:tav>
                                        <p:tav tm="100000">
                                          <p:val>
                                            <p:strVal val="#ppt_x"/>
                                          </p:val>
                                        </p:tav>
                                      </p:tavLst>
                                    </p:anim>
                                    <p:anim calcmode="lin" valueType="num">
                                      <p:cBhvr additive="base">
                                        <p:cTn id="8" dur="500" fill="hold"/>
                                        <p:tgtEl>
                                          <p:spTgt spid="404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066800" y="152400"/>
            <a:ext cx="6934200" cy="609600"/>
          </a:xfrm>
        </p:spPr>
        <p:txBody>
          <a:bodyPr/>
          <a:lstStyle/>
          <a:p>
            <a:r>
              <a:rPr lang="en-US" sz="2400" b="1" u="sng" dirty="0" smtClean="0">
                <a:solidFill>
                  <a:schemeClr val="tx1"/>
                </a:solidFill>
              </a:rPr>
              <a:t>Courses &amp; Seminars Attended</a:t>
            </a:r>
            <a:endParaRPr lang="en-US" sz="2400" b="1" dirty="0" smtClean="0">
              <a:solidFill>
                <a:schemeClr val="tx1"/>
              </a:solidFill>
            </a:endParaRPr>
          </a:p>
        </p:txBody>
      </p:sp>
      <p:sp>
        <p:nvSpPr>
          <p:cNvPr id="398339" name="Rectangle 3"/>
          <p:cNvSpPr>
            <a:spLocks noChangeArrowheads="1"/>
          </p:cNvSpPr>
          <p:nvPr/>
        </p:nvSpPr>
        <p:spPr bwMode="auto">
          <a:xfrm>
            <a:off x="8640763" y="6400800"/>
            <a:ext cx="503237" cy="457200"/>
          </a:xfrm>
          <a:prstGeom prst="rect">
            <a:avLst/>
          </a:prstGeom>
          <a:noFill/>
          <a:ln w="9525">
            <a:noFill/>
            <a:miter lim="800000"/>
            <a:headEnd/>
            <a:tailEnd/>
          </a:ln>
        </p:spPr>
        <p:txBody>
          <a:bodyPr wrap="none">
            <a:spAutoFit/>
          </a:bodyPr>
          <a:lstStyle/>
          <a:p>
            <a:pPr>
              <a:spcBef>
                <a:spcPct val="50000"/>
              </a:spcBef>
              <a:buFont typeface="Wingdings" pitchFamily="2" charset="2"/>
              <a:buChar char="Ø"/>
            </a:pPr>
            <a:r>
              <a:rPr lang="en-US">
                <a:solidFill>
                  <a:srgbClr val="FF0000"/>
                </a:solidFill>
              </a:rPr>
              <a:t> </a:t>
            </a:r>
          </a:p>
        </p:txBody>
      </p:sp>
      <p:sp>
        <p:nvSpPr>
          <p:cNvPr id="5126" name="Rectangle 4"/>
          <p:cNvSpPr>
            <a:spLocks noChangeArrowheads="1"/>
          </p:cNvSpPr>
          <p:nvPr/>
        </p:nvSpPr>
        <p:spPr bwMode="auto">
          <a:xfrm>
            <a:off x="894202" y="1066800"/>
            <a:ext cx="8229600" cy="5170488"/>
          </a:xfrm>
          <a:prstGeom prst="rect">
            <a:avLst/>
          </a:prstGeom>
          <a:noFill/>
          <a:ln w="9525">
            <a:noFill/>
            <a:miter lim="800000"/>
            <a:headEnd/>
            <a:tailEnd/>
          </a:ln>
        </p:spPr>
        <p:txBody>
          <a:bodyPr lIns="0" tIns="0" rIns="0" bIns="0" anchor="ctr">
            <a:spAutoFit/>
          </a:bodyPr>
          <a:lstStyle/>
          <a:p>
            <a:pPr indent="228600" algn="just">
              <a:tabLst>
                <a:tab pos="457200" algn="l"/>
              </a:tabLst>
            </a:pPr>
            <a:r>
              <a:rPr lang="en-US" sz="1400" dirty="0"/>
              <a:t>“Staff Development Course”			Federal Urdu University, Islamabad</a:t>
            </a:r>
          </a:p>
          <a:p>
            <a:pPr indent="228600" algn="just">
              <a:tabLst>
                <a:tab pos="457200" algn="l"/>
              </a:tabLst>
            </a:pPr>
            <a:endParaRPr lang="en-US" sz="1400" dirty="0"/>
          </a:p>
          <a:p>
            <a:pPr indent="228600" algn="just">
              <a:tabLst>
                <a:tab pos="457200" algn="l"/>
              </a:tabLst>
            </a:pPr>
            <a:r>
              <a:rPr lang="en-US" sz="1400" dirty="0"/>
              <a:t>“Self Assessment : University Program”		Headquarters NUST</a:t>
            </a:r>
          </a:p>
          <a:p>
            <a:pPr indent="228600" algn="just">
              <a:tabLst>
                <a:tab pos="457200" algn="l"/>
              </a:tabLst>
            </a:pPr>
            <a:endParaRPr lang="en-US" sz="1400" dirty="0"/>
          </a:p>
          <a:p>
            <a:pPr indent="228600" algn="just">
              <a:tabLst>
                <a:tab pos="457200" algn="l"/>
              </a:tabLst>
            </a:pPr>
            <a:r>
              <a:rPr lang="en-US" sz="1400" dirty="0"/>
              <a:t>“Quality Assurance in Higher Education”	</a:t>
            </a:r>
            <a:r>
              <a:rPr lang="en-US" sz="1400" dirty="0" smtClean="0"/>
              <a:t>	Pakistan </a:t>
            </a:r>
            <a:r>
              <a:rPr lang="en-US" sz="1400" dirty="0"/>
              <a:t>Institute of Quality Control</a:t>
            </a:r>
          </a:p>
          <a:p>
            <a:pPr indent="228600" algn="just">
              <a:tabLst>
                <a:tab pos="457200" algn="l"/>
              </a:tabLst>
            </a:pPr>
            <a:endParaRPr lang="en-US" sz="1400" dirty="0"/>
          </a:p>
          <a:p>
            <a:pPr indent="228600" algn="just">
              <a:tabLst>
                <a:tab pos="457200" algn="l"/>
              </a:tabLst>
            </a:pPr>
            <a:r>
              <a:rPr lang="en-US" sz="1400" b="1" dirty="0"/>
              <a:t>“Innovative and Creative Teaching Methods”	</a:t>
            </a:r>
            <a:r>
              <a:rPr lang="en-US" sz="1400" dirty="0" smtClean="0"/>
              <a:t>Prof </a:t>
            </a:r>
            <a:r>
              <a:rPr lang="en-US" sz="1400" dirty="0"/>
              <a:t>James Trevelyan of University of 							Western Australia, College of E&amp;ME</a:t>
            </a:r>
          </a:p>
          <a:p>
            <a:pPr indent="228600" algn="just">
              <a:tabLst>
                <a:tab pos="457200" algn="l"/>
              </a:tabLst>
            </a:pPr>
            <a:endParaRPr lang="en-US" sz="1400" dirty="0"/>
          </a:p>
          <a:p>
            <a:pPr indent="228600" algn="just">
              <a:tabLst>
                <a:tab pos="457200" algn="l"/>
              </a:tabLst>
            </a:pPr>
            <a:r>
              <a:rPr lang="en-US" sz="1400" dirty="0"/>
              <a:t>“Engineering Practices” 			West Texas A &amp; M University, NIMS. </a:t>
            </a:r>
          </a:p>
          <a:p>
            <a:pPr indent="228600" algn="just">
              <a:tabLst>
                <a:tab pos="457200" algn="l"/>
              </a:tabLst>
            </a:pPr>
            <a:endParaRPr lang="en-US" sz="1400" dirty="0"/>
          </a:p>
          <a:p>
            <a:pPr indent="228600" algn="just">
              <a:tabLst>
                <a:tab pos="457200" algn="l"/>
              </a:tabLst>
            </a:pPr>
            <a:r>
              <a:rPr lang="en-US" sz="1400" dirty="0"/>
              <a:t>2nd US – Pakistan International Symposium on	</a:t>
            </a:r>
            <a:r>
              <a:rPr lang="en-US" sz="1400" dirty="0" smtClean="0"/>
              <a:t>	Marriott </a:t>
            </a:r>
            <a:r>
              <a:rPr lang="en-US" sz="1400" dirty="0"/>
              <a:t>Hotel Islamabad</a:t>
            </a:r>
          </a:p>
          <a:p>
            <a:pPr indent="228600" algn="just">
              <a:tabLst>
                <a:tab pos="457200" algn="l"/>
              </a:tabLst>
            </a:pPr>
            <a:r>
              <a:rPr lang="en-US" sz="1400" dirty="0"/>
              <a:t>High Capacity Optical Networks &amp; Enabling 						Technologies.</a:t>
            </a:r>
          </a:p>
          <a:p>
            <a:pPr indent="228600" algn="just">
              <a:tabLst>
                <a:tab pos="457200" algn="l"/>
              </a:tabLst>
            </a:pPr>
            <a:endParaRPr lang="en-US" sz="1400" dirty="0"/>
          </a:p>
          <a:p>
            <a:pPr indent="228600" algn="just">
              <a:tabLst>
                <a:tab pos="457200" algn="l"/>
              </a:tabLst>
            </a:pPr>
            <a:r>
              <a:rPr lang="en-US" sz="1400" b="1" dirty="0"/>
              <a:t>“Accreditation Procedure of ABET” </a:t>
            </a:r>
            <a:r>
              <a:rPr lang="en-US" sz="1400" dirty="0"/>
              <a:t>		Prof  Dr Theodore Albert </a:t>
            </a:r>
            <a:r>
              <a:rPr lang="en-US" sz="1400" dirty="0" err="1"/>
              <a:t>Bickart</a:t>
            </a:r>
            <a:r>
              <a:rPr lang="en-US" sz="1400" dirty="0"/>
              <a:t> of ABET, 							USA College of E&amp;ME</a:t>
            </a:r>
          </a:p>
          <a:p>
            <a:pPr indent="228600" algn="just">
              <a:tabLst>
                <a:tab pos="457200" algn="l"/>
              </a:tabLst>
            </a:pPr>
            <a:endParaRPr lang="en-US" sz="1400" dirty="0"/>
          </a:p>
          <a:p>
            <a:pPr indent="228600">
              <a:tabLst>
                <a:tab pos="457200" algn="l"/>
              </a:tabLst>
            </a:pPr>
            <a:r>
              <a:rPr lang="en-US" sz="1400" dirty="0"/>
              <a:t>4th National Conference on “Q A in Education”       </a:t>
            </a:r>
            <a:r>
              <a:rPr lang="en-US" sz="1400" dirty="0" smtClean="0"/>
              <a:t>	PIQC </a:t>
            </a:r>
            <a:r>
              <a:rPr lang="en-US" sz="1400" dirty="0"/>
              <a:t>Lahore.</a:t>
            </a:r>
          </a:p>
          <a:p>
            <a:pPr indent="228600" algn="just">
              <a:tabLst>
                <a:tab pos="457200" algn="l"/>
              </a:tabLst>
            </a:pPr>
            <a:endParaRPr lang="en-US" sz="1400" dirty="0"/>
          </a:p>
          <a:p>
            <a:pPr indent="228600" algn="just">
              <a:tabLst>
                <a:tab pos="457200" algn="l"/>
              </a:tabLst>
            </a:pPr>
            <a:r>
              <a:rPr lang="en-US" sz="1400" dirty="0"/>
              <a:t>1st  US – Pakistan International Symposium on 	</a:t>
            </a:r>
            <a:r>
              <a:rPr lang="en-US" sz="1400" dirty="0" smtClean="0"/>
              <a:t>	Marriott </a:t>
            </a:r>
            <a:r>
              <a:rPr lang="en-US" sz="1400" dirty="0"/>
              <a:t>Hotel Islamabad</a:t>
            </a:r>
          </a:p>
          <a:p>
            <a:pPr indent="228600" algn="just">
              <a:tabLst>
                <a:tab pos="457200" algn="l"/>
              </a:tabLst>
            </a:pPr>
            <a:r>
              <a:rPr lang="en-US" sz="1400" dirty="0"/>
              <a:t>High Capacity Optical Networks &amp; Enabling 				              	Technologies.</a:t>
            </a:r>
          </a:p>
          <a:p>
            <a:pPr indent="228600" algn="just">
              <a:tabLst>
                <a:tab pos="457200" algn="l"/>
              </a:tabLst>
            </a:pP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8339"/>
                                        </p:tgtEl>
                                        <p:attrNameLst>
                                          <p:attrName>style.visibility</p:attrName>
                                        </p:attrNameLst>
                                      </p:cBhvr>
                                      <p:to>
                                        <p:strVal val="visible"/>
                                      </p:to>
                                    </p:set>
                                    <p:anim calcmode="lin" valueType="num">
                                      <p:cBhvr additive="base">
                                        <p:cTn id="7" dur="500" fill="hold"/>
                                        <p:tgtEl>
                                          <p:spTgt spid="398339"/>
                                        </p:tgtEl>
                                        <p:attrNameLst>
                                          <p:attrName>ppt_x</p:attrName>
                                        </p:attrNameLst>
                                      </p:cBhvr>
                                      <p:tavLst>
                                        <p:tav tm="0">
                                          <p:val>
                                            <p:strVal val="#ppt_x"/>
                                          </p:val>
                                        </p:tav>
                                        <p:tav tm="100000">
                                          <p:val>
                                            <p:strVal val="#ppt_x"/>
                                          </p:val>
                                        </p:tav>
                                      </p:tavLst>
                                    </p:anim>
                                    <p:anim calcmode="lin" valueType="num">
                                      <p:cBhvr additive="base">
                                        <p:cTn id="8" dur="500" fill="hold"/>
                                        <p:tgtEl>
                                          <p:spTgt spid="398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1967EC-1828-4E42-8C36-E949FF306EBA}" type="slidenum">
              <a:rPr lang="en-US" altLang="en-US"/>
              <a:pPr/>
              <a:t>5</a:t>
            </a:fld>
            <a:endParaRPr lang="en-US" altLang="en-US"/>
          </a:p>
        </p:txBody>
      </p:sp>
      <p:sp>
        <p:nvSpPr>
          <p:cNvPr id="258051" name="Rectangle 3"/>
          <p:cNvSpPr>
            <a:spLocks noGrp="1" noChangeArrowheads="1"/>
          </p:cNvSpPr>
          <p:nvPr>
            <p:ph type="body" idx="1"/>
          </p:nvPr>
        </p:nvSpPr>
        <p:spPr>
          <a:xfrm>
            <a:off x="609600" y="1066800"/>
            <a:ext cx="4114800" cy="5334000"/>
          </a:xfrm>
        </p:spPr>
        <p:txBody>
          <a:bodyPr/>
          <a:lstStyle/>
          <a:p>
            <a:pPr>
              <a:lnSpc>
                <a:spcPct val="110000"/>
              </a:lnSpc>
            </a:pPr>
            <a:r>
              <a:rPr lang="en-US" sz="2000" b="1" dirty="0">
                <a:latin typeface="Arial" charset="0"/>
              </a:rPr>
              <a:t>Basic definitions of :-</a:t>
            </a:r>
          </a:p>
          <a:p>
            <a:pPr lvl="1">
              <a:lnSpc>
                <a:spcPct val="110000"/>
              </a:lnSpc>
            </a:pPr>
            <a:r>
              <a:rPr lang="en-US" sz="2000" b="1" dirty="0">
                <a:latin typeface="Arial" charset="0"/>
              </a:rPr>
              <a:t>Charge</a:t>
            </a:r>
          </a:p>
          <a:p>
            <a:pPr lvl="1">
              <a:lnSpc>
                <a:spcPct val="110000"/>
              </a:lnSpc>
            </a:pPr>
            <a:r>
              <a:rPr lang="en-US" sz="2000" b="1" dirty="0">
                <a:latin typeface="Arial" charset="0"/>
              </a:rPr>
              <a:t>Current</a:t>
            </a:r>
          </a:p>
          <a:p>
            <a:pPr lvl="1">
              <a:lnSpc>
                <a:spcPct val="110000"/>
              </a:lnSpc>
            </a:pPr>
            <a:r>
              <a:rPr lang="en-US" sz="2000" b="1" dirty="0">
                <a:latin typeface="Arial" charset="0"/>
              </a:rPr>
              <a:t>Voltage </a:t>
            </a:r>
          </a:p>
          <a:p>
            <a:pPr lvl="1">
              <a:lnSpc>
                <a:spcPct val="110000"/>
              </a:lnSpc>
            </a:pPr>
            <a:r>
              <a:rPr lang="en-US" sz="2000" b="1" dirty="0" smtClean="0">
                <a:latin typeface="Arial" charset="0"/>
              </a:rPr>
              <a:t>Power and Energy</a:t>
            </a:r>
          </a:p>
          <a:p>
            <a:pPr lvl="2">
              <a:lnSpc>
                <a:spcPct val="110000"/>
              </a:lnSpc>
            </a:pPr>
            <a:r>
              <a:rPr lang="en-US" sz="1600" b="1" dirty="0" smtClean="0">
                <a:latin typeface="Arial" charset="0"/>
              </a:rPr>
              <a:t>Passive sign convention</a:t>
            </a:r>
            <a:endParaRPr lang="en-US" sz="1600" b="1" dirty="0">
              <a:latin typeface="Arial" charset="0"/>
            </a:endParaRPr>
          </a:p>
          <a:p>
            <a:pPr>
              <a:lnSpc>
                <a:spcPct val="110000"/>
              </a:lnSpc>
            </a:pPr>
            <a:r>
              <a:rPr lang="en-US" sz="2000" b="1" dirty="0">
                <a:latin typeface="Arial" charset="0"/>
              </a:rPr>
              <a:t>Voltage </a:t>
            </a:r>
            <a:r>
              <a:rPr lang="en-US" sz="2000" b="1" dirty="0" smtClean="0">
                <a:latin typeface="Arial" charset="0"/>
              </a:rPr>
              <a:t>&amp; </a:t>
            </a:r>
            <a:r>
              <a:rPr lang="en-US" sz="2000" b="1" dirty="0">
                <a:latin typeface="Arial" charset="0"/>
              </a:rPr>
              <a:t>Current Sources</a:t>
            </a:r>
          </a:p>
          <a:p>
            <a:pPr lvl="1">
              <a:lnSpc>
                <a:spcPct val="110000"/>
              </a:lnSpc>
            </a:pPr>
            <a:r>
              <a:rPr lang="en-US" sz="2000" b="1" dirty="0">
                <a:latin typeface="Arial" charset="0"/>
              </a:rPr>
              <a:t>Independent sources</a:t>
            </a:r>
          </a:p>
          <a:p>
            <a:pPr lvl="1">
              <a:lnSpc>
                <a:spcPct val="110000"/>
              </a:lnSpc>
            </a:pPr>
            <a:r>
              <a:rPr lang="en-US" sz="1800" b="1" dirty="0" smtClean="0">
                <a:latin typeface="Arial" charset="0"/>
              </a:rPr>
              <a:t>Dependent/Controlled </a:t>
            </a:r>
            <a:r>
              <a:rPr lang="en-US" sz="1800" b="1" dirty="0">
                <a:latin typeface="Arial" charset="0"/>
              </a:rPr>
              <a:t>sources</a:t>
            </a:r>
          </a:p>
          <a:p>
            <a:pPr>
              <a:lnSpc>
                <a:spcPct val="110000"/>
              </a:lnSpc>
            </a:pPr>
            <a:r>
              <a:rPr lang="en-US" sz="2000" b="1" dirty="0" smtClean="0">
                <a:latin typeface="Arial" charset="0"/>
              </a:rPr>
              <a:t>Ohm’s Law</a:t>
            </a:r>
          </a:p>
          <a:p>
            <a:pPr>
              <a:lnSpc>
                <a:spcPct val="110000"/>
              </a:lnSpc>
            </a:pPr>
            <a:r>
              <a:rPr lang="en-US" sz="2000" b="1" dirty="0" smtClean="0">
                <a:latin typeface="Arial" charset="0"/>
              </a:rPr>
              <a:t>Network </a:t>
            </a:r>
            <a:r>
              <a:rPr lang="en-US" sz="2000" b="1" dirty="0">
                <a:latin typeface="Arial" charset="0"/>
              </a:rPr>
              <a:t>and Circuits </a:t>
            </a:r>
          </a:p>
          <a:p>
            <a:pPr lvl="1">
              <a:lnSpc>
                <a:spcPct val="110000"/>
              </a:lnSpc>
            </a:pPr>
            <a:r>
              <a:rPr lang="en-US" sz="1600" b="1" dirty="0" smtClean="0">
                <a:latin typeface="Arial" charset="0"/>
              </a:rPr>
              <a:t>Nodes, Paths, Loops, and Branches </a:t>
            </a:r>
          </a:p>
          <a:p>
            <a:pPr>
              <a:lnSpc>
                <a:spcPct val="110000"/>
              </a:lnSpc>
            </a:pPr>
            <a:endParaRPr lang="en-US" sz="2000" b="1" dirty="0">
              <a:latin typeface="Arial" charset="0"/>
            </a:endParaRPr>
          </a:p>
          <a:p>
            <a:endParaRPr lang="en-US" sz="2000" b="1" dirty="0">
              <a:latin typeface="Arial" charset="0"/>
            </a:endParaRPr>
          </a:p>
        </p:txBody>
      </p:sp>
      <p:sp>
        <p:nvSpPr>
          <p:cNvPr id="258052" name="Text Box 4"/>
          <p:cNvSpPr txBox="1">
            <a:spLocks noChangeArrowheads="1"/>
          </p:cNvSpPr>
          <p:nvPr/>
        </p:nvSpPr>
        <p:spPr bwMode="auto">
          <a:xfrm>
            <a:off x="2362200" y="395288"/>
            <a:ext cx="4115678" cy="523220"/>
          </a:xfrm>
          <a:prstGeom prst="rect">
            <a:avLst/>
          </a:prstGeom>
          <a:noFill/>
          <a:ln w="9525">
            <a:noFill/>
            <a:miter lim="800000"/>
            <a:headEnd/>
            <a:tailEnd/>
          </a:ln>
          <a:effectLst/>
        </p:spPr>
        <p:txBody>
          <a:bodyPr wrap="none">
            <a:spAutoFit/>
          </a:bodyPr>
          <a:lstStyle/>
          <a:p>
            <a:r>
              <a:rPr lang="en-US" sz="2800" b="1" u="sng" dirty="0" smtClean="0"/>
              <a:t>Course Contents </a:t>
            </a:r>
            <a:r>
              <a:rPr lang="en-US" sz="2800" b="1" u="sng" dirty="0"/>
              <a:t>: EE </a:t>
            </a:r>
            <a:r>
              <a:rPr lang="en-US" sz="2800" b="1" u="sng" dirty="0" smtClean="0"/>
              <a:t>111</a:t>
            </a:r>
            <a:endParaRPr lang="en-US" sz="2800" b="1" u="sng" dirty="0"/>
          </a:p>
        </p:txBody>
      </p:sp>
      <p:sp>
        <p:nvSpPr>
          <p:cNvPr id="258053" name="Rectangle 5"/>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dirty="0">
                <a:solidFill>
                  <a:srgbClr val="FF0000"/>
                </a:solidFill>
              </a:rPr>
              <a:t> </a:t>
            </a:r>
          </a:p>
        </p:txBody>
      </p:sp>
      <p:sp>
        <p:nvSpPr>
          <p:cNvPr id="6" name="Rectangle 2"/>
          <p:cNvSpPr txBox="1">
            <a:spLocks noChangeArrowheads="1"/>
          </p:cNvSpPr>
          <p:nvPr/>
        </p:nvSpPr>
        <p:spPr bwMode="auto">
          <a:xfrm>
            <a:off x="4724400" y="1066800"/>
            <a:ext cx="4114800"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ea typeface="+mn-ea"/>
                <a:cs typeface="+mn-cs"/>
              </a:rPr>
              <a:t>Kirchhoff’s Laws:-</a:t>
            </a:r>
          </a:p>
          <a:p>
            <a:pPr marL="742950" marR="0" lvl="1" indent="-285750" algn="l" defTabSz="914400" rtl="0" eaLnBrk="0" fontAlgn="base" latinLnBrk="0" hangingPunct="0">
              <a:lnSpc>
                <a:spcPct val="12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rPr>
              <a:t>Current Law (KCL)</a:t>
            </a:r>
          </a:p>
          <a:p>
            <a:pPr marL="742950" marR="0" lvl="1" indent="-285750" algn="l" defTabSz="914400" rtl="0" eaLnBrk="0" fontAlgn="base" latinLnBrk="0" hangingPunct="0">
              <a:lnSpc>
                <a:spcPct val="12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rPr>
              <a:t>Voltage Law (KVL)</a:t>
            </a:r>
          </a:p>
          <a:p>
            <a:pPr marL="228600" indent="-228600">
              <a:lnSpc>
                <a:spcPct val="120000"/>
              </a:lnSpc>
              <a:spcBef>
                <a:spcPct val="20000"/>
              </a:spcBef>
              <a:buFontTx/>
              <a:buChar char="•"/>
            </a:pPr>
            <a:r>
              <a:rPr kumimoji="0" lang="en-US" sz="2000" b="1" i="0" u="none" strike="noStrike" kern="0" cap="none" spc="0" normalizeH="0" baseline="0" noProof="0" dirty="0" smtClean="0">
                <a:ln>
                  <a:noFill/>
                </a:ln>
                <a:solidFill>
                  <a:schemeClr val="tx1"/>
                </a:solidFill>
                <a:effectLst/>
                <a:uLnTx/>
                <a:uFillTx/>
                <a:latin typeface="Arial" charset="0"/>
              </a:rPr>
              <a:t>The single Loop Circuit </a:t>
            </a:r>
          </a:p>
          <a:p>
            <a:pPr marL="228600" indent="-228600">
              <a:lnSpc>
                <a:spcPct val="120000"/>
              </a:lnSpc>
              <a:spcBef>
                <a:spcPct val="20000"/>
              </a:spcBef>
              <a:buFontTx/>
              <a:buChar char="•"/>
            </a:pPr>
            <a:r>
              <a:rPr kumimoji="0" lang="en-US" sz="2000" b="1" i="0" u="none" strike="noStrike" kern="0" cap="none" spc="0" normalizeH="0" baseline="0" noProof="0" dirty="0" smtClean="0">
                <a:ln>
                  <a:noFill/>
                </a:ln>
                <a:solidFill>
                  <a:schemeClr val="tx1"/>
                </a:solidFill>
                <a:effectLst/>
                <a:uLnTx/>
                <a:uFillTx/>
                <a:latin typeface="Arial" charset="0"/>
              </a:rPr>
              <a:t>The single Node-pair Circuit</a:t>
            </a:r>
          </a:p>
          <a:p>
            <a:pPr marL="228600" indent="-228600">
              <a:lnSpc>
                <a:spcPct val="120000"/>
              </a:lnSpc>
              <a:spcBef>
                <a:spcPct val="20000"/>
              </a:spcBef>
              <a:buFontTx/>
              <a:buChar char="•"/>
            </a:pPr>
            <a:r>
              <a:rPr kumimoji="0" lang="en-US" sz="2000" b="1" i="0" u="none" strike="noStrike" kern="0" cap="none" spc="0" normalizeH="0" baseline="0" noProof="0" dirty="0" smtClean="0">
                <a:ln>
                  <a:noFill/>
                </a:ln>
                <a:solidFill>
                  <a:schemeClr val="tx1"/>
                </a:solidFill>
                <a:effectLst/>
                <a:uLnTx/>
                <a:uFillTx/>
                <a:latin typeface="Arial" charset="0"/>
              </a:rPr>
              <a:t>Series &amp; parallel connected sources</a:t>
            </a:r>
          </a:p>
          <a:p>
            <a:pPr marL="228600" indent="-228600">
              <a:lnSpc>
                <a:spcPct val="120000"/>
              </a:lnSpc>
              <a:spcBef>
                <a:spcPct val="20000"/>
              </a:spcBef>
              <a:buFontTx/>
              <a:buChar char="•"/>
            </a:pPr>
            <a:r>
              <a:rPr kumimoji="0" lang="en-US" sz="2000" b="1" i="0" u="none" strike="noStrike" kern="0" cap="none" spc="0" normalizeH="0" baseline="0" noProof="0" dirty="0" smtClean="0">
                <a:ln>
                  <a:noFill/>
                </a:ln>
                <a:solidFill>
                  <a:schemeClr val="tx1"/>
                </a:solidFill>
                <a:effectLst/>
                <a:uLnTx/>
                <a:uFillTx/>
                <a:latin typeface="Arial" charset="0"/>
              </a:rPr>
              <a:t>Resistors in series &amp; parallel</a:t>
            </a:r>
          </a:p>
          <a:p>
            <a:pPr marL="228600" indent="-228600">
              <a:lnSpc>
                <a:spcPct val="120000"/>
              </a:lnSpc>
              <a:spcBef>
                <a:spcPct val="20000"/>
              </a:spcBef>
              <a:buFontTx/>
              <a:buChar char="•"/>
            </a:pPr>
            <a:r>
              <a:rPr kumimoji="0" lang="en-US" sz="2000" b="1" i="0" u="none" strike="noStrike" kern="0" cap="none" spc="0" normalizeH="0" baseline="0" noProof="0" dirty="0" smtClean="0">
                <a:ln>
                  <a:noFill/>
                </a:ln>
                <a:solidFill>
                  <a:schemeClr val="tx1"/>
                </a:solidFill>
                <a:effectLst/>
                <a:uLnTx/>
                <a:uFillTx/>
                <a:latin typeface="Arial" charset="0"/>
              </a:rPr>
              <a:t>Voltage and current division</a:t>
            </a:r>
          </a:p>
          <a:p>
            <a:pPr marL="228600" indent="-228600">
              <a:lnSpc>
                <a:spcPct val="120000"/>
              </a:lnSpc>
              <a:spcBef>
                <a:spcPct val="20000"/>
              </a:spcBef>
              <a:buFontTx/>
              <a:buChar char="•"/>
            </a:pPr>
            <a:r>
              <a:rPr lang="en-US" sz="2000" b="1" kern="0" dirty="0" smtClean="0">
                <a:latin typeface="Arial" charset="0"/>
              </a:rPr>
              <a:t>Nodal Analysis</a:t>
            </a:r>
          </a:p>
          <a:p>
            <a:pPr marL="685800" lvl="1" indent="-228600">
              <a:lnSpc>
                <a:spcPct val="120000"/>
              </a:lnSpc>
              <a:spcBef>
                <a:spcPct val="20000"/>
              </a:spcBef>
              <a:buFontTx/>
              <a:buChar char="•"/>
            </a:pPr>
            <a:r>
              <a:rPr kumimoji="0" lang="en-US" sz="1800" b="1" i="0" u="none" strike="noStrike" kern="0" cap="none" spc="0" normalizeH="0" baseline="0" noProof="0" dirty="0" err="1" smtClean="0">
                <a:ln>
                  <a:noFill/>
                </a:ln>
                <a:solidFill>
                  <a:schemeClr val="tx1"/>
                </a:solidFill>
                <a:effectLst/>
                <a:uLnTx/>
                <a:uFillTx/>
                <a:latin typeface="Arial" charset="0"/>
              </a:rPr>
              <a:t>Supernode</a:t>
            </a:r>
            <a:endParaRPr kumimoji="0" lang="en-US" sz="1800" b="1" i="0" u="none" strike="noStrike" kern="0" cap="none" spc="0" normalizeH="0" baseline="0" noProof="0" dirty="0" smtClean="0">
              <a:ln>
                <a:noFill/>
              </a:ln>
              <a:solidFill>
                <a:schemeClr val="tx1"/>
              </a:solidFill>
              <a:effectLst/>
              <a:uLnTx/>
              <a:uFillTx/>
              <a:latin typeface="Arial" charset="0"/>
            </a:endParaRPr>
          </a:p>
          <a:p>
            <a:pPr marL="228600" indent="-228600">
              <a:lnSpc>
                <a:spcPct val="120000"/>
              </a:lnSpc>
              <a:spcBef>
                <a:spcPct val="20000"/>
              </a:spcBef>
              <a:buFontTx/>
              <a:buChar char="•"/>
            </a:pPr>
            <a:r>
              <a:rPr lang="en-US" sz="2000" b="1" kern="0" dirty="0" smtClean="0">
                <a:latin typeface="Arial" charset="0"/>
              </a:rPr>
              <a:t>Mesh Analysis</a:t>
            </a:r>
          </a:p>
          <a:p>
            <a:pPr marL="685800" lvl="1" indent="-228600">
              <a:lnSpc>
                <a:spcPct val="120000"/>
              </a:lnSpc>
              <a:spcBef>
                <a:spcPct val="20000"/>
              </a:spcBef>
              <a:buFontTx/>
              <a:buChar char="•"/>
            </a:pPr>
            <a:r>
              <a:rPr kumimoji="0" lang="en-US" sz="1800" b="1" i="0" u="none" strike="noStrike" kern="0" cap="none" spc="0" normalizeH="0" baseline="0" noProof="0" dirty="0" err="1" smtClean="0">
                <a:ln>
                  <a:noFill/>
                </a:ln>
                <a:solidFill>
                  <a:schemeClr val="tx1"/>
                </a:solidFill>
                <a:effectLst/>
                <a:uLnTx/>
                <a:uFillTx/>
                <a:latin typeface="Arial" charset="0"/>
              </a:rPr>
              <a:t>Supermesh</a:t>
            </a:r>
            <a:endParaRPr kumimoji="0" lang="en-US" sz="1800" b="1" i="0" u="none" strike="noStrike" kern="0" cap="none" spc="0" normalizeH="0" baseline="0" noProof="0" dirty="0">
              <a:ln>
                <a:noFill/>
              </a:ln>
              <a:solidFill>
                <a:schemeClr val="tx1"/>
              </a:solidFill>
              <a:effectLst/>
              <a:uLnTx/>
              <a:uFillTx/>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checkerboard(across)">
                                      <p:cBhvr>
                                        <p:cTn id="7" dur="500"/>
                                        <p:tgtEl>
                                          <p:spTgt spid="25805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8051">
                                            <p:txEl>
                                              <p:pRg st="1" end="1"/>
                                            </p:txEl>
                                          </p:spTgt>
                                        </p:tgtEl>
                                        <p:attrNameLst>
                                          <p:attrName>style.visibility</p:attrName>
                                        </p:attrNameLst>
                                      </p:cBhvr>
                                      <p:to>
                                        <p:strVal val="visible"/>
                                      </p:to>
                                    </p:set>
                                    <p:animEffect transition="in" filter="checkerboard(across)">
                                      <p:cBhvr>
                                        <p:cTn id="10" dur="500"/>
                                        <p:tgtEl>
                                          <p:spTgt spid="25805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58051">
                                            <p:txEl>
                                              <p:pRg st="2" end="2"/>
                                            </p:txEl>
                                          </p:spTgt>
                                        </p:tgtEl>
                                        <p:attrNameLst>
                                          <p:attrName>style.visibility</p:attrName>
                                        </p:attrNameLst>
                                      </p:cBhvr>
                                      <p:to>
                                        <p:strVal val="visible"/>
                                      </p:to>
                                    </p:set>
                                    <p:animEffect transition="in" filter="checkerboard(across)">
                                      <p:cBhvr>
                                        <p:cTn id="13" dur="500"/>
                                        <p:tgtEl>
                                          <p:spTgt spid="25805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58051">
                                            <p:txEl>
                                              <p:pRg st="3" end="3"/>
                                            </p:txEl>
                                          </p:spTgt>
                                        </p:tgtEl>
                                        <p:attrNameLst>
                                          <p:attrName>style.visibility</p:attrName>
                                        </p:attrNameLst>
                                      </p:cBhvr>
                                      <p:to>
                                        <p:strVal val="visible"/>
                                      </p:to>
                                    </p:set>
                                    <p:animEffect transition="in" filter="checkerboard(across)">
                                      <p:cBhvr>
                                        <p:cTn id="16" dur="500"/>
                                        <p:tgtEl>
                                          <p:spTgt spid="258051">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58051">
                                            <p:txEl>
                                              <p:pRg st="4" end="4"/>
                                            </p:txEl>
                                          </p:spTgt>
                                        </p:tgtEl>
                                        <p:attrNameLst>
                                          <p:attrName>style.visibility</p:attrName>
                                        </p:attrNameLst>
                                      </p:cBhvr>
                                      <p:to>
                                        <p:strVal val="visible"/>
                                      </p:to>
                                    </p:set>
                                    <p:animEffect transition="in" filter="checkerboard(across)">
                                      <p:cBhvr>
                                        <p:cTn id="19" dur="500"/>
                                        <p:tgtEl>
                                          <p:spTgt spid="258051">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8051">
                                            <p:txEl>
                                              <p:pRg st="5" end="5"/>
                                            </p:txEl>
                                          </p:spTgt>
                                        </p:tgtEl>
                                        <p:attrNameLst>
                                          <p:attrName>style.visibility</p:attrName>
                                        </p:attrNameLst>
                                      </p:cBhvr>
                                      <p:to>
                                        <p:strVal val="visible"/>
                                      </p:to>
                                    </p:set>
                                    <p:animEffect transition="in" filter="checkerboard(across)">
                                      <p:cBhvr>
                                        <p:cTn id="22" dur="500"/>
                                        <p:tgtEl>
                                          <p:spTgt spid="25805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8051">
                                            <p:txEl>
                                              <p:pRg st="6" end="6"/>
                                            </p:txEl>
                                          </p:spTgt>
                                        </p:tgtEl>
                                        <p:attrNameLst>
                                          <p:attrName>style.visibility</p:attrName>
                                        </p:attrNameLst>
                                      </p:cBhvr>
                                      <p:to>
                                        <p:strVal val="visible"/>
                                      </p:to>
                                    </p:set>
                                    <p:animEffect transition="in" filter="checkerboard(across)">
                                      <p:cBhvr>
                                        <p:cTn id="27" dur="500"/>
                                        <p:tgtEl>
                                          <p:spTgt spid="258051">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58051">
                                            <p:txEl>
                                              <p:pRg st="7" end="7"/>
                                            </p:txEl>
                                          </p:spTgt>
                                        </p:tgtEl>
                                        <p:attrNameLst>
                                          <p:attrName>style.visibility</p:attrName>
                                        </p:attrNameLst>
                                      </p:cBhvr>
                                      <p:to>
                                        <p:strVal val="visible"/>
                                      </p:to>
                                    </p:set>
                                    <p:animEffect transition="in" filter="checkerboard(across)">
                                      <p:cBhvr>
                                        <p:cTn id="30" dur="500"/>
                                        <p:tgtEl>
                                          <p:spTgt spid="258051">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58051">
                                            <p:txEl>
                                              <p:pRg st="8" end="8"/>
                                            </p:txEl>
                                          </p:spTgt>
                                        </p:tgtEl>
                                        <p:attrNameLst>
                                          <p:attrName>style.visibility</p:attrName>
                                        </p:attrNameLst>
                                      </p:cBhvr>
                                      <p:to>
                                        <p:strVal val="visible"/>
                                      </p:to>
                                    </p:set>
                                    <p:animEffect transition="in" filter="checkerboard(across)">
                                      <p:cBhvr>
                                        <p:cTn id="33" dur="500"/>
                                        <p:tgtEl>
                                          <p:spTgt spid="258051">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58051">
                                            <p:txEl>
                                              <p:pRg st="9" end="9"/>
                                            </p:txEl>
                                          </p:spTgt>
                                        </p:tgtEl>
                                        <p:attrNameLst>
                                          <p:attrName>style.visibility</p:attrName>
                                        </p:attrNameLst>
                                      </p:cBhvr>
                                      <p:to>
                                        <p:strVal val="visible"/>
                                      </p:to>
                                    </p:set>
                                    <p:animEffect transition="in" filter="checkerboard(across)">
                                      <p:cBhvr>
                                        <p:cTn id="36" dur="500"/>
                                        <p:tgtEl>
                                          <p:spTgt spid="258051">
                                            <p:txEl>
                                              <p:pRg st="9" end="9"/>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58051">
                                            <p:txEl>
                                              <p:pRg st="10" end="10"/>
                                            </p:txEl>
                                          </p:spTgt>
                                        </p:tgtEl>
                                        <p:attrNameLst>
                                          <p:attrName>style.visibility</p:attrName>
                                        </p:attrNameLst>
                                      </p:cBhvr>
                                      <p:to>
                                        <p:strVal val="visible"/>
                                      </p:to>
                                    </p:set>
                                    <p:animEffect transition="in" filter="checkerboard(across)">
                                      <p:cBhvr>
                                        <p:cTn id="39" dur="500"/>
                                        <p:tgtEl>
                                          <p:spTgt spid="258051">
                                            <p:txEl>
                                              <p:pRg st="10" end="10"/>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58051">
                                            <p:txEl>
                                              <p:pRg st="11" end="11"/>
                                            </p:txEl>
                                          </p:spTgt>
                                        </p:tgtEl>
                                        <p:attrNameLst>
                                          <p:attrName>style.visibility</p:attrName>
                                        </p:attrNameLst>
                                      </p:cBhvr>
                                      <p:to>
                                        <p:strVal val="visible"/>
                                      </p:to>
                                    </p:set>
                                    <p:animEffect transition="in" filter="checkerboard(across)">
                                      <p:cBhvr>
                                        <p:cTn id="42" dur="500"/>
                                        <p:tgtEl>
                                          <p:spTgt spid="258051">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258053"/>
                                        </p:tgtEl>
                                        <p:attrNameLst>
                                          <p:attrName>style.visibility</p:attrName>
                                        </p:attrNameLst>
                                      </p:cBhvr>
                                      <p:to>
                                        <p:strVal val="visible"/>
                                      </p:to>
                                    </p:set>
                                    <p:anim calcmode="lin" valueType="num">
                                      <p:cBhvr additive="base">
                                        <p:cTn id="50" dur="500" fill="hold"/>
                                        <p:tgtEl>
                                          <p:spTgt spid="258053"/>
                                        </p:tgtEl>
                                        <p:attrNameLst>
                                          <p:attrName>ppt_x</p:attrName>
                                        </p:attrNameLst>
                                      </p:cBhvr>
                                      <p:tavLst>
                                        <p:tav tm="0">
                                          <p:val>
                                            <p:strVal val="#ppt_x"/>
                                          </p:val>
                                        </p:tav>
                                        <p:tav tm="100000">
                                          <p:val>
                                            <p:strVal val="#ppt_x"/>
                                          </p:val>
                                        </p:tav>
                                      </p:tavLst>
                                    </p:anim>
                                    <p:anim calcmode="lin" valueType="num">
                                      <p:cBhvr additive="base">
                                        <p:cTn id="51" dur="500" fill="hold"/>
                                        <p:tgtEl>
                                          <p:spTgt spid="258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uiExpand="1" build="p"/>
      <p:bldP spid="25805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248B87-6C27-460F-A85C-4EAAD6F7AC55}" type="slidenum">
              <a:rPr lang="en-US" altLang="en-US"/>
              <a:pPr/>
              <a:t>6</a:t>
            </a:fld>
            <a:endParaRPr lang="en-US" altLang="en-US"/>
          </a:p>
        </p:txBody>
      </p:sp>
      <p:sp>
        <p:nvSpPr>
          <p:cNvPr id="261122" name="Rectangle 2"/>
          <p:cNvSpPr>
            <a:spLocks noGrp="1" noChangeArrowheads="1"/>
          </p:cNvSpPr>
          <p:nvPr>
            <p:ph type="body" idx="1"/>
          </p:nvPr>
        </p:nvSpPr>
        <p:spPr>
          <a:xfrm>
            <a:off x="685800" y="1447800"/>
            <a:ext cx="4114800" cy="4648200"/>
          </a:xfrm>
        </p:spPr>
        <p:txBody>
          <a:bodyPr/>
          <a:lstStyle/>
          <a:p>
            <a:pPr>
              <a:lnSpc>
                <a:spcPct val="110000"/>
              </a:lnSpc>
            </a:pPr>
            <a:r>
              <a:rPr lang="en-US" sz="2000" b="1" dirty="0" smtClean="0">
                <a:latin typeface="Arial" charset="0"/>
              </a:rPr>
              <a:t>Comparison </a:t>
            </a:r>
            <a:r>
              <a:rPr lang="en-US" sz="2000" b="1" dirty="0">
                <a:latin typeface="Arial" charset="0"/>
              </a:rPr>
              <a:t>of Nodal </a:t>
            </a:r>
            <a:r>
              <a:rPr lang="en-US" sz="2000" b="1" dirty="0" smtClean="0">
                <a:latin typeface="Arial" charset="0"/>
              </a:rPr>
              <a:t>&amp; </a:t>
            </a:r>
            <a:r>
              <a:rPr lang="en-US" sz="2000" b="1" dirty="0">
                <a:latin typeface="Arial" charset="0"/>
              </a:rPr>
              <a:t>Mesh Analysis</a:t>
            </a:r>
          </a:p>
          <a:p>
            <a:pPr>
              <a:lnSpc>
                <a:spcPct val="110000"/>
              </a:lnSpc>
            </a:pPr>
            <a:r>
              <a:rPr lang="en-US" sz="2000" b="1" dirty="0" smtClean="0">
                <a:latin typeface="Arial" charset="0"/>
              </a:rPr>
              <a:t>Other Circuit </a:t>
            </a:r>
            <a:r>
              <a:rPr lang="en-US" sz="2000" b="1" dirty="0">
                <a:latin typeface="Arial" charset="0"/>
              </a:rPr>
              <a:t>Analysis Techniques</a:t>
            </a:r>
          </a:p>
          <a:p>
            <a:pPr lvl="1">
              <a:lnSpc>
                <a:spcPct val="110000"/>
              </a:lnSpc>
            </a:pPr>
            <a:r>
              <a:rPr lang="en-US" sz="2000" b="1" dirty="0" smtClean="0">
                <a:latin typeface="Arial" charset="0"/>
              </a:rPr>
              <a:t>Linearity &amp; </a:t>
            </a:r>
            <a:r>
              <a:rPr lang="en-US" sz="2000" b="1" dirty="0">
                <a:latin typeface="Arial" charset="0"/>
              </a:rPr>
              <a:t>Superposition</a:t>
            </a:r>
          </a:p>
          <a:p>
            <a:pPr lvl="1">
              <a:lnSpc>
                <a:spcPct val="110000"/>
              </a:lnSpc>
            </a:pPr>
            <a:r>
              <a:rPr lang="en-US" sz="2000" b="1" dirty="0">
                <a:latin typeface="Arial" charset="0"/>
              </a:rPr>
              <a:t>Source </a:t>
            </a:r>
            <a:r>
              <a:rPr lang="en-US" sz="2000" b="1" dirty="0" smtClean="0">
                <a:latin typeface="Arial" charset="0"/>
              </a:rPr>
              <a:t>transformations</a:t>
            </a:r>
          </a:p>
          <a:p>
            <a:pPr lvl="1">
              <a:lnSpc>
                <a:spcPct val="110000"/>
              </a:lnSpc>
              <a:defRPr/>
            </a:pPr>
            <a:r>
              <a:rPr lang="en-US" sz="2000" b="1" dirty="0" err="1" smtClean="0">
                <a:latin typeface="Arial" charset="0"/>
              </a:rPr>
              <a:t>Thevenin’s</a:t>
            </a:r>
            <a:r>
              <a:rPr lang="en-US" sz="2000" b="1" dirty="0" smtClean="0">
                <a:latin typeface="Arial" charset="0"/>
              </a:rPr>
              <a:t> Theorem</a:t>
            </a:r>
          </a:p>
          <a:p>
            <a:pPr lvl="1">
              <a:lnSpc>
                <a:spcPct val="110000"/>
              </a:lnSpc>
              <a:defRPr/>
            </a:pPr>
            <a:r>
              <a:rPr lang="en-US" sz="2000" b="1" dirty="0" smtClean="0">
                <a:latin typeface="Arial" charset="0"/>
              </a:rPr>
              <a:t>Norton’s Theorem</a:t>
            </a:r>
          </a:p>
          <a:p>
            <a:pPr lvl="1">
              <a:lnSpc>
                <a:spcPct val="110000"/>
              </a:lnSpc>
              <a:defRPr/>
            </a:pPr>
            <a:r>
              <a:rPr lang="en-US" sz="2000" b="1" dirty="0" smtClean="0">
                <a:latin typeface="Arial" charset="0"/>
              </a:rPr>
              <a:t>Maximum Power Transfer Theorem</a:t>
            </a:r>
          </a:p>
          <a:p>
            <a:pPr lvl="1">
              <a:lnSpc>
                <a:spcPct val="110000"/>
              </a:lnSpc>
              <a:defRPr/>
            </a:pPr>
            <a:r>
              <a:rPr lang="en-US" sz="2000" b="1" dirty="0" smtClean="0">
                <a:latin typeface="Arial" charset="0"/>
              </a:rPr>
              <a:t>Delta – </a:t>
            </a:r>
            <a:r>
              <a:rPr lang="en-US" sz="2000" b="1" dirty="0" err="1" smtClean="0">
                <a:latin typeface="Arial" charset="0"/>
              </a:rPr>
              <a:t>Wye</a:t>
            </a:r>
            <a:r>
              <a:rPr lang="en-US" sz="2000" b="1" dirty="0" smtClean="0">
                <a:latin typeface="Arial" charset="0"/>
              </a:rPr>
              <a:t> conversion</a:t>
            </a:r>
          </a:p>
          <a:p>
            <a:pPr lvl="0">
              <a:lnSpc>
                <a:spcPct val="110000"/>
              </a:lnSpc>
            </a:pPr>
            <a:r>
              <a:rPr lang="en-US" sz="2000" b="1" dirty="0" smtClean="0">
                <a:latin typeface="Arial" charset="0"/>
              </a:rPr>
              <a:t>Capacitors &amp; Inductors</a:t>
            </a:r>
          </a:p>
          <a:p>
            <a:pPr>
              <a:lnSpc>
                <a:spcPct val="110000"/>
              </a:lnSpc>
            </a:pPr>
            <a:endParaRPr lang="en-US" sz="2000" b="1" dirty="0">
              <a:latin typeface="Arial" charset="0"/>
            </a:endParaRPr>
          </a:p>
          <a:p>
            <a:pPr>
              <a:lnSpc>
                <a:spcPct val="110000"/>
              </a:lnSpc>
            </a:pPr>
            <a:endParaRPr lang="en-US" sz="2000" b="1" dirty="0">
              <a:latin typeface="Arial" charset="0"/>
            </a:endParaRPr>
          </a:p>
        </p:txBody>
      </p:sp>
      <p:sp>
        <p:nvSpPr>
          <p:cNvPr id="261123" name="Text Box 3"/>
          <p:cNvSpPr txBox="1">
            <a:spLocks noChangeArrowheads="1"/>
          </p:cNvSpPr>
          <p:nvPr/>
        </p:nvSpPr>
        <p:spPr bwMode="auto">
          <a:xfrm>
            <a:off x="1727670" y="457200"/>
            <a:ext cx="5423729" cy="523220"/>
          </a:xfrm>
          <a:prstGeom prst="rect">
            <a:avLst/>
          </a:prstGeom>
          <a:noFill/>
          <a:ln w="9525">
            <a:noFill/>
            <a:miter lim="800000"/>
            <a:headEnd/>
            <a:tailEnd/>
          </a:ln>
          <a:effectLst/>
        </p:spPr>
        <p:txBody>
          <a:bodyPr wrap="none">
            <a:spAutoFit/>
          </a:bodyPr>
          <a:lstStyle/>
          <a:p>
            <a:r>
              <a:rPr lang="en-US" sz="2800" b="1" u="sng" dirty="0" smtClean="0"/>
              <a:t>Course Contents </a:t>
            </a:r>
            <a:r>
              <a:rPr lang="en-US" sz="2800" b="1" u="sng" dirty="0"/>
              <a:t>: EE </a:t>
            </a:r>
            <a:r>
              <a:rPr lang="en-US" sz="2800" b="1" u="sng" dirty="0" smtClean="0"/>
              <a:t>111 </a:t>
            </a:r>
            <a:r>
              <a:rPr lang="en-US" sz="2800" b="1" u="sng" dirty="0"/>
              <a:t>…</a:t>
            </a:r>
            <a:r>
              <a:rPr lang="en-US" sz="2800" b="1" u="sng" dirty="0" err="1"/>
              <a:t>contd</a:t>
            </a:r>
            <a:endParaRPr lang="en-US" sz="2800" b="1" u="sng" dirty="0"/>
          </a:p>
        </p:txBody>
      </p:sp>
      <p:sp>
        <p:nvSpPr>
          <p:cNvPr id="261124"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
        <p:nvSpPr>
          <p:cNvPr id="6" name="Rectangle 2"/>
          <p:cNvSpPr txBox="1">
            <a:spLocks noChangeArrowheads="1"/>
          </p:cNvSpPr>
          <p:nvPr/>
        </p:nvSpPr>
        <p:spPr bwMode="auto">
          <a:xfrm>
            <a:off x="4800600" y="1295400"/>
            <a:ext cx="41148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ea typeface="+mn-ea"/>
                <a:cs typeface="+mn-cs"/>
              </a:rPr>
              <a:t>Basic RL &amp; RC Circuits</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ea typeface="+mn-ea"/>
                <a:cs typeface="+mn-cs"/>
              </a:rPr>
              <a:t>Source-free RL circuits</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ea typeface="+mn-ea"/>
                <a:cs typeface="+mn-cs"/>
              </a:rPr>
              <a:t>Source-free RC circuits</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ea typeface="+mn-ea"/>
                <a:cs typeface="+mn-cs"/>
              </a:rPr>
              <a:t>Unit step function</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Arial" charset="0"/>
                <a:ea typeface="+mn-ea"/>
                <a:cs typeface="+mn-cs"/>
              </a:rPr>
              <a:t>Driven RL / RC Circuits</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sz="2000" b="1" u="none" strike="noStrike" kern="0" cap="none" spc="0" normalizeH="0" baseline="0" noProof="0" dirty="0" smtClean="0">
                <a:ln>
                  <a:noFill/>
                </a:ln>
                <a:solidFill>
                  <a:schemeClr val="tx1"/>
                </a:solidFill>
                <a:effectLst/>
                <a:uLnTx/>
                <a:uFillTx/>
                <a:latin typeface="Arial" charset="0"/>
                <a:ea typeface="+mn-ea"/>
                <a:cs typeface="+mn-cs"/>
              </a:rPr>
              <a:t>The Parallel RLC Circuit </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sz="1600" b="1" i="0" u="none" strike="noStrike" kern="0" cap="none" spc="0" normalizeH="0" baseline="0" noProof="0" dirty="0" err="1" smtClean="0">
                <a:ln>
                  <a:noFill/>
                </a:ln>
                <a:solidFill>
                  <a:schemeClr val="tx1"/>
                </a:solidFill>
                <a:effectLst/>
                <a:uLnTx/>
                <a:uFillTx/>
                <a:latin typeface="Arial" charset="0"/>
              </a:rPr>
              <a:t>Overdamped</a:t>
            </a:r>
            <a:r>
              <a:rPr kumimoji="0" lang="en-US" sz="1600" b="1" i="0" u="none" strike="noStrike" kern="0" cap="none" spc="0" normalizeH="0" baseline="0" noProof="0" dirty="0" smtClean="0">
                <a:ln>
                  <a:noFill/>
                </a:ln>
                <a:solidFill>
                  <a:schemeClr val="tx1"/>
                </a:solidFill>
                <a:effectLst/>
                <a:uLnTx/>
                <a:uFillTx/>
                <a:latin typeface="Arial" charset="0"/>
              </a:rPr>
              <a:t> </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sz="1600" b="1" i="0" u="none" strike="noStrike" kern="0" cap="none" spc="0" normalizeH="0" baseline="0" noProof="0" dirty="0" smtClean="0">
                <a:ln>
                  <a:noFill/>
                </a:ln>
                <a:solidFill>
                  <a:schemeClr val="tx1"/>
                </a:solidFill>
                <a:effectLst/>
                <a:uLnTx/>
                <a:uFillTx/>
                <a:latin typeface="Arial" charset="0"/>
              </a:rPr>
              <a:t>Critically damped </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sz="1600" b="1" i="0" u="none" strike="noStrike" kern="0" cap="none" spc="0" normalizeH="0" baseline="0" noProof="0" dirty="0" err="1" smtClean="0">
                <a:ln>
                  <a:noFill/>
                </a:ln>
                <a:solidFill>
                  <a:schemeClr val="tx1"/>
                </a:solidFill>
                <a:effectLst/>
                <a:uLnTx/>
                <a:uFillTx/>
                <a:latin typeface="Arial" charset="0"/>
              </a:rPr>
              <a:t>Underdamped</a:t>
            </a:r>
            <a:r>
              <a:rPr kumimoji="0" lang="en-US" sz="1600" b="1" i="0" u="none" strike="noStrike" kern="0" cap="none" spc="0" normalizeH="0" baseline="0" noProof="0" dirty="0" smtClean="0">
                <a:ln>
                  <a:noFill/>
                </a:ln>
                <a:solidFill>
                  <a:schemeClr val="tx1"/>
                </a:solidFill>
                <a:effectLst/>
                <a:uLnTx/>
                <a:uFillTx/>
                <a:latin typeface="Arial" charset="0"/>
              </a:rPr>
              <a:t> </a:t>
            </a:r>
          </a:p>
          <a:p>
            <a:pPr marL="342900" lvl="0" indent="-342900">
              <a:lnSpc>
                <a:spcPct val="110000"/>
              </a:lnSpc>
              <a:spcBef>
                <a:spcPct val="20000"/>
              </a:spcBef>
              <a:buFontTx/>
              <a:buChar char="•"/>
              <a:defRPr/>
            </a:pPr>
            <a:r>
              <a:rPr lang="en-US" sz="2000" b="1" kern="0" dirty="0" smtClean="0">
                <a:latin typeface="Arial" charset="0"/>
              </a:rPr>
              <a:t>The Series RLC Circuit </a:t>
            </a:r>
          </a:p>
          <a:p>
            <a:pPr marL="742950" lvl="1" indent="-285750">
              <a:lnSpc>
                <a:spcPct val="110000"/>
              </a:lnSpc>
              <a:spcBef>
                <a:spcPct val="20000"/>
              </a:spcBef>
              <a:buFontTx/>
              <a:buChar char="–"/>
              <a:defRPr/>
            </a:pPr>
            <a:r>
              <a:rPr lang="en-US" sz="1600" b="1" kern="0" dirty="0" err="1" smtClean="0">
                <a:latin typeface="Arial" charset="0"/>
              </a:rPr>
              <a:t>Overdamped</a:t>
            </a:r>
            <a:r>
              <a:rPr lang="en-US" sz="1600" b="1" kern="0" dirty="0" smtClean="0">
                <a:latin typeface="Arial" charset="0"/>
              </a:rPr>
              <a:t> </a:t>
            </a:r>
          </a:p>
          <a:p>
            <a:pPr marL="742950" lvl="1" indent="-285750">
              <a:lnSpc>
                <a:spcPct val="110000"/>
              </a:lnSpc>
              <a:spcBef>
                <a:spcPct val="20000"/>
              </a:spcBef>
              <a:buFontTx/>
              <a:buChar char="–"/>
              <a:defRPr/>
            </a:pPr>
            <a:r>
              <a:rPr lang="en-US" sz="1600" b="1" kern="0" dirty="0" smtClean="0">
                <a:latin typeface="Arial" charset="0"/>
              </a:rPr>
              <a:t>Critically damped </a:t>
            </a:r>
          </a:p>
          <a:p>
            <a:pPr marL="742950" lvl="1" indent="-285750">
              <a:lnSpc>
                <a:spcPct val="110000"/>
              </a:lnSpc>
              <a:spcBef>
                <a:spcPct val="20000"/>
              </a:spcBef>
              <a:buFontTx/>
              <a:buChar char="–"/>
              <a:defRPr/>
            </a:pPr>
            <a:r>
              <a:rPr lang="en-US" sz="1600" b="1" kern="0" dirty="0" err="1" smtClean="0">
                <a:latin typeface="Arial" charset="0"/>
              </a:rPr>
              <a:t>Underdamped</a:t>
            </a:r>
            <a:endParaRPr lang="en-US" sz="1600" b="1" kern="0" dirty="0" smtClean="0">
              <a:latin typeface="Arial" charset="0"/>
            </a:endParaRPr>
          </a:p>
          <a:p>
            <a:pPr marL="285750" indent="-285750">
              <a:lnSpc>
                <a:spcPct val="110000"/>
              </a:lnSpc>
              <a:spcBef>
                <a:spcPct val="20000"/>
              </a:spcBef>
              <a:buFont typeface="Arial" pitchFamily="34" charset="0"/>
              <a:buChar char="•"/>
              <a:defRPr/>
            </a:pPr>
            <a:r>
              <a:rPr kumimoji="0" lang="en-US" sz="1600" b="1" i="0" u="none" strike="noStrike" kern="0" cap="none" spc="0" normalizeH="0" baseline="0" noProof="0" dirty="0" smtClean="0">
                <a:ln>
                  <a:noFill/>
                </a:ln>
                <a:solidFill>
                  <a:schemeClr val="tx1"/>
                </a:solidFill>
                <a:effectLst/>
                <a:uLnTx/>
                <a:uFillTx/>
                <a:latin typeface="Arial" charset="0"/>
                <a:ea typeface="+mn-ea"/>
                <a:cs typeface="+mn-cs"/>
              </a:rPr>
              <a:t>The  </a:t>
            </a:r>
            <a:r>
              <a:rPr kumimoji="0" lang="en-US" sz="1600" b="1" i="0" u="none" strike="noStrike" kern="0" cap="none" spc="0" normalizeH="0" baseline="0" noProof="0" smtClean="0">
                <a:ln>
                  <a:noFill/>
                </a:ln>
                <a:solidFill>
                  <a:schemeClr val="tx1"/>
                </a:solidFill>
                <a:effectLst/>
                <a:uLnTx/>
                <a:uFillTx/>
                <a:latin typeface="Arial" charset="0"/>
                <a:ea typeface="+mn-ea"/>
                <a:cs typeface="+mn-cs"/>
              </a:rPr>
              <a:t>Lossless Circuit</a:t>
            </a:r>
            <a:endParaRPr kumimoji="0" lang="en-US" sz="1600" b="1" i="0" u="none" strike="noStrike" kern="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122">
                                            <p:txEl>
                                              <p:pRg st="0" end="0"/>
                                            </p:txEl>
                                          </p:spTgt>
                                        </p:tgtEl>
                                        <p:attrNameLst>
                                          <p:attrName>style.visibility</p:attrName>
                                        </p:attrNameLst>
                                      </p:cBhvr>
                                      <p:to>
                                        <p:strVal val="visible"/>
                                      </p:to>
                                    </p:set>
                                    <p:animEffect transition="in" filter="checkerboard(across)">
                                      <p:cBhvr>
                                        <p:cTn id="7" dur="500"/>
                                        <p:tgtEl>
                                          <p:spTgt spid="26112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1122">
                                            <p:txEl>
                                              <p:pRg st="1" end="1"/>
                                            </p:txEl>
                                          </p:spTgt>
                                        </p:tgtEl>
                                        <p:attrNameLst>
                                          <p:attrName>style.visibility</p:attrName>
                                        </p:attrNameLst>
                                      </p:cBhvr>
                                      <p:to>
                                        <p:strVal val="visible"/>
                                      </p:to>
                                    </p:set>
                                    <p:animEffect transition="in" filter="checkerboard(across)">
                                      <p:cBhvr>
                                        <p:cTn id="10" dur="500"/>
                                        <p:tgtEl>
                                          <p:spTgt spid="26112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61122">
                                            <p:txEl>
                                              <p:pRg st="2" end="2"/>
                                            </p:txEl>
                                          </p:spTgt>
                                        </p:tgtEl>
                                        <p:attrNameLst>
                                          <p:attrName>style.visibility</p:attrName>
                                        </p:attrNameLst>
                                      </p:cBhvr>
                                      <p:to>
                                        <p:strVal val="visible"/>
                                      </p:to>
                                    </p:set>
                                    <p:animEffect transition="in" filter="checkerboard(across)">
                                      <p:cBhvr>
                                        <p:cTn id="13" dur="500"/>
                                        <p:tgtEl>
                                          <p:spTgt spid="261122">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61122">
                                            <p:txEl>
                                              <p:pRg st="3" end="3"/>
                                            </p:txEl>
                                          </p:spTgt>
                                        </p:tgtEl>
                                        <p:attrNameLst>
                                          <p:attrName>style.visibility</p:attrName>
                                        </p:attrNameLst>
                                      </p:cBhvr>
                                      <p:to>
                                        <p:strVal val="visible"/>
                                      </p:to>
                                    </p:set>
                                    <p:animEffect transition="in" filter="checkerboard(across)">
                                      <p:cBhvr>
                                        <p:cTn id="16" dur="500"/>
                                        <p:tgtEl>
                                          <p:spTgt spid="261122">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1122">
                                            <p:txEl>
                                              <p:pRg st="4" end="4"/>
                                            </p:txEl>
                                          </p:spTgt>
                                        </p:tgtEl>
                                        <p:attrNameLst>
                                          <p:attrName>style.visibility</p:attrName>
                                        </p:attrNameLst>
                                      </p:cBhvr>
                                      <p:to>
                                        <p:strVal val="visible"/>
                                      </p:to>
                                    </p:set>
                                    <p:animEffect transition="in" filter="checkerboard(across)">
                                      <p:cBhvr>
                                        <p:cTn id="19" dur="500"/>
                                        <p:tgtEl>
                                          <p:spTgt spid="261122">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61122">
                                            <p:txEl>
                                              <p:pRg st="5" end="5"/>
                                            </p:txEl>
                                          </p:spTgt>
                                        </p:tgtEl>
                                        <p:attrNameLst>
                                          <p:attrName>style.visibility</p:attrName>
                                        </p:attrNameLst>
                                      </p:cBhvr>
                                      <p:to>
                                        <p:strVal val="visible"/>
                                      </p:to>
                                    </p:set>
                                    <p:animEffect transition="in" filter="checkerboard(across)">
                                      <p:cBhvr>
                                        <p:cTn id="22" dur="500"/>
                                        <p:tgtEl>
                                          <p:spTgt spid="261122">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61122">
                                            <p:txEl>
                                              <p:pRg st="6" end="6"/>
                                            </p:txEl>
                                          </p:spTgt>
                                        </p:tgtEl>
                                        <p:attrNameLst>
                                          <p:attrName>style.visibility</p:attrName>
                                        </p:attrNameLst>
                                      </p:cBhvr>
                                      <p:to>
                                        <p:strVal val="visible"/>
                                      </p:to>
                                    </p:set>
                                    <p:animEffect transition="in" filter="checkerboard(across)">
                                      <p:cBhvr>
                                        <p:cTn id="25" dur="500"/>
                                        <p:tgtEl>
                                          <p:spTgt spid="261122">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61122">
                                            <p:txEl>
                                              <p:pRg st="7" end="7"/>
                                            </p:txEl>
                                          </p:spTgt>
                                        </p:tgtEl>
                                        <p:attrNameLst>
                                          <p:attrName>style.visibility</p:attrName>
                                        </p:attrNameLst>
                                      </p:cBhvr>
                                      <p:to>
                                        <p:strVal val="visible"/>
                                      </p:to>
                                    </p:set>
                                    <p:animEffect transition="in" filter="checkerboard(across)">
                                      <p:cBhvr>
                                        <p:cTn id="28" dur="500"/>
                                        <p:tgtEl>
                                          <p:spTgt spid="26112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61122">
                                            <p:txEl>
                                              <p:pRg st="8" end="8"/>
                                            </p:txEl>
                                          </p:spTgt>
                                        </p:tgtEl>
                                        <p:attrNameLst>
                                          <p:attrName>style.visibility</p:attrName>
                                        </p:attrNameLst>
                                      </p:cBhvr>
                                      <p:to>
                                        <p:strVal val="visible"/>
                                      </p:to>
                                    </p:set>
                                    <p:animEffect transition="in" filter="checkerboard(across)">
                                      <p:cBhvr>
                                        <p:cTn id="33" dur="500"/>
                                        <p:tgtEl>
                                          <p:spTgt spid="26112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ox(in)">
                                      <p:cBhvr>
                                        <p:cTn id="38" dur="500"/>
                                        <p:tgtEl>
                                          <p:spTgt spid="6"/>
                                        </p:tgtEl>
                                      </p:cBhvr>
                                    </p:animEffect>
                                  </p:childTnLst>
                                </p:cTn>
                              </p:par>
                              <p:par>
                                <p:cTn id="39" presetID="2" presetClass="entr" presetSubtype="4" fill="hold" grpId="0" nodeType="withEffect">
                                  <p:stCondLst>
                                    <p:cond delay="0"/>
                                  </p:stCondLst>
                                  <p:childTnLst>
                                    <p:set>
                                      <p:cBhvr>
                                        <p:cTn id="40" dur="1" fill="hold">
                                          <p:stCondLst>
                                            <p:cond delay="0"/>
                                          </p:stCondLst>
                                        </p:cTn>
                                        <p:tgtEl>
                                          <p:spTgt spid="261124"/>
                                        </p:tgtEl>
                                        <p:attrNameLst>
                                          <p:attrName>style.visibility</p:attrName>
                                        </p:attrNameLst>
                                      </p:cBhvr>
                                      <p:to>
                                        <p:strVal val="visible"/>
                                      </p:to>
                                    </p:set>
                                    <p:anim calcmode="lin" valueType="num">
                                      <p:cBhvr additive="base">
                                        <p:cTn id="41" dur="500" fill="hold"/>
                                        <p:tgtEl>
                                          <p:spTgt spid="261124"/>
                                        </p:tgtEl>
                                        <p:attrNameLst>
                                          <p:attrName>ppt_x</p:attrName>
                                        </p:attrNameLst>
                                      </p:cBhvr>
                                      <p:tavLst>
                                        <p:tav tm="0">
                                          <p:val>
                                            <p:strVal val="#ppt_x"/>
                                          </p:val>
                                        </p:tav>
                                        <p:tav tm="100000">
                                          <p:val>
                                            <p:strVal val="#ppt_x"/>
                                          </p:val>
                                        </p:tav>
                                      </p:tavLst>
                                    </p:anim>
                                    <p:anim calcmode="lin" valueType="num">
                                      <p:cBhvr additive="base">
                                        <p:cTn id="42"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uiExpand="1" build="p"/>
      <p:bldP spid="26112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1400" y="457200"/>
            <a:ext cx="1473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Read the problem statement</a:t>
            </a:r>
            <a:endParaRPr lang="en-US" sz="1200" dirty="0">
              <a:solidFill>
                <a:schemeClr val="tx1"/>
              </a:solidFill>
            </a:endParaRPr>
          </a:p>
        </p:txBody>
      </p:sp>
      <p:sp>
        <p:nvSpPr>
          <p:cNvPr id="5" name="Rectangle 4"/>
          <p:cNvSpPr/>
          <p:nvPr/>
        </p:nvSpPr>
        <p:spPr>
          <a:xfrm>
            <a:off x="3581400" y="1219200"/>
            <a:ext cx="1473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Identify the goal</a:t>
            </a:r>
            <a:endParaRPr lang="en-US" sz="1200" dirty="0">
              <a:solidFill>
                <a:schemeClr val="tx1"/>
              </a:solidFill>
            </a:endParaRPr>
          </a:p>
        </p:txBody>
      </p:sp>
      <p:sp>
        <p:nvSpPr>
          <p:cNvPr id="6" name="Rectangle 5"/>
          <p:cNvSpPr/>
          <p:nvPr/>
        </p:nvSpPr>
        <p:spPr>
          <a:xfrm>
            <a:off x="3581400" y="1905000"/>
            <a:ext cx="1473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Collect the known information</a:t>
            </a:r>
            <a:endParaRPr lang="en-US" sz="1200" dirty="0">
              <a:solidFill>
                <a:schemeClr val="tx1"/>
              </a:solidFill>
            </a:endParaRPr>
          </a:p>
        </p:txBody>
      </p:sp>
      <p:sp>
        <p:nvSpPr>
          <p:cNvPr id="8" name="Diamond 7"/>
          <p:cNvSpPr/>
          <p:nvPr/>
        </p:nvSpPr>
        <p:spPr>
          <a:xfrm>
            <a:off x="3733800" y="5410200"/>
            <a:ext cx="1371600" cy="609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Verify?</a:t>
            </a:r>
            <a:endParaRPr lang="en-US" sz="1200" dirty="0">
              <a:solidFill>
                <a:schemeClr val="tx1"/>
              </a:solidFill>
            </a:endParaRPr>
          </a:p>
        </p:txBody>
      </p:sp>
      <p:sp>
        <p:nvSpPr>
          <p:cNvPr id="9" name="Diamond 8"/>
          <p:cNvSpPr/>
          <p:nvPr/>
        </p:nvSpPr>
        <p:spPr>
          <a:xfrm>
            <a:off x="3733800" y="2514600"/>
            <a:ext cx="1219200" cy="609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Devise a plan</a:t>
            </a:r>
            <a:endParaRPr lang="en-US" sz="1200" dirty="0">
              <a:solidFill>
                <a:schemeClr val="tx1"/>
              </a:solidFill>
            </a:endParaRPr>
          </a:p>
        </p:txBody>
      </p:sp>
      <p:sp>
        <p:nvSpPr>
          <p:cNvPr id="10" name="Diamond 9"/>
          <p:cNvSpPr/>
          <p:nvPr/>
        </p:nvSpPr>
        <p:spPr>
          <a:xfrm>
            <a:off x="3505200" y="3962400"/>
            <a:ext cx="1752600" cy="609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Additional info </a:t>
            </a:r>
            <a:r>
              <a:rPr lang="en-US" sz="1200" dirty="0" err="1" smtClean="0">
                <a:solidFill>
                  <a:schemeClr val="tx1"/>
                </a:solidFill>
              </a:rPr>
              <a:t>reqd</a:t>
            </a:r>
            <a:r>
              <a:rPr lang="en-US" sz="1200" dirty="0" smtClean="0">
                <a:solidFill>
                  <a:schemeClr val="tx1"/>
                </a:solidFill>
              </a:rPr>
              <a:t>?</a:t>
            </a:r>
            <a:endParaRPr lang="en-US" sz="1200" dirty="0">
              <a:solidFill>
                <a:schemeClr val="tx1"/>
              </a:solidFill>
            </a:endParaRPr>
          </a:p>
        </p:txBody>
      </p:sp>
      <p:sp>
        <p:nvSpPr>
          <p:cNvPr id="11" name="Rectangle 10"/>
          <p:cNvSpPr/>
          <p:nvPr/>
        </p:nvSpPr>
        <p:spPr>
          <a:xfrm>
            <a:off x="3657600" y="3276600"/>
            <a:ext cx="1473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Construct solvable equations</a:t>
            </a:r>
            <a:endParaRPr lang="en-US" sz="1200" dirty="0">
              <a:solidFill>
                <a:schemeClr val="tx1"/>
              </a:solidFill>
            </a:endParaRPr>
          </a:p>
        </p:txBody>
      </p:sp>
      <p:sp>
        <p:nvSpPr>
          <p:cNvPr id="12" name="Rectangle 11"/>
          <p:cNvSpPr/>
          <p:nvPr/>
        </p:nvSpPr>
        <p:spPr>
          <a:xfrm>
            <a:off x="3657600" y="4724400"/>
            <a:ext cx="1473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Attempt a solution</a:t>
            </a:r>
            <a:endParaRPr lang="en-US" sz="1200" dirty="0">
              <a:solidFill>
                <a:schemeClr val="tx1"/>
              </a:solidFill>
            </a:endParaRPr>
          </a:p>
        </p:txBody>
      </p:sp>
      <p:sp>
        <p:nvSpPr>
          <p:cNvPr id="13" name="Rectangle 12"/>
          <p:cNvSpPr/>
          <p:nvPr/>
        </p:nvSpPr>
        <p:spPr>
          <a:xfrm>
            <a:off x="4038600" y="6172200"/>
            <a:ext cx="838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END</a:t>
            </a:r>
            <a:endParaRPr lang="en-US" sz="1200" dirty="0">
              <a:solidFill>
                <a:schemeClr val="tx1"/>
              </a:solidFill>
            </a:endParaRPr>
          </a:p>
        </p:txBody>
      </p:sp>
      <p:cxnSp>
        <p:nvCxnSpPr>
          <p:cNvPr id="15" name="Straight Arrow Connector 14"/>
          <p:cNvCxnSpPr/>
          <p:nvPr/>
        </p:nvCxnSpPr>
        <p:spPr>
          <a:xfrm rot="5400000">
            <a:off x="4115594" y="10660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215427" y="176601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5257800" y="42672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839494" y="4990306"/>
            <a:ext cx="144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a:off x="5103812" y="5715000"/>
            <a:ext cx="45878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9" idx="1"/>
          </p:cNvCxnSpPr>
          <p:nvPr/>
        </p:nvCxnSpPr>
        <p:spPr>
          <a:xfrm>
            <a:off x="2895600" y="28194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1"/>
          </p:cNvCxnSpPr>
          <p:nvPr/>
        </p:nvCxnSpPr>
        <p:spPr>
          <a:xfrm rot="10800000">
            <a:off x="2894012" y="4267200"/>
            <a:ext cx="61118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172494" y="3542506"/>
            <a:ext cx="144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0800000" flipV="1">
            <a:off x="228600" y="247903"/>
            <a:ext cx="3581400" cy="954107"/>
          </a:xfrm>
          <a:prstGeom prst="rect">
            <a:avLst/>
          </a:prstGeom>
          <a:noFill/>
        </p:spPr>
        <p:txBody>
          <a:bodyPr wrap="square" lIns="91440" tIns="45720" rIns="91440" bIns="45720">
            <a:spAutoFit/>
          </a:bodyPr>
          <a:lstStyle/>
          <a:p>
            <a:pPr algn="ctr"/>
            <a:r>
              <a:rPr lang="en-US" sz="2800" b="1" u="sng" dirty="0" smtClean="0">
                <a:ln w="17780" cmpd="sng">
                  <a:solidFill>
                    <a:srgbClr val="FFFFFF"/>
                  </a:solidFill>
                  <a:prstDash val="solid"/>
                  <a:miter lim="800000"/>
                </a:ln>
                <a:latin typeface="Arial" pitchFamily="34" charset="0"/>
                <a:cs typeface="Arial" pitchFamily="34" charset="0"/>
              </a:rPr>
              <a:t>Problem solving strategy</a:t>
            </a:r>
            <a:endParaRPr lang="en-US" sz="2800" b="1" u="sng" cap="none" spc="0" dirty="0">
              <a:ln w="17780" cmpd="sng">
                <a:solidFill>
                  <a:srgbClr val="FFFFFF"/>
                </a:solidFill>
                <a:prstDash val="solid"/>
                <a:miter lim="800000"/>
              </a:ln>
              <a:latin typeface="Arial" pitchFamily="34" charset="0"/>
              <a:cs typeface="Arial" pitchFamily="34" charset="0"/>
            </a:endParaRPr>
          </a:p>
        </p:txBody>
      </p:sp>
      <p:sp>
        <p:nvSpPr>
          <p:cNvPr id="53" name="TextBox 52"/>
          <p:cNvSpPr txBox="1"/>
          <p:nvPr/>
        </p:nvSpPr>
        <p:spPr>
          <a:xfrm>
            <a:off x="5105400" y="5410200"/>
            <a:ext cx="386644" cy="276999"/>
          </a:xfrm>
          <a:prstGeom prst="rect">
            <a:avLst/>
          </a:prstGeom>
          <a:noFill/>
        </p:spPr>
        <p:txBody>
          <a:bodyPr wrap="none" rtlCol="0">
            <a:spAutoFit/>
          </a:bodyPr>
          <a:lstStyle/>
          <a:p>
            <a:r>
              <a:rPr lang="en-US" sz="1200" dirty="0" smtClean="0"/>
              <a:t>NO</a:t>
            </a:r>
            <a:endParaRPr lang="en-US" sz="1200" dirty="0"/>
          </a:p>
        </p:txBody>
      </p:sp>
      <p:sp>
        <p:nvSpPr>
          <p:cNvPr id="55" name="TextBox 54"/>
          <p:cNvSpPr txBox="1"/>
          <p:nvPr/>
        </p:nvSpPr>
        <p:spPr>
          <a:xfrm>
            <a:off x="3048000" y="4019857"/>
            <a:ext cx="441018" cy="307777"/>
          </a:xfrm>
          <a:prstGeom prst="rect">
            <a:avLst/>
          </a:prstGeom>
          <a:noFill/>
        </p:spPr>
        <p:txBody>
          <a:bodyPr wrap="none" rtlCol="0">
            <a:spAutoFit/>
          </a:bodyPr>
          <a:lstStyle/>
          <a:p>
            <a:r>
              <a:rPr lang="en-US" sz="1400" dirty="0" smtClean="0"/>
              <a:t>YES</a:t>
            </a:r>
            <a:endParaRPr lang="en-US" sz="1400" dirty="0"/>
          </a:p>
        </p:txBody>
      </p:sp>
      <p:sp>
        <p:nvSpPr>
          <p:cNvPr id="56" name="TextBox 55"/>
          <p:cNvSpPr txBox="1"/>
          <p:nvPr/>
        </p:nvSpPr>
        <p:spPr>
          <a:xfrm>
            <a:off x="4556234" y="4461291"/>
            <a:ext cx="418704" cy="307777"/>
          </a:xfrm>
          <a:prstGeom prst="rect">
            <a:avLst/>
          </a:prstGeom>
          <a:noFill/>
        </p:spPr>
        <p:txBody>
          <a:bodyPr wrap="none" rtlCol="0">
            <a:spAutoFit/>
          </a:bodyPr>
          <a:lstStyle/>
          <a:p>
            <a:r>
              <a:rPr lang="en-US" sz="1400" dirty="0" smtClean="0"/>
              <a:t>NO</a:t>
            </a:r>
            <a:endParaRPr lang="en-US" sz="1400" dirty="0"/>
          </a:p>
        </p:txBody>
      </p:sp>
      <p:sp>
        <p:nvSpPr>
          <p:cNvPr id="57" name="TextBox 56"/>
          <p:cNvSpPr txBox="1"/>
          <p:nvPr/>
        </p:nvSpPr>
        <p:spPr>
          <a:xfrm>
            <a:off x="4495800" y="5906037"/>
            <a:ext cx="441018" cy="307777"/>
          </a:xfrm>
          <a:prstGeom prst="rect">
            <a:avLst/>
          </a:prstGeom>
          <a:noFill/>
        </p:spPr>
        <p:txBody>
          <a:bodyPr wrap="none" rtlCol="0">
            <a:spAutoFit/>
          </a:bodyPr>
          <a:lstStyle/>
          <a:p>
            <a:r>
              <a:rPr lang="en-US" sz="1400" dirty="0" smtClean="0"/>
              <a:t>YES</a:t>
            </a:r>
            <a:endParaRPr lang="en-US" sz="1400" dirty="0"/>
          </a:p>
        </p:txBody>
      </p:sp>
      <p:cxnSp>
        <p:nvCxnSpPr>
          <p:cNvPr id="66" name="Straight Arrow Connector 65"/>
          <p:cNvCxnSpPr/>
          <p:nvPr/>
        </p:nvCxnSpPr>
        <p:spPr>
          <a:xfrm rot="5400000">
            <a:off x="4229894" y="38473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4267994" y="2437606"/>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4267994" y="3199606"/>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4267994" y="4647406"/>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4306094" y="52959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4342606" y="6095206"/>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43600" y="6172200"/>
            <a:ext cx="2209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r>
              <a:rPr lang="en-US" sz="1200" dirty="0" err="1" smtClean="0">
                <a:solidFill>
                  <a:schemeClr val="tx1"/>
                </a:solidFill>
              </a:rPr>
              <a:t>Hayt</a:t>
            </a:r>
            <a:r>
              <a:rPr lang="en-US" sz="1200" dirty="0" smtClean="0">
                <a:solidFill>
                  <a:schemeClr val="tx1"/>
                </a:solidFill>
              </a:rPr>
              <a:t>, </a:t>
            </a:r>
            <a:r>
              <a:rPr lang="en-US" sz="1200" dirty="0" err="1" smtClean="0">
                <a:solidFill>
                  <a:schemeClr val="tx1"/>
                </a:solidFill>
              </a:rPr>
              <a:t>Kemmerly</a:t>
            </a:r>
            <a:r>
              <a:rPr lang="en-US" sz="1200" dirty="0" smtClean="0">
                <a:solidFill>
                  <a:schemeClr val="tx1"/>
                </a:solidFill>
              </a:rPr>
              <a:t> and Durbin)</a:t>
            </a:r>
            <a:endParaRPr lang="en-US" sz="1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fill="hold"/>
                                        <p:tgtEl>
                                          <p:spTgt spid="70"/>
                                        </p:tgtEl>
                                        <p:attrNameLst>
                                          <p:attrName>ppt_x</p:attrName>
                                        </p:attrNameLst>
                                      </p:cBhvr>
                                      <p:tavLst>
                                        <p:tav tm="0">
                                          <p:val>
                                            <p:strVal val="#ppt_x"/>
                                          </p:val>
                                        </p:tav>
                                        <p:tav tm="100000">
                                          <p:val>
                                            <p:strVal val="#ppt_x"/>
                                          </p:val>
                                        </p:tav>
                                      </p:tavLst>
                                    </p:anim>
                                    <p:anim calcmode="lin" valueType="num">
                                      <p:cBhvr additive="base">
                                        <p:cTn id="6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500" fill="hold"/>
                                        <p:tgtEl>
                                          <p:spTgt spid="56"/>
                                        </p:tgtEl>
                                        <p:attrNameLst>
                                          <p:attrName>ppt_x</p:attrName>
                                        </p:attrNameLst>
                                      </p:cBhvr>
                                      <p:tavLst>
                                        <p:tav tm="0">
                                          <p:val>
                                            <p:strVal val="#ppt_x"/>
                                          </p:val>
                                        </p:tav>
                                        <p:tav tm="100000">
                                          <p:val>
                                            <p:strVal val="#ppt_x"/>
                                          </p:val>
                                        </p:tav>
                                      </p:tavLst>
                                    </p:anim>
                                    <p:anim calcmode="lin" valueType="num">
                                      <p:cBhvr additive="base">
                                        <p:cTn id="72" dur="500" fill="hold"/>
                                        <p:tgtEl>
                                          <p:spTgt spid="5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additive="base">
                                        <p:cTn id="79" dur="500" fill="hold"/>
                                        <p:tgtEl>
                                          <p:spTgt spid="55"/>
                                        </p:tgtEl>
                                        <p:attrNameLst>
                                          <p:attrName>ppt_x</p:attrName>
                                        </p:attrNameLst>
                                      </p:cBhvr>
                                      <p:tavLst>
                                        <p:tav tm="0">
                                          <p:val>
                                            <p:strVal val="#ppt_x"/>
                                          </p:val>
                                        </p:tav>
                                        <p:tav tm="100000">
                                          <p:val>
                                            <p:strVal val="#ppt_x"/>
                                          </p:val>
                                        </p:tav>
                                      </p:tavLst>
                                    </p:anim>
                                    <p:anim calcmode="lin" valueType="num">
                                      <p:cBhvr additive="base">
                                        <p:cTn id="80" dur="500" fill="hold"/>
                                        <p:tgtEl>
                                          <p:spTgt spid="5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ppt_x"/>
                                          </p:val>
                                        </p:tav>
                                        <p:tav tm="100000">
                                          <p:val>
                                            <p:strVal val="#ppt_x"/>
                                          </p:val>
                                        </p:tav>
                                      </p:tavLst>
                                    </p:anim>
                                    <p:anim calcmode="lin" valueType="num">
                                      <p:cBhvr additive="base">
                                        <p:cTn id="90" dur="500" fill="hold"/>
                                        <p:tgtEl>
                                          <p:spTgt spid="12"/>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71"/>
                                        </p:tgtEl>
                                        <p:attrNameLst>
                                          <p:attrName>style.visibility</p:attrName>
                                        </p:attrNameLst>
                                      </p:cBhvr>
                                      <p:to>
                                        <p:strVal val="visible"/>
                                      </p:to>
                                    </p:set>
                                    <p:anim calcmode="lin" valueType="num">
                                      <p:cBhvr additive="base">
                                        <p:cTn id="93" dur="500" fill="hold"/>
                                        <p:tgtEl>
                                          <p:spTgt spid="71"/>
                                        </p:tgtEl>
                                        <p:attrNameLst>
                                          <p:attrName>ppt_x</p:attrName>
                                        </p:attrNameLst>
                                      </p:cBhvr>
                                      <p:tavLst>
                                        <p:tav tm="0">
                                          <p:val>
                                            <p:strVal val="#ppt_x"/>
                                          </p:val>
                                        </p:tav>
                                        <p:tav tm="100000">
                                          <p:val>
                                            <p:strVal val="#ppt_x"/>
                                          </p:val>
                                        </p:tav>
                                      </p:tavLst>
                                    </p:anim>
                                    <p:anim calcmode="lin" valueType="num">
                                      <p:cBhvr additive="base">
                                        <p:cTn id="9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 calcmode="lin" valueType="num">
                                      <p:cBhvr additive="base">
                                        <p:cTn id="99" dur="500" fill="hold"/>
                                        <p:tgtEl>
                                          <p:spTgt spid="8"/>
                                        </p:tgtEl>
                                        <p:attrNameLst>
                                          <p:attrName>ppt_x</p:attrName>
                                        </p:attrNameLst>
                                      </p:cBhvr>
                                      <p:tavLst>
                                        <p:tav tm="0">
                                          <p:val>
                                            <p:strVal val="#ppt_x"/>
                                          </p:val>
                                        </p:tav>
                                        <p:tav tm="100000">
                                          <p:val>
                                            <p:strVal val="#ppt_x"/>
                                          </p:val>
                                        </p:tav>
                                      </p:tavLst>
                                    </p:anim>
                                    <p:anim calcmode="lin" valueType="num">
                                      <p:cBhvr additive="base">
                                        <p:cTn id="100" dur="500" fill="hold"/>
                                        <p:tgtEl>
                                          <p:spTgt spid="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ppt_x"/>
                                          </p:val>
                                        </p:tav>
                                        <p:tav tm="100000">
                                          <p:val>
                                            <p:strVal val="#ppt_x"/>
                                          </p:val>
                                        </p:tav>
                                      </p:tavLst>
                                    </p:anim>
                                    <p:anim calcmode="lin" valueType="num">
                                      <p:cBhvr additive="base">
                                        <p:cTn id="10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2"/>
                                        </p:tgtEl>
                                        <p:attrNameLst>
                                          <p:attrName>style.visibility</p:attrName>
                                        </p:attrNameLst>
                                      </p:cBhvr>
                                      <p:to>
                                        <p:strVal val="visible"/>
                                      </p:to>
                                    </p:set>
                                    <p:anim calcmode="lin" valueType="num">
                                      <p:cBhvr additive="base">
                                        <p:cTn id="109" dur="500" fill="hold"/>
                                        <p:tgtEl>
                                          <p:spTgt spid="72"/>
                                        </p:tgtEl>
                                        <p:attrNameLst>
                                          <p:attrName>ppt_x</p:attrName>
                                        </p:attrNameLst>
                                      </p:cBhvr>
                                      <p:tavLst>
                                        <p:tav tm="0">
                                          <p:val>
                                            <p:strVal val="#ppt_x"/>
                                          </p:val>
                                        </p:tav>
                                        <p:tav tm="100000">
                                          <p:val>
                                            <p:strVal val="#ppt_x"/>
                                          </p:val>
                                        </p:tav>
                                      </p:tavLst>
                                    </p:anim>
                                    <p:anim calcmode="lin" valueType="num">
                                      <p:cBhvr additive="base">
                                        <p:cTn id="110" dur="500" fill="hold"/>
                                        <p:tgtEl>
                                          <p:spTgt spid="7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3"/>
                                        </p:tgtEl>
                                        <p:attrNameLst>
                                          <p:attrName>style.visibility</p:attrName>
                                        </p:attrNameLst>
                                      </p:cBhvr>
                                      <p:to>
                                        <p:strVal val="visible"/>
                                      </p:to>
                                    </p:set>
                                    <p:anim calcmode="lin" valueType="num">
                                      <p:cBhvr additive="base">
                                        <p:cTn id="113" dur="500" fill="hold"/>
                                        <p:tgtEl>
                                          <p:spTgt spid="13"/>
                                        </p:tgtEl>
                                        <p:attrNameLst>
                                          <p:attrName>ppt_x</p:attrName>
                                        </p:attrNameLst>
                                      </p:cBhvr>
                                      <p:tavLst>
                                        <p:tav tm="0">
                                          <p:val>
                                            <p:strVal val="#ppt_x"/>
                                          </p:val>
                                        </p:tav>
                                        <p:tav tm="100000">
                                          <p:val>
                                            <p:strVal val="#ppt_x"/>
                                          </p:val>
                                        </p:tav>
                                      </p:tavLst>
                                    </p:anim>
                                    <p:anim calcmode="lin" valueType="num">
                                      <p:cBhvr additive="base">
                                        <p:cTn id="1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500" fill="hold"/>
                                        <p:tgtEl>
                                          <p:spTgt spid="30"/>
                                        </p:tgtEl>
                                        <p:attrNameLst>
                                          <p:attrName>ppt_x</p:attrName>
                                        </p:attrNameLst>
                                      </p:cBhvr>
                                      <p:tavLst>
                                        <p:tav tm="0">
                                          <p:val>
                                            <p:strVal val="#ppt_x"/>
                                          </p:val>
                                        </p:tav>
                                        <p:tav tm="100000">
                                          <p:val>
                                            <p:strVal val="#ppt_x"/>
                                          </p:val>
                                        </p:tav>
                                      </p:tavLst>
                                    </p:anim>
                                    <p:anim calcmode="lin" valueType="num">
                                      <p:cBhvr additive="base">
                                        <p:cTn id="120" dur="500" fill="hold"/>
                                        <p:tgtEl>
                                          <p:spTgt spid="30"/>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25"/>
                                        </p:tgtEl>
                                        <p:attrNameLst>
                                          <p:attrName>style.visibility</p:attrName>
                                        </p:attrNameLst>
                                      </p:cBhvr>
                                      <p:to>
                                        <p:strVal val="visible"/>
                                      </p:to>
                                    </p:set>
                                    <p:anim calcmode="lin" valueType="num">
                                      <p:cBhvr additive="base">
                                        <p:cTn id="123" dur="500" fill="hold"/>
                                        <p:tgtEl>
                                          <p:spTgt spid="25"/>
                                        </p:tgtEl>
                                        <p:attrNameLst>
                                          <p:attrName>ppt_x</p:attrName>
                                        </p:attrNameLst>
                                      </p:cBhvr>
                                      <p:tavLst>
                                        <p:tav tm="0">
                                          <p:val>
                                            <p:strVal val="#ppt_x"/>
                                          </p:val>
                                        </p:tav>
                                        <p:tav tm="100000">
                                          <p:val>
                                            <p:strVal val="#ppt_x"/>
                                          </p:val>
                                        </p:tav>
                                      </p:tavLst>
                                    </p:anim>
                                    <p:anim calcmode="lin" valueType="num">
                                      <p:cBhvr additive="base">
                                        <p:cTn id="124" dur="500" fill="hold"/>
                                        <p:tgtEl>
                                          <p:spTgt spid="2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additive="base">
                                        <p:cTn id="127" dur="500" fill="hold"/>
                                        <p:tgtEl>
                                          <p:spTgt spid="31"/>
                                        </p:tgtEl>
                                        <p:attrNameLst>
                                          <p:attrName>ppt_x</p:attrName>
                                        </p:attrNameLst>
                                      </p:cBhvr>
                                      <p:tavLst>
                                        <p:tav tm="0">
                                          <p:val>
                                            <p:strVal val="#ppt_x"/>
                                          </p:val>
                                        </p:tav>
                                        <p:tav tm="100000">
                                          <p:val>
                                            <p:strVal val="#ppt_x"/>
                                          </p:val>
                                        </p:tav>
                                      </p:tavLst>
                                    </p:anim>
                                    <p:anim calcmode="lin" valueType="num">
                                      <p:cBhvr additive="base">
                                        <p:cTn id="128" dur="500" fill="hold"/>
                                        <p:tgtEl>
                                          <p:spTgt spid="3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additive="base">
                                        <p:cTn id="131" dur="500" fill="hold"/>
                                        <p:tgtEl>
                                          <p:spTgt spid="53"/>
                                        </p:tgtEl>
                                        <p:attrNameLst>
                                          <p:attrName>ppt_x</p:attrName>
                                        </p:attrNameLst>
                                      </p:cBhvr>
                                      <p:tavLst>
                                        <p:tav tm="0">
                                          <p:val>
                                            <p:strVal val="#ppt_x"/>
                                          </p:val>
                                        </p:tav>
                                        <p:tav tm="100000">
                                          <p:val>
                                            <p:strVal val="#ppt_x"/>
                                          </p:val>
                                        </p:tav>
                                      </p:tavLst>
                                    </p:anim>
                                    <p:anim calcmode="lin" valueType="num">
                                      <p:cBhvr additive="base">
                                        <p:cTn id="132" dur="500" fill="hold"/>
                                        <p:tgtEl>
                                          <p:spTgt spid="53"/>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 calcmode="lin" valueType="num">
                                      <p:cBhvr additive="base">
                                        <p:cTn id="135" dur="500" fill="hold"/>
                                        <p:tgtEl>
                                          <p:spTgt spid="33"/>
                                        </p:tgtEl>
                                        <p:attrNameLst>
                                          <p:attrName>ppt_x</p:attrName>
                                        </p:attrNameLst>
                                      </p:cBhvr>
                                      <p:tavLst>
                                        <p:tav tm="0">
                                          <p:val>
                                            <p:strVal val="#ppt_x"/>
                                          </p:val>
                                        </p:tav>
                                        <p:tav tm="100000">
                                          <p:val>
                                            <p:strVal val="#ppt_x"/>
                                          </p:val>
                                        </p:tav>
                                      </p:tavLst>
                                    </p:anim>
                                    <p:anim calcmode="lin" valueType="num">
                                      <p:cBhvr additive="base">
                                        <p:cTn id="1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53" grpId="0"/>
      <p:bldP spid="55" grpId="0"/>
      <p:bldP spid="56" grpId="0"/>
      <p:bldP spid="57" grpId="0"/>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2286000" y="381000"/>
            <a:ext cx="4038600" cy="811213"/>
          </a:xfrm>
          <a:noFill/>
        </p:spPr>
        <p:txBody>
          <a:bodyPr lIns="92075" tIns="46038" rIns="92075" bIns="46038"/>
          <a:lstStyle/>
          <a:p>
            <a:pPr>
              <a:lnSpc>
                <a:spcPct val="80000"/>
              </a:lnSpc>
            </a:pPr>
            <a:r>
              <a:rPr lang="en-US" sz="2800" b="1" u="sng" dirty="0" smtClean="0"/>
              <a:t>The Approach</a:t>
            </a:r>
            <a:endParaRPr lang="en-US" sz="2800" b="1" u="sng" dirty="0" smtClean="0">
              <a:latin typeface="Arial" charset="0"/>
            </a:endParaRPr>
          </a:p>
        </p:txBody>
      </p:sp>
      <p:sp>
        <p:nvSpPr>
          <p:cNvPr id="489475" name="Rectangle 3"/>
          <p:cNvSpPr>
            <a:spLocks noGrp="1" noChangeArrowheads="1"/>
          </p:cNvSpPr>
          <p:nvPr>
            <p:ph type="body" idx="1"/>
          </p:nvPr>
        </p:nvSpPr>
        <p:spPr>
          <a:xfrm>
            <a:off x="2057400" y="2286000"/>
            <a:ext cx="6248400" cy="2339975"/>
          </a:xfrm>
          <a:noFill/>
        </p:spPr>
        <p:txBody>
          <a:bodyPr lIns="92075" tIns="46038" rIns="92075" bIns="46038"/>
          <a:lstStyle/>
          <a:p>
            <a:pPr>
              <a:spcBef>
                <a:spcPct val="10000"/>
              </a:spcBef>
              <a:buClr>
                <a:schemeClr val="hlink"/>
              </a:buClr>
              <a:buFont typeface="Wingdings" pitchFamily="2" charset="2"/>
              <a:buChar char="ü"/>
            </a:pPr>
            <a:r>
              <a:rPr lang="en-US" sz="2400" b="1" dirty="0" smtClean="0">
                <a:solidFill>
                  <a:schemeClr val="tx2"/>
                </a:solidFill>
                <a:latin typeface="Arial" charset="0"/>
              </a:rPr>
              <a:t>Understanding the Importance</a:t>
            </a:r>
          </a:p>
          <a:p>
            <a:pPr>
              <a:spcBef>
                <a:spcPct val="10000"/>
              </a:spcBef>
              <a:buClr>
                <a:schemeClr val="hlink"/>
              </a:buClr>
              <a:buFont typeface="Wingdings" pitchFamily="2" charset="2"/>
              <a:buChar char="ü"/>
            </a:pPr>
            <a:endParaRPr lang="en-US" sz="2400" b="1" dirty="0" smtClean="0">
              <a:solidFill>
                <a:schemeClr val="tx2"/>
              </a:solidFill>
              <a:latin typeface="Arial" charset="0"/>
            </a:endParaRPr>
          </a:p>
          <a:p>
            <a:pPr lvl="2">
              <a:spcBef>
                <a:spcPct val="10000"/>
              </a:spcBef>
              <a:buClr>
                <a:schemeClr val="hlink"/>
              </a:buClr>
              <a:buFont typeface="Wingdings" pitchFamily="2" charset="2"/>
              <a:buChar char="ü"/>
            </a:pPr>
            <a:r>
              <a:rPr lang="en-US" b="1" dirty="0" smtClean="0">
                <a:solidFill>
                  <a:schemeClr val="tx2"/>
                </a:solidFill>
                <a:latin typeface="Arial" charset="0"/>
              </a:rPr>
              <a:t>Time</a:t>
            </a:r>
          </a:p>
          <a:p>
            <a:pPr lvl="2">
              <a:spcBef>
                <a:spcPct val="10000"/>
              </a:spcBef>
              <a:buClr>
                <a:schemeClr val="hlink"/>
              </a:buClr>
              <a:buFont typeface="Wingdings" pitchFamily="2" charset="2"/>
              <a:buChar char="ü"/>
            </a:pPr>
            <a:r>
              <a:rPr lang="en-US" b="1" dirty="0" smtClean="0">
                <a:solidFill>
                  <a:schemeClr val="tx2"/>
                </a:solidFill>
                <a:latin typeface="Arial" charset="0"/>
              </a:rPr>
              <a:t>Skills</a:t>
            </a:r>
          </a:p>
          <a:p>
            <a:pPr lvl="2">
              <a:spcBef>
                <a:spcPct val="10000"/>
              </a:spcBef>
              <a:buClr>
                <a:schemeClr val="hlink"/>
              </a:buClr>
              <a:buFont typeface="Wingdings" pitchFamily="2" charset="2"/>
              <a:buChar char="ü"/>
            </a:pPr>
            <a:r>
              <a:rPr lang="en-US" b="1" dirty="0" smtClean="0">
                <a:solidFill>
                  <a:schemeClr val="tx2"/>
                </a:solidFill>
                <a:latin typeface="Arial" charset="0"/>
              </a:rPr>
              <a:t>Practice (</a:t>
            </a:r>
            <a:r>
              <a:rPr lang="en-US" sz="1400" b="1" dirty="0" smtClean="0">
                <a:solidFill>
                  <a:schemeClr val="tx2"/>
                </a:solidFill>
                <a:latin typeface="Arial" charset="0"/>
              </a:rPr>
              <a:t>in a relaxed, low-stress environment</a:t>
            </a:r>
            <a:r>
              <a:rPr lang="en-US" b="1" dirty="0" smtClean="0">
                <a:solidFill>
                  <a:schemeClr val="tx2"/>
                </a:solidFill>
                <a:latin typeface="Arial" charset="0"/>
              </a:rPr>
              <a:t>)</a:t>
            </a:r>
          </a:p>
        </p:txBody>
      </p:sp>
      <p:sp>
        <p:nvSpPr>
          <p:cNvPr id="489477" name="Rectangle 5"/>
          <p:cNvSpPr>
            <a:spLocks noChangeArrowheads="1"/>
          </p:cNvSpPr>
          <p:nvPr/>
        </p:nvSpPr>
        <p:spPr bwMode="auto">
          <a:xfrm>
            <a:off x="8640763" y="6400800"/>
            <a:ext cx="503237" cy="457200"/>
          </a:xfrm>
          <a:prstGeom prst="rect">
            <a:avLst/>
          </a:prstGeom>
          <a:noFill/>
          <a:ln w="9525">
            <a:noFill/>
            <a:miter lim="800000"/>
            <a:headEnd/>
            <a:tailEnd/>
          </a:ln>
        </p:spPr>
        <p:txBody>
          <a:bodyPr wrap="none">
            <a:spAutoFit/>
          </a:bodyPr>
          <a:lstStyle/>
          <a:p>
            <a:pPr>
              <a:spcBef>
                <a:spcPct val="50000"/>
              </a:spcBef>
              <a:buFont typeface="Wingdings" pitchFamily="2" charset="2"/>
              <a:buChar char="Ø"/>
            </a:pPr>
            <a:r>
              <a:rPr lang="en-US" sz="2400" b="0">
                <a:solidFill>
                  <a:srgbClr val="FF0000"/>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anim calcmode="lin" valueType="num">
                                      <p:cBhvr additive="base">
                                        <p:cTn id="7" dur="500" fill="hold"/>
                                        <p:tgtEl>
                                          <p:spTgt spid="489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9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9475">
                                            <p:txEl>
                                              <p:pRg st="2" end="2"/>
                                            </p:txEl>
                                          </p:spTgt>
                                        </p:tgtEl>
                                        <p:attrNameLst>
                                          <p:attrName>style.visibility</p:attrName>
                                        </p:attrNameLst>
                                      </p:cBhvr>
                                      <p:to>
                                        <p:strVal val="visible"/>
                                      </p:to>
                                    </p:set>
                                    <p:anim calcmode="lin" valueType="num">
                                      <p:cBhvr additive="base">
                                        <p:cTn id="13" dur="500" fill="hold"/>
                                        <p:tgtEl>
                                          <p:spTgt spid="4894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9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9475">
                                            <p:txEl>
                                              <p:pRg st="3" end="3"/>
                                            </p:txEl>
                                          </p:spTgt>
                                        </p:tgtEl>
                                        <p:attrNameLst>
                                          <p:attrName>style.visibility</p:attrName>
                                        </p:attrNameLst>
                                      </p:cBhvr>
                                      <p:to>
                                        <p:strVal val="visible"/>
                                      </p:to>
                                    </p:set>
                                    <p:anim calcmode="lin" valueType="num">
                                      <p:cBhvr additive="base">
                                        <p:cTn id="19" dur="500" fill="hold"/>
                                        <p:tgtEl>
                                          <p:spTgt spid="4894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9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9475">
                                            <p:txEl>
                                              <p:pRg st="4" end="4"/>
                                            </p:txEl>
                                          </p:spTgt>
                                        </p:tgtEl>
                                        <p:attrNameLst>
                                          <p:attrName>style.visibility</p:attrName>
                                        </p:attrNameLst>
                                      </p:cBhvr>
                                      <p:to>
                                        <p:strVal val="visible"/>
                                      </p:to>
                                    </p:set>
                                    <p:anim calcmode="lin" valueType="num">
                                      <p:cBhvr additive="base">
                                        <p:cTn id="25" dur="500" fill="hold"/>
                                        <p:tgtEl>
                                          <p:spTgt spid="4894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947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89477"/>
                                        </p:tgtEl>
                                        <p:attrNameLst>
                                          <p:attrName>style.visibility</p:attrName>
                                        </p:attrNameLst>
                                      </p:cBhvr>
                                      <p:to>
                                        <p:strVal val="visible"/>
                                      </p:to>
                                    </p:set>
                                    <p:anim calcmode="lin" valueType="num">
                                      <p:cBhvr additive="base">
                                        <p:cTn id="29" dur="500" fill="hold"/>
                                        <p:tgtEl>
                                          <p:spTgt spid="489477"/>
                                        </p:tgtEl>
                                        <p:attrNameLst>
                                          <p:attrName>ppt_x</p:attrName>
                                        </p:attrNameLst>
                                      </p:cBhvr>
                                      <p:tavLst>
                                        <p:tav tm="0">
                                          <p:val>
                                            <p:strVal val="#ppt_x"/>
                                          </p:val>
                                        </p:tav>
                                        <p:tav tm="100000">
                                          <p:val>
                                            <p:strVal val="#ppt_x"/>
                                          </p:val>
                                        </p:tav>
                                      </p:tavLst>
                                    </p:anim>
                                    <p:anim calcmode="lin" valueType="num">
                                      <p:cBhvr additive="base">
                                        <p:cTn id="30" dur="500" fill="hold"/>
                                        <p:tgtEl>
                                          <p:spTgt spid="489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7427" name="Text Box 3"/>
          <p:cNvSpPr txBox="1">
            <a:spLocks noChangeArrowheads="1"/>
          </p:cNvSpPr>
          <p:nvPr/>
        </p:nvSpPr>
        <p:spPr bwMode="auto">
          <a:xfrm rot="3596863">
            <a:off x="1077913" y="3784600"/>
            <a:ext cx="2317750" cy="641350"/>
          </a:xfrm>
          <a:prstGeom prst="rect">
            <a:avLst/>
          </a:prstGeom>
          <a:noFill/>
          <a:ln w="38100">
            <a:noFill/>
            <a:miter lim="800000"/>
            <a:headEnd/>
            <a:tailEnd/>
          </a:ln>
        </p:spPr>
        <p:txBody>
          <a:bodyPr wrap="none">
            <a:spAutoFit/>
          </a:bodyPr>
          <a:lstStyle/>
          <a:p>
            <a:pPr algn="ctr"/>
            <a:r>
              <a:rPr lang="en-US" sz="3600">
                <a:solidFill>
                  <a:srgbClr val="660066"/>
                </a:solidFill>
              </a:rPr>
              <a:t>Organizer</a:t>
            </a:r>
          </a:p>
        </p:txBody>
      </p:sp>
      <p:sp>
        <p:nvSpPr>
          <p:cNvPr id="487428" name="Text Box 4"/>
          <p:cNvSpPr txBox="1">
            <a:spLocks noChangeArrowheads="1"/>
          </p:cNvSpPr>
          <p:nvPr/>
        </p:nvSpPr>
        <p:spPr bwMode="auto">
          <a:xfrm rot="1499919">
            <a:off x="5602288" y="1270000"/>
            <a:ext cx="3409950" cy="641350"/>
          </a:xfrm>
          <a:prstGeom prst="rect">
            <a:avLst/>
          </a:prstGeom>
          <a:noFill/>
          <a:ln w="38100">
            <a:noFill/>
            <a:miter lim="800000"/>
            <a:headEnd/>
            <a:tailEnd/>
          </a:ln>
        </p:spPr>
        <p:txBody>
          <a:bodyPr wrap="none">
            <a:spAutoFit/>
          </a:bodyPr>
          <a:lstStyle/>
          <a:p>
            <a:pPr algn="ctr"/>
            <a:r>
              <a:rPr lang="en-US" sz="3600">
                <a:solidFill>
                  <a:srgbClr val="66FF66"/>
                </a:solidFill>
              </a:rPr>
              <a:t>Communicator</a:t>
            </a:r>
          </a:p>
        </p:txBody>
      </p:sp>
      <p:sp>
        <p:nvSpPr>
          <p:cNvPr id="487429" name="Text Box 5"/>
          <p:cNvSpPr txBox="1">
            <a:spLocks noChangeArrowheads="1"/>
          </p:cNvSpPr>
          <p:nvPr/>
        </p:nvSpPr>
        <p:spPr bwMode="auto">
          <a:xfrm rot="1978843">
            <a:off x="266700" y="2635250"/>
            <a:ext cx="8582025" cy="1555750"/>
          </a:xfrm>
          <a:prstGeom prst="rect">
            <a:avLst/>
          </a:prstGeom>
          <a:noFill/>
          <a:ln w="38100">
            <a:noFill/>
            <a:miter lim="800000"/>
            <a:headEnd/>
            <a:tailEnd/>
          </a:ln>
        </p:spPr>
        <p:txBody>
          <a:bodyPr wrap="none">
            <a:spAutoFit/>
          </a:bodyPr>
          <a:lstStyle/>
          <a:p>
            <a:pPr algn="ctr"/>
            <a:r>
              <a:rPr lang="en-US" sz="9600" dirty="0">
                <a:solidFill>
                  <a:srgbClr val="FFFF00"/>
                </a:solidFill>
              </a:rPr>
              <a:t>COMMITMENT</a:t>
            </a:r>
          </a:p>
        </p:txBody>
      </p:sp>
      <p:sp>
        <p:nvSpPr>
          <p:cNvPr id="487430" name="Text Box 6"/>
          <p:cNvSpPr txBox="1">
            <a:spLocks noChangeArrowheads="1"/>
          </p:cNvSpPr>
          <p:nvPr/>
        </p:nvSpPr>
        <p:spPr bwMode="auto">
          <a:xfrm rot="752244">
            <a:off x="6415088" y="2584450"/>
            <a:ext cx="2317750" cy="641350"/>
          </a:xfrm>
          <a:prstGeom prst="rect">
            <a:avLst/>
          </a:prstGeom>
          <a:noFill/>
          <a:ln w="38100">
            <a:noFill/>
            <a:miter lim="800000"/>
            <a:headEnd/>
            <a:tailEnd/>
          </a:ln>
        </p:spPr>
        <p:txBody>
          <a:bodyPr wrap="none">
            <a:spAutoFit/>
          </a:bodyPr>
          <a:lstStyle/>
          <a:p>
            <a:pPr algn="ctr"/>
            <a:r>
              <a:rPr lang="en-US" sz="3600">
                <a:solidFill>
                  <a:srgbClr val="6600CC"/>
                </a:solidFill>
              </a:rPr>
              <a:t>Instructor</a:t>
            </a:r>
          </a:p>
        </p:txBody>
      </p:sp>
      <p:sp>
        <p:nvSpPr>
          <p:cNvPr id="487431" name="Text Box 7"/>
          <p:cNvSpPr txBox="1">
            <a:spLocks noChangeArrowheads="1"/>
          </p:cNvSpPr>
          <p:nvPr/>
        </p:nvSpPr>
        <p:spPr bwMode="auto">
          <a:xfrm rot="-2031799">
            <a:off x="439738" y="1536700"/>
            <a:ext cx="3181350" cy="641350"/>
          </a:xfrm>
          <a:prstGeom prst="rect">
            <a:avLst/>
          </a:prstGeom>
          <a:noFill/>
          <a:ln w="38100">
            <a:noFill/>
            <a:miter lim="800000"/>
            <a:headEnd/>
            <a:tailEnd/>
          </a:ln>
        </p:spPr>
        <p:txBody>
          <a:bodyPr wrap="none">
            <a:spAutoFit/>
          </a:bodyPr>
          <a:lstStyle/>
          <a:p>
            <a:pPr algn="ctr"/>
            <a:r>
              <a:rPr lang="en-US" sz="3600">
                <a:solidFill>
                  <a:srgbClr val="FF00FF"/>
                </a:solidFill>
              </a:rPr>
              <a:t>Administrator</a:t>
            </a:r>
          </a:p>
        </p:txBody>
      </p:sp>
      <p:sp>
        <p:nvSpPr>
          <p:cNvPr id="487432" name="Text Box 8"/>
          <p:cNvSpPr txBox="1">
            <a:spLocks noChangeArrowheads="1"/>
          </p:cNvSpPr>
          <p:nvPr/>
        </p:nvSpPr>
        <p:spPr bwMode="auto">
          <a:xfrm rot="-1503899">
            <a:off x="6877050" y="5670550"/>
            <a:ext cx="2266950" cy="641350"/>
          </a:xfrm>
          <a:prstGeom prst="rect">
            <a:avLst/>
          </a:prstGeom>
          <a:noFill/>
          <a:ln w="38100">
            <a:noFill/>
            <a:miter lim="800000"/>
            <a:headEnd/>
            <a:tailEnd/>
          </a:ln>
        </p:spPr>
        <p:txBody>
          <a:bodyPr wrap="none">
            <a:spAutoFit/>
          </a:bodyPr>
          <a:lstStyle/>
          <a:p>
            <a:pPr algn="ctr"/>
            <a:r>
              <a:rPr lang="en-US" sz="3600"/>
              <a:t>Innovator</a:t>
            </a:r>
          </a:p>
        </p:txBody>
      </p:sp>
      <p:sp>
        <p:nvSpPr>
          <p:cNvPr id="487433" name="Text Box 9"/>
          <p:cNvSpPr txBox="1">
            <a:spLocks noChangeArrowheads="1"/>
          </p:cNvSpPr>
          <p:nvPr/>
        </p:nvSpPr>
        <p:spPr bwMode="auto">
          <a:xfrm rot="-765085">
            <a:off x="1776413" y="2184400"/>
            <a:ext cx="2444750" cy="641350"/>
          </a:xfrm>
          <a:prstGeom prst="rect">
            <a:avLst/>
          </a:prstGeom>
          <a:noFill/>
          <a:ln w="38100">
            <a:noFill/>
            <a:miter lim="800000"/>
            <a:headEnd/>
            <a:tailEnd/>
          </a:ln>
        </p:spPr>
        <p:txBody>
          <a:bodyPr wrap="none">
            <a:spAutoFit/>
          </a:bodyPr>
          <a:lstStyle/>
          <a:p>
            <a:pPr algn="ctr"/>
            <a:r>
              <a:rPr lang="en-US" sz="3600" dirty="0">
                <a:solidFill>
                  <a:schemeClr val="accent1"/>
                </a:solidFill>
              </a:rPr>
              <a:t>Counselor</a:t>
            </a:r>
          </a:p>
        </p:txBody>
      </p:sp>
      <p:sp>
        <p:nvSpPr>
          <p:cNvPr id="487434" name="Text Box 10"/>
          <p:cNvSpPr txBox="1">
            <a:spLocks noChangeArrowheads="1"/>
          </p:cNvSpPr>
          <p:nvPr/>
        </p:nvSpPr>
        <p:spPr bwMode="auto">
          <a:xfrm rot="-414950">
            <a:off x="893763" y="5956300"/>
            <a:ext cx="3181350" cy="641350"/>
          </a:xfrm>
          <a:prstGeom prst="rect">
            <a:avLst/>
          </a:prstGeom>
          <a:noFill/>
          <a:ln w="38100">
            <a:noFill/>
            <a:miter lim="800000"/>
            <a:headEnd/>
            <a:tailEnd/>
          </a:ln>
        </p:spPr>
        <p:txBody>
          <a:bodyPr wrap="none">
            <a:spAutoFit/>
          </a:bodyPr>
          <a:lstStyle/>
          <a:p>
            <a:pPr algn="ctr"/>
            <a:r>
              <a:rPr lang="en-US" sz="3600"/>
              <a:t>Disciplinarian</a:t>
            </a:r>
          </a:p>
        </p:txBody>
      </p:sp>
      <p:sp>
        <p:nvSpPr>
          <p:cNvPr id="487435" name="Text Box 11"/>
          <p:cNvSpPr txBox="1">
            <a:spLocks noChangeArrowheads="1"/>
          </p:cNvSpPr>
          <p:nvPr/>
        </p:nvSpPr>
        <p:spPr bwMode="auto">
          <a:xfrm rot="-581591">
            <a:off x="7207250" y="520700"/>
            <a:ext cx="1682750" cy="641350"/>
          </a:xfrm>
          <a:prstGeom prst="rect">
            <a:avLst/>
          </a:prstGeom>
          <a:noFill/>
          <a:ln w="38100">
            <a:noFill/>
            <a:miter lim="800000"/>
            <a:headEnd/>
            <a:tailEnd/>
          </a:ln>
        </p:spPr>
        <p:txBody>
          <a:bodyPr wrap="none">
            <a:spAutoFit/>
          </a:bodyPr>
          <a:lstStyle/>
          <a:p>
            <a:pPr algn="ctr"/>
            <a:r>
              <a:rPr lang="en-US" sz="3600"/>
              <a:t>Leader</a:t>
            </a:r>
          </a:p>
        </p:txBody>
      </p:sp>
      <p:sp>
        <p:nvSpPr>
          <p:cNvPr id="487436" name="Text Box 12"/>
          <p:cNvSpPr txBox="1">
            <a:spLocks noChangeArrowheads="1"/>
          </p:cNvSpPr>
          <p:nvPr/>
        </p:nvSpPr>
        <p:spPr bwMode="auto">
          <a:xfrm rot="-110426">
            <a:off x="4633913" y="5918200"/>
            <a:ext cx="2063750" cy="641350"/>
          </a:xfrm>
          <a:prstGeom prst="rect">
            <a:avLst/>
          </a:prstGeom>
          <a:noFill/>
          <a:ln w="38100">
            <a:noFill/>
            <a:miter lim="800000"/>
            <a:headEnd/>
            <a:tailEnd/>
          </a:ln>
        </p:spPr>
        <p:txBody>
          <a:bodyPr wrap="none">
            <a:spAutoFit/>
          </a:bodyPr>
          <a:lstStyle/>
          <a:p>
            <a:pPr algn="ctr"/>
            <a:r>
              <a:rPr lang="en-US" sz="3600">
                <a:solidFill>
                  <a:srgbClr val="FF0000"/>
                </a:solidFill>
              </a:rPr>
              <a:t>Manager</a:t>
            </a:r>
          </a:p>
        </p:txBody>
      </p:sp>
      <p:sp>
        <p:nvSpPr>
          <p:cNvPr id="487437" name="Text Box 13"/>
          <p:cNvSpPr txBox="1">
            <a:spLocks noChangeArrowheads="1"/>
          </p:cNvSpPr>
          <p:nvPr/>
        </p:nvSpPr>
        <p:spPr bwMode="auto">
          <a:xfrm rot="1279813">
            <a:off x="3846513" y="3670300"/>
            <a:ext cx="2419350" cy="641350"/>
          </a:xfrm>
          <a:prstGeom prst="rect">
            <a:avLst/>
          </a:prstGeom>
          <a:noFill/>
          <a:ln w="38100">
            <a:noFill/>
            <a:miter lim="800000"/>
            <a:headEnd/>
            <a:tailEnd/>
          </a:ln>
        </p:spPr>
        <p:txBody>
          <a:bodyPr wrap="none">
            <a:spAutoFit/>
          </a:bodyPr>
          <a:lstStyle/>
          <a:p>
            <a:pPr algn="ctr"/>
            <a:r>
              <a:rPr lang="en-US" sz="3600"/>
              <a:t>Moderator</a:t>
            </a:r>
          </a:p>
        </p:txBody>
      </p:sp>
      <p:sp>
        <p:nvSpPr>
          <p:cNvPr id="487438" name="Text Box 14"/>
          <p:cNvSpPr txBox="1">
            <a:spLocks noChangeArrowheads="1"/>
          </p:cNvSpPr>
          <p:nvPr/>
        </p:nvSpPr>
        <p:spPr bwMode="auto">
          <a:xfrm rot="3596863">
            <a:off x="2680494" y="940594"/>
            <a:ext cx="2400300" cy="519112"/>
          </a:xfrm>
          <a:prstGeom prst="rect">
            <a:avLst/>
          </a:prstGeom>
          <a:noFill/>
          <a:ln w="38100">
            <a:noFill/>
            <a:miter lim="800000"/>
            <a:headEnd/>
            <a:tailEnd/>
          </a:ln>
        </p:spPr>
        <p:txBody>
          <a:bodyPr wrap="none">
            <a:spAutoFit/>
          </a:bodyPr>
          <a:lstStyle/>
          <a:p>
            <a:pPr algn="ctr"/>
            <a:r>
              <a:rPr lang="en-US" sz="2800">
                <a:solidFill>
                  <a:srgbClr val="FF6600"/>
                </a:solidFill>
              </a:rPr>
              <a:t>Psychologist</a:t>
            </a:r>
          </a:p>
        </p:txBody>
      </p:sp>
      <p:sp>
        <p:nvSpPr>
          <p:cNvPr id="487439" name="Text Box 15"/>
          <p:cNvSpPr txBox="1">
            <a:spLocks noChangeArrowheads="1"/>
          </p:cNvSpPr>
          <p:nvPr/>
        </p:nvSpPr>
        <p:spPr bwMode="auto">
          <a:xfrm rot="-1316669">
            <a:off x="2779713" y="4356100"/>
            <a:ext cx="2266950" cy="641350"/>
          </a:xfrm>
          <a:prstGeom prst="rect">
            <a:avLst/>
          </a:prstGeom>
          <a:noFill/>
          <a:ln w="38100">
            <a:noFill/>
            <a:miter lim="800000"/>
            <a:headEnd/>
            <a:tailEnd/>
          </a:ln>
        </p:spPr>
        <p:txBody>
          <a:bodyPr wrap="none">
            <a:spAutoFit/>
          </a:bodyPr>
          <a:lstStyle/>
          <a:p>
            <a:pPr algn="ctr"/>
            <a:r>
              <a:rPr lang="en-US" sz="3600">
                <a:solidFill>
                  <a:srgbClr val="008000"/>
                </a:solidFill>
              </a:rPr>
              <a:t>Evaluator</a:t>
            </a:r>
          </a:p>
        </p:txBody>
      </p:sp>
      <p:sp>
        <p:nvSpPr>
          <p:cNvPr id="487440" name="Text Box 16"/>
          <p:cNvSpPr txBox="1">
            <a:spLocks noChangeArrowheads="1"/>
          </p:cNvSpPr>
          <p:nvPr/>
        </p:nvSpPr>
        <p:spPr bwMode="auto">
          <a:xfrm rot="752244">
            <a:off x="3989388" y="5041900"/>
            <a:ext cx="2673350" cy="641350"/>
          </a:xfrm>
          <a:prstGeom prst="rect">
            <a:avLst/>
          </a:prstGeom>
          <a:noFill/>
          <a:ln w="38100">
            <a:noFill/>
            <a:miter lim="800000"/>
            <a:headEnd/>
            <a:tailEnd/>
          </a:ln>
        </p:spPr>
        <p:txBody>
          <a:bodyPr wrap="none">
            <a:spAutoFit/>
          </a:bodyPr>
          <a:lstStyle/>
          <a:p>
            <a:pPr algn="ctr"/>
            <a:r>
              <a:rPr lang="en-US" sz="3600">
                <a:solidFill>
                  <a:schemeClr val="hlink"/>
                </a:solidFill>
              </a:rPr>
              <a:t>Researcher</a:t>
            </a:r>
          </a:p>
        </p:txBody>
      </p:sp>
      <p:sp>
        <p:nvSpPr>
          <p:cNvPr id="487441" name="Text Box 17"/>
          <p:cNvSpPr txBox="1">
            <a:spLocks noChangeArrowheads="1"/>
          </p:cNvSpPr>
          <p:nvPr/>
        </p:nvSpPr>
        <p:spPr bwMode="auto">
          <a:xfrm rot="-211013">
            <a:off x="4795838" y="1612900"/>
            <a:ext cx="1936750" cy="641350"/>
          </a:xfrm>
          <a:prstGeom prst="rect">
            <a:avLst/>
          </a:prstGeom>
          <a:noFill/>
          <a:ln w="38100">
            <a:noFill/>
            <a:miter lim="800000"/>
            <a:headEnd/>
            <a:tailEnd/>
          </a:ln>
        </p:spPr>
        <p:txBody>
          <a:bodyPr wrap="none">
            <a:spAutoFit/>
          </a:bodyPr>
          <a:lstStyle/>
          <a:p>
            <a:pPr algn="ctr"/>
            <a:r>
              <a:rPr lang="en-US" sz="3600">
                <a:solidFill>
                  <a:schemeClr val="hlink"/>
                </a:solidFill>
              </a:rPr>
              <a:t>Teacher</a:t>
            </a:r>
          </a:p>
        </p:txBody>
      </p:sp>
      <p:sp>
        <p:nvSpPr>
          <p:cNvPr id="487442" name="Text Box 18"/>
          <p:cNvSpPr txBox="1">
            <a:spLocks noChangeArrowheads="1"/>
          </p:cNvSpPr>
          <p:nvPr/>
        </p:nvSpPr>
        <p:spPr bwMode="auto">
          <a:xfrm rot="1147487">
            <a:off x="481013" y="4965700"/>
            <a:ext cx="2368550" cy="641350"/>
          </a:xfrm>
          <a:prstGeom prst="rect">
            <a:avLst/>
          </a:prstGeom>
          <a:noFill/>
          <a:ln w="38100">
            <a:noFill/>
            <a:miter lim="800000"/>
            <a:headEnd/>
            <a:tailEnd/>
          </a:ln>
        </p:spPr>
        <p:txBody>
          <a:bodyPr wrap="none">
            <a:spAutoFit/>
          </a:bodyPr>
          <a:lstStyle/>
          <a:p>
            <a:pPr algn="ctr"/>
            <a:r>
              <a:rPr lang="en-US" sz="3600">
                <a:solidFill>
                  <a:srgbClr val="99FFCC"/>
                </a:solidFill>
              </a:rPr>
              <a:t>Facilitator</a:t>
            </a:r>
          </a:p>
        </p:txBody>
      </p:sp>
      <p:sp>
        <p:nvSpPr>
          <p:cNvPr id="487445" name="Rectangle 21"/>
          <p:cNvSpPr>
            <a:spLocks noChangeArrowheads="1"/>
          </p:cNvSpPr>
          <p:nvPr/>
        </p:nvSpPr>
        <p:spPr bwMode="auto">
          <a:xfrm>
            <a:off x="8640763" y="6400800"/>
            <a:ext cx="503237" cy="457200"/>
          </a:xfrm>
          <a:prstGeom prst="rect">
            <a:avLst/>
          </a:prstGeom>
          <a:noFill/>
          <a:ln w="9525">
            <a:noFill/>
            <a:miter lim="800000"/>
            <a:headEnd/>
            <a:tailEnd/>
          </a:ln>
        </p:spPr>
        <p:txBody>
          <a:bodyPr wrap="none">
            <a:spAutoFit/>
          </a:bodyPr>
          <a:lstStyle/>
          <a:p>
            <a:pPr>
              <a:spcBef>
                <a:spcPct val="50000"/>
              </a:spcBef>
              <a:buFont typeface="Wingdings" pitchFamily="2" charset="2"/>
              <a:buChar char="Ø"/>
            </a:pPr>
            <a:r>
              <a:rPr lang="en-US" sz="2400" b="0">
                <a:solidFill>
                  <a:srgbClr val="FF0000"/>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7427"/>
                                        </p:tgtEl>
                                        <p:attrNameLst>
                                          <p:attrName>style.visibility</p:attrName>
                                        </p:attrNameLst>
                                      </p:cBhvr>
                                      <p:to>
                                        <p:strVal val="visible"/>
                                      </p:to>
                                    </p:set>
                                    <p:anim calcmode="lin" valueType="num">
                                      <p:cBhvr additive="base">
                                        <p:cTn id="7" dur="500" fill="hold"/>
                                        <p:tgtEl>
                                          <p:spTgt spid="487427"/>
                                        </p:tgtEl>
                                        <p:attrNameLst>
                                          <p:attrName>ppt_x</p:attrName>
                                        </p:attrNameLst>
                                      </p:cBhvr>
                                      <p:tavLst>
                                        <p:tav tm="0">
                                          <p:val>
                                            <p:strVal val="0-#ppt_w/2"/>
                                          </p:val>
                                        </p:tav>
                                        <p:tav tm="100000">
                                          <p:val>
                                            <p:strVal val="#ppt_x"/>
                                          </p:val>
                                        </p:tav>
                                      </p:tavLst>
                                    </p:anim>
                                    <p:anim calcmode="lin" valueType="num">
                                      <p:cBhvr additive="base">
                                        <p:cTn id="8" dur="500" fill="hold"/>
                                        <p:tgtEl>
                                          <p:spTgt spid="4874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7439"/>
                                        </p:tgtEl>
                                        <p:attrNameLst>
                                          <p:attrName>style.visibility</p:attrName>
                                        </p:attrNameLst>
                                      </p:cBhvr>
                                      <p:to>
                                        <p:strVal val="visible"/>
                                      </p:to>
                                    </p:set>
                                    <p:anim calcmode="lin" valueType="num">
                                      <p:cBhvr additive="base">
                                        <p:cTn id="12" dur="1000" fill="hold"/>
                                        <p:tgtEl>
                                          <p:spTgt spid="487439"/>
                                        </p:tgtEl>
                                        <p:attrNameLst>
                                          <p:attrName>ppt_x</p:attrName>
                                        </p:attrNameLst>
                                      </p:cBhvr>
                                      <p:tavLst>
                                        <p:tav tm="0">
                                          <p:val>
                                            <p:strVal val="0-#ppt_w/2"/>
                                          </p:val>
                                        </p:tav>
                                        <p:tav tm="100000">
                                          <p:val>
                                            <p:strVal val="#ppt_x"/>
                                          </p:val>
                                        </p:tav>
                                      </p:tavLst>
                                    </p:anim>
                                    <p:anim calcmode="lin" valueType="num">
                                      <p:cBhvr additive="base">
                                        <p:cTn id="13" dur="1000" fill="hold"/>
                                        <p:tgtEl>
                                          <p:spTgt spid="487439"/>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487442"/>
                                        </p:tgtEl>
                                        <p:attrNameLst>
                                          <p:attrName>style.visibility</p:attrName>
                                        </p:attrNameLst>
                                      </p:cBhvr>
                                      <p:to>
                                        <p:strVal val="visible"/>
                                      </p:to>
                                    </p:set>
                                    <p:anim calcmode="lin" valueType="num">
                                      <p:cBhvr additive="base">
                                        <p:cTn id="17" dur="500" fill="hold"/>
                                        <p:tgtEl>
                                          <p:spTgt spid="487442"/>
                                        </p:tgtEl>
                                        <p:attrNameLst>
                                          <p:attrName>ppt_x</p:attrName>
                                        </p:attrNameLst>
                                      </p:cBhvr>
                                      <p:tavLst>
                                        <p:tav tm="0">
                                          <p:val>
                                            <p:strVal val="0-#ppt_w/2"/>
                                          </p:val>
                                        </p:tav>
                                        <p:tav tm="100000">
                                          <p:val>
                                            <p:strVal val="#ppt_x"/>
                                          </p:val>
                                        </p:tav>
                                      </p:tavLst>
                                    </p:anim>
                                    <p:anim calcmode="lin" valueType="num">
                                      <p:cBhvr additive="base">
                                        <p:cTn id="18" dur="500" fill="hold"/>
                                        <p:tgtEl>
                                          <p:spTgt spid="487442"/>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487432"/>
                                        </p:tgtEl>
                                        <p:attrNameLst>
                                          <p:attrName>style.visibility</p:attrName>
                                        </p:attrNameLst>
                                      </p:cBhvr>
                                      <p:to>
                                        <p:strVal val="visible"/>
                                      </p:to>
                                    </p:set>
                                    <p:anim calcmode="lin" valueType="num">
                                      <p:cBhvr additive="base">
                                        <p:cTn id="22" dur="1000" fill="hold"/>
                                        <p:tgtEl>
                                          <p:spTgt spid="487432"/>
                                        </p:tgtEl>
                                        <p:attrNameLst>
                                          <p:attrName>ppt_x</p:attrName>
                                        </p:attrNameLst>
                                      </p:cBhvr>
                                      <p:tavLst>
                                        <p:tav tm="0">
                                          <p:val>
                                            <p:strVal val="0-#ppt_w/2"/>
                                          </p:val>
                                        </p:tav>
                                        <p:tav tm="100000">
                                          <p:val>
                                            <p:strVal val="#ppt_x"/>
                                          </p:val>
                                        </p:tav>
                                      </p:tavLst>
                                    </p:anim>
                                    <p:anim calcmode="lin" valueType="num">
                                      <p:cBhvr additive="base">
                                        <p:cTn id="23" dur="1000" fill="hold"/>
                                        <p:tgtEl>
                                          <p:spTgt spid="487432"/>
                                        </p:tgtEl>
                                        <p:attrNameLst>
                                          <p:attrName>ppt_y</p:attrName>
                                        </p:attrNameLst>
                                      </p:cBhvr>
                                      <p:tavLst>
                                        <p:tav tm="0">
                                          <p:val>
                                            <p:strVal val="#ppt_y"/>
                                          </p:val>
                                        </p:tav>
                                        <p:tav tm="100000">
                                          <p:val>
                                            <p:strVal val="#ppt_y"/>
                                          </p:val>
                                        </p:tav>
                                      </p:tavLst>
                                    </p:anim>
                                  </p:childTnLst>
                                </p:cTn>
                              </p:par>
                            </p:childTnLst>
                          </p:cTn>
                        </p:par>
                        <p:par>
                          <p:cTn id="24" fill="hold">
                            <p:stCondLst>
                              <p:cond delay="3000"/>
                            </p:stCondLst>
                            <p:childTnLst>
                              <p:par>
                                <p:cTn id="25" presetID="2" presetClass="entr" presetSubtype="8" fill="hold" grpId="0" nodeType="afterEffect">
                                  <p:stCondLst>
                                    <p:cond delay="2000"/>
                                  </p:stCondLst>
                                  <p:childTnLst>
                                    <p:set>
                                      <p:cBhvr>
                                        <p:cTn id="26" dur="1" fill="hold">
                                          <p:stCondLst>
                                            <p:cond delay="0"/>
                                          </p:stCondLst>
                                        </p:cTn>
                                        <p:tgtEl>
                                          <p:spTgt spid="487433"/>
                                        </p:tgtEl>
                                        <p:attrNameLst>
                                          <p:attrName>style.visibility</p:attrName>
                                        </p:attrNameLst>
                                      </p:cBhvr>
                                      <p:to>
                                        <p:strVal val="visible"/>
                                      </p:to>
                                    </p:set>
                                    <p:anim calcmode="lin" valueType="num">
                                      <p:cBhvr additive="base">
                                        <p:cTn id="27" dur="1000" fill="hold"/>
                                        <p:tgtEl>
                                          <p:spTgt spid="487433"/>
                                        </p:tgtEl>
                                        <p:attrNameLst>
                                          <p:attrName>ppt_x</p:attrName>
                                        </p:attrNameLst>
                                      </p:cBhvr>
                                      <p:tavLst>
                                        <p:tav tm="0">
                                          <p:val>
                                            <p:strVal val="0-#ppt_w/2"/>
                                          </p:val>
                                        </p:tav>
                                        <p:tav tm="100000">
                                          <p:val>
                                            <p:strVal val="#ppt_x"/>
                                          </p:val>
                                        </p:tav>
                                      </p:tavLst>
                                    </p:anim>
                                    <p:anim calcmode="lin" valueType="num">
                                      <p:cBhvr additive="base">
                                        <p:cTn id="28" dur="1000" fill="hold"/>
                                        <p:tgtEl>
                                          <p:spTgt spid="487433"/>
                                        </p:tgtEl>
                                        <p:attrNameLst>
                                          <p:attrName>ppt_y</p:attrName>
                                        </p:attrNameLst>
                                      </p:cBhvr>
                                      <p:tavLst>
                                        <p:tav tm="0">
                                          <p:val>
                                            <p:strVal val="#ppt_y"/>
                                          </p:val>
                                        </p:tav>
                                        <p:tav tm="100000">
                                          <p:val>
                                            <p:strVal val="#ppt_y"/>
                                          </p:val>
                                        </p:tav>
                                      </p:tavLst>
                                    </p:anim>
                                  </p:childTnLst>
                                </p:cTn>
                              </p:par>
                            </p:childTnLst>
                          </p:cTn>
                        </p:par>
                        <p:par>
                          <p:cTn id="29" fill="hold">
                            <p:stCondLst>
                              <p:cond delay="6000"/>
                            </p:stCondLst>
                            <p:childTnLst>
                              <p:par>
                                <p:cTn id="30" presetID="2" presetClass="entr" presetSubtype="8" fill="hold" grpId="0" nodeType="afterEffect">
                                  <p:stCondLst>
                                    <p:cond delay="0"/>
                                  </p:stCondLst>
                                  <p:childTnLst>
                                    <p:set>
                                      <p:cBhvr>
                                        <p:cTn id="31" dur="1" fill="hold">
                                          <p:stCondLst>
                                            <p:cond delay="0"/>
                                          </p:stCondLst>
                                        </p:cTn>
                                        <p:tgtEl>
                                          <p:spTgt spid="487434"/>
                                        </p:tgtEl>
                                        <p:attrNameLst>
                                          <p:attrName>style.visibility</p:attrName>
                                        </p:attrNameLst>
                                      </p:cBhvr>
                                      <p:to>
                                        <p:strVal val="visible"/>
                                      </p:to>
                                    </p:set>
                                    <p:anim calcmode="lin" valueType="num">
                                      <p:cBhvr additive="base">
                                        <p:cTn id="32" dur="1000" fill="hold"/>
                                        <p:tgtEl>
                                          <p:spTgt spid="487434"/>
                                        </p:tgtEl>
                                        <p:attrNameLst>
                                          <p:attrName>ppt_x</p:attrName>
                                        </p:attrNameLst>
                                      </p:cBhvr>
                                      <p:tavLst>
                                        <p:tav tm="0">
                                          <p:val>
                                            <p:strVal val="0-#ppt_w/2"/>
                                          </p:val>
                                        </p:tav>
                                        <p:tav tm="100000">
                                          <p:val>
                                            <p:strVal val="#ppt_x"/>
                                          </p:val>
                                        </p:tav>
                                      </p:tavLst>
                                    </p:anim>
                                    <p:anim calcmode="lin" valueType="num">
                                      <p:cBhvr additive="base">
                                        <p:cTn id="33" dur="1000" fill="hold"/>
                                        <p:tgtEl>
                                          <p:spTgt spid="487434"/>
                                        </p:tgtEl>
                                        <p:attrNameLst>
                                          <p:attrName>ppt_y</p:attrName>
                                        </p:attrNameLst>
                                      </p:cBhvr>
                                      <p:tavLst>
                                        <p:tav tm="0">
                                          <p:val>
                                            <p:strVal val="#ppt_y"/>
                                          </p:val>
                                        </p:tav>
                                        <p:tav tm="100000">
                                          <p:val>
                                            <p:strVal val="#ppt_y"/>
                                          </p:val>
                                        </p:tav>
                                      </p:tavLst>
                                    </p:anim>
                                  </p:childTnLst>
                                </p:cTn>
                              </p:par>
                            </p:childTnLst>
                          </p:cTn>
                        </p:par>
                        <p:par>
                          <p:cTn id="34" fill="hold">
                            <p:stCondLst>
                              <p:cond delay="7000"/>
                            </p:stCondLst>
                            <p:childTnLst>
                              <p:par>
                                <p:cTn id="35" presetID="2" presetClass="entr" presetSubtype="8" fill="hold" grpId="0" nodeType="afterEffect">
                                  <p:stCondLst>
                                    <p:cond delay="0"/>
                                  </p:stCondLst>
                                  <p:childTnLst>
                                    <p:set>
                                      <p:cBhvr>
                                        <p:cTn id="36" dur="1" fill="hold">
                                          <p:stCondLst>
                                            <p:cond delay="0"/>
                                          </p:stCondLst>
                                        </p:cTn>
                                        <p:tgtEl>
                                          <p:spTgt spid="487435"/>
                                        </p:tgtEl>
                                        <p:attrNameLst>
                                          <p:attrName>style.visibility</p:attrName>
                                        </p:attrNameLst>
                                      </p:cBhvr>
                                      <p:to>
                                        <p:strVal val="visible"/>
                                      </p:to>
                                    </p:set>
                                    <p:anim calcmode="lin" valueType="num">
                                      <p:cBhvr additive="base">
                                        <p:cTn id="37" dur="1000" fill="hold"/>
                                        <p:tgtEl>
                                          <p:spTgt spid="487435"/>
                                        </p:tgtEl>
                                        <p:attrNameLst>
                                          <p:attrName>ppt_x</p:attrName>
                                        </p:attrNameLst>
                                      </p:cBhvr>
                                      <p:tavLst>
                                        <p:tav tm="0">
                                          <p:val>
                                            <p:strVal val="0-#ppt_w/2"/>
                                          </p:val>
                                        </p:tav>
                                        <p:tav tm="100000">
                                          <p:val>
                                            <p:strVal val="#ppt_x"/>
                                          </p:val>
                                        </p:tav>
                                      </p:tavLst>
                                    </p:anim>
                                    <p:anim calcmode="lin" valueType="num">
                                      <p:cBhvr additive="base">
                                        <p:cTn id="38" dur="1000" fill="hold"/>
                                        <p:tgtEl>
                                          <p:spTgt spid="487435"/>
                                        </p:tgtEl>
                                        <p:attrNameLst>
                                          <p:attrName>ppt_y</p:attrName>
                                        </p:attrNameLst>
                                      </p:cBhvr>
                                      <p:tavLst>
                                        <p:tav tm="0">
                                          <p:val>
                                            <p:strVal val="#ppt_y"/>
                                          </p:val>
                                        </p:tav>
                                        <p:tav tm="100000">
                                          <p:val>
                                            <p:strVal val="#ppt_y"/>
                                          </p:val>
                                        </p:tav>
                                      </p:tavLst>
                                    </p:anim>
                                  </p:childTnLst>
                                </p:cTn>
                              </p:par>
                            </p:childTnLst>
                          </p:cTn>
                        </p:par>
                        <p:par>
                          <p:cTn id="39" fill="hold">
                            <p:stCondLst>
                              <p:cond delay="8000"/>
                            </p:stCondLst>
                            <p:childTnLst>
                              <p:par>
                                <p:cTn id="40" presetID="2" presetClass="entr" presetSubtype="8" fill="hold" grpId="0" nodeType="afterEffect">
                                  <p:stCondLst>
                                    <p:cond delay="0"/>
                                  </p:stCondLst>
                                  <p:childTnLst>
                                    <p:set>
                                      <p:cBhvr>
                                        <p:cTn id="41" dur="1" fill="hold">
                                          <p:stCondLst>
                                            <p:cond delay="0"/>
                                          </p:stCondLst>
                                        </p:cTn>
                                        <p:tgtEl>
                                          <p:spTgt spid="487436"/>
                                        </p:tgtEl>
                                        <p:attrNameLst>
                                          <p:attrName>style.visibility</p:attrName>
                                        </p:attrNameLst>
                                      </p:cBhvr>
                                      <p:to>
                                        <p:strVal val="visible"/>
                                      </p:to>
                                    </p:set>
                                    <p:anim calcmode="lin" valueType="num">
                                      <p:cBhvr additive="base">
                                        <p:cTn id="42" dur="500" fill="hold"/>
                                        <p:tgtEl>
                                          <p:spTgt spid="487436"/>
                                        </p:tgtEl>
                                        <p:attrNameLst>
                                          <p:attrName>ppt_x</p:attrName>
                                        </p:attrNameLst>
                                      </p:cBhvr>
                                      <p:tavLst>
                                        <p:tav tm="0">
                                          <p:val>
                                            <p:strVal val="0-#ppt_w/2"/>
                                          </p:val>
                                        </p:tav>
                                        <p:tav tm="100000">
                                          <p:val>
                                            <p:strVal val="#ppt_x"/>
                                          </p:val>
                                        </p:tav>
                                      </p:tavLst>
                                    </p:anim>
                                    <p:anim calcmode="lin" valueType="num">
                                      <p:cBhvr additive="base">
                                        <p:cTn id="43" dur="500" fill="hold"/>
                                        <p:tgtEl>
                                          <p:spTgt spid="487436"/>
                                        </p:tgtEl>
                                        <p:attrNameLst>
                                          <p:attrName>ppt_y</p:attrName>
                                        </p:attrNameLst>
                                      </p:cBhvr>
                                      <p:tavLst>
                                        <p:tav tm="0">
                                          <p:val>
                                            <p:strVal val="#ppt_y"/>
                                          </p:val>
                                        </p:tav>
                                        <p:tav tm="100000">
                                          <p:val>
                                            <p:strVal val="#ppt_y"/>
                                          </p:val>
                                        </p:tav>
                                      </p:tavLst>
                                    </p:anim>
                                  </p:childTnLst>
                                </p:cTn>
                              </p:par>
                            </p:childTnLst>
                          </p:cTn>
                        </p:par>
                        <p:par>
                          <p:cTn id="44" fill="hold">
                            <p:stCondLst>
                              <p:cond delay="8500"/>
                            </p:stCondLst>
                            <p:childTnLst>
                              <p:par>
                                <p:cTn id="45" presetID="2" presetClass="entr" presetSubtype="8" fill="hold" grpId="0" nodeType="afterEffect">
                                  <p:stCondLst>
                                    <p:cond delay="0"/>
                                  </p:stCondLst>
                                  <p:childTnLst>
                                    <p:set>
                                      <p:cBhvr>
                                        <p:cTn id="46" dur="1" fill="hold">
                                          <p:stCondLst>
                                            <p:cond delay="0"/>
                                          </p:stCondLst>
                                        </p:cTn>
                                        <p:tgtEl>
                                          <p:spTgt spid="487438"/>
                                        </p:tgtEl>
                                        <p:attrNameLst>
                                          <p:attrName>style.visibility</p:attrName>
                                        </p:attrNameLst>
                                      </p:cBhvr>
                                      <p:to>
                                        <p:strVal val="visible"/>
                                      </p:to>
                                    </p:set>
                                    <p:anim calcmode="lin" valueType="num">
                                      <p:cBhvr additive="base">
                                        <p:cTn id="47" dur="1000" fill="hold"/>
                                        <p:tgtEl>
                                          <p:spTgt spid="487438"/>
                                        </p:tgtEl>
                                        <p:attrNameLst>
                                          <p:attrName>ppt_x</p:attrName>
                                        </p:attrNameLst>
                                      </p:cBhvr>
                                      <p:tavLst>
                                        <p:tav tm="0">
                                          <p:val>
                                            <p:strVal val="0-#ppt_w/2"/>
                                          </p:val>
                                        </p:tav>
                                        <p:tav tm="100000">
                                          <p:val>
                                            <p:strVal val="#ppt_x"/>
                                          </p:val>
                                        </p:tav>
                                      </p:tavLst>
                                    </p:anim>
                                    <p:anim calcmode="lin" valueType="num">
                                      <p:cBhvr additive="base">
                                        <p:cTn id="48" dur="1000" fill="hold"/>
                                        <p:tgtEl>
                                          <p:spTgt spid="487438"/>
                                        </p:tgtEl>
                                        <p:attrNameLst>
                                          <p:attrName>ppt_y</p:attrName>
                                        </p:attrNameLst>
                                      </p:cBhvr>
                                      <p:tavLst>
                                        <p:tav tm="0">
                                          <p:val>
                                            <p:strVal val="#ppt_y"/>
                                          </p:val>
                                        </p:tav>
                                        <p:tav tm="100000">
                                          <p:val>
                                            <p:strVal val="#ppt_y"/>
                                          </p:val>
                                        </p:tav>
                                      </p:tavLst>
                                    </p:anim>
                                  </p:childTnLst>
                                </p:cTn>
                              </p:par>
                            </p:childTnLst>
                          </p:cTn>
                        </p:par>
                        <p:par>
                          <p:cTn id="49" fill="hold">
                            <p:stCondLst>
                              <p:cond delay="9500"/>
                            </p:stCondLst>
                            <p:childTnLst>
                              <p:par>
                                <p:cTn id="50" presetID="2" presetClass="entr" presetSubtype="8" fill="hold" grpId="0" nodeType="afterEffect">
                                  <p:stCondLst>
                                    <p:cond delay="0"/>
                                  </p:stCondLst>
                                  <p:childTnLst>
                                    <p:set>
                                      <p:cBhvr>
                                        <p:cTn id="51" dur="1" fill="hold">
                                          <p:stCondLst>
                                            <p:cond delay="0"/>
                                          </p:stCondLst>
                                        </p:cTn>
                                        <p:tgtEl>
                                          <p:spTgt spid="487428"/>
                                        </p:tgtEl>
                                        <p:attrNameLst>
                                          <p:attrName>style.visibility</p:attrName>
                                        </p:attrNameLst>
                                      </p:cBhvr>
                                      <p:to>
                                        <p:strVal val="visible"/>
                                      </p:to>
                                    </p:set>
                                    <p:anim calcmode="lin" valueType="num">
                                      <p:cBhvr additive="base">
                                        <p:cTn id="52" dur="500" fill="hold"/>
                                        <p:tgtEl>
                                          <p:spTgt spid="487428"/>
                                        </p:tgtEl>
                                        <p:attrNameLst>
                                          <p:attrName>ppt_x</p:attrName>
                                        </p:attrNameLst>
                                      </p:cBhvr>
                                      <p:tavLst>
                                        <p:tav tm="0">
                                          <p:val>
                                            <p:strVal val="0-#ppt_w/2"/>
                                          </p:val>
                                        </p:tav>
                                        <p:tav tm="100000">
                                          <p:val>
                                            <p:strVal val="#ppt_x"/>
                                          </p:val>
                                        </p:tav>
                                      </p:tavLst>
                                    </p:anim>
                                    <p:anim calcmode="lin" valueType="num">
                                      <p:cBhvr additive="base">
                                        <p:cTn id="53" dur="500" fill="hold"/>
                                        <p:tgtEl>
                                          <p:spTgt spid="487428"/>
                                        </p:tgtEl>
                                        <p:attrNameLst>
                                          <p:attrName>ppt_y</p:attrName>
                                        </p:attrNameLst>
                                      </p:cBhvr>
                                      <p:tavLst>
                                        <p:tav tm="0">
                                          <p:val>
                                            <p:strVal val="#ppt_y"/>
                                          </p:val>
                                        </p:tav>
                                        <p:tav tm="100000">
                                          <p:val>
                                            <p:strVal val="#ppt_y"/>
                                          </p:val>
                                        </p:tav>
                                      </p:tavLst>
                                    </p:anim>
                                  </p:childTnLst>
                                </p:cTn>
                              </p:par>
                            </p:childTnLst>
                          </p:cTn>
                        </p:par>
                        <p:par>
                          <p:cTn id="54" fill="hold">
                            <p:stCondLst>
                              <p:cond delay="10000"/>
                            </p:stCondLst>
                            <p:childTnLst>
                              <p:par>
                                <p:cTn id="55" presetID="2" presetClass="entr" presetSubtype="8" fill="hold" grpId="0" nodeType="afterEffect">
                                  <p:stCondLst>
                                    <p:cond delay="0"/>
                                  </p:stCondLst>
                                  <p:childTnLst>
                                    <p:set>
                                      <p:cBhvr>
                                        <p:cTn id="56" dur="1" fill="hold">
                                          <p:stCondLst>
                                            <p:cond delay="0"/>
                                          </p:stCondLst>
                                        </p:cTn>
                                        <p:tgtEl>
                                          <p:spTgt spid="487430"/>
                                        </p:tgtEl>
                                        <p:attrNameLst>
                                          <p:attrName>style.visibility</p:attrName>
                                        </p:attrNameLst>
                                      </p:cBhvr>
                                      <p:to>
                                        <p:strVal val="visible"/>
                                      </p:to>
                                    </p:set>
                                    <p:anim calcmode="lin" valueType="num">
                                      <p:cBhvr additive="base">
                                        <p:cTn id="57" dur="1000" fill="hold"/>
                                        <p:tgtEl>
                                          <p:spTgt spid="487430"/>
                                        </p:tgtEl>
                                        <p:attrNameLst>
                                          <p:attrName>ppt_x</p:attrName>
                                        </p:attrNameLst>
                                      </p:cBhvr>
                                      <p:tavLst>
                                        <p:tav tm="0">
                                          <p:val>
                                            <p:strVal val="0-#ppt_w/2"/>
                                          </p:val>
                                        </p:tav>
                                        <p:tav tm="100000">
                                          <p:val>
                                            <p:strVal val="#ppt_x"/>
                                          </p:val>
                                        </p:tav>
                                      </p:tavLst>
                                    </p:anim>
                                    <p:anim calcmode="lin" valueType="num">
                                      <p:cBhvr additive="base">
                                        <p:cTn id="58" dur="1000" fill="hold"/>
                                        <p:tgtEl>
                                          <p:spTgt spid="487430"/>
                                        </p:tgtEl>
                                        <p:attrNameLst>
                                          <p:attrName>ppt_y</p:attrName>
                                        </p:attrNameLst>
                                      </p:cBhvr>
                                      <p:tavLst>
                                        <p:tav tm="0">
                                          <p:val>
                                            <p:strVal val="#ppt_y"/>
                                          </p:val>
                                        </p:tav>
                                        <p:tav tm="100000">
                                          <p:val>
                                            <p:strVal val="#ppt_y"/>
                                          </p:val>
                                        </p:tav>
                                      </p:tavLst>
                                    </p:anim>
                                  </p:childTnLst>
                                </p:cTn>
                              </p:par>
                            </p:childTnLst>
                          </p:cTn>
                        </p:par>
                        <p:par>
                          <p:cTn id="59" fill="hold">
                            <p:stCondLst>
                              <p:cond delay="11000"/>
                            </p:stCondLst>
                            <p:childTnLst>
                              <p:par>
                                <p:cTn id="60" presetID="2" presetClass="entr" presetSubtype="8" fill="hold" grpId="0" nodeType="afterEffect">
                                  <p:stCondLst>
                                    <p:cond delay="0"/>
                                  </p:stCondLst>
                                  <p:childTnLst>
                                    <p:set>
                                      <p:cBhvr>
                                        <p:cTn id="61" dur="1" fill="hold">
                                          <p:stCondLst>
                                            <p:cond delay="0"/>
                                          </p:stCondLst>
                                        </p:cTn>
                                        <p:tgtEl>
                                          <p:spTgt spid="487440"/>
                                        </p:tgtEl>
                                        <p:attrNameLst>
                                          <p:attrName>style.visibility</p:attrName>
                                        </p:attrNameLst>
                                      </p:cBhvr>
                                      <p:to>
                                        <p:strVal val="visible"/>
                                      </p:to>
                                    </p:set>
                                    <p:anim calcmode="lin" valueType="num">
                                      <p:cBhvr additive="base">
                                        <p:cTn id="62" dur="1000" fill="hold"/>
                                        <p:tgtEl>
                                          <p:spTgt spid="487440"/>
                                        </p:tgtEl>
                                        <p:attrNameLst>
                                          <p:attrName>ppt_x</p:attrName>
                                        </p:attrNameLst>
                                      </p:cBhvr>
                                      <p:tavLst>
                                        <p:tav tm="0">
                                          <p:val>
                                            <p:strVal val="0-#ppt_w/2"/>
                                          </p:val>
                                        </p:tav>
                                        <p:tav tm="100000">
                                          <p:val>
                                            <p:strVal val="#ppt_x"/>
                                          </p:val>
                                        </p:tav>
                                      </p:tavLst>
                                    </p:anim>
                                    <p:anim calcmode="lin" valueType="num">
                                      <p:cBhvr additive="base">
                                        <p:cTn id="63" dur="1000" fill="hold"/>
                                        <p:tgtEl>
                                          <p:spTgt spid="487440"/>
                                        </p:tgtEl>
                                        <p:attrNameLst>
                                          <p:attrName>ppt_y</p:attrName>
                                        </p:attrNameLst>
                                      </p:cBhvr>
                                      <p:tavLst>
                                        <p:tav tm="0">
                                          <p:val>
                                            <p:strVal val="#ppt_y"/>
                                          </p:val>
                                        </p:tav>
                                        <p:tav tm="100000">
                                          <p:val>
                                            <p:strVal val="#ppt_y"/>
                                          </p:val>
                                        </p:tav>
                                      </p:tavLst>
                                    </p:anim>
                                  </p:childTnLst>
                                </p:cTn>
                              </p:par>
                            </p:childTnLst>
                          </p:cTn>
                        </p:par>
                        <p:par>
                          <p:cTn id="64" fill="hold">
                            <p:stCondLst>
                              <p:cond delay="12000"/>
                            </p:stCondLst>
                            <p:childTnLst>
                              <p:par>
                                <p:cTn id="65" presetID="2" presetClass="entr" presetSubtype="8" fill="hold" grpId="0" nodeType="afterEffect">
                                  <p:stCondLst>
                                    <p:cond delay="0"/>
                                  </p:stCondLst>
                                  <p:childTnLst>
                                    <p:set>
                                      <p:cBhvr>
                                        <p:cTn id="66" dur="1" fill="hold">
                                          <p:stCondLst>
                                            <p:cond delay="0"/>
                                          </p:stCondLst>
                                        </p:cTn>
                                        <p:tgtEl>
                                          <p:spTgt spid="487441"/>
                                        </p:tgtEl>
                                        <p:attrNameLst>
                                          <p:attrName>style.visibility</p:attrName>
                                        </p:attrNameLst>
                                      </p:cBhvr>
                                      <p:to>
                                        <p:strVal val="visible"/>
                                      </p:to>
                                    </p:set>
                                    <p:anim calcmode="lin" valueType="num">
                                      <p:cBhvr additive="base">
                                        <p:cTn id="67" dur="500" fill="hold"/>
                                        <p:tgtEl>
                                          <p:spTgt spid="487441"/>
                                        </p:tgtEl>
                                        <p:attrNameLst>
                                          <p:attrName>ppt_x</p:attrName>
                                        </p:attrNameLst>
                                      </p:cBhvr>
                                      <p:tavLst>
                                        <p:tav tm="0">
                                          <p:val>
                                            <p:strVal val="0-#ppt_w/2"/>
                                          </p:val>
                                        </p:tav>
                                        <p:tav tm="100000">
                                          <p:val>
                                            <p:strVal val="#ppt_x"/>
                                          </p:val>
                                        </p:tav>
                                      </p:tavLst>
                                    </p:anim>
                                    <p:anim calcmode="lin" valueType="num">
                                      <p:cBhvr additive="base">
                                        <p:cTn id="68" dur="500" fill="hold"/>
                                        <p:tgtEl>
                                          <p:spTgt spid="487441"/>
                                        </p:tgtEl>
                                        <p:attrNameLst>
                                          <p:attrName>ppt_y</p:attrName>
                                        </p:attrNameLst>
                                      </p:cBhvr>
                                      <p:tavLst>
                                        <p:tav tm="0">
                                          <p:val>
                                            <p:strVal val="#ppt_y"/>
                                          </p:val>
                                        </p:tav>
                                        <p:tav tm="100000">
                                          <p:val>
                                            <p:strVal val="#ppt_y"/>
                                          </p:val>
                                        </p:tav>
                                      </p:tavLst>
                                    </p:anim>
                                  </p:childTnLst>
                                </p:cTn>
                              </p:par>
                            </p:childTnLst>
                          </p:cTn>
                        </p:par>
                        <p:par>
                          <p:cTn id="69" fill="hold">
                            <p:stCondLst>
                              <p:cond delay="12500"/>
                            </p:stCondLst>
                            <p:childTnLst>
                              <p:par>
                                <p:cTn id="70" presetID="2" presetClass="entr" presetSubtype="8" fill="hold" grpId="0" nodeType="afterEffect">
                                  <p:stCondLst>
                                    <p:cond delay="0"/>
                                  </p:stCondLst>
                                  <p:childTnLst>
                                    <p:set>
                                      <p:cBhvr>
                                        <p:cTn id="71" dur="1" fill="hold">
                                          <p:stCondLst>
                                            <p:cond delay="0"/>
                                          </p:stCondLst>
                                        </p:cTn>
                                        <p:tgtEl>
                                          <p:spTgt spid="487431"/>
                                        </p:tgtEl>
                                        <p:attrNameLst>
                                          <p:attrName>style.visibility</p:attrName>
                                        </p:attrNameLst>
                                      </p:cBhvr>
                                      <p:to>
                                        <p:strVal val="visible"/>
                                      </p:to>
                                    </p:set>
                                    <p:anim calcmode="lin" valueType="num">
                                      <p:cBhvr additive="base">
                                        <p:cTn id="72" dur="500" fill="hold"/>
                                        <p:tgtEl>
                                          <p:spTgt spid="487431"/>
                                        </p:tgtEl>
                                        <p:attrNameLst>
                                          <p:attrName>ppt_x</p:attrName>
                                        </p:attrNameLst>
                                      </p:cBhvr>
                                      <p:tavLst>
                                        <p:tav tm="0">
                                          <p:val>
                                            <p:strVal val="0-#ppt_w/2"/>
                                          </p:val>
                                        </p:tav>
                                        <p:tav tm="100000">
                                          <p:val>
                                            <p:strVal val="#ppt_x"/>
                                          </p:val>
                                        </p:tav>
                                      </p:tavLst>
                                    </p:anim>
                                    <p:anim calcmode="lin" valueType="num">
                                      <p:cBhvr additive="base">
                                        <p:cTn id="73" dur="500" fill="hold"/>
                                        <p:tgtEl>
                                          <p:spTgt spid="487431"/>
                                        </p:tgtEl>
                                        <p:attrNameLst>
                                          <p:attrName>ppt_y</p:attrName>
                                        </p:attrNameLst>
                                      </p:cBhvr>
                                      <p:tavLst>
                                        <p:tav tm="0">
                                          <p:val>
                                            <p:strVal val="#ppt_y"/>
                                          </p:val>
                                        </p:tav>
                                        <p:tav tm="100000">
                                          <p:val>
                                            <p:strVal val="#ppt_y"/>
                                          </p:val>
                                        </p:tav>
                                      </p:tavLst>
                                    </p:anim>
                                  </p:childTnLst>
                                </p:cTn>
                              </p:par>
                            </p:childTnLst>
                          </p:cTn>
                        </p:par>
                        <p:par>
                          <p:cTn id="74" fill="hold">
                            <p:stCondLst>
                              <p:cond delay="13000"/>
                            </p:stCondLst>
                            <p:childTnLst>
                              <p:par>
                                <p:cTn id="75" presetID="2" presetClass="entr" presetSubtype="8" fill="hold" grpId="0" nodeType="afterEffect">
                                  <p:stCondLst>
                                    <p:cond delay="0"/>
                                  </p:stCondLst>
                                  <p:childTnLst>
                                    <p:set>
                                      <p:cBhvr>
                                        <p:cTn id="76" dur="1" fill="hold">
                                          <p:stCondLst>
                                            <p:cond delay="0"/>
                                          </p:stCondLst>
                                        </p:cTn>
                                        <p:tgtEl>
                                          <p:spTgt spid="487437"/>
                                        </p:tgtEl>
                                        <p:attrNameLst>
                                          <p:attrName>style.visibility</p:attrName>
                                        </p:attrNameLst>
                                      </p:cBhvr>
                                      <p:to>
                                        <p:strVal val="visible"/>
                                      </p:to>
                                    </p:set>
                                    <p:anim calcmode="lin" valueType="num">
                                      <p:cBhvr additive="base">
                                        <p:cTn id="77" dur="500" fill="hold"/>
                                        <p:tgtEl>
                                          <p:spTgt spid="487437"/>
                                        </p:tgtEl>
                                        <p:attrNameLst>
                                          <p:attrName>ppt_x</p:attrName>
                                        </p:attrNameLst>
                                      </p:cBhvr>
                                      <p:tavLst>
                                        <p:tav tm="0">
                                          <p:val>
                                            <p:strVal val="0-#ppt_w/2"/>
                                          </p:val>
                                        </p:tav>
                                        <p:tav tm="100000">
                                          <p:val>
                                            <p:strVal val="#ppt_x"/>
                                          </p:val>
                                        </p:tav>
                                      </p:tavLst>
                                    </p:anim>
                                    <p:anim calcmode="lin" valueType="num">
                                      <p:cBhvr additive="base">
                                        <p:cTn id="78" dur="500" fill="hold"/>
                                        <p:tgtEl>
                                          <p:spTgt spid="487437"/>
                                        </p:tgtEl>
                                        <p:attrNameLst>
                                          <p:attrName>ppt_y</p:attrName>
                                        </p:attrNameLst>
                                      </p:cBhvr>
                                      <p:tavLst>
                                        <p:tav tm="0">
                                          <p:val>
                                            <p:strVal val="#ppt_y"/>
                                          </p:val>
                                        </p:tav>
                                        <p:tav tm="100000">
                                          <p:val>
                                            <p:strVal val="#ppt_y"/>
                                          </p:val>
                                        </p:tav>
                                      </p:tavLst>
                                    </p:anim>
                                  </p:childTnLst>
                                </p:cTn>
                              </p:par>
                            </p:childTnLst>
                          </p:cTn>
                        </p:par>
                        <p:par>
                          <p:cTn id="79" fill="hold">
                            <p:stCondLst>
                              <p:cond delay="13500"/>
                            </p:stCondLst>
                            <p:childTnLst>
                              <p:par>
                                <p:cTn id="80" presetID="23" presetClass="entr" presetSubtype="16" repeatCount="indefinite" fill="hold" grpId="0" nodeType="afterEffect">
                                  <p:stCondLst>
                                    <p:cond delay="0"/>
                                  </p:stCondLst>
                                  <p:childTnLst>
                                    <p:set>
                                      <p:cBhvr>
                                        <p:cTn id="81" dur="1" fill="hold">
                                          <p:stCondLst>
                                            <p:cond delay="0"/>
                                          </p:stCondLst>
                                        </p:cTn>
                                        <p:tgtEl>
                                          <p:spTgt spid="487429"/>
                                        </p:tgtEl>
                                        <p:attrNameLst>
                                          <p:attrName>style.visibility</p:attrName>
                                        </p:attrNameLst>
                                      </p:cBhvr>
                                      <p:to>
                                        <p:strVal val="visible"/>
                                      </p:to>
                                    </p:set>
                                    <p:anim calcmode="lin" valueType="num">
                                      <p:cBhvr>
                                        <p:cTn id="82" dur="3000" fill="hold"/>
                                        <p:tgtEl>
                                          <p:spTgt spid="487429"/>
                                        </p:tgtEl>
                                        <p:attrNameLst>
                                          <p:attrName>ppt_w</p:attrName>
                                        </p:attrNameLst>
                                      </p:cBhvr>
                                      <p:tavLst>
                                        <p:tav tm="0">
                                          <p:val>
                                            <p:fltVal val="0"/>
                                          </p:val>
                                        </p:tav>
                                        <p:tav tm="100000">
                                          <p:val>
                                            <p:strVal val="#ppt_w"/>
                                          </p:val>
                                        </p:tav>
                                      </p:tavLst>
                                    </p:anim>
                                    <p:anim calcmode="lin" valueType="num">
                                      <p:cBhvr>
                                        <p:cTn id="83" dur="3000" fill="hold"/>
                                        <p:tgtEl>
                                          <p:spTgt spid="487429"/>
                                        </p:tgtEl>
                                        <p:attrNameLst>
                                          <p:attrName>ppt_h</p:attrName>
                                        </p:attrNameLst>
                                      </p:cBhvr>
                                      <p:tavLst>
                                        <p:tav tm="0">
                                          <p:val>
                                            <p:fltVal val="0"/>
                                          </p:val>
                                        </p:tav>
                                        <p:tav tm="100000">
                                          <p:val>
                                            <p:strVal val="#ppt_h"/>
                                          </p:val>
                                        </p:tav>
                                      </p:tavLst>
                                    </p:anim>
                                  </p:childTnLst>
                                </p:cTn>
                              </p:par>
                              <p:par>
                                <p:cTn id="84" presetID="2" presetClass="entr" presetSubtype="4" fill="hold" grpId="0" nodeType="withEffect">
                                  <p:stCondLst>
                                    <p:cond delay="0"/>
                                  </p:stCondLst>
                                  <p:childTnLst>
                                    <p:set>
                                      <p:cBhvr>
                                        <p:cTn id="85" dur="1" fill="hold">
                                          <p:stCondLst>
                                            <p:cond delay="0"/>
                                          </p:stCondLst>
                                        </p:cTn>
                                        <p:tgtEl>
                                          <p:spTgt spid="487445"/>
                                        </p:tgtEl>
                                        <p:attrNameLst>
                                          <p:attrName>style.visibility</p:attrName>
                                        </p:attrNameLst>
                                      </p:cBhvr>
                                      <p:to>
                                        <p:strVal val="visible"/>
                                      </p:to>
                                    </p:set>
                                    <p:anim calcmode="lin" valueType="num">
                                      <p:cBhvr additive="base">
                                        <p:cTn id="86" dur="500" fill="hold"/>
                                        <p:tgtEl>
                                          <p:spTgt spid="487445"/>
                                        </p:tgtEl>
                                        <p:attrNameLst>
                                          <p:attrName>ppt_x</p:attrName>
                                        </p:attrNameLst>
                                      </p:cBhvr>
                                      <p:tavLst>
                                        <p:tav tm="0">
                                          <p:val>
                                            <p:strVal val="#ppt_x"/>
                                          </p:val>
                                        </p:tav>
                                        <p:tav tm="100000">
                                          <p:val>
                                            <p:strVal val="#ppt_x"/>
                                          </p:val>
                                        </p:tav>
                                      </p:tavLst>
                                    </p:anim>
                                    <p:anim calcmode="lin" valueType="num">
                                      <p:cBhvr additive="base">
                                        <p:cTn id="87" dur="500" fill="hold"/>
                                        <p:tgtEl>
                                          <p:spTgt spid="487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autoUpdateAnimBg="0"/>
      <p:bldP spid="487428" grpId="0" autoUpdateAnimBg="0"/>
      <p:bldP spid="487429" grpId="0" autoUpdateAnimBg="0"/>
      <p:bldP spid="487430" grpId="0" autoUpdateAnimBg="0"/>
      <p:bldP spid="487431" grpId="0" autoUpdateAnimBg="0"/>
      <p:bldP spid="487432" grpId="0" autoUpdateAnimBg="0"/>
      <p:bldP spid="487433" grpId="0" autoUpdateAnimBg="0"/>
      <p:bldP spid="487434" grpId="0" autoUpdateAnimBg="0"/>
      <p:bldP spid="487435" grpId="0" autoUpdateAnimBg="0"/>
      <p:bldP spid="487436" grpId="0" autoUpdateAnimBg="0"/>
      <p:bldP spid="487437" grpId="0" autoUpdateAnimBg="0"/>
      <p:bldP spid="487438" grpId="0" autoUpdateAnimBg="0"/>
      <p:bldP spid="487439" grpId="0" autoUpdateAnimBg="0"/>
      <p:bldP spid="487440" grpId="0" autoUpdateAnimBg="0"/>
      <p:bldP spid="487441" grpId="0" autoUpdateAnimBg="0"/>
      <p:bldP spid="487442" grpId="0" autoUpdateAnimBg="0"/>
      <p:bldP spid="48744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2541</TotalTime>
  <Words>843</Words>
  <Application>Microsoft Office PowerPoint</Application>
  <PresentationFormat>On-screen Show (4:3)</PresentationFormat>
  <Paragraphs>317</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Slide 1</vt:lpstr>
      <vt:lpstr>Slide 2</vt:lpstr>
      <vt:lpstr>About  Your Instructor : Mansoor Shaukat </vt:lpstr>
      <vt:lpstr>Courses &amp; Seminars Attended</vt:lpstr>
      <vt:lpstr>Slide 5</vt:lpstr>
      <vt:lpstr>Slide 6</vt:lpstr>
      <vt:lpstr>Slide 7</vt:lpstr>
      <vt:lpstr>The Approach</vt:lpstr>
      <vt:lpstr>Slide 9</vt:lpstr>
      <vt:lpstr>Introduction</vt:lpstr>
      <vt:lpstr>Introduction….contd</vt:lpstr>
      <vt:lpstr>Units &amp; Scales</vt:lpstr>
      <vt:lpstr>Units &amp; Scales ….contd</vt:lpstr>
      <vt:lpstr>A smooth sea does not make a skilled sailor!  (English proverb)</vt:lpstr>
    </vt:vector>
  </TitlesOfParts>
  <Company>LASER WORDS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LW1</dc:creator>
  <cp:lastModifiedBy>Mansoor</cp:lastModifiedBy>
  <cp:revision>797</cp:revision>
  <dcterms:created xsi:type="dcterms:W3CDTF">2001-08-27T04:48:27Z</dcterms:created>
  <dcterms:modified xsi:type="dcterms:W3CDTF">2020-10-08T14:17:39Z</dcterms:modified>
</cp:coreProperties>
</file>