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3" r:id="rId2"/>
    <p:sldId id="422" r:id="rId3"/>
    <p:sldId id="395" r:id="rId4"/>
    <p:sldId id="451" r:id="rId5"/>
    <p:sldId id="428" r:id="rId6"/>
    <p:sldId id="429" r:id="rId7"/>
    <p:sldId id="430" r:id="rId8"/>
    <p:sldId id="431" r:id="rId9"/>
    <p:sldId id="452" r:id="rId10"/>
    <p:sldId id="455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C00CC"/>
    <a:srgbClr val="EAEAEA"/>
    <a:srgbClr val="F8F8F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 autoAdjust="0"/>
    <p:restoredTop sz="94627" autoAdjust="0"/>
  </p:normalViewPr>
  <p:slideViewPr>
    <p:cSldViewPr>
      <p:cViewPr varScale="1">
        <p:scale>
          <a:sx n="87" d="100"/>
          <a:sy n="87" d="100"/>
        </p:scale>
        <p:origin x="10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D5133C21-AC7A-4DF6-95A0-F2401F894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1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1621FCA7-FA9B-4E2F-AD46-D44CE661A6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687B3-5738-48CE-8857-1EA537CBBCB6}" type="slidenum">
              <a:rPr lang="en-US"/>
              <a:pPr/>
              <a:t>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693" y="4561226"/>
            <a:ext cx="5363817" cy="43202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5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92345-8C8E-4C8C-B962-8535FD3C42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EFC25-0CB6-47DA-BA60-06569ABE64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3F67A-3337-4ED1-A501-30F85A05EE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C1187F-362C-44D4-83C2-C02796F6D8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E261E7-D889-475E-97AC-F08BF9B597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9F15F-97D3-4226-AB52-4B3212326F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E5CFF-6149-4938-B6CE-BB6B79C359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61DAF-3C48-42AA-A0C0-577E344272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DA35E-D7DF-4378-A72E-D8BA622DFD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E3D05-B28C-4D5F-A6B9-D34555A6A3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36B33-87AC-4844-9972-26E12CF9B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EF615-09C6-4731-B890-652AC75EA9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74FD0-4F84-4E2C-95BB-9118387E2C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Arial" charset="0"/>
              </a:defRPr>
            </a:lvl1pPr>
          </a:lstStyle>
          <a:p>
            <a:fld id="{AEF58753-83B2-411B-B0F4-231150A916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2747963" y="3389313"/>
            <a:ext cx="6073775" cy="100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Mansoor</a:t>
            </a:r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Shaukat</a:t>
            </a:r>
            <a:endParaRPr 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904875" y="2276475"/>
            <a:ext cx="7705725" cy="2066925"/>
            <a:chOff x="426" y="1434"/>
            <a:chExt cx="5048" cy="1365"/>
          </a:xfrm>
        </p:grpSpPr>
        <p:pic>
          <p:nvPicPr>
            <p:cNvPr id="239619" name="Picture 3" descr="bismillah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" y="1434"/>
              <a:ext cx="5048" cy="1365"/>
            </a:xfrm>
            <a:prstGeom prst="rect">
              <a:avLst/>
            </a:prstGeom>
            <a:noFill/>
          </p:spPr>
        </p:pic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1944" y="2308"/>
              <a:ext cx="47" cy="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B185-2829-43CA-AE7C-84ED0EE2D53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7990"/>
            <a:ext cx="7772400" cy="457200"/>
          </a:xfrm>
        </p:spPr>
        <p:txBody>
          <a:bodyPr/>
          <a:lstStyle/>
          <a:p>
            <a:r>
              <a:rPr lang="en-US" sz="2400" b="1" u="sng" dirty="0" smtClean="0"/>
              <a:t>Voltage : additional notes</a:t>
            </a:r>
            <a:endParaRPr lang="en-US" sz="2400" b="1" u="sng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52600"/>
            <a:ext cx="6400800" cy="28956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000" b="1" dirty="0" smtClean="0">
                <a:latin typeface="Arial" charset="0"/>
              </a:rPr>
              <a:t>One </a:t>
            </a:r>
            <a:r>
              <a:rPr lang="en-US" sz="2000" b="1" dirty="0" smtClean="0">
                <a:latin typeface="Arial" charset="0"/>
              </a:rPr>
              <a:t>joule of work is done when a force of one newton moves an object through one meter.  So W = F X d</a:t>
            </a:r>
          </a:p>
          <a:p>
            <a:pPr algn="just">
              <a:lnSpc>
                <a:spcPct val="110000"/>
              </a:lnSpc>
            </a:pPr>
            <a:r>
              <a:rPr lang="en-US" sz="2000" b="1" dirty="0" smtClean="0">
                <a:latin typeface="Arial" charset="0"/>
              </a:rPr>
              <a:t>The force is one newton when a mass of one kg is moved at the rate of one meter per sec per sec. </a:t>
            </a:r>
          </a:p>
          <a:p>
            <a:pPr lvl="1" algn="just">
              <a:lnSpc>
                <a:spcPct val="110000"/>
              </a:lnSpc>
            </a:pPr>
            <a:r>
              <a:rPr lang="en-US" sz="1600" b="1" dirty="0" smtClean="0">
                <a:latin typeface="Arial" charset="0"/>
              </a:rPr>
              <a:t>The fundamental unit of force is newton (N</a:t>
            </a:r>
            <a:r>
              <a:rPr lang="en-US" sz="1600" b="1" dirty="0" smtClean="0">
                <a:latin typeface="Arial" charset="0"/>
              </a:rPr>
              <a:t>).</a:t>
            </a:r>
            <a:endParaRPr lang="en-US" sz="1600" b="1" dirty="0" smtClean="0">
              <a:latin typeface="Arial" charset="0"/>
            </a:endParaRP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5903052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77B-E5E5-4891-981B-EC85226659D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457200"/>
          </a:xfrm>
        </p:spPr>
        <p:txBody>
          <a:bodyPr/>
          <a:lstStyle/>
          <a:p>
            <a:r>
              <a:rPr lang="en-US" sz="2800" b="1" u="sng" dirty="0" smtClean="0"/>
              <a:t>Charge</a:t>
            </a:r>
            <a:endParaRPr lang="en-US" sz="2800" b="1" u="sng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7848600" cy="49530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1800" b="1" dirty="0">
                <a:latin typeface="Arial" charset="0"/>
              </a:rPr>
              <a:t>All matter consists of atomic particles.</a:t>
            </a:r>
          </a:p>
          <a:p>
            <a:pPr algn="just">
              <a:lnSpc>
                <a:spcPct val="120000"/>
              </a:lnSpc>
            </a:pPr>
            <a:r>
              <a:rPr lang="en-US" sz="1800" b="1" dirty="0">
                <a:latin typeface="Arial" charset="0"/>
              </a:rPr>
              <a:t>Charge is an electrical property of the atomic particles.</a:t>
            </a:r>
          </a:p>
          <a:p>
            <a:pPr algn="just">
              <a:lnSpc>
                <a:spcPct val="120000"/>
              </a:lnSpc>
            </a:pPr>
            <a:r>
              <a:rPr lang="en-US" sz="1800" b="1" dirty="0">
                <a:latin typeface="Arial" charset="0"/>
              </a:rPr>
              <a:t>Unit of measure of charge is coulomb ‘C’ (Coulomb 1736 – 1806).</a:t>
            </a:r>
          </a:p>
          <a:p>
            <a:pPr algn="just">
              <a:lnSpc>
                <a:spcPct val="120000"/>
              </a:lnSpc>
            </a:pPr>
            <a:r>
              <a:rPr lang="en-US" sz="1800" b="1" dirty="0">
                <a:latin typeface="Arial" charset="0"/>
              </a:rPr>
              <a:t>Charge ‘e’ of an electron is negative &amp; equal in magnitude to 1.602 X 10</a:t>
            </a:r>
            <a:r>
              <a:rPr lang="en-US" sz="1800" b="1" baseline="30000" dirty="0">
                <a:latin typeface="Arial" charset="0"/>
              </a:rPr>
              <a:t>-19</a:t>
            </a:r>
            <a:r>
              <a:rPr lang="en-US" sz="1800" b="1" dirty="0">
                <a:latin typeface="Arial" charset="0"/>
              </a:rPr>
              <a:t> C. </a:t>
            </a:r>
            <a:r>
              <a:rPr lang="en-US" sz="1800" b="1" dirty="0" smtClean="0">
                <a:latin typeface="Arial" charset="0"/>
              </a:rPr>
              <a:t>Concurrently, a </a:t>
            </a:r>
            <a:r>
              <a:rPr lang="en-US" sz="1800" b="1" dirty="0">
                <a:latin typeface="Arial" charset="0"/>
              </a:rPr>
              <a:t>single proton has a charge of + 1.602 X 10</a:t>
            </a:r>
            <a:r>
              <a:rPr lang="en-US" sz="1800" b="1" baseline="30000" dirty="0">
                <a:latin typeface="Arial" charset="0"/>
              </a:rPr>
              <a:t>-19</a:t>
            </a:r>
            <a:r>
              <a:rPr lang="en-US" sz="1800" b="1" dirty="0">
                <a:latin typeface="Arial" charset="0"/>
              </a:rPr>
              <a:t> C. </a:t>
            </a:r>
          </a:p>
          <a:p>
            <a:pPr algn="just">
              <a:lnSpc>
                <a:spcPct val="120000"/>
              </a:lnSpc>
            </a:pPr>
            <a:r>
              <a:rPr lang="en-US" sz="1800" b="1" dirty="0">
                <a:latin typeface="Arial" charset="0"/>
              </a:rPr>
              <a:t>One coulomb of charge is present on 1 / 1.602 X 10</a:t>
            </a:r>
            <a:r>
              <a:rPr lang="en-US" sz="1800" b="1" baseline="30000" dirty="0">
                <a:latin typeface="Arial" charset="0"/>
              </a:rPr>
              <a:t>-19</a:t>
            </a:r>
            <a:r>
              <a:rPr lang="en-US" sz="1800" b="1" dirty="0">
                <a:latin typeface="Arial" charset="0"/>
              </a:rPr>
              <a:t> electrons. This is equal to 6.24 X 10</a:t>
            </a:r>
            <a:r>
              <a:rPr lang="en-US" sz="1800" b="1" baseline="30000" dirty="0">
                <a:latin typeface="Arial" charset="0"/>
              </a:rPr>
              <a:t>18</a:t>
            </a:r>
            <a:r>
              <a:rPr lang="en-US" sz="1800" b="1" dirty="0">
                <a:latin typeface="Arial" charset="0"/>
              </a:rPr>
              <a:t> electrons.</a:t>
            </a:r>
          </a:p>
          <a:p>
            <a:pPr algn="just">
              <a:lnSpc>
                <a:spcPct val="120000"/>
              </a:lnSpc>
            </a:pPr>
            <a:r>
              <a:rPr lang="en-US" sz="1800" b="1" dirty="0">
                <a:latin typeface="Arial" charset="0"/>
              </a:rPr>
              <a:t>Charge is represented by ‘Q’ (time-invariant) and q(t) or ‘q’ when it varies with time.</a:t>
            </a:r>
          </a:p>
          <a:p>
            <a:pPr algn="just">
              <a:lnSpc>
                <a:spcPct val="120000"/>
              </a:lnSpc>
            </a:pPr>
            <a:r>
              <a:rPr lang="en-US" sz="1800" b="1" dirty="0">
                <a:latin typeface="Arial" charset="0"/>
              </a:rPr>
              <a:t>Law of conservation of charge states that charge can neither be created nor destroyed.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18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Current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800" b="1" baseline="-25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FB1-74AA-41A4-AE41-D878E17E172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457200"/>
          </a:xfrm>
        </p:spPr>
        <p:txBody>
          <a:bodyPr/>
          <a:lstStyle/>
          <a:p>
            <a:r>
              <a:rPr lang="en-US" sz="2800" b="1" u="sng" dirty="0" smtClean="0"/>
              <a:t>Current</a:t>
            </a:r>
            <a:endParaRPr lang="en-US" sz="2800" b="1" u="sng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838200"/>
            <a:ext cx="8077200" cy="55626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1800" b="1" dirty="0">
                <a:latin typeface="Arial" charset="0"/>
              </a:rPr>
              <a:t>A unique feature of charge is that it is </a:t>
            </a:r>
            <a:r>
              <a:rPr lang="en-US" sz="1800" b="1" dirty="0">
                <a:solidFill>
                  <a:srgbClr val="0070C0"/>
                </a:solidFill>
                <a:latin typeface="Arial" charset="0"/>
              </a:rPr>
              <a:t>mobile.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latin typeface="Arial" charset="0"/>
              </a:rPr>
              <a:t>Charge in motion is called </a:t>
            </a:r>
            <a:r>
              <a:rPr lang="en-US" sz="2000" b="1" dirty="0" smtClean="0">
                <a:solidFill>
                  <a:schemeClr val="accent2"/>
                </a:solidFill>
                <a:latin typeface="Arial" charset="0"/>
              </a:rPr>
              <a:t>electric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c</a:t>
            </a:r>
            <a:r>
              <a:rPr lang="en-US" sz="2000" b="1" dirty="0" smtClean="0">
                <a:solidFill>
                  <a:schemeClr val="accent2"/>
                </a:solidFill>
                <a:latin typeface="Arial" charset="0"/>
              </a:rPr>
              <a:t>urrent</a:t>
            </a:r>
            <a:r>
              <a:rPr lang="en-US" sz="1800" b="1" dirty="0" smtClean="0">
                <a:latin typeface="Arial" charset="0"/>
              </a:rPr>
              <a:t> </a:t>
            </a:r>
            <a:r>
              <a:rPr lang="en-US" sz="1800" b="1" dirty="0">
                <a:latin typeface="Arial" charset="0"/>
              </a:rPr>
              <a:t>represented by ‘I’ or </a:t>
            </a:r>
            <a:r>
              <a:rPr lang="en-US" sz="1800" b="1" dirty="0" err="1">
                <a:latin typeface="Arial" charset="0"/>
              </a:rPr>
              <a:t>i</a:t>
            </a:r>
            <a:r>
              <a:rPr lang="en-US" sz="1800" b="1" dirty="0">
                <a:latin typeface="Arial" charset="0"/>
              </a:rPr>
              <a:t>(t) or ‘</a:t>
            </a:r>
            <a:r>
              <a:rPr lang="en-US" sz="1800" b="1" dirty="0" err="1">
                <a:latin typeface="Arial" charset="0"/>
              </a:rPr>
              <a:t>i</a:t>
            </a:r>
            <a:r>
              <a:rPr lang="en-US" sz="1800" b="1" dirty="0">
                <a:latin typeface="Arial" charset="0"/>
              </a:rPr>
              <a:t>’.</a:t>
            </a:r>
          </a:p>
          <a:p>
            <a:pPr algn="just">
              <a:lnSpc>
                <a:spcPct val="110000"/>
              </a:lnSpc>
            </a:pPr>
            <a:r>
              <a:rPr lang="en-US" sz="1800" b="1" dirty="0" smtClean="0">
                <a:latin typeface="Arial" charset="0"/>
              </a:rPr>
              <a:t>When force is applied or work is done, negative </a:t>
            </a:r>
            <a:r>
              <a:rPr lang="en-US" sz="1800" b="1" dirty="0">
                <a:latin typeface="Arial" charset="0"/>
              </a:rPr>
              <a:t>charges can be made to move in one direction while the positive charges can be made to move in the opposite </a:t>
            </a:r>
            <a:r>
              <a:rPr lang="en-US" sz="1800" b="1" dirty="0" smtClean="0">
                <a:latin typeface="Arial" charset="0"/>
              </a:rPr>
              <a:t>direction, thus constituting a current.</a:t>
            </a:r>
            <a:endParaRPr lang="en-US" sz="1800" b="1" dirty="0">
              <a:latin typeface="Arial" charset="0"/>
            </a:endParaRPr>
          </a:p>
          <a:p>
            <a:pPr algn="just">
              <a:lnSpc>
                <a:spcPct val="110000"/>
              </a:lnSpc>
            </a:pPr>
            <a:r>
              <a:rPr lang="en-US" sz="1800" b="1" dirty="0">
                <a:latin typeface="Arial" charset="0"/>
              </a:rPr>
              <a:t>It is conventional to take current flow as movement of positive charges (Benjamin Franklin  1706 – 1790).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latin typeface="Arial" charset="0"/>
              </a:rPr>
              <a:t>A convention is a standard way of describing something so that others in the profession can understand.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latin typeface="Arial" charset="0"/>
              </a:rPr>
              <a:t>Mathematically current ‘</a:t>
            </a:r>
            <a:r>
              <a:rPr lang="en-US" sz="1800" b="1" dirty="0" err="1">
                <a:latin typeface="Arial" charset="0"/>
              </a:rPr>
              <a:t>i</a:t>
            </a:r>
            <a:r>
              <a:rPr lang="en-US" sz="1800" b="1" dirty="0">
                <a:latin typeface="Arial" charset="0"/>
              </a:rPr>
              <a:t>’ and charge ‘q’ are related by :-</a:t>
            </a:r>
          </a:p>
          <a:p>
            <a:pPr lvl="2" algn="just">
              <a:lnSpc>
                <a:spcPct val="110000"/>
              </a:lnSpc>
              <a:buFontTx/>
              <a:buNone/>
            </a:pPr>
            <a:r>
              <a:rPr lang="en-US" sz="1400" b="1" dirty="0">
                <a:latin typeface="Arial" charset="0"/>
              </a:rPr>
              <a:t>      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 = </a:t>
            </a:r>
            <a:r>
              <a:rPr lang="en-US" sz="1600" b="1" dirty="0" err="1">
                <a:latin typeface="Arial" charset="0"/>
              </a:rPr>
              <a:t>dq</a:t>
            </a:r>
            <a:r>
              <a:rPr lang="en-US" sz="1600" b="1" dirty="0">
                <a:latin typeface="Arial" charset="0"/>
              </a:rPr>
              <a:t> / </a:t>
            </a:r>
            <a:r>
              <a:rPr lang="en-US" sz="1600" b="1" dirty="0" err="1">
                <a:latin typeface="Arial" charset="0"/>
              </a:rPr>
              <a:t>dt</a:t>
            </a:r>
            <a:r>
              <a:rPr lang="en-US" sz="1600" b="1" dirty="0">
                <a:latin typeface="Arial" charset="0"/>
              </a:rPr>
              <a:t>       where current ‘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’ is measured in amperes (A)</a:t>
            </a:r>
          </a:p>
          <a:p>
            <a:pPr lvl="2" algn="just">
              <a:lnSpc>
                <a:spcPct val="110000"/>
              </a:lnSpc>
              <a:buFontTx/>
              <a:buNone/>
            </a:pPr>
            <a:r>
              <a:rPr lang="en-US" sz="1600" b="1" dirty="0">
                <a:latin typeface="Arial" charset="0"/>
              </a:rPr>
              <a:t>                                So      1 ampere = 1 coulomb / second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latin typeface="Arial" charset="0"/>
              </a:rPr>
              <a:t>If the current does not change with time, we call it direct current (dc).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latin typeface="Arial" charset="0"/>
              </a:rPr>
              <a:t>An alternating current (ac) is, conventionally, a current that varies </a:t>
            </a:r>
            <a:r>
              <a:rPr lang="en-US" sz="1800" b="1" dirty="0" err="1" smtClean="0">
                <a:latin typeface="Arial" charset="0"/>
              </a:rPr>
              <a:t>sinusoidally</a:t>
            </a:r>
            <a:r>
              <a:rPr lang="en-US" sz="1800" b="1" dirty="0" smtClean="0">
                <a:latin typeface="Arial" charset="0"/>
              </a:rPr>
              <a:t> </a:t>
            </a:r>
            <a:r>
              <a:rPr lang="en-US" sz="1800" b="1" dirty="0">
                <a:latin typeface="Arial" charset="0"/>
              </a:rPr>
              <a:t>with time. </a:t>
            </a:r>
          </a:p>
          <a:p>
            <a:pPr algn="just">
              <a:lnSpc>
                <a:spcPct val="120000"/>
              </a:lnSpc>
            </a:pP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AC and DC Current.</a:t>
            </a:r>
          </a:p>
          <a:p>
            <a:pPr>
              <a:lnSpc>
                <a:spcPct val="80000"/>
              </a:lnSpc>
            </a:pPr>
            <a:endParaRPr lang="en-US" sz="2000" b="1" baseline="-25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3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3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3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3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3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3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A2C1-DD44-4A87-A902-83458ADE60A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457200"/>
          </a:xfrm>
        </p:spPr>
        <p:txBody>
          <a:bodyPr/>
          <a:lstStyle/>
          <a:p>
            <a:r>
              <a:rPr lang="en-US" sz="2400" b="1" u="sng" dirty="0"/>
              <a:t>AC &amp; DC </a:t>
            </a:r>
            <a:r>
              <a:rPr lang="en-US" sz="2400" b="1" u="sng" dirty="0" smtClean="0"/>
              <a:t>Current</a:t>
            </a:r>
            <a:endParaRPr lang="en-US" sz="2400" b="1" u="sng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1566" y="5638800"/>
            <a:ext cx="8077200" cy="457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Example of charge &amp; current !</a:t>
            </a:r>
            <a:endParaRPr lang="en-US" sz="2000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 b="1" baseline="-25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238617" name="Rectangle 25"/>
          <p:cNvSpPr>
            <a:spLocks noChangeArrowheads="1"/>
          </p:cNvSpPr>
          <p:nvPr/>
        </p:nvSpPr>
        <p:spPr bwMode="auto">
          <a:xfrm>
            <a:off x="685800" y="48006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000" b="1">
                <a:latin typeface="Arial" charset="0"/>
              </a:rPr>
              <a:t>Exponential and damped sinusoid currents!!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000" b="1" baseline="-25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027113" y="2438400"/>
            <a:ext cx="3349625" cy="1905000"/>
            <a:chOff x="647" y="1536"/>
            <a:chExt cx="2110" cy="1200"/>
          </a:xfrm>
        </p:grpSpPr>
        <p:sp>
          <p:nvSpPr>
            <p:cNvPr id="238598" name="Freeform 6"/>
            <p:cNvSpPr>
              <a:spLocks/>
            </p:cNvSpPr>
            <p:nvPr/>
          </p:nvSpPr>
          <p:spPr bwMode="auto">
            <a:xfrm>
              <a:off x="816" y="1907"/>
              <a:ext cx="12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86">
                  <a:moveTo>
                    <a:pt x="0" y="0"/>
                  </a:moveTo>
                  <a:lnTo>
                    <a:pt x="19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027F"/>
            </a:solidFill>
            <a:ln w="19050" cmpd="sng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00" name="Freeform 8"/>
            <p:cNvSpPr>
              <a:spLocks noEditPoints="1"/>
            </p:cNvSpPr>
            <p:nvPr/>
          </p:nvSpPr>
          <p:spPr bwMode="auto">
            <a:xfrm>
              <a:off x="937" y="2445"/>
              <a:ext cx="4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01" name="Freeform 9"/>
            <p:cNvSpPr>
              <a:spLocks/>
            </p:cNvSpPr>
            <p:nvPr/>
          </p:nvSpPr>
          <p:spPr bwMode="auto">
            <a:xfrm>
              <a:off x="816" y="2445"/>
              <a:ext cx="1749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41">
                  <a:moveTo>
                    <a:pt x="0" y="0"/>
                  </a:moveTo>
                  <a:lnTo>
                    <a:pt x="28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02" name="Freeform 10"/>
            <p:cNvSpPr>
              <a:spLocks/>
            </p:cNvSpPr>
            <p:nvPr/>
          </p:nvSpPr>
          <p:spPr bwMode="auto">
            <a:xfrm>
              <a:off x="2539" y="2389"/>
              <a:ext cx="85" cy="112"/>
            </a:xfrm>
            <a:custGeom>
              <a:avLst/>
              <a:gdLst/>
              <a:ahLst/>
              <a:cxnLst>
                <a:cxn ang="0">
                  <a:pos x="138" y="36"/>
                </a:cxn>
                <a:cxn ang="0">
                  <a:pos x="0" y="72"/>
                </a:cxn>
                <a:cxn ang="0">
                  <a:pos x="36" y="36"/>
                </a:cxn>
                <a:cxn ang="0">
                  <a:pos x="0" y="0"/>
                </a:cxn>
                <a:cxn ang="0">
                  <a:pos x="138" y="36"/>
                </a:cxn>
                <a:cxn ang="0">
                  <a:pos x="138" y="36"/>
                </a:cxn>
              </a:cxnLst>
              <a:rect l="0" t="0" r="r" b="b"/>
              <a:pathLst>
                <a:path w="138" h="72">
                  <a:moveTo>
                    <a:pt x="138" y="36"/>
                  </a:moveTo>
                  <a:lnTo>
                    <a:pt x="0" y="72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138" y="36"/>
                  </a:lnTo>
                  <a:lnTo>
                    <a:pt x="138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03" name="Text Box 11"/>
            <p:cNvSpPr txBox="1">
              <a:spLocks noChangeArrowheads="1"/>
            </p:cNvSpPr>
            <p:nvPr/>
          </p:nvSpPr>
          <p:spPr bwMode="auto">
            <a:xfrm>
              <a:off x="2577" y="2415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t</a:t>
              </a:r>
            </a:p>
          </p:txBody>
        </p:sp>
        <p:sp>
          <p:nvSpPr>
            <p:cNvPr id="238615" name="Text Box 23"/>
            <p:cNvSpPr txBox="1">
              <a:spLocks noChangeArrowheads="1"/>
            </p:cNvSpPr>
            <p:nvPr/>
          </p:nvSpPr>
          <p:spPr bwMode="auto">
            <a:xfrm>
              <a:off x="647" y="1680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</a:t>
              </a:r>
            </a:p>
          </p:txBody>
        </p:sp>
        <p:sp>
          <p:nvSpPr>
            <p:cNvPr id="238620" name="Line 28"/>
            <p:cNvSpPr>
              <a:spLocks noChangeShapeType="1"/>
            </p:cNvSpPr>
            <p:nvPr/>
          </p:nvSpPr>
          <p:spPr bwMode="auto">
            <a:xfrm flipV="1">
              <a:off x="816" y="153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22" name="Rectangle 30"/>
          <p:cNvSpPr>
            <a:spLocks noChangeArrowheads="1"/>
          </p:cNvSpPr>
          <p:nvPr/>
        </p:nvSpPr>
        <p:spPr bwMode="auto">
          <a:xfrm>
            <a:off x="685800" y="9906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000" b="1">
                <a:latin typeface="Arial" charset="0"/>
              </a:rPr>
              <a:t>A unidirectional current is called dc or direct current.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000" b="1">
                <a:latin typeface="Arial" charset="0"/>
              </a:rPr>
              <a:t>Alternating current (ac) is current that changes direction cyclically.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000" b="1" baseline="-25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8606" name="Freeform 14"/>
          <p:cNvSpPr>
            <a:spLocks noEditPoints="1"/>
          </p:cNvSpPr>
          <p:nvPr/>
        </p:nvSpPr>
        <p:spPr bwMode="auto">
          <a:xfrm>
            <a:off x="5695951" y="3735388"/>
            <a:ext cx="21637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44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644">
                <a:moveTo>
                  <a:pt x="0" y="0"/>
                </a:moveTo>
                <a:lnTo>
                  <a:pt x="2644" y="0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07" name="Freeform 15"/>
          <p:cNvSpPr>
            <a:spLocks/>
          </p:cNvSpPr>
          <p:nvPr/>
        </p:nvSpPr>
        <p:spPr bwMode="auto">
          <a:xfrm>
            <a:off x="7824788" y="3671888"/>
            <a:ext cx="112713" cy="127000"/>
          </a:xfrm>
          <a:custGeom>
            <a:avLst/>
            <a:gdLst/>
            <a:ahLst/>
            <a:cxnLst>
              <a:cxn ang="0">
                <a:pos x="138" y="35"/>
              </a:cxn>
              <a:cxn ang="0">
                <a:pos x="0" y="71"/>
              </a:cxn>
              <a:cxn ang="0">
                <a:pos x="36" y="35"/>
              </a:cxn>
              <a:cxn ang="0">
                <a:pos x="0" y="0"/>
              </a:cxn>
              <a:cxn ang="0">
                <a:pos x="138" y="35"/>
              </a:cxn>
              <a:cxn ang="0">
                <a:pos x="138" y="35"/>
              </a:cxn>
            </a:cxnLst>
            <a:rect l="0" t="0" r="r" b="b"/>
            <a:pathLst>
              <a:path w="138" h="71">
                <a:moveTo>
                  <a:pt x="138" y="35"/>
                </a:moveTo>
                <a:lnTo>
                  <a:pt x="0" y="71"/>
                </a:lnTo>
                <a:lnTo>
                  <a:pt x="36" y="35"/>
                </a:lnTo>
                <a:lnTo>
                  <a:pt x="0" y="0"/>
                </a:lnTo>
                <a:lnTo>
                  <a:pt x="138" y="35"/>
                </a:lnTo>
                <a:lnTo>
                  <a:pt x="138" y="35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08" name="Freeform 16"/>
          <p:cNvSpPr>
            <a:spLocks/>
          </p:cNvSpPr>
          <p:nvPr/>
        </p:nvSpPr>
        <p:spPr bwMode="auto">
          <a:xfrm>
            <a:off x="5695951" y="3735388"/>
            <a:ext cx="1588" cy="684213"/>
          </a:xfrm>
          <a:custGeom>
            <a:avLst/>
            <a:gdLst/>
            <a:ahLst/>
            <a:cxnLst>
              <a:cxn ang="0">
                <a:pos x="0" y="383"/>
              </a:cxn>
              <a:cxn ang="0">
                <a:pos x="0" y="0"/>
              </a:cxn>
              <a:cxn ang="0">
                <a:pos x="0" y="383"/>
              </a:cxn>
              <a:cxn ang="0">
                <a:pos x="0" y="383"/>
              </a:cxn>
            </a:cxnLst>
            <a:rect l="0" t="0" r="r" b="b"/>
            <a:pathLst>
              <a:path h="383">
                <a:moveTo>
                  <a:pt x="0" y="383"/>
                </a:moveTo>
                <a:lnTo>
                  <a:pt x="0" y="0"/>
                </a:lnTo>
                <a:lnTo>
                  <a:pt x="0" y="383"/>
                </a:lnTo>
                <a:lnTo>
                  <a:pt x="0" y="383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09" name="Freeform 17"/>
          <p:cNvSpPr>
            <a:spLocks/>
          </p:cNvSpPr>
          <p:nvPr/>
        </p:nvSpPr>
        <p:spPr bwMode="auto">
          <a:xfrm>
            <a:off x="6927851" y="3748088"/>
            <a:ext cx="381000" cy="596900"/>
          </a:xfrm>
          <a:custGeom>
            <a:avLst/>
            <a:gdLst/>
            <a:ahLst/>
            <a:cxnLst>
              <a:cxn ang="0">
                <a:pos x="466" y="0"/>
              </a:cxn>
              <a:cxn ang="0">
                <a:pos x="448" y="24"/>
              </a:cxn>
              <a:cxn ang="0">
                <a:pos x="413" y="72"/>
              </a:cxn>
              <a:cxn ang="0">
                <a:pos x="365" y="126"/>
              </a:cxn>
              <a:cxn ang="0">
                <a:pos x="311" y="185"/>
              </a:cxn>
              <a:cxn ang="0">
                <a:pos x="245" y="239"/>
              </a:cxn>
              <a:cxn ang="0">
                <a:pos x="167" y="287"/>
              </a:cxn>
              <a:cxn ang="0">
                <a:pos x="90" y="323"/>
              </a:cxn>
              <a:cxn ang="0">
                <a:pos x="42" y="329"/>
              </a:cxn>
              <a:cxn ang="0">
                <a:pos x="0" y="335"/>
              </a:cxn>
              <a:cxn ang="0">
                <a:pos x="0" y="335"/>
              </a:cxn>
              <a:cxn ang="0">
                <a:pos x="42" y="329"/>
              </a:cxn>
              <a:cxn ang="0">
                <a:pos x="90" y="323"/>
              </a:cxn>
              <a:cxn ang="0">
                <a:pos x="167" y="287"/>
              </a:cxn>
              <a:cxn ang="0">
                <a:pos x="245" y="239"/>
              </a:cxn>
              <a:cxn ang="0">
                <a:pos x="311" y="185"/>
              </a:cxn>
              <a:cxn ang="0">
                <a:pos x="365" y="126"/>
              </a:cxn>
              <a:cxn ang="0">
                <a:pos x="413" y="72"/>
              </a:cxn>
              <a:cxn ang="0">
                <a:pos x="448" y="24"/>
              </a:cxn>
              <a:cxn ang="0">
                <a:pos x="466" y="0"/>
              </a:cxn>
              <a:cxn ang="0">
                <a:pos x="466" y="0"/>
              </a:cxn>
            </a:cxnLst>
            <a:rect l="0" t="0" r="r" b="b"/>
            <a:pathLst>
              <a:path w="466" h="335">
                <a:moveTo>
                  <a:pt x="466" y="0"/>
                </a:moveTo>
                <a:lnTo>
                  <a:pt x="448" y="24"/>
                </a:lnTo>
                <a:lnTo>
                  <a:pt x="413" y="72"/>
                </a:lnTo>
                <a:lnTo>
                  <a:pt x="365" y="126"/>
                </a:lnTo>
                <a:lnTo>
                  <a:pt x="311" y="185"/>
                </a:lnTo>
                <a:lnTo>
                  <a:pt x="245" y="239"/>
                </a:lnTo>
                <a:lnTo>
                  <a:pt x="167" y="287"/>
                </a:lnTo>
                <a:lnTo>
                  <a:pt x="90" y="323"/>
                </a:lnTo>
                <a:lnTo>
                  <a:pt x="42" y="329"/>
                </a:lnTo>
                <a:lnTo>
                  <a:pt x="0" y="335"/>
                </a:lnTo>
                <a:lnTo>
                  <a:pt x="0" y="335"/>
                </a:lnTo>
                <a:lnTo>
                  <a:pt x="42" y="329"/>
                </a:lnTo>
                <a:lnTo>
                  <a:pt x="90" y="323"/>
                </a:lnTo>
                <a:lnTo>
                  <a:pt x="167" y="287"/>
                </a:lnTo>
                <a:lnTo>
                  <a:pt x="245" y="239"/>
                </a:lnTo>
                <a:lnTo>
                  <a:pt x="311" y="185"/>
                </a:lnTo>
                <a:lnTo>
                  <a:pt x="365" y="126"/>
                </a:lnTo>
                <a:lnTo>
                  <a:pt x="413" y="72"/>
                </a:lnTo>
                <a:lnTo>
                  <a:pt x="448" y="24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rgbClr val="F0027F"/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10" name="Freeform 18"/>
          <p:cNvSpPr>
            <a:spLocks noEditPoints="1"/>
          </p:cNvSpPr>
          <p:nvPr/>
        </p:nvSpPr>
        <p:spPr bwMode="auto">
          <a:xfrm>
            <a:off x="6503988" y="3735388"/>
            <a:ext cx="425450" cy="598488"/>
          </a:xfrm>
          <a:custGeom>
            <a:avLst/>
            <a:gdLst/>
            <a:ahLst/>
            <a:cxnLst>
              <a:cxn ang="0">
                <a:pos x="521" y="335"/>
              </a:cxn>
              <a:cxn ang="0">
                <a:pos x="473" y="335"/>
              </a:cxn>
              <a:cxn ang="0">
                <a:pos x="431" y="323"/>
              </a:cxn>
              <a:cxn ang="0">
                <a:pos x="341" y="293"/>
              </a:cxn>
              <a:cxn ang="0">
                <a:pos x="258" y="245"/>
              </a:cxn>
              <a:cxn ang="0">
                <a:pos x="186" y="185"/>
              </a:cxn>
              <a:cxn ang="0">
                <a:pos x="120" y="132"/>
              </a:cxn>
              <a:cxn ang="0">
                <a:pos x="72" y="78"/>
              </a:cxn>
              <a:cxn ang="0">
                <a:pos x="30" y="30"/>
              </a:cxn>
              <a:cxn ang="0">
                <a:pos x="0" y="0"/>
              </a:cxn>
              <a:cxn ang="0">
                <a:pos x="0" y="0"/>
              </a:cxn>
              <a:cxn ang="0">
                <a:pos x="30" y="30"/>
              </a:cxn>
              <a:cxn ang="0">
                <a:pos x="72" y="78"/>
              </a:cxn>
              <a:cxn ang="0">
                <a:pos x="120" y="132"/>
              </a:cxn>
              <a:cxn ang="0">
                <a:pos x="186" y="185"/>
              </a:cxn>
              <a:cxn ang="0">
                <a:pos x="258" y="245"/>
              </a:cxn>
              <a:cxn ang="0">
                <a:pos x="341" y="293"/>
              </a:cxn>
              <a:cxn ang="0">
                <a:pos x="431" y="323"/>
              </a:cxn>
              <a:cxn ang="0">
                <a:pos x="473" y="335"/>
              </a:cxn>
              <a:cxn ang="0">
                <a:pos x="521" y="335"/>
              </a:cxn>
              <a:cxn ang="0">
                <a:pos x="521" y="335"/>
              </a:cxn>
              <a:cxn ang="0">
                <a:pos x="521" y="335"/>
              </a:cxn>
              <a:cxn ang="0">
                <a:pos x="521" y="335"/>
              </a:cxn>
              <a:cxn ang="0">
                <a:pos x="521" y="335"/>
              </a:cxn>
            </a:cxnLst>
            <a:rect l="0" t="0" r="r" b="b"/>
            <a:pathLst>
              <a:path w="521" h="335">
                <a:moveTo>
                  <a:pt x="521" y="335"/>
                </a:moveTo>
                <a:lnTo>
                  <a:pt x="473" y="335"/>
                </a:lnTo>
                <a:lnTo>
                  <a:pt x="431" y="323"/>
                </a:lnTo>
                <a:lnTo>
                  <a:pt x="341" y="293"/>
                </a:lnTo>
                <a:lnTo>
                  <a:pt x="258" y="245"/>
                </a:lnTo>
                <a:lnTo>
                  <a:pt x="186" y="185"/>
                </a:lnTo>
                <a:lnTo>
                  <a:pt x="120" y="132"/>
                </a:lnTo>
                <a:lnTo>
                  <a:pt x="72" y="78"/>
                </a:lnTo>
                <a:lnTo>
                  <a:pt x="30" y="30"/>
                </a:lnTo>
                <a:lnTo>
                  <a:pt x="0" y="0"/>
                </a:lnTo>
                <a:lnTo>
                  <a:pt x="0" y="0"/>
                </a:lnTo>
                <a:lnTo>
                  <a:pt x="30" y="30"/>
                </a:lnTo>
                <a:lnTo>
                  <a:pt x="72" y="78"/>
                </a:lnTo>
                <a:lnTo>
                  <a:pt x="120" y="132"/>
                </a:lnTo>
                <a:lnTo>
                  <a:pt x="186" y="185"/>
                </a:lnTo>
                <a:lnTo>
                  <a:pt x="258" y="245"/>
                </a:lnTo>
                <a:lnTo>
                  <a:pt x="341" y="293"/>
                </a:lnTo>
                <a:lnTo>
                  <a:pt x="431" y="323"/>
                </a:lnTo>
                <a:lnTo>
                  <a:pt x="473" y="335"/>
                </a:lnTo>
                <a:lnTo>
                  <a:pt x="521" y="335"/>
                </a:lnTo>
                <a:lnTo>
                  <a:pt x="521" y="335"/>
                </a:lnTo>
                <a:close/>
                <a:moveTo>
                  <a:pt x="521" y="335"/>
                </a:moveTo>
                <a:lnTo>
                  <a:pt x="521" y="335"/>
                </a:lnTo>
                <a:lnTo>
                  <a:pt x="521" y="335"/>
                </a:lnTo>
                <a:close/>
              </a:path>
            </a:pathLst>
          </a:custGeom>
          <a:solidFill>
            <a:srgbClr val="F0027F"/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11" name="Freeform 19"/>
          <p:cNvSpPr>
            <a:spLocks noEditPoints="1"/>
          </p:cNvSpPr>
          <p:nvPr/>
        </p:nvSpPr>
        <p:spPr bwMode="auto">
          <a:xfrm>
            <a:off x="6503988" y="3735388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0027F"/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12" name="Freeform 20"/>
          <p:cNvSpPr>
            <a:spLocks noEditPoints="1"/>
          </p:cNvSpPr>
          <p:nvPr/>
        </p:nvSpPr>
        <p:spPr bwMode="auto">
          <a:xfrm>
            <a:off x="6127751" y="3136900"/>
            <a:ext cx="379413" cy="598488"/>
          </a:xfrm>
          <a:custGeom>
            <a:avLst/>
            <a:gdLst/>
            <a:ahLst/>
            <a:cxnLst>
              <a:cxn ang="0">
                <a:pos x="466" y="334"/>
              </a:cxn>
              <a:cxn ang="0">
                <a:pos x="448" y="310"/>
              </a:cxn>
              <a:cxn ang="0">
                <a:pos x="413" y="263"/>
              </a:cxn>
              <a:cxn ang="0">
                <a:pos x="365" y="209"/>
              </a:cxn>
              <a:cxn ang="0">
                <a:pos x="311" y="149"/>
              </a:cxn>
              <a:cxn ang="0">
                <a:pos x="245" y="96"/>
              </a:cxn>
              <a:cxn ang="0">
                <a:pos x="167" y="48"/>
              </a:cxn>
              <a:cxn ang="0">
                <a:pos x="90" y="12"/>
              </a:cxn>
              <a:cxn ang="0">
                <a:pos x="42" y="6"/>
              </a:cxn>
              <a:cxn ang="0">
                <a:pos x="0" y="0"/>
              </a:cxn>
              <a:cxn ang="0">
                <a:pos x="0" y="0"/>
              </a:cxn>
              <a:cxn ang="0">
                <a:pos x="42" y="6"/>
              </a:cxn>
              <a:cxn ang="0">
                <a:pos x="90" y="12"/>
              </a:cxn>
              <a:cxn ang="0">
                <a:pos x="167" y="48"/>
              </a:cxn>
              <a:cxn ang="0">
                <a:pos x="245" y="96"/>
              </a:cxn>
              <a:cxn ang="0">
                <a:pos x="311" y="149"/>
              </a:cxn>
              <a:cxn ang="0">
                <a:pos x="365" y="209"/>
              </a:cxn>
              <a:cxn ang="0">
                <a:pos x="413" y="263"/>
              </a:cxn>
              <a:cxn ang="0">
                <a:pos x="448" y="310"/>
              </a:cxn>
              <a:cxn ang="0">
                <a:pos x="466" y="334"/>
              </a:cxn>
              <a:cxn ang="0">
                <a:pos x="466" y="334"/>
              </a:cxn>
              <a:cxn ang="0">
                <a:pos x="466" y="334"/>
              </a:cxn>
              <a:cxn ang="0">
                <a:pos x="466" y="334"/>
              </a:cxn>
              <a:cxn ang="0">
                <a:pos x="466" y="334"/>
              </a:cxn>
            </a:cxnLst>
            <a:rect l="0" t="0" r="r" b="b"/>
            <a:pathLst>
              <a:path w="466" h="334">
                <a:moveTo>
                  <a:pt x="466" y="334"/>
                </a:moveTo>
                <a:lnTo>
                  <a:pt x="448" y="310"/>
                </a:lnTo>
                <a:lnTo>
                  <a:pt x="413" y="263"/>
                </a:lnTo>
                <a:lnTo>
                  <a:pt x="365" y="209"/>
                </a:lnTo>
                <a:lnTo>
                  <a:pt x="311" y="149"/>
                </a:lnTo>
                <a:lnTo>
                  <a:pt x="245" y="96"/>
                </a:lnTo>
                <a:lnTo>
                  <a:pt x="167" y="48"/>
                </a:lnTo>
                <a:lnTo>
                  <a:pt x="90" y="12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lnTo>
                  <a:pt x="42" y="6"/>
                </a:lnTo>
                <a:lnTo>
                  <a:pt x="90" y="12"/>
                </a:lnTo>
                <a:lnTo>
                  <a:pt x="167" y="48"/>
                </a:lnTo>
                <a:lnTo>
                  <a:pt x="245" y="96"/>
                </a:lnTo>
                <a:lnTo>
                  <a:pt x="311" y="149"/>
                </a:lnTo>
                <a:lnTo>
                  <a:pt x="365" y="209"/>
                </a:lnTo>
                <a:lnTo>
                  <a:pt x="413" y="263"/>
                </a:lnTo>
                <a:lnTo>
                  <a:pt x="448" y="310"/>
                </a:lnTo>
                <a:lnTo>
                  <a:pt x="466" y="334"/>
                </a:lnTo>
                <a:lnTo>
                  <a:pt x="466" y="334"/>
                </a:lnTo>
                <a:close/>
                <a:moveTo>
                  <a:pt x="466" y="334"/>
                </a:moveTo>
                <a:lnTo>
                  <a:pt x="466" y="334"/>
                </a:lnTo>
                <a:lnTo>
                  <a:pt x="466" y="334"/>
                </a:lnTo>
                <a:close/>
              </a:path>
            </a:pathLst>
          </a:custGeom>
          <a:solidFill>
            <a:srgbClr val="F0027F"/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13" name="Freeform 21"/>
          <p:cNvSpPr>
            <a:spLocks noEditPoints="1"/>
          </p:cNvSpPr>
          <p:nvPr/>
        </p:nvSpPr>
        <p:spPr bwMode="auto">
          <a:xfrm>
            <a:off x="5702301" y="3136900"/>
            <a:ext cx="425450" cy="598488"/>
          </a:xfrm>
          <a:custGeom>
            <a:avLst/>
            <a:gdLst/>
            <a:ahLst/>
            <a:cxnLst>
              <a:cxn ang="0">
                <a:pos x="521" y="0"/>
              </a:cxn>
              <a:cxn ang="0">
                <a:pos x="473" y="6"/>
              </a:cxn>
              <a:cxn ang="0">
                <a:pos x="431" y="12"/>
              </a:cxn>
              <a:cxn ang="0">
                <a:pos x="341" y="48"/>
              </a:cxn>
              <a:cxn ang="0">
                <a:pos x="258" y="96"/>
              </a:cxn>
              <a:cxn ang="0">
                <a:pos x="186" y="149"/>
              </a:cxn>
              <a:cxn ang="0">
                <a:pos x="120" y="209"/>
              </a:cxn>
              <a:cxn ang="0">
                <a:pos x="72" y="263"/>
              </a:cxn>
              <a:cxn ang="0">
                <a:pos x="30" y="305"/>
              </a:cxn>
              <a:cxn ang="0">
                <a:pos x="0" y="334"/>
              </a:cxn>
              <a:cxn ang="0">
                <a:pos x="0" y="334"/>
              </a:cxn>
              <a:cxn ang="0">
                <a:pos x="30" y="305"/>
              </a:cxn>
              <a:cxn ang="0">
                <a:pos x="72" y="263"/>
              </a:cxn>
              <a:cxn ang="0">
                <a:pos x="120" y="209"/>
              </a:cxn>
              <a:cxn ang="0">
                <a:pos x="186" y="149"/>
              </a:cxn>
              <a:cxn ang="0">
                <a:pos x="258" y="96"/>
              </a:cxn>
              <a:cxn ang="0">
                <a:pos x="341" y="48"/>
              </a:cxn>
              <a:cxn ang="0">
                <a:pos x="431" y="12"/>
              </a:cxn>
              <a:cxn ang="0">
                <a:pos x="473" y="6"/>
              </a:cxn>
              <a:cxn ang="0">
                <a:pos x="521" y="0"/>
              </a:cxn>
              <a:cxn ang="0">
                <a:pos x="521" y="0"/>
              </a:cxn>
              <a:cxn ang="0">
                <a:pos x="521" y="0"/>
              </a:cxn>
              <a:cxn ang="0">
                <a:pos x="521" y="0"/>
              </a:cxn>
              <a:cxn ang="0">
                <a:pos x="521" y="0"/>
              </a:cxn>
            </a:cxnLst>
            <a:rect l="0" t="0" r="r" b="b"/>
            <a:pathLst>
              <a:path w="521" h="334">
                <a:moveTo>
                  <a:pt x="521" y="0"/>
                </a:moveTo>
                <a:lnTo>
                  <a:pt x="473" y="6"/>
                </a:lnTo>
                <a:lnTo>
                  <a:pt x="431" y="12"/>
                </a:lnTo>
                <a:lnTo>
                  <a:pt x="341" y="48"/>
                </a:lnTo>
                <a:lnTo>
                  <a:pt x="258" y="96"/>
                </a:lnTo>
                <a:lnTo>
                  <a:pt x="186" y="149"/>
                </a:lnTo>
                <a:lnTo>
                  <a:pt x="120" y="209"/>
                </a:lnTo>
                <a:lnTo>
                  <a:pt x="72" y="263"/>
                </a:lnTo>
                <a:lnTo>
                  <a:pt x="30" y="305"/>
                </a:lnTo>
                <a:lnTo>
                  <a:pt x="0" y="334"/>
                </a:lnTo>
                <a:lnTo>
                  <a:pt x="0" y="334"/>
                </a:lnTo>
                <a:lnTo>
                  <a:pt x="30" y="305"/>
                </a:lnTo>
                <a:lnTo>
                  <a:pt x="72" y="263"/>
                </a:lnTo>
                <a:lnTo>
                  <a:pt x="120" y="209"/>
                </a:lnTo>
                <a:lnTo>
                  <a:pt x="186" y="149"/>
                </a:lnTo>
                <a:lnTo>
                  <a:pt x="258" y="96"/>
                </a:lnTo>
                <a:lnTo>
                  <a:pt x="341" y="48"/>
                </a:lnTo>
                <a:lnTo>
                  <a:pt x="431" y="12"/>
                </a:lnTo>
                <a:lnTo>
                  <a:pt x="473" y="6"/>
                </a:lnTo>
                <a:lnTo>
                  <a:pt x="521" y="0"/>
                </a:lnTo>
                <a:lnTo>
                  <a:pt x="521" y="0"/>
                </a:lnTo>
                <a:close/>
                <a:moveTo>
                  <a:pt x="521" y="0"/>
                </a:moveTo>
                <a:lnTo>
                  <a:pt x="521" y="0"/>
                </a:lnTo>
                <a:lnTo>
                  <a:pt x="521" y="0"/>
                </a:lnTo>
                <a:close/>
              </a:path>
            </a:pathLst>
          </a:custGeom>
          <a:solidFill>
            <a:srgbClr val="F0027F"/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614" name="Text Box 22"/>
          <p:cNvSpPr txBox="1">
            <a:spLocks noChangeArrowheads="1"/>
          </p:cNvSpPr>
          <p:nvPr/>
        </p:nvSpPr>
        <p:spPr bwMode="auto">
          <a:xfrm>
            <a:off x="7824788" y="371316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</a:t>
            </a:r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5294313" y="25908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238618" name="Line 26"/>
          <p:cNvSpPr>
            <a:spLocks noChangeShapeType="1"/>
          </p:cNvSpPr>
          <p:nvPr/>
        </p:nvSpPr>
        <p:spPr bwMode="auto">
          <a:xfrm flipV="1">
            <a:off x="5700713" y="26193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8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8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3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2B67-FF40-40F8-B283-F15EE6A40D72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71800" y="1676400"/>
            <a:ext cx="4198938" cy="1949450"/>
            <a:chOff x="1872" y="1056"/>
            <a:chExt cx="2645" cy="1228"/>
          </a:xfrm>
        </p:grpSpPr>
        <p:sp>
          <p:nvSpPr>
            <p:cNvPr id="364549" name="Line 5"/>
            <p:cNvSpPr>
              <a:spLocks noChangeShapeType="1"/>
            </p:cNvSpPr>
            <p:nvPr/>
          </p:nvSpPr>
          <p:spPr bwMode="auto">
            <a:xfrm>
              <a:off x="2146" y="1861"/>
              <a:ext cx="20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50" name="Line 6"/>
            <p:cNvSpPr>
              <a:spLocks noChangeShapeType="1"/>
            </p:cNvSpPr>
            <p:nvPr/>
          </p:nvSpPr>
          <p:spPr bwMode="auto">
            <a:xfrm flipV="1">
              <a:off x="2206" y="1091"/>
              <a:ext cx="0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51" name="Line 7"/>
            <p:cNvSpPr>
              <a:spLocks noChangeShapeType="1"/>
            </p:cNvSpPr>
            <p:nvPr/>
          </p:nvSpPr>
          <p:spPr bwMode="auto">
            <a:xfrm>
              <a:off x="2015" y="1229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52" name="Line 8"/>
            <p:cNvSpPr>
              <a:spLocks noChangeShapeType="1"/>
            </p:cNvSpPr>
            <p:nvPr/>
          </p:nvSpPr>
          <p:spPr bwMode="auto">
            <a:xfrm flipV="1">
              <a:off x="2208" y="1536"/>
              <a:ext cx="486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53" name="Line 9"/>
            <p:cNvSpPr>
              <a:spLocks noChangeShapeType="1"/>
            </p:cNvSpPr>
            <p:nvPr/>
          </p:nvSpPr>
          <p:spPr bwMode="auto">
            <a:xfrm>
              <a:off x="2700" y="1527"/>
              <a:ext cx="941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54" name="Line 10"/>
            <p:cNvSpPr>
              <a:spLocks noChangeShapeType="1"/>
            </p:cNvSpPr>
            <p:nvPr/>
          </p:nvSpPr>
          <p:spPr bwMode="auto">
            <a:xfrm flipV="1">
              <a:off x="3640" y="1868"/>
              <a:ext cx="449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4555" name="Text Box 11"/>
            <p:cNvSpPr txBox="1">
              <a:spLocks noChangeArrowheads="1"/>
            </p:cNvSpPr>
            <p:nvPr/>
          </p:nvSpPr>
          <p:spPr bwMode="auto">
            <a:xfrm>
              <a:off x="2571" y="1847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2</a:t>
              </a:r>
            </a:p>
          </p:txBody>
        </p:sp>
        <p:sp>
          <p:nvSpPr>
            <p:cNvPr id="364556" name="Text Box 12"/>
            <p:cNvSpPr txBox="1">
              <a:spLocks noChangeArrowheads="1"/>
            </p:cNvSpPr>
            <p:nvPr/>
          </p:nvSpPr>
          <p:spPr bwMode="auto">
            <a:xfrm>
              <a:off x="3049" y="1838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4</a:t>
              </a:r>
            </a:p>
          </p:txBody>
        </p:sp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3598" y="1838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6</a:t>
              </a:r>
            </a:p>
          </p:txBody>
        </p:sp>
        <p:sp>
          <p:nvSpPr>
            <p:cNvPr id="364558" name="Text Box 14"/>
            <p:cNvSpPr txBox="1">
              <a:spLocks noChangeArrowheads="1"/>
            </p:cNvSpPr>
            <p:nvPr/>
          </p:nvSpPr>
          <p:spPr bwMode="auto">
            <a:xfrm>
              <a:off x="4058" y="1840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8</a:t>
              </a:r>
            </a:p>
          </p:txBody>
        </p:sp>
        <p:sp>
          <p:nvSpPr>
            <p:cNvPr id="364559" name="Text Box 15"/>
            <p:cNvSpPr txBox="1">
              <a:spLocks noChangeArrowheads="1"/>
            </p:cNvSpPr>
            <p:nvPr/>
          </p:nvSpPr>
          <p:spPr bwMode="auto">
            <a:xfrm>
              <a:off x="4218" y="1845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t (s)</a:t>
              </a:r>
            </a:p>
          </p:txBody>
        </p:sp>
        <p:sp>
          <p:nvSpPr>
            <p:cNvPr id="364560" name="Text Box 16"/>
            <p:cNvSpPr txBox="1">
              <a:spLocks noChangeArrowheads="1"/>
            </p:cNvSpPr>
            <p:nvPr/>
          </p:nvSpPr>
          <p:spPr bwMode="auto">
            <a:xfrm>
              <a:off x="1872" y="1056"/>
              <a:ext cx="3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q (C)</a:t>
              </a:r>
            </a:p>
          </p:txBody>
        </p:sp>
        <p:sp>
          <p:nvSpPr>
            <p:cNvPr id="364561" name="Text Box 17"/>
            <p:cNvSpPr txBox="1">
              <a:spLocks noChangeArrowheads="1"/>
            </p:cNvSpPr>
            <p:nvPr/>
          </p:nvSpPr>
          <p:spPr bwMode="auto">
            <a:xfrm>
              <a:off x="1962" y="1450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50</a:t>
              </a:r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1931" y="2092"/>
              <a:ext cx="2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- 50</a:t>
              </a:r>
            </a:p>
          </p:txBody>
        </p:sp>
      </p:grpSp>
      <p:sp>
        <p:nvSpPr>
          <p:cNvPr id="364563" name="Text Box 19"/>
          <p:cNvSpPr txBox="1">
            <a:spLocks noChangeArrowheads="1"/>
          </p:cNvSpPr>
          <p:nvPr/>
        </p:nvSpPr>
        <p:spPr bwMode="auto">
          <a:xfrm>
            <a:off x="2456127" y="152400"/>
            <a:ext cx="4706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 smtClean="0"/>
              <a:t>Example </a:t>
            </a:r>
            <a:r>
              <a:rPr lang="en-US" sz="2800" b="1" u="sng" dirty="0"/>
              <a:t>: </a:t>
            </a:r>
            <a:r>
              <a:rPr lang="en-US" sz="2800" b="1" u="sng" dirty="0" smtClean="0"/>
              <a:t>Charge &amp; Current</a:t>
            </a:r>
            <a:endParaRPr lang="en-US" sz="2800" b="1" u="sng" dirty="0"/>
          </a:p>
        </p:txBody>
      </p:sp>
      <p:sp>
        <p:nvSpPr>
          <p:cNvPr id="364566" name="Rectangle 22"/>
          <p:cNvSpPr>
            <a:spLocks noChangeArrowheads="1"/>
          </p:cNvSpPr>
          <p:nvPr/>
        </p:nvSpPr>
        <p:spPr bwMode="auto">
          <a:xfrm>
            <a:off x="685800" y="8382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FontTx/>
              <a:buChar char="•"/>
            </a:pPr>
            <a:r>
              <a:rPr lang="en-US" sz="1800" b="1" dirty="0">
                <a:latin typeface="Arial" charset="0"/>
              </a:rPr>
              <a:t>The charge flowing in a wire is plotted as follows; sketch the corresponding current.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ts val="1800"/>
              <a:buFontTx/>
              <a:buChar char="•"/>
            </a:pPr>
            <a:endParaRPr lang="en-US" sz="1800" dirty="0">
              <a:latin typeface="Arial" charset="0"/>
            </a:endParaRPr>
          </a:p>
        </p:txBody>
      </p:sp>
      <p:sp>
        <p:nvSpPr>
          <p:cNvPr id="364568" name="Rectangle 2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4570" name="Rectangle 26"/>
          <p:cNvSpPr>
            <a:spLocks noChangeArrowheads="1"/>
          </p:cNvSpPr>
          <p:nvPr/>
        </p:nvSpPr>
        <p:spPr bwMode="auto">
          <a:xfrm>
            <a:off x="762000" y="4114800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FontTx/>
              <a:buChar char="•"/>
            </a:pPr>
            <a:r>
              <a:rPr lang="en-US" sz="1800" b="1" dirty="0">
                <a:latin typeface="Arial" charset="0"/>
              </a:rPr>
              <a:t>Notes: At t = 1 sec the charge q(1) is measured as 25 coulomb. So between 0 sec and 1 sec the charge flow is 25 coulomb in 1 sec; hence current </a:t>
            </a:r>
            <a:r>
              <a:rPr lang="en-US" sz="1800" b="1" dirty="0" err="1">
                <a:latin typeface="Arial" charset="0"/>
              </a:rPr>
              <a:t>i</a:t>
            </a:r>
            <a:r>
              <a:rPr lang="en-US" sz="1800" b="1" dirty="0">
                <a:latin typeface="Arial" charset="0"/>
              </a:rPr>
              <a:t>(1) = 25 A.</a:t>
            </a:r>
          </a:p>
          <a:p>
            <a:pPr marL="742950" lvl="1" indent="-285750" algn="just">
              <a:buFontTx/>
              <a:buChar char="–"/>
            </a:pPr>
            <a:r>
              <a:rPr lang="en-US" sz="1600" b="1" dirty="0">
                <a:latin typeface="Arial" charset="0"/>
              </a:rPr>
              <a:t>Again at t = 7 sec the charge is q(7) = - 25 A. From q(6) of – 50 A the change is final value – initial value that is – 25 – (- 50) = 25 so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dirty="0">
                <a:latin typeface="Arial" charset="0"/>
              </a:rPr>
              <a:t>(7) = 25 A.</a:t>
            </a:r>
          </a:p>
        </p:txBody>
      </p:sp>
      <p:sp>
        <p:nvSpPr>
          <p:cNvPr id="364571" name="Rectangle 27"/>
          <p:cNvSpPr>
            <a:spLocks noChangeArrowheads="1"/>
          </p:cNvSpPr>
          <p:nvPr/>
        </p:nvSpPr>
        <p:spPr bwMode="auto">
          <a:xfrm>
            <a:off x="685800" y="5791200"/>
            <a:ext cx="807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FontTx/>
              <a:buChar char="•"/>
            </a:pPr>
            <a:r>
              <a:rPr lang="en-US" sz="1800" b="1">
                <a:solidFill>
                  <a:srgbClr val="FF0000"/>
                </a:solidFill>
                <a:latin typeface="Arial" charset="0"/>
              </a:rPr>
              <a:t>…contd.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ts val="1800"/>
              <a:buFontTx/>
              <a:buChar char="•"/>
            </a:pPr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6" grpId="0"/>
      <p:bldP spid="364568" grpId="0"/>
      <p:bldP spid="364570" grpId="0"/>
      <p:bldP spid="3645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414-DE65-4607-BAB1-0D8608014B24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424113" y="3227388"/>
            <a:ext cx="4357687" cy="2671762"/>
            <a:chOff x="1527" y="2033"/>
            <a:chExt cx="2745" cy="1683"/>
          </a:xfrm>
        </p:grpSpPr>
        <p:sp>
          <p:nvSpPr>
            <p:cNvPr id="362502" name="Line 6"/>
            <p:cNvSpPr>
              <a:spLocks noChangeShapeType="1"/>
            </p:cNvSpPr>
            <p:nvPr/>
          </p:nvSpPr>
          <p:spPr bwMode="auto">
            <a:xfrm>
              <a:off x="1776" y="3132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03" name="Line 7"/>
            <p:cNvSpPr>
              <a:spLocks noChangeShapeType="1"/>
            </p:cNvSpPr>
            <p:nvPr/>
          </p:nvSpPr>
          <p:spPr bwMode="auto">
            <a:xfrm flipV="1">
              <a:off x="1839" y="2080"/>
              <a:ext cx="0" cy="1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04" name="Line 8"/>
            <p:cNvSpPr>
              <a:spLocks noChangeShapeType="1"/>
            </p:cNvSpPr>
            <p:nvPr/>
          </p:nvSpPr>
          <p:spPr bwMode="auto">
            <a:xfrm>
              <a:off x="1636" y="226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05" name="Text Box 9"/>
            <p:cNvSpPr txBox="1">
              <a:spLocks noChangeArrowheads="1"/>
            </p:cNvSpPr>
            <p:nvPr/>
          </p:nvSpPr>
          <p:spPr bwMode="auto">
            <a:xfrm>
              <a:off x="2228" y="311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2</a:t>
              </a:r>
            </a:p>
          </p:txBody>
        </p:sp>
        <p:sp>
          <p:nvSpPr>
            <p:cNvPr id="362506" name="Text Box 10"/>
            <p:cNvSpPr txBox="1">
              <a:spLocks noChangeArrowheads="1"/>
            </p:cNvSpPr>
            <p:nvPr/>
          </p:nvSpPr>
          <p:spPr bwMode="auto">
            <a:xfrm>
              <a:off x="2733" y="3101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4</a:t>
              </a:r>
            </a:p>
          </p:txBody>
        </p:sp>
        <p:sp>
          <p:nvSpPr>
            <p:cNvPr id="362507" name="Text Box 11"/>
            <p:cNvSpPr txBox="1">
              <a:spLocks noChangeArrowheads="1"/>
            </p:cNvSpPr>
            <p:nvPr/>
          </p:nvSpPr>
          <p:spPr bwMode="auto">
            <a:xfrm>
              <a:off x="3315" y="3101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6</a:t>
              </a:r>
            </a:p>
          </p:txBody>
        </p:sp>
        <p:sp>
          <p:nvSpPr>
            <p:cNvPr id="362508" name="Text Box 12"/>
            <p:cNvSpPr txBox="1">
              <a:spLocks noChangeArrowheads="1"/>
            </p:cNvSpPr>
            <p:nvPr/>
          </p:nvSpPr>
          <p:spPr bwMode="auto">
            <a:xfrm>
              <a:off x="3804" y="3103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8</a:t>
              </a:r>
            </a:p>
          </p:txBody>
        </p:sp>
        <p:sp>
          <p:nvSpPr>
            <p:cNvPr id="362509" name="Text Box 13"/>
            <p:cNvSpPr txBox="1">
              <a:spLocks noChangeArrowheads="1"/>
            </p:cNvSpPr>
            <p:nvPr/>
          </p:nvSpPr>
          <p:spPr bwMode="auto">
            <a:xfrm>
              <a:off x="3973" y="3110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t (s)</a:t>
              </a:r>
            </a:p>
          </p:txBody>
        </p:sp>
        <p:sp>
          <p:nvSpPr>
            <p:cNvPr id="362510" name="Text Box 14"/>
            <p:cNvSpPr txBox="1">
              <a:spLocks noChangeArrowheads="1"/>
            </p:cNvSpPr>
            <p:nvPr/>
          </p:nvSpPr>
          <p:spPr bwMode="auto">
            <a:xfrm>
              <a:off x="1527" y="2033"/>
              <a:ext cx="3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i (A)</a:t>
              </a:r>
            </a:p>
          </p:txBody>
        </p:sp>
        <p:sp>
          <p:nvSpPr>
            <p:cNvPr id="362511" name="Text Box 15"/>
            <p:cNvSpPr txBox="1">
              <a:spLocks noChangeArrowheads="1"/>
            </p:cNvSpPr>
            <p:nvPr/>
          </p:nvSpPr>
          <p:spPr bwMode="auto">
            <a:xfrm>
              <a:off x="1622" y="2657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25</a:t>
              </a:r>
            </a:p>
          </p:txBody>
        </p:sp>
        <p:sp>
          <p:nvSpPr>
            <p:cNvPr id="362512" name="Text Box 16"/>
            <p:cNvSpPr txBox="1">
              <a:spLocks noChangeArrowheads="1"/>
            </p:cNvSpPr>
            <p:nvPr/>
          </p:nvSpPr>
          <p:spPr bwMode="auto">
            <a:xfrm>
              <a:off x="1570" y="3523"/>
              <a:ext cx="29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- 25</a:t>
              </a:r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V="1">
              <a:off x="1841" y="2688"/>
              <a:ext cx="0" cy="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1841" y="2688"/>
              <a:ext cx="5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15" name="Line 19"/>
            <p:cNvSpPr>
              <a:spLocks noChangeShapeType="1"/>
            </p:cNvSpPr>
            <p:nvPr/>
          </p:nvSpPr>
          <p:spPr bwMode="auto">
            <a:xfrm>
              <a:off x="2357" y="2688"/>
              <a:ext cx="0" cy="9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16" name="Line 20"/>
            <p:cNvSpPr>
              <a:spLocks noChangeShapeType="1"/>
            </p:cNvSpPr>
            <p:nvPr/>
          </p:nvSpPr>
          <p:spPr bwMode="auto">
            <a:xfrm>
              <a:off x="2357" y="3588"/>
              <a:ext cx="9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17" name="Line 21"/>
            <p:cNvSpPr>
              <a:spLocks noChangeShapeType="1"/>
            </p:cNvSpPr>
            <p:nvPr/>
          </p:nvSpPr>
          <p:spPr bwMode="auto">
            <a:xfrm flipV="1">
              <a:off x="3342" y="2688"/>
              <a:ext cx="0" cy="9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18" name="Line 22"/>
            <p:cNvSpPr>
              <a:spLocks noChangeShapeType="1"/>
            </p:cNvSpPr>
            <p:nvPr/>
          </p:nvSpPr>
          <p:spPr bwMode="auto">
            <a:xfrm>
              <a:off x="3328" y="2688"/>
              <a:ext cx="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19" name="Line 23"/>
            <p:cNvSpPr>
              <a:spLocks noChangeShapeType="1"/>
            </p:cNvSpPr>
            <p:nvPr/>
          </p:nvSpPr>
          <p:spPr bwMode="auto">
            <a:xfrm>
              <a:off x="3843" y="2688"/>
              <a:ext cx="0" cy="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286000" y="609600"/>
            <a:ext cx="4424363" cy="2495550"/>
            <a:chOff x="1467" y="384"/>
            <a:chExt cx="2787" cy="1572"/>
          </a:xfrm>
        </p:grpSpPr>
        <p:sp>
          <p:nvSpPr>
            <p:cNvPr id="362523" name="Line 27"/>
            <p:cNvSpPr>
              <a:spLocks noChangeShapeType="1"/>
            </p:cNvSpPr>
            <p:nvPr/>
          </p:nvSpPr>
          <p:spPr bwMode="auto">
            <a:xfrm flipV="1">
              <a:off x="1821" y="433"/>
              <a:ext cx="0" cy="1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2" name="Line 26"/>
            <p:cNvSpPr>
              <a:spLocks noChangeShapeType="1"/>
            </p:cNvSpPr>
            <p:nvPr/>
          </p:nvSpPr>
          <p:spPr bwMode="auto">
            <a:xfrm>
              <a:off x="1758" y="1485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4" name="Line 28"/>
            <p:cNvSpPr>
              <a:spLocks noChangeShapeType="1"/>
            </p:cNvSpPr>
            <p:nvPr/>
          </p:nvSpPr>
          <p:spPr bwMode="auto">
            <a:xfrm>
              <a:off x="1618" y="6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5" name="Line 29"/>
            <p:cNvSpPr>
              <a:spLocks noChangeShapeType="1"/>
            </p:cNvSpPr>
            <p:nvPr/>
          </p:nvSpPr>
          <p:spPr bwMode="auto">
            <a:xfrm flipV="1">
              <a:off x="1823" y="1041"/>
              <a:ext cx="516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>
              <a:off x="2345" y="1028"/>
              <a:ext cx="998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7" name="Line 31"/>
            <p:cNvSpPr>
              <a:spLocks noChangeShapeType="1"/>
            </p:cNvSpPr>
            <p:nvPr/>
          </p:nvSpPr>
          <p:spPr bwMode="auto">
            <a:xfrm flipV="1">
              <a:off x="3342" y="1495"/>
              <a:ext cx="47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8" name="Text Box 32"/>
            <p:cNvSpPr txBox="1">
              <a:spLocks noChangeArrowheads="1"/>
            </p:cNvSpPr>
            <p:nvPr/>
          </p:nvSpPr>
          <p:spPr bwMode="auto">
            <a:xfrm>
              <a:off x="2210" y="1466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2</a:t>
              </a:r>
            </a:p>
          </p:txBody>
        </p:sp>
        <p:sp>
          <p:nvSpPr>
            <p:cNvPr id="362529" name="Text Box 33"/>
            <p:cNvSpPr txBox="1">
              <a:spLocks noChangeArrowheads="1"/>
            </p:cNvSpPr>
            <p:nvPr/>
          </p:nvSpPr>
          <p:spPr bwMode="auto">
            <a:xfrm>
              <a:off x="2715" y="145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4</a:t>
              </a:r>
            </a:p>
          </p:txBody>
        </p: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3297" y="145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6</a:t>
              </a:r>
            </a:p>
          </p:txBody>
        </p:sp>
        <p:sp>
          <p:nvSpPr>
            <p:cNvPr id="362531" name="Text Box 35"/>
            <p:cNvSpPr txBox="1">
              <a:spLocks noChangeArrowheads="1"/>
            </p:cNvSpPr>
            <p:nvPr/>
          </p:nvSpPr>
          <p:spPr bwMode="auto">
            <a:xfrm>
              <a:off x="3786" y="1456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8</a:t>
              </a:r>
            </a:p>
          </p:txBody>
        </p:sp>
        <p:sp>
          <p:nvSpPr>
            <p:cNvPr id="362532" name="Text Box 36"/>
            <p:cNvSpPr txBox="1">
              <a:spLocks noChangeArrowheads="1"/>
            </p:cNvSpPr>
            <p:nvPr/>
          </p:nvSpPr>
          <p:spPr bwMode="auto">
            <a:xfrm>
              <a:off x="3955" y="1463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t (s)</a:t>
              </a:r>
            </a:p>
          </p:txBody>
        </p:sp>
        <p:sp>
          <p:nvSpPr>
            <p:cNvPr id="362533" name="Text Box 37"/>
            <p:cNvSpPr txBox="1">
              <a:spLocks noChangeArrowheads="1"/>
            </p:cNvSpPr>
            <p:nvPr/>
          </p:nvSpPr>
          <p:spPr bwMode="auto">
            <a:xfrm>
              <a:off x="1467" y="384"/>
              <a:ext cx="3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q (C)</a:t>
              </a:r>
            </a:p>
          </p:txBody>
        </p:sp>
        <p:sp>
          <p:nvSpPr>
            <p:cNvPr id="362534" name="Text Box 38"/>
            <p:cNvSpPr txBox="1">
              <a:spLocks noChangeArrowheads="1"/>
            </p:cNvSpPr>
            <p:nvPr/>
          </p:nvSpPr>
          <p:spPr bwMode="auto">
            <a:xfrm>
              <a:off x="1584" y="1010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50</a:t>
              </a:r>
            </a:p>
          </p:txBody>
        </p:sp>
        <p:sp>
          <p:nvSpPr>
            <p:cNvPr id="362535" name="Text Box 39"/>
            <p:cNvSpPr txBox="1">
              <a:spLocks noChangeArrowheads="1"/>
            </p:cNvSpPr>
            <p:nvPr/>
          </p:nvSpPr>
          <p:spPr bwMode="auto">
            <a:xfrm>
              <a:off x="1536" y="1763"/>
              <a:ext cx="29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- 50</a:t>
              </a:r>
            </a:p>
          </p:txBody>
        </p:sp>
      </p:grpSp>
      <p:sp>
        <p:nvSpPr>
          <p:cNvPr id="362538" name="Text Box 42"/>
          <p:cNvSpPr txBox="1">
            <a:spLocks noChangeArrowheads="1"/>
          </p:cNvSpPr>
          <p:nvPr/>
        </p:nvSpPr>
        <p:spPr bwMode="auto">
          <a:xfrm>
            <a:off x="762000" y="6267450"/>
            <a:ext cx="13973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 dirty="0">
                <a:latin typeface="Arial" charset="0"/>
              </a:rPr>
              <a:t>   </a:t>
            </a:r>
            <a:r>
              <a:rPr lang="en-US" sz="1600" b="1" dirty="0" smtClean="0">
                <a:latin typeface="Arial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charset="0"/>
              </a:rPr>
              <a:t>Voltage ! </a:t>
            </a:r>
            <a:endParaRPr lang="en-US" sz="1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2539" name="Rectangle 4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1600200" y="152400"/>
            <a:ext cx="61044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 smtClean="0"/>
              <a:t>Example </a:t>
            </a:r>
            <a:r>
              <a:rPr lang="en-US" sz="2800" b="1" u="sng" dirty="0"/>
              <a:t>: </a:t>
            </a:r>
            <a:r>
              <a:rPr lang="en-US" sz="2800" b="1" u="sng" dirty="0" smtClean="0"/>
              <a:t>Charge &amp; Current ….</a:t>
            </a:r>
            <a:r>
              <a:rPr lang="en-US" sz="2800" b="1" u="sng" dirty="0" err="1" smtClean="0"/>
              <a:t>contd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38" grpId="0"/>
      <p:bldP spid="3625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B185-2829-43CA-AE7C-84ED0EE2D53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3063"/>
            <a:ext cx="7772400" cy="457200"/>
          </a:xfrm>
        </p:spPr>
        <p:txBody>
          <a:bodyPr/>
          <a:lstStyle/>
          <a:p>
            <a:r>
              <a:rPr lang="en-US" sz="2400" b="1" u="sng" dirty="0" smtClean="0"/>
              <a:t>Voltage</a:t>
            </a:r>
            <a:endParaRPr lang="en-US" sz="2400" b="1" u="sng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6875" y="313062"/>
            <a:ext cx="8153400" cy="5935337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endParaRPr lang="en-US" sz="1600" b="1" dirty="0" smtClean="0">
              <a:latin typeface="Arial" charset="0"/>
            </a:endParaRPr>
          </a:p>
          <a:p>
            <a:pPr algn="just">
              <a:lnSpc>
                <a:spcPct val="110000"/>
              </a:lnSpc>
            </a:pPr>
            <a:endParaRPr lang="en-US" sz="1600" b="1" dirty="0">
              <a:latin typeface="Arial" charset="0"/>
            </a:endParaRPr>
          </a:p>
          <a:p>
            <a:pPr algn="just">
              <a:lnSpc>
                <a:spcPct val="110000"/>
              </a:lnSpc>
            </a:pPr>
            <a:r>
              <a:rPr lang="en-US" sz="1800" b="1" dirty="0" smtClean="0">
                <a:latin typeface="Arial" charset="0"/>
              </a:rPr>
              <a:t>The </a:t>
            </a:r>
            <a:r>
              <a:rPr lang="en-US" sz="1800" b="1" dirty="0">
                <a:latin typeface="Arial" charset="0"/>
              </a:rPr>
              <a:t>energy needed to move a unit charge from one point to another is called voltage or potential difference or electromotive force (</a:t>
            </a:r>
            <a:r>
              <a:rPr lang="en-US" sz="1800" b="1" dirty="0" err="1">
                <a:latin typeface="Arial" charset="0"/>
              </a:rPr>
              <a:t>emf</a:t>
            </a:r>
            <a:r>
              <a:rPr lang="en-US" sz="1800" b="1" dirty="0">
                <a:latin typeface="Arial" charset="0"/>
              </a:rPr>
              <a:t>).</a:t>
            </a:r>
          </a:p>
          <a:p>
            <a:pPr lvl="1" algn="just">
              <a:lnSpc>
                <a:spcPct val="110000"/>
              </a:lnSpc>
            </a:pPr>
            <a:r>
              <a:rPr lang="en-US" sz="1400" b="1" dirty="0">
                <a:latin typeface="Arial" charset="0"/>
              </a:rPr>
              <a:t>So </a:t>
            </a:r>
            <a:r>
              <a:rPr lang="en-US" sz="1400" b="1" dirty="0" err="1">
                <a:latin typeface="Arial" charset="0"/>
              </a:rPr>
              <a:t>v</a:t>
            </a:r>
            <a:r>
              <a:rPr lang="en-US" sz="1400" b="1" baseline="-25000" dirty="0" err="1">
                <a:latin typeface="Arial" charset="0"/>
              </a:rPr>
              <a:t>ab</a:t>
            </a:r>
            <a:r>
              <a:rPr lang="en-US" sz="1400" b="1" dirty="0">
                <a:latin typeface="Arial" charset="0"/>
              </a:rPr>
              <a:t> is the energy (or work) needed to move a unit charge from point ‘a’ to ‘b’.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latin typeface="Arial" charset="0"/>
              </a:rPr>
              <a:t>Energy is the capacity to do work. </a:t>
            </a:r>
          </a:p>
          <a:p>
            <a:pPr lvl="1" algn="just">
              <a:lnSpc>
                <a:spcPct val="110000"/>
              </a:lnSpc>
            </a:pPr>
            <a:r>
              <a:rPr lang="en-US" sz="1400" b="1" dirty="0">
                <a:latin typeface="Arial" charset="0"/>
              </a:rPr>
              <a:t>The fundamental unit of work or energy is the joule (J).</a:t>
            </a:r>
          </a:p>
          <a:p>
            <a:pPr algn="just">
              <a:lnSpc>
                <a:spcPct val="110000"/>
              </a:lnSpc>
            </a:pPr>
            <a:r>
              <a:rPr lang="en-US" sz="1800" b="1" dirty="0" smtClean="0">
                <a:latin typeface="Arial" charset="0"/>
              </a:rPr>
              <a:t>Mathematically</a:t>
            </a:r>
            <a:r>
              <a:rPr lang="en-US" sz="1800" b="1" dirty="0">
                <a:latin typeface="Arial" charset="0"/>
              </a:rPr>
              <a:t>, the relationship is :-</a:t>
            </a: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</a:t>
            </a:r>
            <a:r>
              <a:rPr lang="en-US" sz="1800" b="1" dirty="0" err="1">
                <a:latin typeface="Arial" charset="0"/>
              </a:rPr>
              <a:t>v</a:t>
            </a:r>
            <a:r>
              <a:rPr lang="en-US" sz="1800" b="1" baseline="-25000" dirty="0" err="1">
                <a:latin typeface="Arial" charset="0"/>
              </a:rPr>
              <a:t>ab</a:t>
            </a:r>
            <a:r>
              <a:rPr lang="en-US" sz="1800" b="1" dirty="0">
                <a:latin typeface="Arial" charset="0"/>
              </a:rPr>
              <a:t> = </a:t>
            </a:r>
            <a:r>
              <a:rPr lang="en-US" sz="1800" b="1" dirty="0" err="1">
                <a:latin typeface="Arial" charset="0"/>
              </a:rPr>
              <a:t>dw</a:t>
            </a:r>
            <a:r>
              <a:rPr lang="en-US" sz="1800" b="1" dirty="0">
                <a:latin typeface="Arial" charset="0"/>
              </a:rPr>
              <a:t> / </a:t>
            </a:r>
            <a:r>
              <a:rPr lang="en-US" sz="1800" b="1" dirty="0" err="1">
                <a:latin typeface="Arial" charset="0"/>
              </a:rPr>
              <a:t>dq</a:t>
            </a:r>
            <a:r>
              <a:rPr lang="en-US" sz="1800" b="1" dirty="0">
                <a:latin typeface="Arial" charset="0"/>
              </a:rPr>
              <a:t>   where ‘w’ is energy in joules (J) &amp; ‘q’ is charge  in coulombs. </a:t>
            </a: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                  So   1 volt = 1 joule / </a:t>
            </a:r>
            <a:r>
              <a:rPr lang="en-US" sz="1800" b="1" dirty="0" smtClean="0">
                <a:latin typeface="Arial" charset="0"/>
              </a:rPr>
              <a:t>coulomb</a:t>
            </a:r>
            <a:endParaRPr lang="en-US" sz="1800" b="1" dirty="0">
              <a:latin typeface="Arial" charset="0"/>
            </a:endParaRP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            a                                                            b</a:t>
            </a: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en-US" sz="1800" b="1" dirty="0">
                <a:latin typeface="Arial" charset="0"/>
              </a:rPr>
              <a:t>              +                                                            -</a:t>
            </a:r>
          </a:p>
          <a:p>
            <a:pPr algn="just">
              <a:lnSpc>
                <a:spcPct val="110000"/>
              </a:lnSpc>
            </a:pPr>
            <a:r>
              <a:rPr lang="en-US" sz="1800" b="1" dirty="0" smtClean="0">
                <a:latin typeface="Arial" charset="0"/>
              </a:rPr>
              <a:t>Note </a:t>
            </a:r>
            <a:r>
              <a:rPr lang="en-US" sz="1800" b="1" dirty="0" smtClean="0">
                <a:latin typeface="Arial" charset="0"/>
              </a:rPr>
              <a:t>current is related to the charge flowing 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through</a:t>
            </a:r>
            <a:r>
              <a:rPr lang="en-US" sz="1800" b="1" dirty="0" smtClean="0">
                <a:latin typeface="Arial" charset="0"/>
              </a:rPr>
              <a:t> a circuit element whereas voltage is a measure of potential energy difference 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across</a:t>
            </a:r>
            <a:r>
              <a:rPr lang="en-US" sz="1800" b="1" dirty="0" smtClean="0">
                <a:latin typeface="Arial" charset="0"/>
              </a:rPr>
              <a:t> the element</a:t>
            </a:r>
            <a:r>
              <a:rPr lang="en-US" sz="1800" b="1" dirty="0" smtClean="0">
                <a:latin typeface="Arial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16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Arial" charset="0"/>
              </a:rPr>
              <a:t>…. contd.</a:t>
            </a:r>
            <a:endParaRPr lang="en-US" sz="1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09800" y="4114800"/>
            <a:ext cx="3352800" cy="304800"/>
            <a:chOff x="1248" y="2112"/>
            <a:chExt cx="2448" cy="192"/>
          </a:xfrm>
        </p:grpSpPr>
        <p:sp>
          <p:nvSpPr>
            <p:cNvPr id="232459" name="Line 11"/>
            <p:cNvSpPr>
              <a:spLocks noChangeShapeType="1"/>
            </p:cNvSpPr>
            <p:nvPr/>
          </p:nvSpPr>
          <p:spPr bwMode="auto">
            <a:xfrm>
              <a:off x="1248" y="220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460" name="Rectangle 12"/>
            <p:cNvSpPr>
              <a:spLocks noChangeArrowheads="1"/>
            </p:cNvSpPr>
            <p:nvPr/>
          </p:nvSpPr>
          <p:spPr bwMode="auto">
            <a:xfrm>
              <a:off x="2160" y="2112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1" name="Line 13"/>
            <p:cNvSpPr>
              <a:spLocks noChangeShapeType="1"/>
            </p:cNvSpPr>
            <p:nvPr/>
          </p:nvSpPr>
          <p:spPr bwMode="auto">
            <a:xfrm>
              <a:off x="2688" y="22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32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2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32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32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C8E-DBEF-42B6-B9E4-1BC83D94CB74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4191000" cy="457200"/>
          </a:xfrm>
        </p:spPr>
        <p:txBody>
          <a:bodyPr/>
          <a:lstStyle/>
          <a:p>
            <a:r>
              <a:rPr lang="en-US" sz="2800" b="1" u="sng" dirty="0" smtClean="0"/>
              <a:t>Voltage…</a:t>
            </a:r>
            <a:r>
              <a:rPr lang="en-US" sz="2800" b="1" u="sng" dirty="0" err="1" smtClean="0"/>
              <a:t>contd</a:t>
            </a:r>
            <a:endParaRPr lang="en-US" sz="2800" b="1" u="sng" dirty="0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4313" name="Rectangle 9"/>
          <p:cNvSpPr>
            <a:spLocks noChangeArrowheads="1"/>
          </p:cNvSpPr>
          <p:nvPr/>
        </p:nvSpPr>
        <p:spPr bwMode="auto">
          <a:xfrm>
            <a:off x="1219200" y="1143000"/>
            <a:ext cx="693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Arial" charset="0"/>
              </a:rPr>
              <a:t>Pushing charge or sending current through one end (terminal) and out another requires an expenditure of energy or work to be done. </a:t>
            </a:r>
            <a:r>
              <a:rPr lang="en-US" sz="2000" b="1" dirty="0" smtClean="0">
                <a:latin typeface="Arial" charset="0"/>
              </a:rPr>
              <a:t>We </a:t>
            </a:r>
            <a:r>
              <a:rPr lang="en-US" sz="2000" b="1" dirty="0">
                <a:latin typeface="Arial" charset="0"/>
              </a:rPr>
              <a:t>say a potential difference or an electrical voltage exists between the two terminals</a:t>
            </a:r>
            <a:r>
              <a:rPr lang="en-US" sz="2000" b="1" dirty="0" smtClean="0">
                <a:latin typeface="Arial" charset="0"/>
              </a:rPr>
              <a:t>. 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000" b="1" dirty="0" smtClean="0">
              <a:latin typeface="Arial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 smtClean="0">
                <a:latin typeface="Arial" charset="0"/>
              </a:rPr>
              <a:t>Voltage cannot be defined at a single point; it is by definition the difference in potential between two points.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000" b="1" dirty="0">
              <a:latin typeface="Arial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 smtClean="0">
                <a:latin typeface="Arial" charset="0"/>
              </a:rPr>
              <a:t>Electric </a:t>
            </a:r>
            <a:r>
              <a:rPr lang="en-US" sz="2000" b="1" dirty="0">
                <a:latin typeface="Arial" charset="0"/>
              </a:rPr>
              <a:t>current is always through an element and voltage is always across the element or between two points</a:t>
            </a:r>
            <a:r>
              <a:rPr lang="en-US" sz="2000" b="1" dirty="0" smtClean="0">
                <a:latin typeface="Arial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000" b="1" dirty="0">
              <a:latin typeface="Arial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000" b="1" smtClean="0">
                <a:solidFill>
                  <a:srgbClr val="FF0000"/>
                </a:solidFill>
                <a:latin typeface="Arial" charset="0"/>
              </a:rPr>
              <a:t>Any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question !</a:t>
            </a:r>
            <a:endParaRPr lang="en-US" sz="2000" b="1" baseline="-25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685800" y="685800"/>
            <a:ext cx="815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000" b="1" baseline="-250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4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4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4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4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4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4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4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4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C8E-DBEF-42B6-B9E4-1BC83D94CB74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4313" name="Rectangle 9"/>
          <p:cNvSpPr>
            <a:spLocks noChangeArrowheads="1"/>
          </p:cNvSpPr>
          <p:nvPr/>
        </p:nvSpPr>
        <p:spPr bwMode="auto">
          <a:xfrm>
            <a:off x="9144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4800" b="1" dirty="0" smtClean="0"/>
              <a:t>He who </a:t>
            </a:r>
            <a:r>
              <a:rPr lang="en-US" sz="4800" b="1" i="1" dirty="0" smtClean="0"/>
              <a:t>asks a question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4800" b="1" dirty="0" smtClean="0"/>
              <a:t>is a </a:t>
            </a:r>
            <a:r>
              <a:rPr lang="en-US" sz="4800" b="1" i="1" dirty="0" smtClean="0"/>
              <a:t>fool for</a:t>
            </a:r>
            <a:r>
              <a:rPr lang="en-US" sz="4800" b="1" dirty="0" smtClean="0"/>
              <a:t> five minutes; he who does not </a:t>
            </a:r>
            <a:r>
              <a:rPr lang="en-US" sz="4800" b="1" i="1" dirty="0" smtClean="0"/>
              <a:t>ask a question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4800" b="1" dirty="0" smtClean="0"/>
              <a:t>remains a </a:t>
            </a:r>
            <a:r>
              <a:rPr lang="en-US" sz="4800" b="1" i="1" dirty="0" smtClean="0"/>
              <a:t>fool</a:t>
            </a:r>
            <a:r>
              <a:rPr lang="en-US" sz="4800" b="1" dirty="0" smtClean="0"/>
              <a:t> forever.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b="1" dirty="0" smtClean="0"/>
              <a:t>(Chinese proverb) </a:t>
            </a:r>
            <a:endParaRPr lang="en-US" b="1" dirty="0">
              <a:latin typeface="Arial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000" b="1" baseline="-25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685800" y="685800"/>
            <a:ext cx="815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000" b="1" baseline="-250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869</Words>
  <Application>Microsoft Office PowerPoint</Application>
  <PresentationFormat>On-screen Show (4:3)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Default Design</vt:lpstr>
      <vt:lpstr>PowerPoint Presentation</vt:lpstr>
      <vt:lpstr>Charge</vt:lpstr>
      <vt:lpstr>Current</vt:lpstr>
      <vt:lpstr>AC &amp; DC Current</vt:lpstr>
      <vt:lpstr>PowerPoint Presentation</vt:lpstr>
      <vt:lpstr>PowerPoint Presentation</vt:lpstr>
      <vt:lpstr>Voltage</vt:lpstr>
      <vt:lpstr>Voltage…contd</vt:lpstr>
      <vt:lpstr>PowerPoint Presentation</vt:lpstr>
      <vt:lpstr>Voltage : additional notes</vt:lpstr>
    </vt:vector>
  </TitlesOfParts>
  <Company>LASER WORDS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Mansoor</cp:lastModifiedBy>
  <cp:revision>789</cp:revision>
  <dcterms:created xsi:type="dcterms:W3CDTF">2001-08-27T04:48:27Z</dcterms:created>
  <dcterms:modified xsi:type="dcterms:W3CDTF">2015-02-03T06:32:31Z</dcterms:modified>
</cp:coreProperties>
</file>